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2" r:id="rId4"/>
    <p:sldId id="259" r:id="rId5"/>
    <p:sldId id="257"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2" autoAdjust="0"/>
  </p:normalViewPr>
  <p:slideViewPr>
    <p:cSldViewPr>
      <p:cViewPr varScale="1">
        <p:scale>
          <a:sx n="107" d="100"/>
          <a:sy n="107" d="100"/>
        </p:scale>
        <p:origin x="-165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20474-7C62-44B7-B8E5-673F865CFD35}" type="datetimeFigureOut">
              <a:rPr lang="en-US" smtClean="0"/>
              <a:t>4/19/2023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87B683-C49A-405F-8761-AEB41F5FB090}" type="slidenum">
              <a:rPr lang="en-US" smtClean="0"/>
              <a:t>‹#›</a:t>
            </a:fld>
            <a:endParaRPr lang="en-US"/>
          </a:p>
        </p:txBody>
      </p:sp>
    </p:spTree>
    <p:extLst>
      <p:ext uri="{BB962C8B-B14F-4D97-AF65-F5344CB8AC3E}">
        <p14:creationId xmlns:p14="http://schemas.microsoft.com/office/powerpoint/2010/main" val="1634396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215009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261399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94495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137511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B7D4DB-3C1C-47E0-AE73-99F3EFD53322}"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90010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B7D4DB-3C1C-47E0-AE73-99F3EFD53322}"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313329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B7D4DB-3C1C-47E0-AE73-99F3EFD53322}"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363706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B7D4DB-3C1C-47E0-AE73-99F3EFD53322}"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2459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7D4DB-3C1C-47E0-AE73-99F3EFD53322}"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23980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7D4DB-3C1C-47E0-AE73-99F3EFD53322}"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401334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B7D4DB-3C1C-47E0-AE73-99F3EFD53322}"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3AA76-B78B-42EB-9D34-489D1D17EBB6}" type="slidenum">
              <a:rPr lang="en-US" smtClean="0"/>
              <a:t>‹#›</a:t>
            </a:fld>
            <a:endParaRPr lang="en-US"/>
          </a:p>
        </p:txBody>
      </p:sp>
    </p:spTree>
    <p:extLst>
      <p:ext uri="{BB962C8B-B14F-4D97-AF65-F5344CB8AC3E}">
        <p14:creationId xmlns:p14="http://schemas.microsoft.com/office/powerpoint/2010/main" val="379473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7D4DB-3C1C-47E0-AE73-99F3EFD53322}" type="datetimeFigureOut">
              <a:rPr lang="en-US" smtClean="0"/>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3AA76-B78B-42EB-9D34-489D1D17EBB6}" type="slidenum">
              <a:rPr lang="en-US" smtClean="0"/>
              <a:t>‹#›</a:t>
            </a:fld>
            <a:endParaRPr lang="en-US"/>
          </a:p>
        </p:txBody>
      </p:sp>
    </p:spTree>
    <p:extLst>
      <p:ext uri="{BB962C8B-B14F-4D97-AF65-F5344CB8AC3E}">
        <p14:creationId xmlns:p14="http://schemas.microsoft.com/office/powerpoint/2010/main" val="3477833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cloud.google.com/compute/docs/connect/standard-ssh#openssh-clien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371600" y="218979"/>
            <a:ext cx="6358554" cy="762000"/>
            <a:chOff x="609601" y="220462"/>
            <a:chExt cx="4793543" cy="76200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6" name="TextBox 5"/>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grpSp>
        <p:nvGrpSpPr>
          <p:cNvPr id="10" name="Group 9"/>
          <p:cNvGrpSpPr/>
          <p:nvPr/>
        </p:nvGrpSpPr>
        <p:grpSpPr>
          <a:xfrm>
            <a:off x="0" y="1219200"/>
            <a:ext cx="9144000" cy="2133599"/>
            <a:chOff x="0" y="1219200"/>
            <a:chExt cx="9144000" cy="286059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9200"/>
              <a:ext cx="9144000" cy="2133599"/>
            </a:xfrm>
            <a:prstGeom prst="rect">
              <a:avLst/>
            </a:prstGeom>
          </p:spPr>
        </p:pic>
        <p:sp>
          <p:nvSpPr>
            <p:cNvPr id="7" name="TextBox 6"/>
            <p:cNvSpPr txBox="1"/>
            <p:nvPr/>
          </p:nvSpPr>
          <p:spPr>
            <a:xfrm>
              <a:off x="0" y="2971800"/>
              <a:ext cx="9144000" cy="1107996"/>
            </a:xfrm>
            <a:prstGeom prst="rect">
              <a:avLst/>
            </a:prstGeom>
            <a:solidFill>
              <a:schemeClr val="tx1"/>
            </a:solidFill>
          </p:spPr>
          <p:txBody>
            <a:bodyPr wrap="square" rtlCol="0">
              <a:spAutoFit/>
            </a:bodyPr>
            <a:lstStyle/>
            <a:p>
              <a:pPr algn="ctr"/>
              <a:endParaRPr lang="en-US" sz="2400" b="1" dirty="0" smtClean="0">
                <a:solidFill>
                  <a:schemeClr val="bg1"/>
                </a:solidFill>
              </a:endParaRPr>
            </a:p>
            <a:p>
              <a:pPr algn="ctr"/>
              <a:r>
                <a:rPr lang="en-US" sz="2400" b="1" dirty="0" smtClean="0">
                  <a:solidFill>
                    <a:schemeClr val="bg1"/>
                  </a:solidFill>
                </a:rPr>
                <a:t>Helping Business Take Their Software </a:t>
              </a:r>
              <a:r>
                <a:rPr lang="en-US" sz="2400" b="1" dirty="0">
                  <a:solidFill>
                    <a:schemeClr val="bg1"/>
                  </a:solidFill>
                </a:rPr>
                <a:t>To The Next Level</a:t>
              </a:r>
            </a:p>
            <a:p>
              <a:pPr algn="ctr"/>
              <a:endParaRPr lang="en-US" dirty="0">
                <a:solidFill>
                  <a:schemeClr val="bg1"/>
                </a:solidFill>
              </a:endParaRPr>
            </a:p>
          </p:txBody>
        </p:sp>
      </p:grpSp>
      <p:sp>
        <p:nvSpPr>
          <p:cNvPr id="9" name="TextBox 8"/>
          <p:cNvSpPr txBox="1"/>
          <p:nvPr/>
        </p:nvSpPr>
        <p:spPr>
          <a:xfrm>
            <a:off x="519112" y="6264676"/>
            <a:ext cx="8105775" cy="369332"/>
          </a:xfrm>
          <a:prstGeom prst="rect">
            <a:avLst/>
          </a:prstGeom>
          <a:noFill/>
        </p:spPr>
        <p:txBody>
          <a:bodyPr wrap="square" rtlCol="0">
            <a:spAutoFit/>
          </a:bodyPr>
          <a:lstStyle/>
          <a:p>
            <a:pPr algn="ctr"/>
            <a:r>
              <a:rPr lang="en-US" b="1" dirty="0" smtClean="0"/>
              <a:t>www.kal.technology   contact@kal.technology   844-930-2218</a:t>
            </a:r>
            <a:endParaRPr lang="en-US" b="1" dirty="0"/>
          </a:p>
        </p:txBody>
      </p:sp>
      <p:sp>
        <p:nvSpPr>
          <p:cNvPr id="2" name="TextBox 1"/>
          <p:cNvSpPr txBox="1"/>
          <p:nvPr/>
        </p:nvSpPr>
        <p:spPr>
          <a:xfrm>
            <a:off x="533400" y="4191000"/>
            <a:ext cx="8015287" cy="1908215"/>
          </a:xfrm>
          <a:prstGeom prst="rect">
            <a:avLst/>
          </a:prstGeom>
          <a:noFill/>
        </p:spPr>
        <p:txBody>
          <a:bodyPr wrap="square" rtlCol="0">
            <a:spAutoFit/>
          </a:bodyPr>
          <a:lstStyle/>
          <a:p>
            <a:pPr algn="ctr"/>
            <a:r>
              <a:rPr lang="en-US" sz="3200" b="1" dirty="0" smtClean="0"/>
              <a:t>GCP Compute Engine SSH Self-Signed Certificate</a:t>
            </a:r>
          </a:p>
          <a:p>
            <a:pPr algn="ctr"/>
            <a:endParaRPr lang="en-US" b="1" dirty="0"/>
          </a:p>
          <a:p>
            <a:pPr algn="ctr"/>
            <a:r>
              <a:rPr lang="en-US" b="1" dirty="0" smtClean="0"/>
              <a:t>Kirk S. Kalvar</a:t>
            </a:r>
          </a:p>
          <a:p>
            <a:pPr algn="ctr"/>
            <a:r>
              <a:rPr lang="en-US" b="1" dirty="0" smtClean="0"/>
              <a:t>Senior Software Engineer/Principal</a:t>
            </a:r>
          </a:p>
        </p:txBody>
      </p:sp>
    </p:spTree>
    <p:extLst>
      <p:ext uri="{BB962C8B-B14F-4D97-AF65-F5344CB8AC3E}">
        <p14:creationId xmlns:p14="http://schemas.microsoft.com/office/powerpoint/2010/main" val="3714827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1800" b="1" dirty="0"/>
              <a:t>GCP Compute </a:t>
            </a:r>
            <a:r>
              <a:rPr lang="en-US" sz="1800" b="1" dirty="0" smtClean="0"/>
              <a:t>Engine SSH </a:t>
            </a:r>
            <a:r>
              <a:rPr lang="en-US" sz="1800" b="1" dirty="0"/>
              <a:t>Self-Signed Certificate</a:t>
            </a:r>
          </a:p>
          <a:p>
            <a:pPr marL="0" indent="0">
              <a:buNone/>
            </a:pPr>
            <a:endParaRPr lang="en-US" sz="1800" dirty="0" smtClean="0"/>
          </a:p>
          <a:p>
            <a:r>
              <a:rPr lang="en-US" sz="1800" dirty="0"/>
              <a:t>Although the Google Cloud Platform (GCP) provides an easy way to access Compute Engine Virtual Machine (VM) Instances either through the GCP Console or the GCP SDK gcloud command line, there may be a use-case in which you would prefer to use ssh.</a:t>
            </a:r>
          </a:p>
          <a:p>
            <a:r>
              <a:rPr lang="en-US" sz="1800" dirty="0"/>
              <a:t>In this presentation we will show you how to </a:t>
            </a:r>
            <a:r>
              <a:rPr lang="en-US" sz="1800"/>
              <a:t>use </a:t>
            </a:r>
            <a:r>
              <a:rPr lang="en-US" sz="1800" smtClean="0"/>
              <a:t>configure ssh </a:t>
            </a:r>
            <a:r>
              <a:rPr lang="en-US" sz="1800" dirty="0"/>
              <a:t>to login to a VM Instance</a:t>
            </a:r>
            <a:endParaRPr lang="en-US" sz="1800" dirty="0" smtClean="0"/>
          </a:p>
          <a:p>
            <a:pPr marL="0" indent="0">
              <a:buNone/>
            </a:pPr>
            <a:endParaRPr lang="en-US" sz="1800" dirty="0" smtClean="0"/>
          </a:p>
        </p:txBody>
      </p:sp>
      <p:grpSp>
        <p:nvGrpSpPr>
          <p:cNvPr id="6" name="Group 5"/>
          <p:cNvGrpSpPr/>
          <p:nvPr/>
        </p:nvGrpSpPr>
        <p:grpSpPr>
          <a:xfrm>
            <a:off x="1371600" y="218979"/>
            <a:ext cx="6358554" cy="762000"/>
            <a:chOff x="609601" y="220462"/>
            <a:chExt cx="4793543" cy="7620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11" name="TextBox 10"/>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4216413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smtClean="0"/>
              <a:t>Lab Introduction:</a:t>
            </a:r>
          </a:p>
          <a:p>
            <a:pPr marL="0" indent="0">
              <a:buNone/>
            </a:pPr>
            <a:endParaRPr lang="en-US" sz="1800" dirty="0"/>
          </a:p>
          <a:p>
            <a:pPr marL="0" indent="0">
              <a:buNone/>
            </a:pPr>
            <a:r>
              <a:rPr lang="en-US" sz="1800" dirty="0" smtClean="0"/>
              <a:t>In this lab we will install Kubeflow on AWS Elastic Kubernetes Service (EKS).   </a:t>
            </a:r>
            <a:br>
              <a:rPr lang="en-US" sz="1800" dirty="0" smtClean="0"/>
            </a:br>
            <a:r>
              <a:rPr lang="en-US" sz="1800" dirty="0" smtClean="0"/>
              <a:t>Although I did find quite a few documents on installing Kubeflow on EKS, they were either confusing, inaccurate, or missing information.</a:t>
            </a:r>
          </a:p>
          <a:p>
            <a:pPr marL="0" indent="0">
              <a:buNone/>
            </a:pPr>
            <a:endParaRPr lang="en-US" sz="1800" dirty="0"/>
          </a:p>
          <a:p>
            <a:pPr marL="0" indent="0">
              <a:buNone/>
            </a:pPr>
            <a:r>
              <a:rPr lang="en-US" sz="1800" dirty="0"/>
              <a:t>It’s pretty hard to experiment and work with something new if you can’t get the basic service running.  So I developed a reliable, repeatable process to get you up and running  with Kubeflow quickly</a:t>
            </a:r>
            <a:r>
              <a:rPr lang="en-US" sz="1800" dirty="0" smtClean="0"/>
              <a:t>.</a:t>
            </a:r>
            <a:endParaRPr lang="en-US" sz="1800" b="1" dirty="0" smtClean="0"/>
          </a:p>
          <a:p>
            <a:pPr marL="0" indent="0">
              <a:buNone/>
            </a:pPr>
            <a:endParaRPr lang="en-US" sz="1800" b="1" dirty="0"/>
          </a:p>
          <a:p>
            <a:pPr marL="0" indent="0">
              <a:buNone/>
            </a:pPr>
            <a:r>
              <a:rPr lang="en-US" sz="1800" dirty="0" smtClean="0"/>
              <a:t>Please see “AWS </a:t>
            </a:r>
            <a:r>
              <a:rPr lang="en-US" sz="1800" dirty="0"/>
              <a:t>Elastic Kubernetes Service (EKS) Kubeflow </a:t>
            </a:r>
            <a:r>
              <a:rPr lang="en-US" sz="1800" dirty="0" smtClean="0"/>
              <a:t>QuickStart” in the reference section at the bottom of this presentation.  There’s a link to a GitHub project which contains step by step instructions you’ll need.</a:t>
            </a:r>
            <a:endParaRPr lang="en-US" sz="1800" dirty="0"/>
          </a:p>
        </p:txBody>
      </p:sp>
      <p:grpSp>
        <p:nvGrpSpPr>
          <p:cNvPr id="7" name="Group 6"/>
          <p:cNvGrpSpPr/>
          <p:nvPr/>
        </p:nvGrpSpPr>
        <p:grpSpPr>
          <a:xfrm>
            <a:off x="1371600" y="218979"/>
            <a:ext cx="6358554" cy="762000"/>
            <a:chOff x="609601" y="220462"/>
            <a:chExt cx="4793543" cy="76200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9" name="TextBox 8"/>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144369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dirty="0" smtClean="0"/>
              <a:t>Lab Prerequisites:</a:t>
            </a:r>
          </a:p>
          <a:p>
            <a:pPr marL="0" indent="0">
              <a:buNone/>
            </a:pPr>
            <a:endParaRPr lang="en-US" sz="1800" dirty="0"/>
          </a:p>
          <a:p>
            <a:r>
              <a:rPr lang="en-US" sz="1800" dirty="0" smtClean="0"/>
              <a:t>GCP Account</a:t>
            </a:r>
          </a:p>
          <a:p>
            <a:r>
              <a:rPr lang="en-US" sz="1800" dirty="0" smtClean="0"/>
              <a:t>GCP SDK installed</a:t>
            </a:r>
            <a:r>
              <a:rPr lang="en-US" sz="1800" dirty="0"/>
              <a:t> </a:t>
            </a:r>
            <a:r>
              <a:rPr lang="en-US" sz="1800" dirty="0" smtClean="0"/>
              <a:t>and configured to access the GCP Cloud remotely.  </a:t>
            </a:r>
          </a:p>
        </p:txBody>
      </p:sp>
      <p:grpSp>
        <p:nvGrpSpPr>
          <p:cNvPr id="6" name="Group 5"/>
          <p:cNvGrpSpPr/>
          <p:nvPr/>
        </p:nvGrpSpPr>
        <p:grpSpPr>
          <a:xfrm>
            <a:off x="1371600" y="218979"/>
            <a:ext cx="6358554" cy="762000"/>
            <a:chOff x="609601" y="220462"/>
            <a:chExt cx="4793543" cy="76200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8" name="TextBox 7"/>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546475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4955" y="1471474"/>
            <a:ext cx="7772400" cy="2031325"/>
          </a:xfrm>
          <a:prstGeom prst="rect">
            <a:avLst/>
          </a:prstGeom>
          <a:noFill/>
        </p:spPr>
        <p:txBody>
          <a:bodyPr wrap="square" rtlCol="0">
            <a:spAutoFit/>
          </a:bodyPr>
          <a:lstStyle/>
          <a:p>
            <a:r>
              <a:rPr lang="en-US" dirty="0" smtClean="0"/>
              <a:t>References:</a:t>
            </a:r>
          </a:p>
          <a:p>
            <a:endParaRPr lang="en-US" dirty="0"/>
          </a:p>
          <a:p>
            <a:r>
              <a:rPr lang="en-US" dirty="0" smtClean="0"/>
              <a:t>Connect </a:t>
            </a:r>
            <a:r>
              <a:rPr lang="en-US" dirty="0"/>
              <a:t>to Linux VMs</a:t>
            </a:r>
            <a:endParaRPr lang="en-US" dirty="0" smtClean="0"/>
          </a:p>
          <a:p>
            <a:r>
              <a:rPr lang="en-US" dirty="0">
                <a:hlinkClick r:id="rId2"/>
              </a:rPr>
              <a:t>https://</a:t>
            </a:r>
            <a:r>
              <a:rPr lang="en-US" dirty="0" smtClean="0">
                <a:hlinkClick r:id="rId2"/>
              </a:rPr>
              <a:t>cloud.google.com/compute/docs/connect/standard-ssh#openssh-client</a:t>
            </a:r>
            <a:endParaRPr lang="en-US" dirty="0" smtClean="0"/>
          </a:p>
          <a:p>
            <a:endParaRPr lang="en-US" dirty="0"/>
          </a:p>
          <a:p>
            <a:endParaRPr lang="en-US" dirty="0" smtClean="0"/>
          </a:p>
          <a:p>
            <a:endParaRPr lang="en-US" dirty="0"/>
          </a:p>
        </p:txBody>
      </p:sp>
      <p:grpSp>
        <p:nvGrpSpPr>
          <p:cNvPr id="9" name="Group 8"/>
          <p:cNvGrpSpPr/>
          <p:nvPr/>
        </p:nvGrpSpPr>
        <p:grpSpPr>
          <a:xfrm>
            <a:off x="1371600" y="218979"/>
            <a:ext cx="6358554" cy="762000"/>
            <a:chOff x="609601" y="220462"/>
            <a:chExt cx="4793543" cy="76200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11" name="TextBox 10"/>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2692721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1800" dirty="0" smtClean="0"/>
          </a:p>
        </p:txBody>
      </p:sp>
      <p:grpSp>
        <p:nvGrpSpPr>
          <p:cNvPr id="6" name="Group 5"/>
          <p:cNvGrpSpPr/>
          <p:nvPr/>
        </p:nvGrpSpPr>
        <p:grpSpPr>
          <a:xfrm>
            <a:off x="1371600" y="218979"/>
            <a:ext cx="6358554" cy="762000"/>
            <a:chOff x="609601" y="220462"/>
            <a:chExt cx="4793543" cy="76200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20462"/>
              <a:ext cx="861676" cy="762000"/>
            </a:xfrm>
            <a:prstGeom prst="rect">
              <a:avLst/>
            </a:prstGeom>
          </p:spPr>
        </p:pic>
        <p:sp>
          <p:nvSpPr>
            <p:cNvPr id="8" name="TextBox 7"/>
            <p:cNvSpPr txBox="1"/>
            <p:nvPr/>
          </p:nvSpPr>
          <p:spPr>
            <a:xfrm>
              <a:off x="1528722" y="285820"/>
              <a:ext cx="3874422" cy="584775"/>
            </a:xfrm>
            <a:prstGeom prst="rect">
              <a:avLst/>
            </a:prstGeom>
            <a:noFill/>
          </p:spPr>
          <p:txBody>
            <a:bodyPr wrap="none" rtlCol="0">
              <a:spAutoFit/>
            </a:bodyPr>
            <a:lstStyle/>
            <a:p>
              <a:r>
                <a:rPr lang="en-US" sz="3200" b="1" dirty="0" smtClean="0"/>
                <a:t>KAL Technology IT Consulting</a:t>
              </a:r>
              <a:endParaRPr lang="en-US" sz="3200" b="1" dirty="0"/>
            </a:p>
          </p:txBody>
        </p:sp>
      </p:grpSp>
    </p:spTree>
    <p:extLst>
      <p:ext uri="{BB962C8B-B14F-4D97-AF65-F5344CB8AC3E}">
        <p14:creationId xmlns:p14="http://schemas.microsoft.com/office/powerpoint/2010/main" val="190042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2630</TotalTime>
  <Words>166</Words>
  <Application>Microsoft Office PowerPoint</Application>
  <PresentationFormat>On-screen Show (4:3)</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kskalvar@hotmail.com</dc:creator>
  <cp:lastModifiedBy>kskalvar@hotmail.com</cp:lastModifiedBy>
  <cp:revision>95</cp:revision>
  <dcterms:created xsi:type="dcterms:W3CDTF">2022-06-19T15:48:53Z</dcterms:created>
  <dcterms:modified xsi:type="dcterms:W3CDTF">2023-04-19T17:45:19Z</dcterms:modified>
</cp:coreProperties>
</file>