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62" r:id="rId4"/>
    <p:sldId id="259" r:id="rId5"/>
    <p:sldId id="257"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2" autoAdjust="0"/>
  </p:normalViewPr>
  <p:slideViewPr>
    <p:cSldViewPr>
      <p:cViewPr varScale="1">
        <p:scale>
          <a:sx n="107" d="100"/>
          <a:sy n="107" d="100"/>
        </p:scale>
        <p:origin x="-165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220474-7C62-44B7-B8E5-673F865CFD35}" type="datetimeFigureOut">
              <a:rPr lang="en-US" smtClean="0"/>
              <a:t>4/19/2023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87B683-C49A-405F-8761-AEB41F5FB090}" type="slidenum">
              <a:rPr lang="en-US" smtClean="0"/>
              <a:t>‹#›</a:t>
            </a:fld>
            <a:endParaRPr lang="en-US"/>
          </a:p>
        </p:txBody>
      </p:sp>
    </p:spTree>
    <p:extLst>
      <p:ext uri="{BB962C8B-B14F-4D97-AF65-F5344CB8AC3E}">
        <p14:creationId xmlns:p14="http://schemas.microsoft.com/office/powerpoint/2010/main" val="1634396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B7D4DB-3C1C-47E0-AE73-99F3EFD53322}"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2150093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7D4DB-3C1C-47E0-AE73-99F3EFD53322}"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261399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7D4DB-3C1C-47E0-AE73-99F3EFD53322}"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94495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7D4DB-3C1C-47E0-AE73-99F3EFD53322}"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137511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B7D4DB-3C1C-47E0-AE73-99F3EFD53322}"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90010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B7D4DB-3C1C-47E0-AE73-99F3EFD53322}"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313329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B7D4DB-3C1C-47E0-AE73-99F3EFD53322}"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363706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B7D4DB-3C1C-47E0-AE73-99F3EFD53322}"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2459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7D4DB-3C1C-47E0-AE73-99F3EFD53322}"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239805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7D4DB-3C1C-47E0-AE73-99F3EFD53322}"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401334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7D4DB-3C1C-47E0-AE73-99F3EFD53322}"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379473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7D4DB-3C1C-47E0-AE73-99F3EFD53322}" type="datetimeFigureOut">
              <a:rPr lang="en-US" smtClean="0"/>
              <a:t>4/19/2023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3AA76-B78B-42EB-9D34-489D1D17EBB6}" type="slidenum">
              <a:rPr lang="en-US" smtClean="0"/>
              <a:t>‹#›</a:t>
            </a:fld>
            <a:endParaRPr lang="en-US"/>
          </a:p>
        </p:txBody>
      </p:sp>
    </p:spTree>
    <p:extLst>
      <p:ext uri="{BB962C8B-B14F-4D97-AF65-F5344CB8AC3E}">
        <p14:creationId xmlns:p14="http://schemas.microsoft.com/office/powerpoint/2010/main" val="3477833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skalvar/gcp-compute-ssh-self-signed-certificate" TargetMode="External"/><Relationship Id="rId2" Type="http://schemas.openxmlformats.org/officeDocument/2006/relationships/hyperlink" Target="https://cloud.google.com/compute/docs/connect/standard-ssh#openssh-client" TargetMode="Externa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371600" y="218979"/>
            <a:ext cx="6358554" cy="762000"/>
            <a:chOff x="609601" y="220462"/>
            <a:chExt cx="4793543" cy="7620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20462"/>
              <a:ext cx="861676" cy="762000"/>
            </a:xfrm>
            <a:prstGeom prst="rect">
              <a:avLst/>
            </a:prstGeom>
          </p:spPr>
        </p:pic>
        <p:sp>
          <p:nvSpPr>
            <p:cNvPr id="6" name="TextBox 5"/>
            <p:cNvSpPr txBox="1"/>
            <p:nvPr/>
          </p:nvSpPr>
          <p:spPr>
            <a:xfrm>
              <a:off x="1528722" y="285820"/>
              <a:ext cx="3874422" cy="584775"/>
            </a:xfrm>
            <a:prstGeom prst="rect">
              <a:avLst/>
            </a:prstGeom>
            <a:noFill/>
          </p:spPr>
          <p:txBody>
            <a:bodyPr wrap="none" rtlCol="0">
              <a:spAutoFit/>
            </a:bodyPr>
            <a:lstStyle/>
            <a:p>
              <a:r>
                <a:rPr lang="en-US" sz="3200" b="1" dirty="0" smtClean="0"/>
                <a:t>KAL Technology IT Consulting</a:t>
              </a:r>
              <a:endParaRPr lang="en-US" sz="3200" b="1" dirty="0"/>
            </a:p>
          </p:txBody>
        </p:sp>
      </p:grpSp>
      <p:grpSp>
        <p:nvGrpSpPr>
          <p:cNvPr id="10" name="Group 9"/>
          <p:cNvGrpSpPr/>
          <p:nvPr/>
        </p:nvGrpSpPr>
        <p:grpSpPr>
          <a:xfrm>
            <a:off x="0" y="1219200"/>
            <a:ext cx="9144000" cy="2133599"/>
            <a:chOff x="0" y="1219200"/>
            <a:chExt cx="9144000" cy="286059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9200"/>
              <a:ext cx="9144000" cy="2133599"/>
            </a:xfrm>
            <a:prstGeom prst="rect">
              <a:avLst/>
            </a:prstGeom>
          </p:spPr>
        </p:pic>
        <p:sp>
          <p:nvSpPr>
            <p:cNvPr id="7" name="TextBox 6"/>
            <p:cNvSpPr txBox="1"/>
            <p:nvPr/>
          </p:nvSpPr>
          <p:spPr>
            <a:xfrm>
              <a:off x="0" y="2971800"/>
              <a:ext cx="9144000" cy="1107996"/>
            </a:xfrm>
            <a:prstGeom prst="rect">
              <a:avLst/>
            </a:prstGeom>
            <a:solidFill>
              <a:schemeClr val="tx1"/>
            </a:solidFill>
          </p:spPr>
          <p:txBody>
            <a:bodyPr wrap="square" rtlCol="0">
              <a:spAutoFit/>
            </a:bodyPr>
            <a:lstStyle/>
            <a:p>
              <a:pPr algn="ctr"/>
              <a:endParaRPr lang="en-US" sz="2400" b="1" dirty="0" smtClean="0">
                <a:solidFill>
                  <a:schemeClr val="bg1"/>
                </a:solidFill>
              </a:endParaRPr>
            </a:p>
            <a:p>
              <a:pPr algn="ctr"/>
              <a:r>
                <a:rPr lang="en-US" sz="2400" b="1" dirty="0" smtClean="0">
                  <a:solidFill>
                    <a:schemeClr val="bg1"/>
                  </a:solidFill>
                </a:rPr>
                <a:t>Helping Business Take Their Software </a:t>
              </a:r>
              <a:r>
                <a:rPr lang="en-US" sz="2400" b="1" dirty="0">
                  <a:solidFill>
                    <a:schemeClr val="bg1"/>
                  </a:solidFill>
                </a:rPr>
                <a:t>To The Next Level</a:t>
              </a:r>
            </a:p>
            <a:p>
              <a:pPr algn="ctr"/>
              <a:endParaRPr lang="en-US" dirty="0">
                <a:solidFill>
                  <a:schemeClr val="bg1"/>
                </a:solidFill>
              </a:endParaRPr>
            </a:p>
          </p:txBody>
        </p:sp>
      </p:grpSp>
      <p:sp>
        <p:nvSpPr>
          <p:cNvPr id="9" name="TextBox 8"/>
          <p:cNvSpPr txBox="1"/>
          <p:nvPr/>
        </p:nvSpPr>
        <p:spPr>
          <a:xfrm>
            <a:off x="519112" y="6264676"/>
            <a:ext cx="8105775" cy="369332"/>
          </a:xfrm>
          <a:prstGeom prst="rect">
            <a:avLst/>
          </a:prstGeom>
          <a:noFill/>
        </p:spPr>
        <p:txBody>
          <a:bodyPr wrap="square" rtlCol="0">
            <a:spAutoFit/>
          </a:bodyPr>
          <a:lstStyle/>
          <a:p>
            <a:pPr algn="ctr"/>
            <a:r>
              <a:rPr lang="en-US" b="1" dirty="0" smtClean="0"/>
              <a:t>www.kal.technology   contact@kal.technology   844-930-2218</a:t>
            </a:r>
            <a:endParaRPr lang="en-US" b="1" dirty="0"/>
          </a:p>
        </p:txBody>
      </p:sp>
      <p:sp>
        <p:nvSpPr>
          <p:cNvPr id="2" name="TextBox 1"/>
          <p:cNvSpPr txBox="1"/>
          <p:nvPr/>
        </p:nvSpPr>
        <p:spPr>
          <a:xfrm>
            <a:off x="533400" y="4191000"/>
            <a:ext cx="8015287" cy="1908215"/>
          </a:xfrm>
          <a:prstGeom prst="rect">
            <a:avLst/>
          </a:prstGeom>
          <a:noFill/>
        </p:spPr>
        <p:txBody>
          <a:bodyPr wrap="square" rtlCol="0">
            <a:spAutoFit/>
          </a:bodyPr>
          <a:lstStyle/>
          <a:p>
            <a:pPr algn="ctr"/>
            <a:r>
              <a:rPr lang="en-US" sz="3200" b="1" dirty="0" smtClean="0"/>
              <a:t>Using SSH and a Self-Signed Certificate with GCP Compute Engine</a:t>
            </a:r>
            <a:endParaRPr lang="en-US" sz="3200" b="1" dirty="0" smtClean="0"/>
          </a:p>
          <a:p>
            <a:pPr algn="ctr"/>
            <a:endParaRPr lang="en-US" b="1" dirty="0"/>
          </a:p>
          <a:p>
            <a:pPr algn="ctr"/>
            <a:r>
              <a:rPr lang="en-US" b="1" dirty="0" smtClean="0"/>
              <a:t>Kirk S. Kalvar</a:t>
            </a:r>
          </a:p>
          <a:p>
            <a:pPr algn="ctr"/>
            <a:r>
              <a:rPr lang="en-US" b="1" dirty="0" smtClean="0"/>
              <a:t>Senior Software Engineer/Principal</a:t>
            </a:r>
          </a:p>
        </p:txBody>
      </p:sp>
    </p:spTree>
    <p:extLst>
      <p:ext uri="{BB962C8B-B14F-4D97-AF65-F5344CB8AC3E}">
        <p14:creationId xmlns:p14="http://schemas.microsoft.com/office/powerpoint/2010/main" val="3714827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1800" b="1" dirty="0"/>
              <a:t>Using SSH </a:t>
            </a:r>
            <a:r>
              <a:rPr lang="en-US" sz="1800" b="1" dirty="0" smtClean="0"/>
              <a:t>and a Self-Signed </a:t>
            </a:r>
            <a:r>
              <a:rPr lang="en-US" sz="1800" b="1" dirty="0"/>
              <a:t>Certificate with GCP Compute Engine</a:t>
            </a:r>
          </a:p>
          <a:p>
            <a:pPr marL="0" indent="0">
              <a:buNone/>
            </a:pPr>
            <a:endParaRPr lang="en-US" sz="1800" dirty="0" smtClean="0"/>
          </a:p>
          <a:p>
            <a:pPr marL="0" indent="0">
              <a:buNone/>
            </a:pPr>
            <a:r>
              <a:rPr lang="en-US" sz="1800" dirty="0"/>
              <a:t>Although the Google Cloud Platform (GCP) provides an easy way to access Compute Engine Virtual Machine (VM) Instances either through the GCP Console or the GCP SDK gcloud command line, there may be a use-case in which you would prefer to use ssh</a:t>
            </a:r>
            <a:r>
              <a:rPr lang="en-US" sz="1800" dirty="0" smtClean="0"/>
              <a:t>.</a:t>
            </a:r>
          </a:p>
          <a:p>
            <a:pPr marL="0" indent="0">
              <a:buNone/>
            </a:pPr>
            <a:endParaRPr lang="en-US" sz="1800" dirty="0"/>
          </a:p>
          <a:p>
            <a:pPr marL="0" indent="0">
              <a:buNone/>
            </a:pPr>
            <a:r>
              <a:rPr lang="en-US" sz="1800" dirty="0"/>
              <a:t>In this presentation we will show you how to </a:t>
            </a:r>
            <a:r>
              <a:rPr lang="en-US" sz="1800" dirty="0" smtClean="0"/>
              <a:t>configure ssh </a:t>
            </a:r>
            <a:r>
              <a:rPr lang="en-US" sz="1800" dirty="0"/>
              <a:t>to login to a </a:t>
            </a:r>
            <a:r>
              <a:rPr lang="en-US" sz="1800" dirty="0" smtClean="0"/>
              <a:t>Compute Engine VM </a:t>
            </a:r>
            <a:r>
              <a:rPr lang="en-US" sz="1800" dirty="0"/>
              <a:t>Instance</a:t>
            </a:r>
            <a:endParaRPr lang="en-US" sz="1800" dirty="0" smtClean="0"/>
          </a:p>
          <a:p>
            <a:pPr marL="0" indent="0">
              <a:buNone/>
            </a:pPr>
            <a:endParaRPr lang="en-US" sz="1800" dirty="0" smtClean="0"/>
          </a:p>
        </p:txBody>
      </p:sp>
      <p:grpSp>
        <p:nvGrpSpPr>
          <p:cNvPr id="6" name="Group 5"/>
          <p:cNvGrpSpPr/>
          <p:nvPr/>
        </p:nvGrpSpPr>
        <p:grpSpPr>
          <a:xfrm>
            <a:off x="1371600" y="218979"/>
            <a:ext cx="6358554" cy="762000"/>
            <a:chOff x="609601" y="220462"/>
            <a:chExt cx="4793543" cy="7620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20462"/>
              <a:ext cx="861676" cy="762000"/>
            </a:xfrm>
            <a:prstGeom prst="rect">
              <a:avLst/>
            </a:prstGeom>
          </p:spPr>
        </p:pic>
        <p:sp>
          <p:nvSpPr>
            <p:cNvPr id="11" name="TextBox 10"/>
            <p:cNvSpPr txBox="1"/>
            <p:nvPr/>
          </p:nvSpPr>
          <p:spPr>
            <a:xfrm>
              <a:off x="1528722" y="285820"/>
              <a:ext cx="3874422" cy="584775"/>
            </a:xfrm>
            <a:prstGeom prst="rect">
              <a:avLst/>
            </a:prstGeom>
            <a:noFill/>
          </p:spPr>
          <p:txBody>
            <a:bodyPr wrap="none" rtlCol="0">
              <a:spAutoFit/>
            </a:bodyPr>
            <a:lstStyle/>
            <a:p>
              <a:r>
                <a:rPr lang="en-US" sz="3200" b="1" dirty="0" smtClean="0"/>
                <a:t>KAL Technology IT Consulting</a:t>
              </a:r>
              <a:endParaRPr lang="en-US" sz="3200" b="1" dirty="0"/>
            </a:p>
          </p:txBody>
        </p:sp>
      </p:grpSp>
    </p:spTree>
    <p:extLst>
      <p:ext uri="{BB962C8B-B14F-4D97-AF65-F5344CB8AC3E}">
        <p14:creationId xmlns:p14="http://schemas.microsoft.com/office/powerpoint/2010/main" val="4216413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dirty="0" smtClean="0"/>
              <a:t>Lab Introduction:</a:t>
            </a:r>
          </a:p>
          <a:p>
            <a:pPr marL="0" indent="0">
              <a:buNone/>
            </a:pPr>
            <a:endParaRPr lang="en-US" sz="1800" dirty="0"/>
          </a:p>
          <a:p>
            <a:pPr marL="0" indent="0">
              <a:buNone/>
            </a:pPr>
            <a:r>
              <a:rPr lang="en-US" sz="1800" dirty="0" smtClean="0"/>
              <a:t>In this lab </a:t>
            </a:r>
            <a:r>
              <a:rPr lang="en-US" sz="1800" dirty="0" smtClean="0"/>
              <a:t>we’ll generate a self-signed certificate locally using ssh-gen.  Then modify the public key to fit the GCP Metadata requirement for certificates.  We’ll import it into the GCP Project Metadata section so it’s available automatically every time a GCP Compute VM Instance is created in the project.  </a:t>
            </a:r>
            <a:endParaRPr lang="en-US" sz="1800" dirty="0" smtClean="0"/>
          </a:p>
          <a:p>
            <a:pPr marL="0" indent="0">
              <a:buNone/>
            </a:pPr>
            <a:endParaRPr lang="en-US" sz="1800" dirty="0"/>
          </a:p>
          <a:p>
            <a:pPr marL="0" indent="0">
              <a:buNone/>
            </a:pPr>
            <a:r>
              <a:rPr lang="en-US" sz="1800" dirty="0"/>
              <a:t>It’s pretty hard to experiment and work with something new if you can’t get the </a:t>
            </a:r>
            <a:r>
              <a:rPr lang="en-US" sz="1800" dirty="0" smtClean="0"/>
              <a:t>basics.  I </a:t>
            </a:r>
            <a:r>
              <a:rPr lang="en-US" sz="1800" dirty="0"/>
              <a:t>developed a reliable, repeatable process to get you up and running  with </a:t>
            </a:r>
            <a:r>
              <a:rPr lang="en-US" sz="1800" dirty="0" smtClean="0"/>
              <a:t>SSH Self-signed certificates quickly</a:t>
            </a:r>
            <a:r>
              <a:rPr lang="en-US" sz="1800" dirty="0" smtClean="0"/>
              <a:t>.</a:t>
            </a:r>
            <a:endParaRPr lang="en-US" sz="1800" b="1" dirty="0" smtClean="0"/>
          </a:p>
          <a:p>
            <a:pPr marL="0" indent="0">
              <a:buNone/>
            </a:pPr>
            <a:endParaRPr lang="en-US" sz="1800" b="1" dirty="0"/>
          </a:p>
          <a:p>
            <a:pPr marL="0" indent="0">
              <a:buNone/>
            </a:pPr>
            <a:r>
              <a:rPr lang="en-US" sz="1800" dirty="0"/>
              <a:t>Please see “Using SSH and a Self-Signed Certificate with GCP Compute </a:t>
            </a:r>
            <a:r>
              <a:rPr lang="en-US" sz="1800" dirty="0" smtClean="0"/>
              <a:t>Engine</a:t>
            </a:r>
            <a:r>
              <a:rPr lang="en-US" sz="1800" dirty="0" smtClean="0"/>
              <a:t>” in the reference section at the bottom of this presentation.  There’s a link to a GitHub project which contains step by step instructions you’ll need.</a:t>
            </a:r>
            <a:endParaRPr lang="en-US" sz="1800" dirty="0"/>
          </a:p>
        </p:txBody>
      </p:sp>
      <p:grpSp>
        <p:nvGrpSpPr>
          <p:cNvPr id="7" name="Group 6"/>
          <p:cNvGrpSpPr/>
          <p:nvPr/>
        </p:nvGrpSpPr>
        <p:grpSpPr>
          <a:xfrm>
            <a:off x="1371600" y="218979"/>
            <a:ext cx="6358554" cy="762000"/>
            <a:chOff x="609601" y="220462"/>
            <a:chExt cx="4793543" cy="76200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20462"/>
              <a:ext cx="861676" cy="762000"/>
            </a:xfrm>
            <a:prstGeom prst="rect">
              <a:avLst/>
            </a:prstGeom>
          </p:spPr>
        </p:pic>
        <p:sp>
          <p:nvSpPr>
            <p:cNvPr id="9" name="TextBox 8"/>
            <p:cNvSpPr txBox="1"/>
            <p:nvPr/>
          </p:nvSpPr>
          <p:spPr>
            <a:xfrm>
              <a:off x="1528722" y="285820"/>
              <a:ext cx="3874422" cy="584775"/>
            </a:xfrm>
            <a:prstGeom prst="rect">
              <a:avLst/>
            </a:prstGeom>
            <a:noFill/>
          </p:spPr>
          <p:txBody>
            <a:bodyPr wrap="none" rtlCol="0">
              <a:spAutoFit/>
            </a:bodyPr>
            <a:lstStyle/>
            <a:p>
              <a:r>
                <a:rPr lang="en-US" sz="3200" b="1" dirty="0" smtClean="0"/>
                <a:t>KAL Technology IT Consulting</a:t>
              </a:r>
              <a:endParaRPr lang="en-US" sz="3200" b="1" dirty="0"/>
            </a:p>
          </p:txBody>
        </p:sp>
      </p:grpSp>
    </p:spTree>
    <p:extLst>
      <p:ext uri="{BB962C8B-B14F-4D97-AF65-F5344CB8AC3E}">
        <p14:creationId xmlns:p14="http://schemas.microsoft.com/office/powerpoint/2010/main" val="1443698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dirty="0" smtClean="0"/>
              <a:t>Lab Prerequisites:</a:t>
            </a:r>
          </a:p>
          <a:p>
            <a:pPr marL="0" indent="0">
              <a:buNone/>
            </a:pPr>
            <a:endParaRPr lang="en-US" sz="1800" dirty="0"/>
          </a:p>
          <a:p>
            <a:r>
              <a:rPr lang="en-US" sz="1800" dirty="0" smtClean="0"/>
              <a:t>You have a GCP </a:t>
            </a:r>
            <a:r>
              <a:rPr lang="en-US" sz="1800" dirty="0" smtClean="0"/>
              <a:t>Account</a:t>
            </a:r>
          </a:p>
          <a:p>
            <a:r>
              <a:rPr lang="en-US" sz="1800" dirty="0" smtClean="0"/>
              <a:t>You have GCP </a:t>
            </a:r>
            <a:r>
              <a:rPr lang="en-US" sz="1800" dirty="0" smtClean="0"/>
              <a:t>SDK installed</a:t>
            </a:r>
            <a:r>
              <a:rPr lang="en-US" sz="1800" dirty="0"/>
              <a:t> </a:t>
            </a:r>
            <a:r>
              <a:rPr lang="en-US" sz="1800" dirty="0" smtClean="0"/>
              <a:t>locally and </a:t>
            </a:r>
            <a:r>
              <a:rPr lang="en-US" sz="1800" dirty="0" smtClean="0"/>
              <a:t>configured to access the GCP Cloud </a:t>
            </a:r>
            <a:r>
              <a:rPr lang="en-US" sz="1800" dirty="0" smtClean="0"/>
              <a:t>remotely.  </a:t>
            </a:r>
            <a:endParaRPr lang="en-US" sz="1800" dirty="0" smtClean="0"/>
          </a:p>
        </p:txBody>
      </p:sp>
      <p:grpSp>
        <p:nvGrpSpPr>
          <p:cNvPr id="6" name="Group 5"/>
          <p:cNvGrpSpPr/>
          <p:nvPr/>
        </p:nvGrpSpPr>
        <p:grpSpPr>
          <a:xfrm>
            <a:off x="1371600" y="218979"/>
            <a:ext cx="6358554" cy="762000"/>
            <a:chOff x="609601" y="220462"/>
            <a:chExt cx="4793543" cy="76200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20462"/>
              <a:ext cx="861676" cy="762000"/>
            </a:xfrm>
            <a:prstGeom prst="rect">
              <a:avLst/>
            </a:prstGeom>
          </p:spPr>
        </p:pic>
        <p:sp>
          <p:nvSpPr>
            <p:cNvPr id="8" name="TextBox 7"/>
            <p:cNvSpPr txBox="1"/>
            <p:nvPr/>
          </p:nvSpPr>
          <p:spPr>
            <a:xfrm>
              <a:off x="1528722" y="285820"/>
              <a:ext cx="3874422" cy="584775"/>
            </a:xfrm>
            <a:prstGeom prst="rect">
              <a:avLst/>
            </a:prstGeom>
            <a:noFill/>
          </p:spPr>
          <p:txBody>
            <a:bodyPr wrap="none" rtlCol="0">
              <a:spAutoFit/>
            </a:bodyPr>
            <a:lstStyle/>
            <a:p>
              <a:r>
                <a:rPr lang="en-US" sz="3200" b="1" dirty="0" smtClean="0"/>
                <a:t>KAL Technology IT Consulting</a:t>
              </a:r>
              <a:endParaRPr lang="en-US" sz="3200" b="1" dirty="0"/>
            </a:p>
          </p:txBody>
        </p:sp>
      </p:grpSp>
    </p:spTree>
    <p:extLst>
      <p:ext uri="{BB962C8B-B14F-4D97-AF65-F5344CB8AC3E}">
        <p14:creationId xmlns:p14="http://schemas.microsoft.com/office/powerpoint/2010/main" val="546475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4955" y="1471474"/>
            <a:ext cx="7772400" cy="2585323"/>
          </a:xfrm>
          <a:prstGeom prst="rect">
            <a:avLst/>
          </a:prstGeom>
          <a:noFill/>
        </p:spPr>
        <p:txBody>
          <a:bodyPr wrap="square" rtlCol="0">
            <a:spAutoFit/>
          </a:bodyPr>
          <a:lstStyle/>
          <a:p>
            <a:r>
              <a:rPr lang="en-US" dirty="0" smtClean="0"/>
              <a:t>References:</a:t>
            </a:r>
          </a:p>
          <a:p>
            <a:endParaRPr lang="en-US" dirty="0"/>
          </a:p>
          <a:p>
            <a:r>
              <a:rPr lang="en-US" dirty="0" smtClean="0"/>
              <a:t>Connect </a:t>
            </a:r>
            <a:r>
              <a:rPr lang="en-US" dirty="0"/>
              <a:t>to Linux VMs</a:t>
            </a:r>
            <a:endParaRPr lang="en-US" dirty="0" smtClean="0"/>
          </a:p>
          <a:p>
            <a:r>
              <a:rPr lang="en-US" dirty="0">
                <a:hlinkClick r:id="rId2"/>
              </a:rPr>
              <a:t>https://</a:t>
            </a:r>
            <a:r>
              <a:rPr lang="en-US" dirty="0" smtClean="0">
                <a:hlinkClick r:id="rId2"/>
              </a:rPr>
              <a:t>cloud.google.com/compute/docs/connect/standard-ssh#openssh-client</a:t>
            </a:r>
            <a:endParaRPr lang="en-US" dirty="0" smtClean="0"/>
          </a:p>
          <a:p>
            <a:endParaRPr lang="en-US" dirty="0"/>
          </a:p>
          <a:p>
            <a:r>
              <a:rPr lang="en-US" dirty="0"/>
              <a:t>Using SSH and a Self-Signed Certificate with GCP Compute </a:t>
            </a:r>
            <a:r>
              <a:rPr lang="en-US" dirty="0" smtClean="0"/>
              <a:t>Engine</a:t>
            </a:r>
          </a:p>
          <a:p>
            <a:r>
              <a:rPr lang="en-US">
                <a:hlinkClick r:id="rId3"/>
              </a:rPr>
              <a:t>https</a:t>
            </a:r>
            <a:r>
              <a:rPr lang="en-US">
                <a:hlinkClick r:id="rId3"/>
              </a:rPr>
              <a:t>://</a:t>
            </a:r>
            <a:r>
              <a:rPr lang="en-US" smtClean="0">
                <a:hlinkClick r:id="rId3"/>
              </a:rPr>
              <a:t>github.com/kskalvar/gcp-compute-ssh-self-signed-certificate</a:t>
            </a:r>
            <a:endParaRPr lang="en-US" smtClean="0"/>
          </a:p>
          <a:p>
            <a:endParaRPr lang="en-US" dirty="0" smtClean="0"/>
          </a:p>
          <a:p>
            <a:endParaRPr lang="en-US" dirty="0"/>
          </a:p>
        </p:txBody>
      </p:sp>
      <p:grpSp>
        <p:nvGrpSpPr>
          <p:cNvPr id="9" name="Group 8"/>
          <p:cNvGrpSpPr/>
          <p:nvPr/>
        </p:nvGrpSpPr>
        <p:grpSpPr>
          <a:xfrm>
            <a:off x="1371600" y="218979"/>
            <a:ext cx="6358554" cy="762000"/>
            <a:chOff x="609601" y="220462"/>
            <a:chExt cx="4793543" cy="762000"/>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1" y="220462"/>
              <a:ext cx="861676" cy="762000"/>
            </a:xfrm>
            <a:prstGeom prst="rect">
              <a:avLst/>
            </a:prstGeom>
          </p:spPr>
        </p:pic>
        <p:sp>
          <p:nvSpPr>
            <p:cNvPr id="11" name="TextBox 10"/>
            <p:cNvSpPr txBox="1"/>
            <p:nvPr/>
          </p:nvSpPr>
          <p:spPr>
            <a:xfrm>
              <a:off x="1528722" y="285820"/>
              <a:ext cx="3874422" cy="584775"/>
            </a:xfrm>
            <a:prstGeom prst="rect">
              <a:avLst/>
            </a:prstGeom>
            <a:noFill/>
          </p:spPr>
          <p:txBody>
            <a:bodyPr wrap="none" rtlCol="0">
              <a:spAutoFit/>
            </a:bodyPr>
            <a:lstStyle/>
            <a:p>
              <a:r>
                <a:rPr lang="en-US" sz="3200" b="1" dirty="0" smtClean="0"/>
                <a:t>KAL Technology IT Consulting</a:t>
              </a:r>
              <a:endParaRPr lang="en-US" sz="3200" b="1" dirty="0"/>
            </a:p>
          </p:txBody>
        </p:sp>
      </p:grpSp>
    </p:spTree>
    <p:extLst>
      <p:ext uri="{BB962C8B-B14F-4D97-AF65-F5344CB8AC3E}">
        <p14:creationId xmlns:p14="http://schemas.microsoft.com/office/powerpoint/2010/main" val="2692721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1800" dirty="0" smtClean="0"/>
          </a:p>
        </p:txBody>
      </p:sp>
      <p:grpSp>
        <p:nvGrpSpPr>
          <p:cNvPr id="6" name="Group 5"/>
          <p:cNvGrpSpPr/>
          <p:nvPr/>
        </p:nvGrpSpPr>
        <p:grpSpPr>
          <a:xfrm>
            <a:off x="1371600" y="218979"/>
            <a:ext cx="6358554" cy="762000"/>
            <a:chOff x="609601" y="220462"/>
            <a:chExt cx="4793543" cy="76200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20462"/>
              <a:ext cx="861676" cy="762000"/>
            </a:xfrm>
            <a:prstGeom prst="rect">
              <a:avLst/>
            </a:prstGeom>
          </p:spPr>
        </p:pic>
        <p:sp>
          <p:nvSpPr>
            <p:cNvPr id="8" name="TextBox 7"/>
            <p:cNvSpPr txBox="1"/>
            <p:nvPr/>
          </p:nvSpPr>
          <p:spPr>
            <a:xfrm>
              <a:off x="1528722" y="285820"/>
              <a:ext cx="3874422" cy="584775"/>
            </a:xfrm>
            <a:prstGeom prst="rect">
              <a:avLst/>
            </a:prstGeom>
            <a:noFill/>
          </p:spPr>
          <p:txBody>
            <a:bodyPr wrap="none" rtlCol="0">
              <a:spAutoFit/>
            </a:bodyPr>
            <a:lstStyle/>
            <a:p>
              <a:r>
                <a:rPr lang="en-US" sz="3200" b="1" dirty="0" smtClean="0"/>
                <a:t>KAL Technology IT Consulting</a:t>
              </a:r>
              <a:endParaRPr lang="en-US" sz="3200" b="1" dirty="0"/>
            </a:p>
          </p:txBody>
        </p:sp>
      </p:grpSp>
    </p:spTree>
    <p:extLst>
      <p:ext uri="{BB962C8B-B14F-4D97-AF65-F5344CB8AC3E}">
        <p14:creationId xmlns:p14="http://schemas.microsoft.com/office/powerpoint/2010/main" val="190042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2665</TotalTime>
  <Words>308</Words>
  <Application>Microsoft Office PowerPoint</Application>
  <PresentationFormat>On-screen Show (4:3)</PresentationFormat>
  <Paragraphs>36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kskalvar@hotmail.com</dc:creator>
  <cp:lastModifiedBy>kskalvar@hotmail.com</cp:lastModifiedBy>
  <cp:revision>105</cp:revision>
  <dcterms:created xsi:type="dcterms:W3CDTF">2022-06-19T15:48:53Z</dcterms:created>
  <dcterms:modified xsi:type="dcterms:W3CDTF">2023-04-19T18:20:23Z</dcterms:modified>
</cp:coreProperties>
</file>