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1550350"/>
            <a:ext cx="9068586" cy="2590800"/>
          </a:xfrm>
        </p:spPr>
        <p:txBody>
          <a:bodyPr/>
          <a:lstStyle/>
          <a:p>
            <a:r>
              <a:rPr lang="en-IN" sz="6000" cap="none" dirty="0" smtClean="0"/>
              <a:t>Creating A Music Player Using Doubly Linked List In C </a:t>
            </a:r>
            <a:endParaRPr lang="en-IN" sz="6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838" y="3709115"/>
            <a:ext cx="9070848" cy="1648496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Number: 15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Number:  16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Navya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Hegde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PES2201800399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 Koulini PES2201800399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9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functions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err="1">
                <a:solidFill>
                  <a:srgbClr val="FF0000"/>
                </a:solidFill>
              </a:rPr>
              <a:t>int</a:t>
            </a: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 err="1">
                <a:solidFill>
                  <a:srgbClr val="FF0000"/>
                </a:solidFill>
              </a:rPr>
              <a:t>delete_at</a:t>
            </a:r>
            <a:r>
              <a:rPr lang="en-IN" sz="3200" dirty="0">
                <a:solidFill>
                  <a:srgbClr val="FF0000"/>
                </a:solidFill>
              </a:rPr>
              <a:t>(</a:t>
            </a:r>
            <a:r>
              <a:rPr lang="en-IN" sz="3200" dirty="0" err="1">
                <a:solidFill>
                  <a:srgbClr val="FF0000"/>
                </a:solidFill>
              </a:rPr>
              <a:t>Slist</a:t>
            </a:r>
            <a:r>
              <a:rPr lang="en-IN" sz="3200" dirty="0">
                <a:solidFill>
                  <a:srgbClr val="FF0000"/>
                </a:solidFill>
              </a:rPr>
              <a:t> *</a:t>
            </a:r>
            <a:r>
              <a:rPr lang="en-IN" sz="3200" dirty="0" err="1">
                <a:solidFill>
                  <a:srgbClr val="FF0000"/>
                </a:solidFill>
              </a:rPr>
              <a:t>list,int</a:t>
            </a: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 err="1">
                <a:solidFill>
                  <a:srgbClr val="FF0000"/>
                </a:solidFill>
              </a:rPr>
              <a:t>pos</a:t>
            </a:r>
            <a:r>
              <a:rPr lang="en-IN" sz="3200" dirty="0">
                <a:solidFill>
                  <a:srgbClr val="FF0000"/>
                </a:solidFill>
              </a:rPr>
              <a:t>); //deletes node at the given position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FF0000"/>
                </a:solidFill>
              </a:rPr>
              <a:t>int</a:t>
            </a: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 err="1">
                <a:solidFill>
                  <a:srgbClr val="FF0000"/>
                </a:solidFill>
              </a:rPr>
              <a:t>delete_end</a:t>
            </a:r>
            <a:r>
              <a:rPr lang="en-IN" sz="3200" dirty="0">
                <a:solidFill>
                  <a:srgbClr val="FF0000"/>
                </a:solidFill>
              </a:rPr>
              <a:t>(</a:t>
            </a:r>
            <a:r>
              <a:rPr lang="en-IN" sz="3200" dirty="0" err="1">
                <a:solidFill>
                  <a:srgbClr val="FF0000"/>
                </a:solidFill>
              </a:rPr>
              <a:t>Slist</a:t>
            </a:r>
            <a:r>
              <a:rPr lang="en-IN" sz="3200" dirty="0">
                <a:solidFill>
                  <a:srgbClr val="FF0000"/>
                </a:solidFill>
              </a:rPr>
              <a:t> *list);//deletes node at end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FF0000"/>
                </a:solidFill>
              </a:rPr>
              <a:t>int</a:t>
            </a: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 err="1">
                <a:solidFill>
                  <a:srgbClr val="FF0000"/>
                </a:solidFill>
              </a:rPr>
              <a:t>delete_beg</a:t>
            </a:r>
            <a:r>
              <a:rPr lang="en-IN" sz="3200" dirty="0">
                <a:solidFill>
                  <a:srgbClr val="FF0000"/>
                </a:solidFill>
              </a:rPr>
              <a:t>(</a:t>
            </a:r>
            <a:r>
              <a:rPr lang="en-IN" sz="3200" dirty="0" err="1">
                <a:solidFill>
                  <a:srgbClr val="FF0000"/>
                </a:solidFill>
              </a:rPr>
              <a:t>Slist</a:t>
            </a:r>
            <a:r>
              <a:rPr lang="en-IN" sz="3200" dirty="0">
                <a:solidFill>
                  <a:srgbClr val="FF0000"/>
                </a:solidFill>
              </a:rPr>
              <a:t> * list);//deletes the node at the beginning</a:t>
            </a:r>
          </a:p>
          <a:p>
            <a:pPr marL="0" indent="0">
              <a:buNone/>
            </a:pP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4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Playlist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err="1">
                <a:solidFill>
                  <a:srgbClr val="FF0000"/>
                </a:solidFill>
              </a:rPr>
              <a:t>int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err="1">
                <a:solidFill>
                  <a:srgbClr val="FF0000"/>
                </a:solidFill>
              </a:rPr>
              <a:t>delete_song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  <a:r>
              <a:rPr lang="en-IN" sz="2800" dirty="0" err="1">
                <a:solidFill>
                  <a:srgbClr val="FF0000"/>
                </a:solidFill>
              </a:rPr>
              <a:t>Slist</a:t>
            </a:r>
            <a:r>
              <a:rPr lang="en-IN" sz="2800" dirty="0">
                <a:solidFill>
                  <a:srgbClr val="FF0000"/>
                </a:solidFill>
              </a:rPr>
              <a:t> *</a:t>
            </a:r>
            <a:r>
              <a:rPr lang="en-IN" sz="2800" dirty="0" err="1">
                <a:solidFill>
                  <a:srgbClr val="FF0000"/>
                </a:solidFill>
              </a:rPr>
              <a:t>list,int</a:t>
            </a:r>
            <a:r>
              <a:rPr lang="en-IN" sz="2800" dirty="0">
                <a:solidFill>
                  <a:srgbClr val="FF0000"/>
                </a:solidFill>
              </a:rPr>
              <a:t> flag); // chooses which delete function to call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void </a:t>
            </a:r>
            <a:r>
              <a:rPr lang="en-IN" sz="2800" dirty="0" err="1">
                <a:solidFill>
                  <a:srgbClr val="FF0000"/>
                </a:solidFill>
              </a:rPr>
              <a:t>insert_song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  <a:r>
              <a:rPr lang="en-IN" sz="2800" dirty="0" err="1">
                <a:solidFill>
                  <a:srgbClr val="FF0000"/>
                </a:solidFill>
              </a:rPr>
              <a:t>Slist</a:t>
            </a:r>
            <a:r>
              <a:rPr lang="en-IN" sz="2800" dirty="0">
                <a:solidFill>
                  <a:srgbClr val="FF0000"/>
                </a:solidFill>
              </a:rPr>
              <a:t> *</a:t>
            </a:r>
            <a:r>
              <a:rPr lang="en-IN" sz="2800" dirty="0" err="1">
                <a:solidFill>
                  <a:srgbClr val="FF0000"/>
                </a:solidFill>
              </a:rPr>
              <a:t>list,int</a:t>
            </a:r>
            <a:r>
              <a:rPr lang="en-IN" sz="2800" dirty="0">
                <a:solidFill>
                  <a:srgbClr val="FF0000"/>
                </a:solidFill>
              </a:rPr>
              <a:t> flag); //chooses which insert function to call</a:t>
            </a:r>
          </a:p>
          <a:p>
            <a:pPr marL="0" indent="0">
              <a:buNone/>
            </a:pP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3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and Display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err="1">
                <a:solidFill>
                  <a:srgbClr val="FF0000"/>
                </a:solidFill>
              </a:rPr>
              <a:t>int</a:t>
            </a: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 err="1">
                <a:solidFill>
                  <a:srgbClr val="FF0000"/>
                </a:solidFill>
              </a:rPr>
              <a:t>search_artist_single</a:t>
            </a:r>
            <a:r>
              <a:rPr lang="en-IN" sz="3200" dirty="0">
                <a:solidFill>
                  <a:srgbClr val="FF0000"/>
                </a:solidFill>
              </a:rPr>
              <a:t>(</a:t>
            </a:r>
            <a:r>
              <a:rPr lang="en-IN" sz="3200" dirty="0" err="1">
                <a:solidFill>
                  <a:srgbClr val="FF0000"/>
                </a:solidFill>
              </a:rPr>
              <a:t>Slist</a:t>
            </a:r>
            <a:r>
              <a:rPr lang="en-IN" sz="3200" dirty="0">
                <a:solidFill>
                  <a:srgbClr val="FF0000"/>
                </a:solidFill>
              </a:rPr>
              <a:t> *</a:t>
            </a:r>
            <a:r>
              <a:rPr lang="en-IN" sz="3200" dirty="0" err="1">
                <a:solidFill>
                  <a:srgbClr val="FF0000"/>
                </a:solidFill>
              </a:rPr>
              <a:t>list,char</a:t>
            </a:r>
            <a:r>
              <a:rPr lang="en-IN" sz="3200" dirty="0">
                <a:solidFill>
                  <a:srgbClr val="FF0000"/>
                </a:solidFill>
              </a:rPr>
              <a:t> Artist[]);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FF0000"/>
                </a:solidFill>
              </a:rPr>
              <a:t>int</a:t>
            </a: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 err="1">
                <a:solidFill>
                  <a:srgbClr val="FF0000"/>
                </a:solidFill>
              </a:rPr>
              <a:t>search_artist_all</a:t>
            </a:r>
            <a:r>
              <a:rPr lang="en-IN" sz="3200" dirty="0">
                <a:solidFill>
                  <a:srgbClr val="FF0000"/>
                </a:solidFill>
              </a:rPr>
              <a:t>(</a:t>
            </a:r>
            <a:r>
              <a:rPr lang="en-IN" sz="3200" dirty="0" err="1">
                <a:solidFill>
                  <a:srgbClr val="FF0000"/>
                </a:solidFill>
              </a:rPr>
              <a:t>Slist</a:t>
            </a:r>
            <a:r>
              <a:rPr lang="en-IN" sz="3200" dirty="0">
                <a:solidFill>
                  <a:srgbClr val="FF0000"/>
                </a:solidFill>
              </a:rPr>
              <a:t> *</a:t>
            </a:r>
            <a:r>
              <a:rPr lang="en-IN" sz="3200" dirty="0" err="1">
                <a:solidFill>
                  <a:srgbClr val="FF0000"/>
                </a:solidFill>
              </a:rPr>
              <a:t>list,char</a:t>
            </a:r>
            <a:r>
              <a:rPr lang="en-IN" sz="3200" dirty="0">
                <a:solidFill>
                  <a:srgbClr val="FF0000"/>
                </a:solidFill>
              </a:rPr>
              <a:t> Artist[]);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FF0000"/>
                </a:solidFill>
              </a:rPr>
              <a:t>int</a:t>
            </a: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 err="1">
                <a:solidFill>
                  <a:srgbClr val="FF0000"/>
                </a:solidFill>
              </a:rPr>
              <a:t>search_name</a:t>
            </a:r>
            <a:r>
              <a:rPr lang="en-IN" sz="3200" dirty="0">
                <a:solidFill>
                  <a:srgbClr val="FF0000"/>
                </a:solidFill>
              </a:rPr>
              <a:t>(</a:t>
            </a:r>
            <a:r>
              <a:rPr lang="en-IN" sz="3200" dirty="0" err="1">
                <a:solidFill>
                  <a:srgbClr val="FF0000"/>
                </a:solidFill>
              </a:rPr>
              <a:t>Slist</a:t>
            </a:r>
            <a:r>
              <a:rPr lang="en-IN" sz="3200" dirty="0">
                <a:solidFill>
                  <a:srgbClr val="FF0000"/>
                </a:solidFill>
              </a:rPr>
              <a:t> *</a:t>
            </a:r>
            <a:r>
              <a:rPr lang="en-IN" sz="3200" dirty="0" err="1">
                <a:solidFill>
                  <a:srgbClr val="FF0000"/>
                </a:solidFill>
              </a:rPr>
              <a:t>list,char</a:t>
            </a:r>
            <a:r>
              <a:rPr lang="en-IN" sz="3200" dirty="0">
                <a:solidFill>
                  <a:srgbClr val="FF0000"/>
                </a:solidFill>
              </a:rPr>
              <a:t> Name[]);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void </a:t>
            </a:r>
            <a:r>
              <a:rPr lang="en-IN" sz="3200" dirty="0" err="1">
                <a:solidFill>
                  <a:srgbClr val="FF0000"/>
                </a:solidFill>
              </a:rPr>
              <a:t>show_playlist</a:t>
            </a:r>
            <a:r>
              <a:rPr lang="en-IN" sz="3200" dirty="0">
                <a:solidFill>
                  <a:srgbClr val="FF0000"/>
                </a:solidFill>
              </a:rPr>
              <a:t>(</a:t>
            </a:r>
            <a:r>
              <a:rPr lang="en-IN" sz="3200" dirty="0" err="1">
                <a:solidFill>
                  <a:srgbClr val="FF0000"/>
                </a:solidFill>
              </a:rPr>
              <a:t>Slist</a:t>
            </a:r>
            <a:r>
              <a:rPr lang="en-IN" sz="3200" dirty="0">
                <a:solidFill>
                  <a:srgbClr val="FF0000"/>
                </a:solidFill>
              </a:rPr>
              <a:t> *list); //Displays the play-list</a:t>
            </a:r>
          </a:p>
          <a:p>
            <a:pPr marL="0" indent="0">
              <a:buNone/>
            </a:pP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8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Music </a:t>
            </a:r>
            <a:r>
              <a:rPr lang="en-IN" dirty="0" err="1" smtClean="0"/>
              <a:t>funtions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Playing music -&gt; </a:t>
            </a:r>
            <a:r>
              <a:rPr lang="en-IN" sz="2800" dirty="0" err="1" smtClean="0">
                <a:solidFill>
                  <a:srgbClr val="FF0000"/>
                </a:solidFill>
              </a:rPr>
              <a:t>Mix_PlayMusic</a:t>
            </a:r>
            <a:r>
              <a:rPr lang="en-IN" sz="2800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Pausing music -&gt; </a:t>
            </a:r>
            <a:r>
              <a:rPr lang="en-IN" sz="2800" dirty="0" err="1" smtClean="0">
                <a:solidFill>
                  <a:srgbClr val="FF0000"/>
                </a:solidFill>
              </a:rPr>
              <a:t>Mix_PauseMuisc</a:t>
            </a:r>
            <a:r>
              <a:rPr lang="en-IN" sz="2800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Resuming music -&gt; </a:t>
            </a:r>
            <a:r>
              <a:rPr lang="en-IN" sz="2800" dirty="0" err="1" smtClean="0">
                <a:solidFill>
                  <a:srgbClr val="FF0000"/>
                </a:solidFill>
              </a:rPr>
              <a:t>Mix_ResumeMusic</a:t>
            </a:r>
            <a:r>
              <a:rPr lang="en-IN" sz="2800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Going to </a:t>
            </a:r>
            <a:r>
              <a:rPr lang="en-IN" sz="2800" dirty="0">
                <a:solidFill>
                  <a:srgbClr val="FF0000"/>
                </a:solidFill>
              </a:rPr>
              <a:t>next track -&gt; </a:t>
            </a:r>
            <a:r>
              <a:rPr lang="en-IN" sz="2800" dirty="0" err="1">
                <a:solidFill>
                  <a:srgbClr val="FF0000"/>
                </a:solidFill>
              </a:rPr>
              <a:t>int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err="1">
                <a:solidFill>
                  <a:srgbClr val="FF0000"/>
                </a:solidFill>
              </a:rPr>
              <a:t>next_song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  <a:r>
              <a:rPr lang="en-IN" sz="2800" dirty="0" err="1">
                <a:solidFill>
                  <a:srgbClr val="FF0000"/>
                </a:solidFill>
              </a:rPr>
              <a:t>Slist</a:t>
            </a:r>
            <a:r>
              <a:rPr lang="en-IN" sz="2800" dirty="0">
                <a:solidFill>
                  <a:srgbClr val="FF0000"/>
                </a:solidFill>
              </a:rPr>
              <a:t> *list)</a:t>
            </a:r>
            <a:endParaRPr lang="en-I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Going to </a:t>
            </a:r>
            <a:r>
              <a:rPr lang="en-IN" sz="2800" dirty="0">
                <a:solidFill>
                  <a:srgbClr val="FF0000"/>
                </a:solidFill>
              </a:rPr>
              <a:t>previous track -&gt; </a:t>
            </a:r>
            <a:r>
              <a:rPr lang="en-IN" sz="2800" dirty="0" err="1">
                <a:solidFill>
                  <a:srgbClr val="FF0000"/>
                </a:solidFill>
              </a:rPr>
              <a:t>int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err="1">
                <a:solidFill>
                  <a:srgbClr val="FF0000"/>
                </a:solidFill>
              </a:rPr>
              <a:t>prev_song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  <a:r>
              <a:rPr lang="en-IN" sz="2800" dirty="0" err="1">
                <a:solidFill>
                  <a:srgbClr val="FF0000"/>
                </a:solidFill>
              </a:rPr>
              <a:t>Slist</a:t>
            </a:r>
            <a:r>
              <a:rPr lang="en-IN" sz="2800" dirty="0">
                <a:solidFill>
                  <a:srgbClr val="FF0000"/>
                </a:solidFill>
              </a:rPr>
              <a:t> *list</a:t>
            </a:r>
            <a:r>
              <a:rPr lang="en-IN" sz="28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Current </a:t>
            </a:r>
            <a:r>
              <a:rPr lang="en-IN" sz="2800" dirty="0">
                <a:solidFill>
                  <a:srgbClr val="FF0000"/>
                </a:solidFill>
              </a:rPr>
              <a:t>node selected -&gt; </a:t>
            </a:r>
            <a:r>
              <a:rPr lang="en-IN" sz="2800" dirty="0" err="1">
                <a:solidFill>
                  <a:srgbClr val="FF0000"/>
                </a:solidFill>
              </a:rPr>
              <a:t>int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err="1">
                <a:solidFill>
                  <a:srgbClr val="FF0000"/>
                </a:solidFill>
              </a:rPr>
              <a:t>get_selected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  <a:r>
              <a:rPr lang="en-IN" sz="2800" dirty="0" err="1">
                <a:solidFill>
                  <a:srgbClr val="FF0000"/>
                </a:solidFill>
              </a:rPr>
              <a:t>Slist</a:t>
            </a:r>
            <a:r>
              <a:rPr lang="en-IN" sz="2800" dirty="0">
                <a:solidFill>
                  <a:srgbClr val="FF0000"/>
                </a:solidFill>
              </a:rPr>
              <a:t> *list)</a:t>
            </a:r>
          </a:p>
        </p:txBody>
      </p:sp>
    </p:spTree>
    <p:extLst>
      <p:ext uri="{BB962C8B-B14F-4D97-AF65-F5344CB8AC3E}">
        <p14:creationId xmlns:p14="http://schemas.microsoft.com/office/powerpoint/2010/main" val="144941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98" y="294865"/>
            <a:ext cx="11193888" cy="928628"/>
          </a:xfrm>
        </p:spPr>
        <p:txBody>
          <a:bodyPr/>
          <a:lstStyle/>
          <a:p>
            <a:r>
              <a:rPr lang="en-IN" dirty="0" smtClean="0"/>
              <a:t>Code Snippets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98" y="1003813"/>
            <a:ext cx="10807522" cy="54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9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6" y="394922"/>
            <a:ext cx="11410682" cy="59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5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98" y="360609"/>
            <a:ext cx="13242196" cy="60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7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0" y="388042"/>
            <a:ext cx="8988984" cy="6091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4856" y="914400"/>
            <a:ext cx="12106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IN" sz="4800" b="1" dirty="0" smtClean="0">
                <a:solidFill>
                  <a:srgbClr val="FF0000"/>
                </a:solidFill>
              </a:rPr>
              <a:t>U</a:t>
            </a:r>
          </a:p>
          <a:p>
            <a:r>
              <a:rPr lang="en-IN" sz="4800" b="1" dirty="0" smtClean="0">
                <a:solidFill>
                  <a:srgbClr val="FF0000"/>
                </a:solidFill>
              </a:rPr>
              <a:t>T</a:t>
            </a:r>
          </a:p>
          <a:p>
            <a:r>
              <a:rPr lang="en-IN" sz="4800" b="1" dirty="0" smtClean="0">
                <a:solidFill>
                  <a:srgbClr val="FF0000"/>
                </a:solidFill>
              </a:rPr>
              <a:t>P</a:t>
            </a:r>
          </a:p>
          <a:p>
            <a:r>
              <a:rPr lang="en-IN" sz="4800" b="1" dirty="0" smtClean="0">
                <a:solidFill>
                  <a:srgbClr val="FF0000"/>
                </a:solidFill>
              </a:rPr>
              <a:t>U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1660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97" y="355329"/>
            <a:ext cx="6266637" cy="6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4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Code Consists Of…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 smtClean="0"/>
              <a:t>The code written consists of two main parts: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4000" dirty="0" smtClean="0"/>
              <a:t>Code dedicated to playing the music file and related functions such as loading music, pausing music, resuming music etc.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4000" dirty="0" smtClean="0"/>
              <a:t>Implementation of Doubly linked list to mimic functionality of the music player</a:t>
            </a:r>
          </a:p>
        </p:txBody>
      </p:sp>
    </p:spTree>
    <p:extLst>
      <p:ext uri="{BB962C8B-B14F-4D97-AF65-F5344CB8AC3E}">
        <p14:creationId xmlns:p14="http://schemas.microsoft.com/office/powerpoint/2010/main" val="354084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Playing the Music File: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23" y="1794027"/>
            <a:ext cx="1005840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In order to read, interpret and play a music file from the C program the SDL2 and </a:t>
            </a:r>
            <a:r>
              <a:rPr lang="en-IN" sz="2400" dirty="0" err="1" smtClean="0"/>
              <a:t>SDL_mxier</a:t>
            </a:r>
            <a:r>
              <a:rPr lang="en-IN" sz="2400" dirty="0" smtClean="0"/>
              <a:t> library header file is included in and linked with the C program. 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IN" sz="3200" dirty="0" smtClean="0">
                <a:solidFill>
                  <a:srgbClr val="FF0000"/>
                </a:solidFill>
                <a:latin typeface="Prestige Elite Std" panose="02060509020206020304" pitchFamily="49" charset="0"/>
                <a:ea typeface="MingLiU" panose="02020509000000000000" pitchFamily="49" charset="-120"/>
                <a:cs typeface="Arabic Typesetting" panose="03020402040406030203" pitchFamily="66" charset="-78"/>
              </a:rPr>
              <a:t>include &lt;</a:t>
            </a:r>
            <a:r>
              <a:rPr lang="en-IN" sz="3200" dirty="0" err="1" smtClean="0">
                <a:solidFill>
                  <a:srgbClr val="FF0000"/>
                </a:solidFill>
                <a:latin typeface="Prestige Elite Std" panose="02060509020206020304" pitchFamily="49" charset="0"/>
                <a:ea typeface="MingLiU" panose="02020509000000000000" pitchFamily="49" charset="-120"/>
                <a:cs typeface="Arabic Typesetting" panose="03020402040406030203" pitchFamily="66" charset="-78"/>
              </a:rPr>
              <a:t>SDL_mixer.h</a:t>
            </a:r>
            <a:r>
              <a:rPr lang="en-IN" sz="3200" dirty="0" smtClean="0">
                <a:solidFill>
                  <a:srgbClr val="FF0000"/>
                </a:solidFill>
                <a:latin typeface="Prestige Elite Std" panose="02060509020206020304" pitchFamily="49" charset="0"/>
                <a:ea typeface="MingLiU" panose="02020509000000000000" pitchFamily="49" charset="-120"/>
                <a:cs typeface="Arabic Typesetting" panose="03020402040406030203" pitchFamily="66" charset="-78"/>
              </a:rPr>
              <a:t>&gt;</a:t>
            </a:r>
          </a:p>
          <a:p>
            <a:pPr marL="0" indent="0">
              <a:buNone/>
            </a:pPr>
            <a:r>
              <a:rPr lang="en-IN" sz="2400" u="sng" dirty="0" smtClean="0">
                <a:latin typeface="+mj-lt"/>
                <a:ea typeface="MingLiU" panose="02020509000000000000" pitchFamily="49" charset="-120"/>
                <a:cs typeface="Arabic Typesetting" panose="03020402040406030203" pitchFamily="66" charset="-78"/>
              </a:rPr>
              <a:t>SDL or Simple </a:t>
            </a:r>
            <a:r>
              <a:rPr lang="en-IN" sz="2400" u="sng" dirty="0" err="1" smtClean="0">
                <a:latin typeface="+mj-lt"/>
                <a:ea typeface="MingLiU" panose="02020509000000000000" pitchFamily="49" charset="-120"/>
                <a:cs typeface="Arabic Typesetting" panose="03020402040406030203" pitchFamily="66" charset="-78"/>
              </a:rPr>
              <a:t>DirectMedia</a:t>
            </a:r>
            <a:r>
              <a:rPr lang="en-IN" sz="2400" u="sng" dirty="0" smtClean="0">
                <a:latin typeface="+mj-lt"/>
                <a:ea typeface="MingLiU" panose="02020509000000000000" pitchFamily="49" charset="-120"/>
                <a:cs typeface="Arabic Typesetting" panose="03020402040406030203" pitchFamily="66" charset="-78"/>
              </a:rPr>
              <a:t> Layer is a cross-platform software development library </a:t>
            </a:r>
            <a:r>
              <a:rPr lang="en-IN" sz="2400" dirty="0" smtClean="0">
                <a:latin typeface="+mj-lt"/>
                <a:ea typeface="MingLiU" panose="02020509000000000000" pitchFamily="49" charset="-120"/>
                <a:cs typeface="Arabic Typesetting" panose="03020402040406030203" pitchFamily="66" charset="-78"/>
              </a:rPr>
              <a:t>design to provide a hardware abstraction layer for computer multimedia hardware components. It is often used as game development library and is compatible with many operating systems such as Android, iOS, Linux, </a:t>
            </a:r>
            <a:r>
              <a:rPr lang="en-IN" sz="2400" dirty="0" err="1" smtClean="0">
                <a:latin typeface="+mj-lt"/>
                <a:ea typeface="MingLiU" panose="02020509000000000000" pitchFamily="49" charset="-120"/>
                <a:cs typeface="Arabic Typesetting" panose="03020402040406030203" pitchFamily="66" charset="-78"/>
              </a:rPr>
              <a:t>macOS</a:t>
            </a:r>
            <a:r>
              <a:rPr lang="en-IN" sz="2400" dirty="0" smtClean="0">
                <a:latin typeface="+mj-lt"/>
                <a:ea typeface="MingLiU" panose="02020509000000000000" pitchFamily="49" charset="-120"/>
                <a:cs typeface="Arabic Typesetting" panose="03020402040406030203" pitchFamily="66" charset="-78"/>
              </a:rPr>
              <a:t>, and Windows.</a:t>
            </a:r>
          </a:p>
          <a:p>
            <a:pPr marL="0" indent="0">
              <a:buNone/>
            </a:pPr>
            <a:r>
              <a:rPr lang="en-IN" sz="2400" dirty="0" smtClean="0">
                <a:latin typeface="+mj-lt"/>
                <a:ea typeface="MingLiU" panose="02020509000000000000" pitchFamily="49" charset="-120"/>
                <a:cs typeface="Arabic Typesetting" panose="03020402040406030203" pitchFamily="66" charset="-78"/>
              </a:rPr>
              <a:t>The </a:t>
            </a:r>
            <a:r>
              <a:rPr lang="en-IN" sz="2400" dirty="0" err="1" smtClean="0">
                <a:latin typeface="+mj-lt"/>
                <a:ea typeface="MingLiU" panose="02020509000000000000" pitchFamily="49" charset="-120"/>
                <a:cs typeface="Arabic Typesetting" panose="03020402040406030203" pitchFamily="66" charset="-78"/>
              </a:rPr>
              <a:t>SDL_mixer</a:t>
            </a:r>
            <a:r>
              <a:rPr lang="en-IN" sz="2400" dirty="0" smtClean="0">
                <a:latin typeface="+mj-lt"/>
                <a:ea typeface="MingLiU" panose="02020509000000000000" pitchFamily="49" charset="-120"/>
                <a:cs typeface="Arabic Typesetting" panose="03020402040406030203" pitchFamily="66" charset="-78"/>
              </a:rPr>
              <a:t> library is a branch of the SDL library that is used to load music files dynamically and has the ability to load multiple music files on multiple channels. </a:t>
            </a:r>
            <a:endParaRPr lang="en-IN" sz="2400" dirty="0">
              <a:latin typeface="+mj-lt"/>
              <a:ea typeface="MingLiU" panose="02020509000000000000" pitchFamily="49" charset="-12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78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SDL_mixer</a:t>
            </a:r>
            <a:r>
              <a:rPr lang="en-IN" dirty="0" smtClean="0"/>
              <a:t> functions </a:t>
            </a:r>
            <a:r>
              <a:rPr lang="en-IN" dirty="0" smtClean="0"/>
              <a:t>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7" y="1648497"/>
            <a:ext cx="11307651" cy="46750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i="1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Mix_OpenAudio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n-IN" sz="2400" i="1" dirty="0" err="1" smtClean="0">
                <a:solidFill>
                  <a:srgbClr val="FF0000"/>
                </a:solidFill>
              </a:rPr>
              <a:t>int</a:t>
            </a:r>
            <a:r>
              <a:rPr lang="en-IN" sz="2400" i="1" dirty="0" smtClean="0">
                <a:solidFill>
                  <a:srgbClr val="FF0000"/>
                </a:solidFill>
              </a:rPr>
              <a:t> frequency, Unit 16 format, </a:t>
            </a:r>
            <a:r>
              <a:rPr lang="en-IN" sz="2400" i="1" dirty="0" err="1" smtClean="0">
                <a:solidFill>
                  <a:srgbClr val="FF0000"/>
                </a:solidFill>
              </a:rPr>
              <a:t>int</a:t>
            </a:r>
            <a:r>
              <a:rPr lang="en-IN" sz="2400" i="1" dirty="0" smtClean="0">
                <a:solidFill>
                  <a:srgbClr val="FF0000"/>
                </a:solidFill>
              </a:rPr>
              <a:t> channels, </a:t>
            </a:r>
            <a:r>
              <a:rPr lang="en-IN" sz="2400" i="1" dirty="0" err="1" smtClean="0">
                <a:solidFill>
                  <a:srgbClr val="FF0000"/>
                </a:solidFill>
              </a:rPr>
              <a:t>int</a:t>
            </a:r>
            <a:r>
              <a:rPr lang="en-IN" sz="2400" i="1" dirty="0" smtClean="0">
                <a:solidFill>
                  <a:srgbClr val="FF0000"/>
                </a:solidFill>
              </a:rPr>
              <a:t> </a:t>
            </a:r>
            <a:r>
              <a:rPr lang="en-IN" sz="2400" i="1" dirty="0" err="1" smtClean="0">
                <a:solidFill>
                  <a:srgbClr val="FF0000"/>
                </a:solidFill>
              </a:rPr>
              <a:t>chunksize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This function is used to play all subsequent music files at the specified </a:t>
            </a:r>
            <a:r>
              <a:rPr lang="en-IN" sz="2400" i="1" dirty="0" smtClean="0"/>
              <a:t>frequency</a:t>
            </a:r>
            <a:r>
              <a:rPr lang="en-IN" sz="2400" dirty="0" smtClean="0"/>
              <a:t>, read from a 16 bit samples in either the </a:t>
            </a:r>
            <a:r>
              <a:rPr lang="en-IN" sz="2400" i="1" dirty="0" smtClean="0"/>
              <a:t>format</a:t>
            </a:r>
            <a:r>
              <a:rPr lang="en-IN" sz="2400" dirty="0" smtClean="0"/>
              <a:t> of big endian, little endian or the formal supported by the system. The function returns -1 upon failure and 0 on success. </a:t>
            </a:r>
          </a:p>
          <a:p>
            <a:pPr marL="0" indent="0">
              <a:buNone/>
            </a:pPr>
            <a:r>
              <a:rPr lang="en-IN" sz="2400" i="1" dirty="0" err="1" smtClean="0">
                <a:solidFill>
                  <a:srgbClr val="FF0000"/>
                </a:solidFill>
              </a:rPr>
              <a:t>Mix_Music</a:t>
            </a:r>
            <a:r>
              <a:rPr lang="en-IN" sz="2400" dirty="0" smtClean="0">
                <a:solidFill>
                  <a:srgbClr val="FF0000"/>
                </a:solidFill>
              </a:rPr>
              <a:t>  * </a:t>
            </a:r>
            <a:r>
              <a:rPr lang="en-IN" sz="2400" dirty="0" err="1" smtClean="0">
                <a:solidFill>
                  <a:srgbClr val="FF0000"/>
                </a:solidFill>
              </a:rPr>
              <a:t>Mix_LoadMUS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n-IN" sz="2400" i="1" dirty="0" err="1" smtClean="0">
                <a:solidFill>
                  <a:srgbClr val="FF0000"/>
                </a:solidFill>
              </a:rPr>
              <a:t>const</a:t>
            </a:r>
            <a:r>
              <a:rPr lang="en-IN" sz="2400" i="1" dirty="0" smtClean="0">
                <a:solidFill>
                  <a:srgbClr val="FF0000"/>
                </a:solidFill>
              </a:rPr>
              <a:t> char *</a:t>
            </a:r>
            <a:r>
              <a:rPr lang="en-IN" sz="2400" dirty="0" smtClean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IN" sz="2400" dirty="0" smtClean="0"/>
              <a:t>	This function takes a constant character array containing the absolute or relative path of the song to be loaded and returned a pointer to a dynamically allocated memory block that can interpret the file.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Void </a:t>
            </a:r>
            <a:r>
              <a:rPr lang="en-IN" sz="2400" dirty="0" err="1" smtClean="0">
                <a:solidFill>
                  <a:srgbClr val="FF0000"/>
                </a:solidFill>
              </a:rPr>
              <a:t>Mix_PlayMusic</a:t>
            </a:r>
            <a:r>
              <a:rPr lang="en-IN" sz="2400" dirty="0" smtClean="0">
                <a:solidFill>
                  <a:srgbClr val="FF0000"/>
                </a:solidFill>
              </a:rPr>
              <a:t> (</a:t>
            </a:r>
            <a:r>
              <a:rPr lang="en-IN" sz="2400" i="1" dirty="0" err="1">
                <a:solidFill>
                  <a:srgbClr val="FF0000"/>
                </a:solidFill>
              </a:rPr>
              <a:t>Mix_Music</a:t>
            </a:r>
            <a:r>
              <a:rPr lang="en-IN" sz="2400" dirty="0">
                <a:solidFill>
                  <a:srgbClr val="FF0000"/>
                </a:solidFill>
              </a:rPr>
              <a:t>  </a:t>
            </a:r>
            <a:r>
              <a:rPr lang="en-IN" sz="2400" dirty="0" smtClean="0">
                <a:solidFill>
                  <a:srgbClr val="FF0000"/>
                </a:solidFill>
              </a:rPr>
              <a:t>* </a:t>
            </a:r>
            <a:r>
              <a:rPr lang="en-IN" sz="2400" i="1" dirty="0" smtClean="0">
                <a:solidFill>
                  <a:srgbClr val="FF0000"/>
                </a:solidFill>
              </a:rPr>
              <a:t>song</a:t>
            </a:r>
            <a:r>
              <a:rPr lang="en-IN" sz="2400" dirty="0" smtClean="0">
                <a:solidFill>
                  <a:srgbClr val="FF0000"/>
                </a:solidFill>
              </a:rPr>
              <a:t> ,</a:t>
            </a:r>
            <a:r>
              <a:rPr lang="en-IN" sz="2400" i="1" dirty="0" err="1" smtClean="0">
                <a:solidFill>
                  <a:srgbClr val="FF0000"/>
                </a:solidFill>
              </a:rPr>
              <a:t>int</a:t>
            </a:r>
            <a:r>
              <a:rPr lang="en-IN" sz="2400" i="1" dirty="0" smtClean="0">
                <a:solidFill>
                  <a:srgbClr val="FF0000"/>
                </a:solidFill>
              </a:rPr>
              <a:t> loop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</a:t>
            </a:r>
            <a:r>
              <a:rPr lang="en-IN" sz="2400" dirty="0" smtClean="0"/>
              <a:t>The function plays the music file stored in the memory location whose address is given by the </a:t>
            </a:r>
            <a:r>
              <a:rPr lang="en-IN" sz="2400" dirty="0" err="1" smtClean="0"/>
              <a:t>Mix_music</a:t>
            </a:r>
            <a:r>
              <a:rPr lang="en-IN" sz="2400" dirty="0" smtClean="0"/>
              <a:t> pointer. The function will play the song from the start every time it is called. It is a void returning function</a:t>
            </a:r>
            <a:endParaRPr lang="en-I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669701"/>
            <a:ext cx="10921284" cy="5576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Void </a:t>
            </a:r>
            <a:r>
              <a:rPr lang="en-IN" sz="2000" dirty="0" err="1" smtClean="0">
                <a:solidFill>
                  <a:srgbClr val="FF0000"/>
                </a:solidFill>
              </a:rPr>
              <a:t>Mix_PauseMusic</a:t>
            </a:r>
            <a:r>
              <a:rPr lang="en-IN" sz="2000" dirty="0" smtClean="0">
                <a:solidFill>
                  <a:srgbClr val="FF0000"/>
                </a:solidFill>
              </a:rPr>
              <a:t> ()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If a music file is currently being played the </a:t>
            </a:r>
            <a:r>
              <a:rPr lang="en-IN" sz="2000" dirty="0" err="1" smtClean="0"/>
              <a:t>Mix_PauseMusic</a:t>
            </a:r>
            <a:r>
              <a:rPr lang="en-IN" sz="2000" dirty="0" smtClean="0"/>
              <a:t>() function pauses the song.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Void </a:t>
            </a:r>
            <a:r>
              <a:rPr lang="en-IN" sz="2000" dirty="0" err="1" smtClean="0">
                <a:solidFill>
                  <a:srgbClr val="FF0000"/>
                </a:solidFill>
              </a:rPr>
              <a:t>Mix_ResumeMusic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If a music file is currently paused calling this function will resume playing the song from the point where it was stopped. 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 err="1" smtClean="0">
                <a:solidFill>
                  <a:srgbClr val="FF0000"/>
                </a:solidFill>
              </a:rPr>
              <a:t>nt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Mix_PausedMusic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If a music file is currently paused the function returns 1 else the function returns 0. </a:t>
            </a:r>
          </a:p>
          <a:p>
            <a:pPr marL="0" indent="0">
              <a:buNone/>
            </a:pP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Mix_PlayingMusic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If a music file is currently playing the function returns 1 else the function returns 0.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void </a:t>
            </a:r>
            <a:r>
              <a:rPr lang="en-IN" sz="2000" dirty="0" err="1" smtClean="0">
                <a:solidFill>
                  <a:srgbClr val="FF0000"/>
                </a:solidFill>
              </a:rPr>
              <a:t>Mix_CloseAudio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Used to close the current audio file being played.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void </a:t>
            </a:r>
            <a:r>
              <a:rPr lang="en-IN" sz="2000" dirty="0" err="1" smtClean="0">
                <a:solidFill>
                  <a:srgbClr val="FF0000"/>
                </a:solidFill>
              </a:rPr>
              <a:t>FreeMusic</a:t>
            </a:r>
            <a:r>
              <a:rPr lang="en-IN" sz="2000" dirty="0" smtClean="0">
                <a:solidFill>
                  <a:srgbClr val="FF0000"/>
                </a:solidFill>
              </a:rPr>
              <a:t>(</a:t>
            </a:r>
            <a:r>
              <a:rPr lang="en-IN" sz="2000" i="1" dirty="0" err="1">
                <a:solidFill>
                  <a:srgbClr val="FF0000"/>
                </a:solidFill>
              </a:rPr>
              <a:t>Mix_Music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 smtClean="0">
                <a:solidFill>
                  <a:srgbClr val="FF0000"/>
                </a:solidFill>
              </a:rPr>
              <a:t>* song)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frees the </a:t>
            </a:r>
            <a:r>
              <a:rPr lang="en-IN" sz="2000" dirty="0" err="1" smtClean="0"/>
              <a:t>Mix_Music</a:t>
            </a:r>
            <a:r>
              <a:rPr lang="en-IN" sz="2000" dirty="0" smtClean="0"/>
              <a:t> pointer</a:t>
            </a:r>
            <a:r>
              <a:rPr lang="en-IN" sz="2000" dirty="0"/>
              <a:t>.</a:t>
            </a: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3327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23" y="694110"/>
            <a:ext cx="11103735" cy="1070295"/>
          </a:xfrm>
        </p:spPr>
        <p:txBody>
          <a:bodyPr/>
          <a:lstStyle/>
          <a:p>
            <a:r>
              <a:rPr lang="en-IN" dirty="0" smtClean="0"/>
              <a:t>Code Logic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22" y="1326523"/>
            <a:ext cx="11103735" cy="458487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3600" dirty="0" smtClean="0"/>
              <a:t>In order to implement a music player using  a linked we chose to represent each song that is entered into a single playlist using a node. The linked list containing these nodes represents the playlist. Each node in the linked list can be rearranged, insert and deleted as per preference to mimic the flexibility offered by a playlist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3251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8" y="926809"/>
            <a:ext cx="11141168" cy="47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6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9245" y="399245"/>
            <a:ext cx="11436440" cy="1249251"/>
          </a:xfrm>
        </p:spPr>
        <p:txBody>
          <a:bodyPr/>
          <a:lstStyle/>
          <a:p>
            <a:r>
              <a:rPr lang="en-IN" dirty="0" smtClean="0"/>
              <a:t>Structure Definitions: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9848" y="1857235"/>
            <a:ext cx="4754880" cy="64008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/>
                </a:solidFill>
              </a:rPr>
              <a:t>Node structure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err="1">
                <a:solidFill>
                  <a:srgbClr val="FF0000"/>
                </a:solidFill>
              </a:rPr>
              <a:t>typedef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struct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snode</a:t>
            </a: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char *Path;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char *Name;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char *Artist;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 err="1">
                <a:solidFill>
                  <a:srgbClr val="FF0000"/>
                </a:solidFill>
              </a:rPr>
              <a:t>struct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snode</a:t>
            </a:r>
            <a:r>
              <a:rPr lang="en-IN" sz="2000" dirty="0">
                <a:solidFill>
                  <a:srgbClr val="FF0000"/>
                </a:solidFill>
              </a:rPr>
              <a:t> * next;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 err="1">
                <a:solidFill>
                  <a:srgbClr val="FF0000"/>
                </a:solidFill>
              </a:rPr>
              <a:t>struct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snode</a:t>
            </a:r>
            <a:r>
              <a:rPr lang="en-IN" sz="2000" dirty="0">
                <a:solidFill>
                  <a:srgbClr val="FF0000"/>
                </a:solidFill>
              </a:rPr>
              <a:t> *</a:t>
            </a:r>
            <a:r>
              <a:rPr lang="en-IN" sz="2000" dirty="0" err="1">
                <a:solidFill>
                  <a:srgbClr val="FF0000"/>
                </a:solidFill>
              </a:rPr>
              <a:t>prev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}</a:t>
            </a:r>
            <a:r>
              <a:rPr lang="en-IN" sz="2000" dirty="0" err="1">
                <a:solidFill>
                  <a:srgbClr val="FF0000"/>
                </a:solidFill>
              </a:rPr>
              <a:t>Snode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73368" y="1882157"/>
            <a:ext cx="4754880" cy="64008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</a:rPr>
              <a:t>Playlist structure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err="1">
                <a:solidFill>
                  <a:srgbClr val="FF0000"/>
                </a:solidFill>
              </a:rPr>
              <a:t>typedef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struct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song_list</a:t>
            </a: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 err="1">
                <a:solidFill>
                  <a:srgbClr val="FF0000"/>
                </a:solidFill>
              </a:rPr>
              <a:t>Snode</a:t>
            </a:r>
            <a:r>
              <a:rPr lang="en-IN" sz="2000" dirty="0">
                <a:solidFill>
                  <a:srgbClr val="FF0000"/>
                </a:solidFill>
              </a:rPr>
              <a:t> *head;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 err="1">
                <a:solidFill>
                  <a:srgbClr val="FF0000"/>
                </a:solidFill>
              </a:rPr>
              <a:t>Snode</a:t>
            </a:r>
            <a:r>
              <a:rPr lang="en-IN" sz="2000" dirty="0">
                <a:solidFill>
                  <a:srgbClr val="FF0000"/>
                </a:solidFill>
              </a:rPr>
              <a:t> *selected;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number_of_songs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}</a:t>
            </a:r>
            <a:r>
              <a:rPr lang="en-IN" sz="2000" dirty="0" err="1">
                <a:solidFill>
                  <a:srgbClr val="FF0000"/>
                </a:solidFill>
              </a:rPr>
              <a:t>Slist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51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Initialize and insert functions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err="1">
                <a:solidFill>
                  <a:srgbClr val="FF0000"/>
                </a:solidFill>
              </a:rPr>
              <a:t>Slist</a:t>
            </a:r>
            <a:r>
              <a:rPr lang="en-IN" sz="2400" dirty="0">
                <a:solidFill>
                  <a:srgbClr val="FF0000"/>
                </a:solidFill>
              </a:rPr>
              <a:t> * initialize(); //initializes members of the </a:t>
            </a:r>
            <a:r>
              <a:rPr lang="en-IN" sz="2400" dirty="0" err="1">
                <a:solidFill>
                  <a:srgbClr val="FF0000"/>
                </a:solidFill>
              </a:rPr>
              <a:t>the</a:t>
            </a:r>
            <a:r>
              <a:rPr lang="en-IN" sz="2400" dirty="0">
                <a:solidFill>
                  <a:srgbClr val="FF0000"/>
                </a:solidFill>
              </a:rPr>
              <a:t> list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FF0000"/>
                </a:solidFill>
              </a:rPr>
              <a:t>Snode</a:t>
            </a:r>
            <a:r>
              <a:rPr lang="en-IN" sz="2400" dirty="0">
                <a:solidFill>
                  <a:srgbClr val="FF0000"/>
                </a:solidFill>
              </a:rPr>
              <a:t> * </a:t>
            </a:r>
            <a:r>
              <a:rPr lang="en-IN" sz="2400" dirty="0" err="1">
                <a:solidFill>
                  <a:srgbClr val="FF0000"/>
                </a:solidFill>
              </a:rPr>
              <a:t>create_node</a:t>
            </a:r>
            <a:r>
              <a:rPr lang="en-IN" sz="2400" dirty="0">
                <a:solidFill>
                  <a:srgbClr val="FF0000"/>
                </a:solidFill>
              </a:rPr>
              <a:t>(char Path[],char Artist[]); //creates the new node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void </a:t>
            </a:r>
            <a:r>
              <a:rPr lang="en-IN" sz="2400" dirty="0" err="1">
                <a:solidFill>
                  <a:srgbClr val="FF0000"/>
                </a:solidFill>
              </a:rPr>
              <a:t>insert_beg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err="1">
                <a:solidFill>
                  <a:srgbClr val="FF0000"/>
                </a:solidFill>
              </a:rPr>
              <a:t>Slist</a:t>
            </a:r>
            <a:r>
              <a:rPr lang="en-IN" sz="2400" dirty="0">
                <a:solidFill>
                  <a:srgbClr val="FF0000"/>
                </a:solidFill>
              </a:rPr>
              <a:t> * </a:t>
            </a:r>
            <a:r>
              <a:rPr lang="en-IN" sz="2400" dirty="0" err="1">
                <a:solidFill>
                  <a:srgbClr val="FF0000"/>
                </a:solidFill>
              </a:rPr>
              <a:t>list,char</a:t>
            </a:r>
            <a:r>
              <a:rPr lang="en-IN" sz="2400" dirty="0">
                <a:solidFill>
                  <a:srgbClr val="FF0000"/>
                </a:solidFill>
              </a:rPr>
              <a:t> * </a:t>
            </a:r>
            <a:r>
              <a:rPr lang="en-IN" sz="2400" dirty="0" err="1">
                <a:solidFill>
                  <a:srgbClr val="FF0000"/>
                </a:solidFill>
              </a:rPr>
              <a:t>Path,char</a:t>
            </a:r>
            <a:r>
              <a:rPr lang="en-IN" sz="2400" dirty="0">
                <a:solidFill>
                  <a:srgbClr val="FF0000"/>
                </a:solidFill>
              </a:rPr>
              <a:t> * Artist);//inserts node at the beginning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void </a:t>
            </a:r>
            <a:r>
              <a:rPr lang="en-IN" sz="2400" dirty="0" err="1">
                <a:solidFill>
                  <a:srgbClr val="FF0000"/>
                </a:solidFill>
              </a:rPr>
              <a:t>insert_end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err="1">
                <a:solidFill>
                  <a:srgbClr val="FF0000"/>
                </a:solidFill>
              </a:rPr>
              <a:t>Slist</a:t>
            </a:r>
            <a:r>
              <a:rPr lang="en-IN" sz="2400" dirty="0">
                <a:solidFill>
                  <a:srgbClr val="FF0000"/>
                </a:solidFill>
              </a:rPr>
              <a:t> *list, char *Path, char *Artist);//inserts node at the end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void </a:t>
            </a:r>
            <a:r>
              <a:rPr lang="en-IN" sz="2400" dirty="0" err="1">
                <a:solidFill>
                  <a:srgbClr val="FF0000"/>
                </a:solidFill>
              </a:rPr>
              <a:t>insert_at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err="1">
                <a:solidFill>
                  <a:srgbClr val="FF0000"/>
                </a:solidFill>
              </a:rPr>
              <a:t>Slist</a:t>
            </a:r>
            <a:r>
              <a:rPr lang="en-IN" sz="2400" dirty="0">
                <a:solidFill>
                  <a:srgbClr val="FF0000"/>
                </a:solidFill>
              </a:rPr>
              <a:t> *list,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pos,char</a:t>
            </a:r>
            <a:r>
              <a:rPr lang="en-IN" sz="2400" dirty="0">
                <a:solidFill>
                  <a:srgbClr val="FF0000"/>
                </a:solidFill>
              </a:rPr>
              <a:t> *</a:t>
            </a:r>
            <a:r>
              <a:rPr lang="en-IN" sz="2400" dirty="0" err="1">
                <a:solidFill>
                  <a:srgbClr val="FF0000"/>
                </a:solidFill>
              </a:rPr>
              <a:t>Path,char</a:t>
            </a:r>
            <a:r>
              <a:rPr lang="en-IN" sz="2400" dirty="0">
                <a:solidFill>
                  <a:srgbClr val="FF0000"/>
                </a:solidFill>
              </a:rPr>
              <a:t> * Artist);//inserts node at given position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9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1219</TotalTime>
  <Words>571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MingLiU</vt:lpstr>
      <vt:lpstr>Arabic Typesetting</vt:lpstr>
      <vt:lpstr>Garamond</vt:lpstr>
      <vt:lpstr>Prestige Elite Std</vt:lpstr>
      <vt:lpstr>Times New Roman</vt:lpstr>
      <vt:lpstr>Savon</vt:lpstr>
      <vt:lpstr>Creating A Music Player Using Doubly Linked List In C </vt:lpstr>
      <vt:lpstr>Our Code Consists Of…  </vt:lpstr>
      <vt:lpstr>Playing the Music File:  </vt:lpstr>
      <vt:lpstr>SDL_mixer functions used</vt:lpstr>
      <vt:lpstr>PowerPoint Presentation</vt:lpstr>
      <vt:lpstr>Code Logic </vt:lpstr>
      <vt:lpstr>PowerPoint Presentation</vt:lpstr>
      <vt:lpstr>Structure Definitions:</vt:lpstr>
      <vt:lpstr>Initialize and insert functions</vt:lpstr>
      <vt:lpstr>Delete functions </vt:lpstr>
      <vt:lpstr>Playlist functions</vt:lpstr>
      <vt:lpstr>Search and Display functions</vt:lpstr>
      <vt:lpstr>Music funtions:</vt:lpstr>
      <vt:lpstr>Code Snippets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Music Player Using Doubly Linked List In C</dc:title>
  <dc:creator>koulini ks</dc:creator>
  <cp:lastModifiedBy>koulini ks</cp:lastModifiedBy>
  <cp:revision>21</cp:revision>
  <dcterms:created xsi:type="dcterms:W3CDTF">2019-11-21T01:34:55Z</dcterms:created>
  <dcterms:modified xsi:type="dcterms:W3CDTF">2019-11-25T08:29:08Z</dcterms:modified>
</cp:coreProperties>
</file>