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9" r:id="rId4"/>
    <p:sldId id="257" r:id="rId5"/>
    <p:sldId id="272" r:id="rId6"/>
    <p:sldId id="271" r:id="rId7"/>
    <p:sldId id="273" r:id="rId8"/>
    <p:sldId id="274" r:id="rId9"/>
    <p:sldId id="261" r:id="rId10"/>
    <p:sldId id="262" r:id="rId11"/>
    <p:sldId id="260" r:id="rId12"/>
    <p:sldId id="266" r:id="rId13"/>
    <p:sldId id="276" r:id="rId14"/>
    <p:sldId id="277" r:id="rId15"/>
    <p:sldId id="268" r:id="rId16"/>
    <p:sldId id="278" r:id="rId17"/>
    <p:sldId id="279" r:id="rId18"/>
    <p:sldId id="275" r:id="rId19"/>
    <p:sldId id="263" r:id="rId20"/>
    <p:sldId id="264" r:id="rId21"/>
    <p:sldId id="267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0A63-A590-0008-89DA-A6B2D1E3D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66674-5363-9A45-403C-2110654DE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6566D-265F-C6A7-E1EA-E9E89906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F12C-7375-4BA6-94C4-12500B5435E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50DBD-A68B-9A84-D2E0-32A2AE0C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F485E-AE47-4402-1128-8052E2ED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6C3C-F635-46E8-AAAC-15BCE41E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0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6BA0-7F05-B910-F5D3-40FC673C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6FCE1-7B42-CB2C-7E04-8D1E48CAB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95D63-EBBE-839D-C754-ADFE2163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F12C-7375-4BA6-94C4-12500B5435E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1C444-B872-0D59-979E-8B0A359E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71A8-D842-96F5-427B-3659D206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6C3C-F635-46E8-AAAC-15BCE41E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0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8325F3-02CB-3D7E-7EA3-1AF34EC30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6F56B-C008-2F17-A749-78D0CA3E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2E8AC-8087-1DD1-138B-EDCDCC542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F12C-7375-4BA6-94C4-12500B5435E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6EEB3-62E0-4720-DB25-FEFC16F7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81FF5-F6EC-AAD6-0578-0DFCC169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6C3C-F635-46E8-AAAC-15BCE41E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E4CA-437E-3AFB-90C8-967F869E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3A447-59C7-30AA-821A-76D0D8819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CECE5-FB49-A9D2-D1AF-0CD8405EA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F12C-7375-4BA6-94C4-12500B5435E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982CA-3CD8-9E81-D40A-1D9C608E5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37DE2-4605-6735-89E4-D0DA3E5A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6C3C-F635-46E8-AAAC-15BCE41E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2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D1CD-D17C-1691-1561-C8BE6A89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DA43D-BF60-F852-65B5-063339E0D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02FE2-D786-C224-DC27-4DF84686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F12C-7375-4BA6-94C4-12500B5435E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70201-6DEC-457E-A4E5-955515E6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5423B-0207-D464-DD10-CFB80B1F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6C3C-F635-46E8-AAAC-15BCE41E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3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CDF2-7059-D29E-A8D4-796009A9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326B7-FBCD-769F-BE9D-D8A1D42B1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36AE6-8F1C-EB2C-C43B-918618260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97C9B-DB2C-C1A8-0595-A411551B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F12C-7375-4BA6-94C4-12500B5435E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975F-BF19-6744-30EA-581929CE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0A5E0-7290-C173-E41D-9167F6C7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6C3C-F635-46E8-AAAC-15BCE41E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8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AB91-1A88-D472-7D65-41166192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7B6D0-1744-D80A-571B-FD498469E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43686-7D58-DFC2-AF2F-430F08497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60912-1AE0-F6F0-33CD-95FAECA1C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21C9B9-8291-57D5-3B06-E770ACF23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986FA-E7D7-A0C9-6DF5-49C585EF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F12C-7375-4BA6-94C4-12500B5435E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9D90D-976D-DBA1-247B-60C1A25C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CB871-046A-583D-9934-11421788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6C3C-F635-46E8-AAAC-15BCE41E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2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ADAC-2526-B300-30DB-AFE39785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24441-CE7A-9EFC-E3BA-DBB9AA3E8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F12C-7375-4BA6-94C4-12500B5435E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6C497-F3A6-241E-AF26-774DFDA8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5C9A8-3943-B0A3-2E17-4D4B7E4D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6C3C-F635-46E8-AAAC-15BCE41E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CBBE8-DB48-D317-11A0-392F260A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F12C-7375-4BA6-94C4-12500B5435E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192E8B-76CD-F6C0-0223-C9EA9466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48E45-7D7C-507E-12F9-34C41BF1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6C3C-F635-46E8-AAAC-15BCE41E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4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DD22-1774-7DE0-4E9C-2866C7CD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90E9D-7EF8-34CF-200B-30D8BBFF9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1939-1863-AC92-3D84-2B09E9CF7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A7DDA-D9B4-7A05-9F97-495C9CC3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F12C-7375-4BA6-94C4-12500B5435E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A26E0-D75E-F609-6199-7EB8DE52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14BBB-318C-FB7C-851A-64A54DD6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6C3C-F635-46E8-AAAC-15BCE41E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1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6741-18C0-546C-37E7-16C4C556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CBF7B-1C50-80C3-78EE-E37FAD17D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C1A9E-A444-A6B5-E779-625E94D12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F0BB1-6DEC-3C3E-88E0-772EE098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F12C-7375-4BA6-94C4-12500B5435E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46BF9-B0C5-2545-9837-168BDCBA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8EC2D-45FF-DAD5-62AF-0D64B991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6C3C-F635-46E8-AAAC-15BCE41E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0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7CE7B-6609-9E5F-AB10-4281BD947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18F44-0A49-2822-1C09-CF6675070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4E055-F89A-3FFE-943D-561E30D7F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B7F12C-7375-4BA6-94C4-12500B5435E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6E874-ACE7-BBB0-595F-A844BEE35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CEFDD-F06A-64DD-09DC-361F60173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D56C3C-F635-46E8-AAAC-15BCE41E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7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F1CFA-29E7-CAE1-7728-DBA0017EA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0" y="1270000"/>
            <a:ext cx="9144000" cy="2928937"/>
          </a:xfrm>
        </p:spPr>
        <p:txBody>
          <a:bodyPr>
            <a:normAutofit fontScale="90000"/>
          </a:bodyPr>
          <a:lstStyle/>
          <a:p>
            <a:r>
              <a:rPr lang="fr-FR" sz="8000" dirty="0"/>
              <a:t>PYTHON</a:t>
            </a:r>
            <a:br>
              <a:rPr lang="fr-FR" sz="8000" dirty="0"/>
            </a:br>
            <a:r>
              <a:rPr lang="fr-FR" sz="8000" dirty="0"/>
              <a:t>and </a:t>
            </a:r>
            <a:br>
              <a:rPr lang="fr-FR" sz="8000" dirty="0"/>
            </a:br>
            <a:r>
              <a:rPr lang="fr-FR" sz="8000" dirty="0"/>
              <a:t>CHATGPT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601C0-F21A-3F9E-110F-3BEA76386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9638"/>
            <a:ext cx="9144000" cy="1655762"/>
          </a:xfrm>
        </p:spPr>
        <p:txBody>
          <a:bodyPr/>
          <a:lstStyle/>
          <a:p>
            <a:r>
              <a:rPr lang="fr-FR" dirty="0"/>
              <a:t>IUT Longwy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D5D6EA4-45D5-2A7B-4F91-A386D18BC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571" y="237066"/>
            <a:ext cx="2413995" cy="240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2,431 Chatgpt icon 图片、库存照片、3D 物体和矢量图 | Shutterstock">
            <a:extLst>
              <a:ext uri="{FF2B5EF4-FFF2-40B4-BE49-F238E27FC236}">
                <a16:creationId xmlns:a16="http://schemas.microsoft.com/office/drawing/2014/main" id="{5E60D9F0-0E8E-A60B-384E-173AAA3FB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104" y="477838"/>
            <a:ext cx="2684462" cy="268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64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6B824-24C1-2514-5BAC-0D313521D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ED70-5921-4FFF-2B2D-0DB8C351B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49" y="-191456"/>
            <a:ext cx="10515600" cy="1140807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Step-by-Step Coding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793B6D8-91FE-A08E-B79E-49C1C52BA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674" y="1073581"/>
            <a:ext cx="1021734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Example: Which Protocol is Used in This Code?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Let's analyze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 example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you have and determine which protocol is being used: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Server-Client Communication in the 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code uses the socket library and calls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socket.AF_INET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socket.SOCK_STREAM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create the sockets.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FA1EC4C3-956C-11FD-4E6B-93DB05F34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70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CFD7D8B-90FA-08E7-C861-0E4756251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651989"/>
              </p:ext>
            </p:extLst>
          </p:nvPr>
        </p:nvGraphicFramePr>
        <p:xfrm>
          <a:off x="2603132" y="2827233"/>
          <a:ext cx="5359400" cy="462280"/>
        </p:xfrm>
        <a:graphic>
          <a:graphicData uri="http://schemas.openxmlformats.org/drawingml/2006/table">
            <a:tbl>
              <a:tblPr/>
              <a:tblGrid>
                <a:gridCol w="5359400">
                  <a:extLst>
                    <a:ext uri="{9D8B030D-6E8A-4147-A177-3AD203B41FA5}">
                      <a16:colId xmlns:a16="http://schemas.microsoft.com/office/drawing/2014/main" val="41063329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i="0" u="none" strike="noStrike" dirty="0">
                          <a:solidFill>
                            <a:srgbClr val="7F9F7F"/>
                          </a:solidFill>
                          <a:effectLst/>
                          <a:latin typeface="Consolas" panose="020B0609020204030204" pitchFamily="49" charset="0"/>
                        </a:rPr>
                        <a:t># Server code example</a:t>
                      </a:r>
                      <a:br>
                        <a:rPr lang="en-US" sz="11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  <a:t>server_socket = socket.socket(</a:t>
                      </a:r>
                      <a:r>
                        <a:rPr lang="en-US" sz="1100" b="0" i="0" u="none" strike="noStrike" dirty="0" err="1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  <a:t>socket.AF_INET</a:t>
                      </a:r>
                      <a:r>
                        <a:rPr lang="en-US" sz="11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100" b="0" i="0" u="none" strike="noStrike" dirty="0" err="1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  <a:t>socket.SOCK_STREAM</a:t>
                      </a:r>
                      <a:r>
                        <a:rPr lang="en-US" sz="11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775785"/>
                  </a:ext>
                </a:extLst>
              </a:tr>
            </a:tbl>
          </a:graphicData>
        </a:graphic>
      </p:graphicFrame>
      <p:sp>
        <p:nvSpPr>
          <p:cNvPr id="24" name="Rectangle 5">
            <a:extLst>
              <a:ext uri="{FF2B5EF4-FFF2-40B4-BE49-F238E27FC236}">
                <a16:creationId xmlns:a16="http://schemas.microsoft.com/office/drawing/2014/main" id="{E70F827C-E370-C6B5-D777-C60FFE350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431" y="3904142"/>
            <a:ext cx="939583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socket.AF_INET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This specifies the use of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IPv4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(Internet Protocol version 4) for addressing.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socket.SOCK_STREAM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This specifies that the socket will use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the transport protocol.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Since the socket is created with SOCK_STREAM, it indicates that the code is using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being used in this project for the communication between the client and the server (for both video and chat).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00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5870A-E871-A6C4-E568-2ACB9532E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8BE7665-DFE0-86E5-64F9-CFA061B35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5" y="2046241"/>
            <a:ext cx="1037418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Introduce the socket library.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Write a simple server that listens on a port.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Write a client that connects to the server and sends/receives a message.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80B668-6EFF-9FBF-3877-ABB5050878B3}"/>
              </a:ext>
            </a:extLst>
          </p:cNvPr>
          <p:cNvSpPr txBox="1">
            <a:spLocks/>
          </p:cNvSpPr>
          <p:nvPr/>
        </p:nvSpPr>
        <p:spPr>
          <a:xfrm>
            <a:off x="499535" y="195793"/>
            <a:ext cx="11023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>
                <a:latin typeface="Arial" panose="020B0604020202020204" pitchFamily="34" charset="0"/>
              </a:rPr>
              <a:t>Step 1: Set Up a Basic Server-Client Connection</a:t>
            </a:r>
            <a:br>
              <a:rPr lang="en-US" altLang="en-US" b="1" dirty="0">
                <a:latin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53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6B720-0116-FED6-1F41-2D361ED9A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20C0-7AD6-32D8-4D48-F0DFA5FE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2: Add the GUI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2F9423-E499-514E-12CF-E3AB4570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437" y="2333625"/>
            <a:ext cx="934042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Introduce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how to build a simple GUI.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window, add buttons, labels, and a text box.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how to display the chat log in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0867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90124-3C15-AD54-0500-9B8D21E57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B84D7-13C3-6623-9781-A029F429E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Project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88A9A3-A91C-27CE-7C64-3BE8B8EC8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437" y="2333625"/>
            <a:ext cx="934042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 the simulation in the server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Client make have button start , to run the simulation in server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the information of vehicle in chat log in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2878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D6394-CD55-9232-23E7-14D333A42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45600-68CC-2279-EA1F-981533BDF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0"/>
            <a:ext cx="10515600" cy="1325563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4DCA8-2EDB-ECEF-B945-B82F98EB20E5}"/>
              </a:ext>
            </a:extLst>
          </p:cNvPr>
          <p:cNvSpPr txBox="1"/>
          <p:nvPr/>
        </p:nvSpPr>
        <p:spPr>
          <a:xfrm>
            <a:off x="1143000" y="1553979"/>
            <a:ext cx="9271000" cy="4516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It Works</a:t>
            </a:r>
          </a:p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Waits for a client to connect.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Receives a "start" command from the client.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Runs the simulation and sends updates (time, position, velocity) to the client.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Sends "Simulation ended" when the simulation is complete.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Connects to the server.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Sends a "start" command to the server.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Receives simulation updates from the server and displays them in the GUI.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Closes the connection when the simulation ends.</a:t>
            </a:r>
          </a:p>
        </p:txBody>
      </p:sp>
    </p:spTree>
    <p:extLst>
      <p:ext uri="{BB962C8B-B14F-4D97-AF65-F5344CB8AC3E}">
        <p14:creationId xmlns:p14="http://schemas.microsoft.com/office/powerpoint/2010/main" val="957907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6815F-2F7F-B698-1164-C0B602BD8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C163-5B1B-D2A9-386C-15C50479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are some ideas that would be great for you to explore</a:t>
            </a:r>
            <a:endParaRPr 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97F43-B70E-FBD4-B39A-D2DF62A0D095}"/>
              </a:ext>
            </a:extLst>
          </p:cNvPr>
          <p:cNvSpPr txBox="1"/>
          <p:nvPr/>
        </p:nvSpPr>
        <p:spPr>
          <a:xfrm>
            <a:off x="702734" y="226335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1. Add Multiple Clients to the Server (Multi-Client Support)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D8ADE-4034-36A6-A049-A41E63463EBA}"/>
              </a:ext>
            </a:extLst>
          </p:cNvPr>
          <p:cNvSpPr txBox="1"/>
          <p:nvPr/>
        </p:nvSpPr>
        <p:spPr>
          <a:xfrm>
            <a:off x="6683345" y="29850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2. Implement User Authentication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2B117-2393-9161-A7CD-BAB566E81B16}"/>
              </a:ext>
            </a:extLst>
          </p:cNvPr>
          <p:cNvSpPr txBox="1"/>
          <p:nvPr/>
        </p:nvSpPr>
        <p:spPr>
          <a:xfrm>
            <a:off x="1404257" y="35910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3. Add Emoji Support to Chat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EA68F3-A371-13CC-9D57-6F48D7FF956F}"/>
              </a:ext>
            </a:extLst>
          </p:cNvPr>
          <p:cNvSpPr txBox="1"/>
          <p:nvPr/>
        </p:nvSpPr>
        <p:spPr>
          <a:xfrm>
            <a:off x="3635345" y="45865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4. Implement Real-time Voice Chat (VoIP)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AC9603-9722-305F-621E-0711F7A36FA0}"/>
              </a:ext>
            </a:extLst>
          </p:cNvPr>
          <p:cNvSpPr txBox="1"/>
          <p:nvPr/>
        </p:nvSpPr>
        <p:spPr>
          <a:xfrm>
            <a:off x="1404257" y="54493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5. Send Video (put some effect Filters)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071786-768B-8443-269B-E4EC33AEE62E}"/>
              </a:ext>
            </a:extLst>
          </p:cNvPr>
          <p:cNvSpPr txBox="1"/>
          <p:nvPr/>
        </p:nvSpPr>
        <p:spPr>
          <a:xfrm>
            <a:off x="7252546" y="5818667"/>
            <a:ext cx="3856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6 . G</a:t>
            </a:r>
            <a:r>
              <a:rPr lang="en-US" b="1" dirty="0">
                <a:solidFill>
                  <a:srgbClr val="002060"/>
                </a:solidFill>
              </a:rPr>
              <a:t>AME (X/O)</a:t>
            </a:r>
          </a:p>
        </p:txBody>
      </p:sp>
    </p:spTree>
    <p:extLst>
      <p:ext uri="{BB962C8B-B14F-4D97-AF65-F5344CB8AC3E}">
        <p14:creationId xmlns:p14="http://schemas.microsoft.com/office/powerpoint/2010/main" val="1376708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3B24-DFAF-5C18-3016-B45C888F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572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D61A-C23F-A0B2-3E70-8A91B9D9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A87DA-04BB-D693-4EA5-7C9CF1144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2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ABC52-9DAF-A96C-3370-A4C6147FA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01B4-9C5A-1C26-2C86-3A4A4E84F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4: Add the GUI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DCE7A1-BA2E-E98D-A93B-0B63F3193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237" y="2545752"/>
            <a:ext cx="93404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Introduce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how to build a simple GUI.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Teach them to create a window, add buttons, labels, and a text box.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how to display the chat log 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3751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618B-9E51-7DD9-A628-D3721B2E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2: Introduce Threads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26E6-5095-0839-02CB-9BD3DE0BC977}"/>
              </a:ext>
            </a:extLst>
          </p:cNvPr>
          <p:cNvSpPr txBox="1"/>
          <p:nvPr/>
        </p:nvSpPr>
        <p:spPr>
          <a:xfrm>
            <a:off x="1269998" y="1549400"/>
            <a:ext cx="81110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Why Threads Are Needed ?</a:t>
            </a:r>
          </a:p>
          <a:p>
            <a:r>
              <a:rPr lang="en-US" dirty="0"/>
              <a:t>Without threads, the server would have to choose between two tasks and process them one by one. By using threads, we make sure the server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 incoming video frames and send them in real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 chat messages without waiting for the video stream to complete.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86763D-E8FC-D003-01AB-FBA4C5DE13C3}"/>
              </a:ext>
            </a:extLst>
          </p:cNvPr>
          <p:cNvSpPr txBox="1"/>
          <p:nvPr/>
        </p:nvSpPr>
        <p:spPr>
          <a:xfrm>
            <a:off x="1845734" y="3769393"/>
            <a:ext cx="740833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Key Takeaways for Students: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Concurrency</a:t>
            </a:r>
            <a:r>
              <a:rPr lang="en-US" dirty="0"/>
              <a:t>: Threads help a program do multiple things at the same time, which is important for real-time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Threads vs. Processes</a:t>
            </a:r>
            <a:r>
              <a:rPr lang="en-US" dirty="0"/>
              <a:t>: Threads share the same memory space, making them faster and lighter for tasks that share data (like our chat and video application), while processes are more isolated.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Practical Use of Threads</a:t>
            </a:r>
            <a:r>
              <a:rPr lang="en-US" dirty="0"/>
              <a:t>: In this case, threads allow the server to simultaneously handle video streaming and chat messages, both of which are important for an interactive system.</a:t>
            </a:r>
          </a:p>
        </p:txBody>
      </p:sp>
    </p:spTree>
    <p:extLst>
      <p:ext uri="{BB962C8B-B14F-4D97-AF65-F5344CB8AC3E}">
        <p14:creationId xmlns:p14="http://schemas.microsoft.com/office/powerpoint/2010/main" val="24460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7B55C-EBBA-D926-5849-81A799C38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2769F-DEF6-722C-B0F6-1A7F171F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0800"/>
            <a:ext cx="9742714" cy="1210733"/>
          </a:xfrm>
        </p:spPr>
        <p:txBody>
          <a:bodyPr>
            <a:normAutofit/>
          </a:bodyPr>
          <a:lstStyle/>
          <a:p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Exercice 1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94296E-2B80-720B-6202-DE94FAB41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8201"/>
            <a:ext cx="4782217" cy="30865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D8CC3C-9BBC-C2C2-4CA5-37A02C7FA42E}"/>
              </a:ext>
            </a:extLst>
          </p:cNvPr>
          <p:cNvSpPr txBox="1"/>
          <p:nvPr/>
        </p:nvSpPr>
        <p:spPr>
          <a:xfrm>
            <a:off x="6319520" y="23826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Building a P-Controlled Position Simulation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6C077-2F0B-448C-C565-56CD51D41322}"/>
              </a:ext>
            </a:extLst>
          </p:cNvPr>
          <p:cNvSpPr txBox="1"/>
          <p:nvPr/>
        </p:nvSpPr>
        <p:spPr>
          <a:xfrm>
            <a:off x="6463454" y="31700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FF0000"/>
                </a:solidFill>
              </a:rPr>
              <a:t>ED </a:t>
            </a:r>
            <a:r>
              <a:rPr lang="en-US" dirty="0"/>
              <a:t>: is a set point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3ABF43-30F4-EC4F-0864-B5F89B6C4C61}"/>
              </a:ext>
            </a:extLst>
          </p:cNvPr>
          <p:cNvSpPr txBox="1"/>
          <p:nvPr/>
        </p:nvSpPr>
        <p:spPr>
          <a:xfrm>
            <a:off x="6463454" y="37812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BLUE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: is a vehicle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6F61A8-BAFF-FD7A-D3A8-033E39E78AEA}"/>
              </a:ext>
            </a:extLst>
          </p:cNvPr>
          <p:cNvSpPr txBox="1"/>
          <p:nvPr/>
        </p:nvSpPr>
        <p:spPr>
          <a:xfrm>
            <a:off x="6319520" y="45934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GOAL : </a:t>
            </a:r>
            <a:r>
              <a:rPr lang="fr-FR" dirty="0" err="1"/>
              <a:t>Vehicle</a:t>
            </a:r>
            <a:r>
              <a:rPr lang="fr-FR" dirty="0"/>
              <a:t>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reach</a:t>
            </a:r>
            <a:r>
              <a:rPr lang="fr-FR" dirty="0"/>
              <a:t> the </a:t>
            </a:r>
            <a:r>
              <a:rPr lang="fr-FR" dirty="0" err="1"/>
              <a:t>setpoint</a:t>
            </a:r>
            <a:r>
              <a:rPr lang="fr-FR" dirty="0"/>
              <a:t>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88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0F181-C31C-DDFA-762B-92E1E073F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84CE-4836-B1F9-13E4-E189A0AD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3: Add Video Streaming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5423FD-E103-1BC2-E039-63D9C8CCC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237" y="2545752"/>
            <a:ext cx="93404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Introduce OpenCV and how to capture webcam video.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how to serialize (pickle) and send frames over a socket.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883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3BA10-A87C-20BE-08C5-946F1D170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546A-CB1E-D2A7-152E-078A11FD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Step 5: Combine Everything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DCE082-265D-0ED5-5611-33EC20783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237" y="2938577"/>
            <a:ext cx="90394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Integrate chat, video, and GUI into one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Demonstrate how to use threads to handle video, chat, and the GUI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2595436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174D5-5DA3-D8B1-709D-6E96D8161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77BDF-306D-9DF1-7BC3-EDAC11F7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4" y="-8466"/>
            <a:ext cx="10515600" cy="990600"/>
          </a:xfrm>
        </p:spPr>
        <p:txBody>
          <a:bodyPr>
            <a:normAutofit/>
          </a:bodyPr>
          <a:lstStyle/>
          <a:p>
            <a:r>
              <a:rPr lang="fr-F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75A82E-0D70-B7E5-9F20-C1E6F049B4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9733" y="1371473"/>
            <a:ext cx="1027006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Before diving into the code, give them a high-level understanding of the project: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the Project Does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connects to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server: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video stream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captured from the webcam.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Sends / Receives and displays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chat messages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client: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Receives and displays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video stream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Sends / Receives and displays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chat messages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D33D4-E30A-0C30-DE7E-32F8441B01DB}"/>
              </a:ext>
            </a:extLst>
          </p:cNvPr>
          <p:cNvSpPr txBox="1"/>
          <p:nvPr/>
        </p:nvSpPr>
        <p:spPr>
          <a:xfrm>
            <a:off x="1566333" y="4623134"/>
            <a:ext cx="81195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 Will Learn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socket for communication between a client and server.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Streaming video using OpenCV.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Building a GUI with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Multi-threading to handle multiple tasks (chat and video)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103686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6C00E-4D1F-C720-B8A9-E793DED2D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54E0-0278-E513-08A9-80FD60FE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4" y="-8466"/>
            <a:ext cx="10515600" cy="990600"/>
          </a:xfrm>
        </p:spPr>
        <p:txBody>
          <a:bodyPr>
            <a:normAutofit/>
          </a:bodyPr>
          <a:lstStyle/>
          <a:p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Exercice 2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80B149B-932A-B8BD-8E6D-D2DFF07509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9733" y="1648471"/>
            <a:ext cx="1027006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Before diving into the code, give them a high-level understanding of the project: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the Project Does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connects to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server: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Sends / Receives and displays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chat messages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client: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Sends / Receives and displays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chat messages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9F30A-B62B-4953-AF68-AFF3CFA1F82E}"/>
              </a:ext>
            </a:extLst>
          </p:cNvPr>
          <p:cNvSpPr txBox="1"/>
          <p:nvPr/>
        </p:nvSpPr>
        <p:spPr>
          <a:xfrm>
            <a:off x="1566333" y="4623134"/>
            <a:ext cx="811953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 Will Learn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socket for communication between a client and server.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Building a GUI with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Multi-threading to handle multiple tasks (chat and video) simultaneously.</a:t>
            </a:r>
          </a:p>
        </p:txBody>
      </p:sp>
      <p:pic>
        <p:nvPicPr>
          <p:cNvPr id="2050" name="Picture 2" descr="TCP/IP Socket Server And Client in Code Plugins - UE Marketplace">
            <a:extLst>
              <a:ext uri="{FF2B5EF4-FFF2-40B4-BE49-F238E27FC236}">
                <a16:creationId xmlns:a16="http://schemas.microsoft.com/office/drawing/2014/main" id="{302D8B89-1C8D-62FD-51DD-ED2983701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323" y="2414597"/>
            <a:ext cx="3435611" cy="187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31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D5D6-DFA0-DAD4-6F05-7C55D3F7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0800"/>
            <a:ext cx="10515600" cy="1210733"/>
          </a:xfrm>
        </p:spPr>
        <p:txBody>
          <a:bodyPr>
            <a:normAutofit/>
          </a:bodyPr>
          <a:lstStyle/>
          <a:p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Start with the Basics</a:t>
            </a:r>
            <a:endParaRPr lang="en-US" sz="4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421FADE-B5CA-0A7C-0DFF-6B2A99447D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9165" y="1626676"/>
            <a:ext cx="1099531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Before jumping into the project, ensure they understand the following concepts: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 Python Fundamentals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Variables, functions, and basic data types.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Loops (for and while).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Basic I/O (reading input and printing output).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b. Modules and Imports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Explain what Python modules are and how to use import.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how libraries like socket, threading,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can extend Python's functionality.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c. Object-Oriented Concepts (optional)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time allows, briefly touch on classes and methods, as this project is a good example of reusable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86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7879E-8CAE-6BE7-B7B7-1D9DF1034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EA652-444E-B81F-12E3-F62B29141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0800"/>
            <a:ext cx="10515600" cy="1210733"/>
          </a:xfrm>
        </p:spPr>
        <p:txBody>
          <a:bodyPr>
            <a:normAutofit/>
          </a:bodyPr>
          <a:lstStyle/>
          <a:p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 1: Setting Up a Basic </a:t>
            </a:r>
            <a:r>
              <a:rPr kumimoji="0" lang="en-US" altLang="en-US" sz="4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GUI</a:t>
            </a:r>
            <a:endParaRPr lang="en-US" sz="4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BAC59F-79C4-D421-3DCE-A6D6D67FFA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9165" y="1787235"/>
            <a:ext cx="11154015" cy="3649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👨‍💻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Student Task: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a simple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window.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 a canvas where we will visualize movement.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Draw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static setpoint (red dot)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vehicle (blue dot)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at an initial position.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📝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Key Learning Outcome: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Basic GUI programming with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Understanding coordinate placement in a canvas.</a:t>
            </a:r>
          </a:p>
        </p:txBody>
      </p:sp>
    </p:spTree>
    <p:extLst>
      <p:ext uri="{BB962C8B-B14F-4D97-AF65-F5344CB8AC3E}">
        <p14:creationId xmlns:p14="http://schemas.microsoft.com/office/powerpoint/2010/main" val="210153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A9DC4-83BB-A37C-4734-98E033AFA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3E36-FD5A-6A83-7FC7-B0681B1C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50800"/>
            <a:ext cx="11895667" cy="1210733"/>
          </a:xfrm>
        </p:spPr>
        <p:txBody>
          <a:bodyPr>
            <a:normAutofit/>
          </a:bodyPr>
          <a:lstStyle/>
          <a:p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 2: Simulating Motion Without P-controller</a:t>
            </a:r>
            <a:endParaRPr lang="en-US" sz="4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5B4FDB5-5031-90FD-2F87-8C821AA14C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3720" y="1964437"/>
            <a:ext cx="954034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👨‍💻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Student Task: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Move the vehicle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 a constant velocity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towards the setpoint.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pos = pos + velocity * dt to update the position over time.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📝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Learning Outcome: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Understand time-stepped simulations.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 about numerical integration (updating position with velocity).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75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887A9-5FD8-9E59-F5F4-43F940CE5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A805-A360-AD23-CA46-A06376A8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0800"/>
            <a:ext cx="10515600" cy="1210733"/>
          </a:xfrm>
        </p:spPr>
        <p:txBody>
          <a:bodyPr>
            <a:normAutofit/>
          </a:bodyPr>
          <a:lstStyle/>
          <a:p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 3: Implementing a Simple Proportional (P) Controller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D3AD48-C486-0C15-3C7E-DB3424C737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9533" y="1825625"/>
                <a:ext cx="10854267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dirty="0"/>
                  <a:t>👨‍💻 </a:t>
                </a:r>
                <a:r>
                  <a:rPr lang="en-US" b="1" dirty="0"/>
                  <a:t>Student Task: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Modify velocity using a </a:t>
                </a:r>
                <a:r>
                  <a:rPr lang="en-US" b="1" dirty="0"/>
                  <a:t>Proportional controller (P-only):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𝐾𝑝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​×(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𝑠𝑒𝑡𝑝𝑜𝑖𝑛𝑡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Observe overshoot &amp; oscillations.</a:t>
                </a:r>
              </a:p>
              <a:p>
                <a:pPr marL="0" indent="0">
                  <a:buNone/>
                </a:pPr>
                <a:r>
                  <a:rPr lang="en-US" dirty="0"/>
                  <a:t>📝 </a:t>
                </a:r>
                <a:r>
                  <a:rPr lang="en-US" b="1" dirty="0"/>
                  <a:t>Key Learning Outcome: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See how control feedback works.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Learn why just using P-control may not be enough.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D3AD48-C486-0C15-3C7E-DB3424C737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9533" y="1825625"/>
                <a:ext cx="10854267" cy="4351338"/>
              </a:xfrm>
              <a:blipFill>
                <a:blip r:embed="rId2"/>
                <a:stretch>
                  <a:fillRect l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80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F9C38-58D4-49AC-8E8B-584D16E2C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E26D-4A0A-1B7A-B879-466622AA5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4" y="-8466"/>
            <a:ext cx="10515600" cy="990600"/>
          </a:xfrm>
        </p:spPr>
        <p:txBody>
          <a:bodyPr>
            <a:normAutofit/>
          </a:bodyPr>
          <a:lstStyle/>
          <a:p>
            <a:r>
              <a:rPr lang="fr-F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BE5FE22-FFA7-3D75-9D24-8D70CF43AE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9733" y="1648471"/>
            <a:ext cx="1027006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Before diving into the code, give them a high-level understanding of the project: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the Project Does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connects to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server: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Sends / Receives and displays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chat messages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client: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Sends / Receives and displays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chat messages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F13A0-AD03-09EC-F428-70D070EFB25A}"/>
              </a:ext>
            </a:extLst>
          </p:cNvPr>
          <p:cNvSpPr txBox="1"/>
          <p:nvPr/>
        </p:nvSpPr>
        <p:spPr>
          <a:xfrm>
            <a:off x="1566333" y="4623134"/>
            <a:ext cx="81195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 Will Learn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socket for communication between a client and server.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Streaming video using OpenCV.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Building a GUI with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Multi-threading to handle multiple tasks (chat and video) simultaneously.</a:t>
            </a:r>
          </a:p>
        </p:txBody>
      </p:sp>
      <p:pic>
        <p:nvPicPr>
          <p:cNvPr id="2050" name="Picture 2" descr="TCP/IP Socket Server And Client in Code Plugins - UE Marketplace">
            <a:extLst>
              <a:ext uri="{FF2B5EF4-FFF2-40B4-BE49-F238E27FC236}">
                <a16:creationId xmlns:a16="http://schemas.microsoft.com/office/drawing/2014/main" id="{44E164E9-5C06-5B03-A324-6D681D352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323" y="2414597"/>
            <a:ext cx="3435611" cy="187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83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5CBE0-D1B6-350C-E713-DEA62C893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E2D2-9B7F-A13C-E998-5A461F08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34" y="-174319"/>
            <a:ext cx="10515600" cy="123276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2: Introduction to TCP and UDP Protocols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DC93C420-E69F-6F35-A631-FD7FBBFA0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067" y="1058444"/>
            <a:ext cx="829733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What is a Protocol?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protocol is a set of rules that define how data is transmitted over a network. There are many protocols, but for communication between computers, the two most common transport protocols are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TCP (Transmission Control Protocol)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UDP (User Datagram Protocol)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EBA71128-9D7E-0E70-1DD2-C89CF6A0C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58" y="5297249"/>
            <a:ext cx="4556275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Arial" panose="020B0604020202020204" pitchFamily="34" charset="0"/>
              </a:rPr>
              <a:t>*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TCP (Transmission Control Protocol)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Connection-Oriented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TCP requires a connection to be established between the client and the server before data is sent. This connection is maintained for the entire duration of the communication.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F0C6663D-CEFE-0827-27C9-186A5E9C0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530519"/>
            <a:ext cx="562356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Arial" panose="020B0604020202020204" pitchFamily="34" charset="0"/>
              </a:rPr>
              <a:t>*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UDP (User Datagram Protocol)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Connectionless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Unlike TCP, UDP does not establish a connection before sending data. It just sends the data and doesn’t wait for confirmation from the receiver.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B11D9C7-7245-1835-7E52-95BF13914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663865"/>
              </p:ext>
            </p:extLst>
          </p:nvPr>
        </p:nvGraphicFramePr>
        <p:xfrm>
          <a:off x="1117600" y="2461536"/>
          <a:ext cx="9262533" cy="275606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087511">
                  <a:extLst>
                    <a:ext uri="{9D8B030D-6E8A-4147-A177-3AD203B41FA5}">
                      <a16:colId xmlns:a16="http://schemas.microsoft.com/office/drawing/2014/main" val="2790688020"/>
                    </a:ext>
                  </a:extLst>
                </a:gridCol>
                <a:gridCol w="3087511">
                  <a:extLst>
                    <a:ext uri="{9D8B030D-6E8A-4147-A177-3AD203B41FA5}">
                      <a16:colId xmlns:a16="http://schemas.microsoft.com/office/drawing/2014/main" val="4000430909"/>
                    </a:ext>
                  </a:extLst>
                </a:gridCol>
                <a:gridCol w="3087511">
                  <a:extLst>
                    <a:ext uri="{9D8B030D-6E8A-4147-A177-3AD203B41FA5}">
                      <a16:colId xmlns:a16="http://schemas.microsoft.com/office/drawing/2014/main" val="2481404996"/>
                    </a:ext>
                  </a:extLst>
                </a:gridCol>
              </a:tblGrid>
              <a:tr h="3247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Feature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TCP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UDP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0575721"/>
                  </a:ext>
                </a:extLst>
              </a:tr>
              <a:tr h="3247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Connection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Connection-oriented *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Connectionless *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58629098"/>
                  </a:ext>
                </a:extLst>
              </a:tr>
              <a:tr h="3247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Reliability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Reliable, guarantees delivery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Unreliable, no delivery guarantee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45706675"/>
                  </a:ext>
                </a:extLst>
              </a:tr>
              <a:tr h="3247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Data Order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Guarantees correct order of data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No guarantee of order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2914029"/>
                  </a:ext>
                </a:extLst>
              </a:tr>
              <a:tr h="3247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Error Checking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Checks for errors, retransmits if needed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No automatic error correction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01988959"/>
                  </a:ext>
                </a:extLst>
              </a:tr>
              <a:tr h="3247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Speed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Slower due to overhead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Faster due to lower overhead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24045418"/>
                  </a:ext>
                </a:extLst>
              </a:tr>
              <a:tr h="3247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Use Cases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File transfers, web browsing, emails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Streaming, online gaming, VoIP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38628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264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1498</Words>
  <Application>Microsoft Office PowerPoint</Application>
  <PresentationFormat>Widescreen</PresentationFormat>
  <Paragraphs>193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Cambria Math</vt:lpstr>
      <vt:lpstr>Consolas</vt:lpstr>
      <vt:lpstr>Office Theme</vt:lpstr>
      <vt:lpstr>PYTHON and  CHATGPT</vt:lpstr>
      <vt:lpstr>Exercice 1</vt:lpstr>
      <vt:lpstr>Exercice 2</vt:lpstr>
      <vt:lpstr>1. Start with the Basics</vt:lpstr>
      <vt:lpstr>Step 1: Setting Up a Basic Tkinter GUI</vt:lpstr>
      <vt:lpstr>Step 2: Simulating Motion Without P-controller</vt:lpstr>
      <vt:lpstr>Step 3: Implementing a Simple Proportional (P) Controller</vt:lpstr>
      <vt:lpstr>Overview project 2</vt:lpstr>
      <vt:lpstr>2: Introduction to TCP and UDP Protocols</vt:lpstr>
      <vt:lpstr>Step-by-Step Coding</vt:lpstr>
      <vt:lpstr>PowerPoint Presentation</vt:lpstr>
      <vt:lpstr>Step 2: Add the GUI</vt:lpstr>
      <vt:lpstr>Final Project</vt:lpstr>
      <vt:lpstr>Final Project</vt:lpstr>
      <vt:lpstr>Here are some ideas that would be great for you to explore</vt:lpstr>
      <vt:lpstr>END</vt:lpstr>
      <vt:lpstr>PowerPoint Presentation</vt:lpstr>
      <vt:lpstr>Step 4: Add the GUI</vt:lpstr>
      <vt:lpstr>Step 2: Introduce Threads </vt:lpstr>
      <vt:lpstr>Step 3: Add Video Streaming</vt:lpstr>
      <vt:lpstr>Step 5: Combine Everything</vt:lpstr>
      <vt:lpstr>Overview project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Quang Huy Nguyen</dc:creator>
  <cp:lastModifiedBy>Quang Huy Nguyen</cp:lastModifiedBy>
  <cp:revision>21</cp:revision>
  <dcterms:created xsi:type="dcterms:W3CDTF">2025-01-27T18:07:04Z</dcterms:created>
  <dcterms:modified xsi:type="dcterms:W3CDTF">2025-01-30T16:50:56Z</dcterms:modified>
</cp:coreProperties>
</file>