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5" r:id="rId5"/>
    <p:sldId id="260" r:id="rId6"/>
    <p:sldId id="261" r:id="rId7"/>
    <p:sldId id="266" r:id="rId8"/>
    <p:sldId id="256" r:id="rId9"/>
    <p:sldId id="259" r:id="rId10"/>
    <p:sldId id="262" r:id="rId11"/>
    <p:sldId id="267" r:id="rId12"/>
    <p:sldId id="258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EEE"/>
    <a:srgbClr val="0071B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166" y="-6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826A-A6CC-41A3-7189-637E99267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D61A6-FDD6-636B-FD09-2C8B79AF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2F6E-615E-393A-799B-25739A65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9EE2-4B60-70BF-A9A6-0A7A4448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9FD4-45A0-AF7B-8CA6-6D64D87C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564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6AE6-E80D-AF38-1EFE-329C548B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95610-CFDB-50CA-2A76-02B78F78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14F5-FF86-1940-C8AE-1F2680A6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677B-DF06-7C97-A0E1-2BC522A4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843B-076C-5F04-2A77-96EB469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21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D4D93-E3FC-EDE4-89E2-FC4C1E164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EB009-0BAD-54D0-18F3-5F892EA7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F8D9-A993-811A-07FF-54A7920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FA9A-826A-57D1-CED3-E3FA9BE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30AB-6FF7-787C-70CD-750F6C19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20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C0F-1317-7608-E06D-76092573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952C-274B-02ED-BDA7-72D34715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3A9D-2369-2916-497E-CDB6E8C7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167B-AD05-CF3C-0B82-50DB3447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314D-9581-6071-E0A6-DC18365C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9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8F13-D47F-F229-518B-E6FE70E8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FAAB1-3864-A1B8-A87B-56C79E2A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698D-CF03-1600-959C-82B72680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1F14-FDC2-A8C7-E27E-2109C0B9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4C5D-01FD-E362-0C04-5C50C8E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48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BE5E-C25D-04FC-251D-78653787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DA92-8E57-E41F-918E-D12AAED9A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EF523-C619-F9D9-DFCA-43184861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2BB87-FBAB-02D2-66E9-BF25E86E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3CFA-E5C4-8012-6DA7-DD453818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2B946-1E68-B0D1-186F-70429296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12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9D14-432B-EF46-B757-E5298CF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7A81-0302-7F16-2802-1BAF6C5B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B6BAB-E121-253F-7AFF-B64967CE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605BA-146A-28D7-AD3F-AD586000A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8F789-327F-B5C1-2927-61FBC438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46416-2C9A-98C1-7D8F-109BCAE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51432-616A-D226-3966-B37B28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B89DE-3078-5606-FEE2-AC87302E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571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9E5B-94CA-C244-797E-F43E5622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7A268-BF77-A135-999F-048B4680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4B364-BED0-F47A-3A90-CCE6A7FC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BDB2A-1426-D95F-B217-7517C052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527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69071-C3FB-B2D9-E490-1C4E96F6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63C57-C87C-0F5E-BA18-BCA8E01D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DCCA2-F623-C466-81D9-A170E659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15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3525-F70C-931C-904F-97E99D57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56C6-708E-59F4-01FC-4B72A1C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CD6A1-968F-100F-AB9B-7BBC0E46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F66D-C9FA-162F-5A8A-DF4AAD0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8576-77AB-681F-5107-C35AB46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5127-6DF3-042A-6360-F230B0B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69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FF4C-FB8A-E670-0300-0070612F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30D00-6D7B-6A7B-C194-1680F27B9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9BB1E-D7F9-0574-1FB5-D36967E8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07EB-549D-2F00-6C34-36705C81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DC5F7-1DF9-3FB9-642F-BDC62DE7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8295B-6438-A2C5-10D5-95DEF452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45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F3765-DB89-C1BC-0EB6-E2EB27A6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9" y="197346"/>
            <a:ext cx="10515600" cy="483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3502-653C-91EA-4607-F3DB1779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59" y="9615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343B-BE45-1BC0-7D88-71113E4AB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8FD8-5D91-4D69-953F-F0087F654FB4}" type="datetimeFigureOut">
              <a:rPr lang="en-NL" smtClean="0"/>
              <a:t>09/06/2022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8341-1563-5CEF-6455-319A36330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050F-9183-6DC3-DFB1-8368D25A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0C60-E386-4587-94AE-D0B9F18E1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6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Inter SemiBold" panose="02000503000000020004" pitchFamily="2" charset="0"/>
          <a:ea typeface="Inter SemiBold" panose="020005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729" y="3528616"/>
            <a:ext cx="3464083" cy="1423849"/>
            <a:chOff x="1390729" y="3528616"/>
            <a:chExt cx="3464083" cy="1423849"/>
          </a:xfrm>
        </p:grpSpPr>
        <p:grpSp>
          <p:nvGrpSpPr>
            <p:cNvPr id="2" name="Group 1"/>
            <p:cNvGrpSpPr/>
            <p:nvPr/>
          </p:nvGrpSpPr>
          <p:grpSpPr>
            <a:xfrm>
              <a:off x="1390729" y="3743223"/>
              <a:ext cx="738123" cy="1152277"/>
              <a:chOff x="1390729" y="3743223"/>
              <a:chExt cx="738123" cy="115227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151F632-9139-F6CC-F274-4F08B0A1315A}"/>
                  </a:ext>
                </a:extLst>
              </p:cNvPr>
              <p:cNvGrpSpPr/>
              <p:nvPr/>
            </p:nvGrpSpPr>
            <p:grpSpPr>
              <a:xfrm>
                <a:off x="1390729" y="3743223"/>
                <a:ext cx="502173" cy="1152277"/>
                <a:chOff x="910998" y="3786766"/>
                <a:chExt cx="288992" cy="663115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3FF2267-7EA5-147A-9719-11E400300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0998" y="3786766"/>
                  <a:ext cx="0" cy="663115"/>
                </a:xfrm>
                <a:prstGeom prst="straightConnector1">
                  <a:avLst/>
                </a:prstGeom>
                <a:ln w="161925">
                  <a:solidFill>
                    <a:srgbClr val="0071B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CB4108C-31CF-F3F5-3413-365E9F320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9990" y="3786766"/>
                  <a:ext cx="0" cy="558811"/>
                </a:xfrm>
                <a:prstGeom prst="straightConnector1">
                  <a:avLst/>
                </a:prstGeom>
                <a:ln w="161925">
                  <a:solidFill>
                    <a:srgbClr val="4DBE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Free-form: Shape 22">
                <a:extLst>
                  <a:ext uri="{FF2B5EF4-FFF2-40B4-BE49-F238E27FC236}">
                    <a16:creationId xmlns:a16="http://schemas.microsoft.com/office/drawing/2014/main" id="{E75A33BB-3DC1-E3C5-E317-A44E1DFCA3A4}"/>
                  </a:ext>
                </a:extLst>
              </p:cNvPr>
              <p:cNvSpPr/>
              <p:nvPr/>
            </p:nvSpPr>
            <p:spPr>
              <a:xfrm>
                <a:off x="1979088" y="4616450"/>
                <a:ext cx="149764" cy="279050"/>
              </a:xfrm>
              <a:custGeom>
                <a:avLst/>
                <a:gdLst>
                  <a:gd name="connsiteX0" fmla="*/ 883604 w 883604"/>
                  <a:gd name="connsiteY0" fmla="*/ 0 h 937061"/>
                  <a:gd name="connsiteX1" fmla="*/ 883604 w 883604"/>
                  <a:gd name="connsiteY1" fmla="*/ 937061 h 937061"/>
                  <a:gd name="connsiteX2" fmla="*/ 0 w 883604"/>
                  <a:gd name="connsiteY2" fmla="*/ 937061 h 93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604" h="937061">
                    <a:moveTo>
                      <a:pt x="883604" y="0"/>
                    </a:moveTo>
                    <a:lnTo>
                      <a:pt x="883604" y="937061"/>
                    </a:lnTo>
                    <a:lnTo>
                      <a:pt x="0" y="937061"/>
                    </a:lnTo>
                    <a:close/>
                  </a:path>
                </a:pathLst>
              </a:cu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  <p:sp>
            <p:nvSpPr>
              <p:cNvPr id="25" name="Free-form: Shape 24">
                <a:extLst>
                  <a:ext uri="{FF2B5EF4-FFF2-40B4-BE49-F238E27FC236}">
                    <a16:creationId xmlns:a16="http://schemas.microsoft.com/office/drawing/2014/main" id="{5CE068FA-3EC0-AAB7-A3E4-28B76C1EA513}"/>
                  </a:ext>
                </a:extLst>
              </p:cNvPr>
              <p:cNvSpPr/>
              <p:nvPr/>
            </p:nvSpPr>
            <p:spPr>
              <a:xfrm flipH="1">
                <a:off x="1653125" y="4616450"/>
                <a:ext cx="149764" cy="279050"/>
              </a:xfrm>
              <a:custGeom>
                <a:avLst/>
                <a:gdLst>
                  <a:gd name="connsiteX0" fmla="*/ 883604 w 883604"/>
                  <a:gd name="connsiteY0" fmla="*/ 0 h 937061"/>
                  <a:gd name="connsiteX1" fmla="*/ 883604 w 883604"/>
                  <a:gd name="connsiteY1" fmla="*/ 937061 h 937061"/>
                  <a:gd name="connsiteX2" fmla="*/ 0 w 883604"/>
                  <a:gd name="connsiteY2" fmla="*/ 937061 h 93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604" h="937061">
                    <a:moveTo>
                      <a:pt x="883604" y="0"/>
                    </a:moveTo>
                    <a:lnTo>
                      <a:pt x="883604" y="937061"/>
                    </a:lnTo>
                    <a:lnTo>
                      <a:pt x="0" y="937061"/>
                    </a:lnTo>
                    <a:close/>
                  </a:path>
                </a:pathLst>
              </a:cu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352766" y="3528616"/>
              <a:ext cx="250204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GB" sz="6000" smtClean="0">
                  <a:latin typeface="Inter SemiBold" panose="02000503000000020004" pitchFamily="2" charset="0"/>
                  <a:ea typeface="Inter SemiBold" panose="02000503000000020004" pitchFamily="2" charset="0"/>
                </a:rPr>
                <a:t>Ramat</a:t>
              </a:r>
              <a:endParaRPr lang="de-DE" sz="6000">
                <a:latin typeface="Inter SemiBold" panose="02000503000000020004" pitchFamily="2" charset="0"/>
                <a:ea typeface="Inter SemiBold" panose="02000503000000020004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84916" y="4398467"/>
              <a:ext cx="246989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>
                  <a:solidFill>
                    <a:schemeClr val="bg1">
                      <a:lumMod val="50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MATLAB Tool for Raman Data Analysis </a:t>
              </a:r>
              <a:endParaRPr lang="de-DE">
                <a:solidFill>
                  <a:schemeClr val="bg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29AE-ABF2-B5A3-D432-3CE1CDF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823C-89D6-C776-6A00-6D1413F2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8" y="961559"/>
            <a:ext cx="4917319" cy="4351338"/>
          </a:xfrm>
        </p:spPr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= x direction</a:t>
            </a:r>
          </a:p>
          <a:p>
            <a:r>
              <a:rPr lang="en-GB" dirty="0"/>
              <a:t>j = y direction</a:t>
            </a:r>
          </a:p>
          <a:p>
            <a:r>
              <a:rPr lang="en-GB" dirty="0"/>
              <a:t>k = wavenumber </a:t>
            </a:r>
          </a:p>
          <a:p>
            <a:endParaRPr lang="en-GB" dirty="0"/>
          </a:p>
          <a:p>
            <a:r>
              <a:rPr lang="en-GB" dirty="0"/>
              <a:t>filtering is in k-direction:</a:t>
            </a:r>
            <a:endParaRPr lang="en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9625BC-7163-0FC5-70B5-1EC2321F5F77}"/>
              </a:ext>
            </a:extLst>
          </p:cNvPr>
          <p:cNvGrpSpPr/>
          <p:nvPr/>
        </p:nvGrpSpPr>
        <p:grpSpPr>
          <a:xfrm>
            <a:off x="4952805" y="1456268"/>
            <a:ext cx="4133185" cy="2667002"/>
            <a:chOff x="4546402" y="524933"/>
            <a:chExt cx="5419062" cy="349673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B87BD5-8839-92C4-CE47-DAD13968577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7061398" y="4021668"/>
              <a:ext cx="2904066" cy="0"/>
            </a:xfrm>
            <a:prstGeom prst="straightConnector1">
              <a:avLst/>
            </a:prstGeom>
            <a:ln w="38100">
              <a:solidFill>
                <a:srgbClr val="4DBEEE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1548E6-79A8-E875-CF0B-51F4BD82DA37}"/>
                </a:ext>
              </a:extLst>
            </p:cNvPr>
            <p:cNvCxnSpPr>
              <a:cxnSpLocks/>
            </p:cNvCxnSpPr>
            <p:nvPr/>
          </p:nvCxnSpPr>
          <p:spPr>
            <a:xfrm rot="-1800000" flipH="1">
              <a:off x="4546402" y="4021667"/>
              <a:ext cx="2904066" cy="0"/>
            </a:xfrm>
            <a:prstGeom prst="straightConnector1">
              <a:avLst/>
            </a:prstGeom>
            <a:ln w="38100">
              <a:solidFill>
                <a:srgbClr val="4DBEEE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7C19EA-1F7B-995F-B168-EFE2F3E44A8E}"/>
                </a:ext>
              </a:extLst>
            </p:cNvPr>
            <p:cNvCxnSpPr/>
            <p:nvPr/>
          </p:nvCxnSpPr>
          <p:spPr>
            <a:xfrm flipV="1">
              <a:off x="7255933" y="524933"/>
              <a:ext cx="0" cy="2770717"/>
            </a:xfrm>
            <a:prstGeom prst="straightConnector1">
              <a:avLst/>
            </a:prstGeom>
            <a:ln w="38100">
              <a:solidFill>
                <a:srgbClr val="4DBEEE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F3D2B4-B3E5-96B3-C76B-1BEBEBDE7B7C}"/>
              </a:ext>
            </a:extLst>
          </p:cNvPr>
          <p:cNvSpPr txBox="1"/>
          <p:nvPr/>
        </p:nvSpPr>
        <p:spPr>
          <a:xfrm>
            <a:off x="4859337" y="4123269"/>
            <a:ext cx="3132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800" dirty="0" err="1">
                <a:solidFill>
                  <a:srgbClr val="4DBEEE"/>
                </a:solidFill>
                <a:latin typeface="Inter" panose="02000503000000020004" pitchFamily="2" charset="0"/>
                <a:ea typeface="Inter" panose="02000503000000020004" pitchFamily="2" charset="0"/>
              </a:rPr>
              <a:t>i</a:t>
            </a:r>
            <a:endParaRPr lang="en-NL" sz="2800" dirty="0">
              <a:solidFill>
                <a:srgbClr val="4DBEEE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E5318-5081-B308-9D4C-94DAE1879090}"/>
              </a:ext>
            </a:extLst>
          </p:cNvPr>
          <p:cNvSpPr txBox="1"/>
          <p:nvPr/>
        </p:nvSpPr>
        <p:spPr>
          <a:xfrm>
            <a:off x="8687064" y="4030681"/>
            <a:ext cx="3132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800" dirty="0">
                <a:solidFill>
                  <a:srgbClr val="4DBEEE"/>
                </a:solidFill>
                <a:latin typeface="Inter" panose="02000503000000020004" pitchFamily="2" charset="0"/>
                <a:ea typeface="Inter" panose="02000503000000020004" pitchFamily="2" charset="0"/>
              </a:rPr>
              <a:t>j</a:t>
            </a:r>
            <a:endParaRPr lang="en-NL" sz="2800" dirty="0">
              <a:solidFill>
                <a:srgbClr val="4DBEEE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F6B40-DB47-7526-EB9E-29B917F976C0}"/>
              </a:ext>
            </a:extLst>
          </p:cNvPr>
          <p:cNvSpPr txBox="1"/>
          <p:nvPr/>
        </p:nvSpPr>
        <p:spPr>
          <a:xfrm>
            <a:off x="7179997" y="1154611"/>
            <a:ext cx="3132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800" dirty="0">
                <a:solidFill>
                  <a:srgbClr val="4DBEEE"/>
                </a:solidFill>
                <a:latin typeface="Inter" panose="02000503000000020004" pitchFamily="2" charset="0"/>
                <a:ea typeface="Inter" panose="02000503000000020004" pitchFamily="2" charset="0"/>
              </a:rPr>
              <a:t>k</a:t>
            </a:r>
            <a:endParaRPr lang="en-NL" sz="2800" dirty="0">
              <a:solidFill>
                <a:srgbClr val="4DBEEE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505046-0229-092D-C1A1-8C549A8BF8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32" y="1751688"/>
            <a:ext cx="2785533" cy="278553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22F1B9-01BD-2DBD-CFCF-1DEF266F5C84}"/>
              </a:ext>
            </a:extLst>
          </p:cNvPr>
          <p:cNvSpPr txBox="1"/>
          <p:nvPr/>
        </p:nvSpPr>
        <p:spPr>
          <a:xfrm>
            <a:off x="3183731" y="5230753"/>
            <a:ext cx="7992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4DBEE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SpecFilter.calc</a:t>
            </a:r>
            <a:r>
              <a:rPr lang="en-GB" b="1" dirty="0">
                <a:solidFill>
                  <a:srgbClr val="4DBEE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(data, operation=“sum”, range=[500,600])</a:t>
            </a:r>
          </a:p>
          <a:p>
            <a:endParaRPr lang="en-GB" dirty="0">
              <a:latin typeface="Inter" panose="02000503000000020004" pitchFamily="2" charset="0"/>
              <a:ea typeface="Inter" panose="02000503000000020004" pitchFamily="2" charset="0"/>
              <a:cs typeface="Cascadia Mono SemiBold" panose="020B0609020000020004" pitchFamily="49" charset="0"/>
            </a:endParaRPr>
          </a:p>
          <a:p>
            <a:r>
              <a:rPr lang="en-GB" dirty="0">
                <a:latin typeface="Inter" panose="02000503000000020004" pitchFamily="2" charset="0"/>
                <a:ea typeface="Inter" panose="02000503000000020004" pitchFamily="2" charset="0"/>
                <a:cs typeface="Cascadia Mono SemiBold" panose="020B0609020000020004" pitchFamily="49" charset="0"/>
              </a:rPr>
              <a:t>or, when filter has already been assigned:</a:t>
            </a:r>
          </a:p>
          <a:p>
            <a:r>
              <a:rPr lang="en-GB" b="1" dirty="0" err="1">
                <a:solidFill>
                  <a:srgbClr val="4DBEE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data.get_filter_output</a:t>
            </a:r>
            <a:r>
              <a:rPr lang="en-GB" b="1" dirty="0">
                <a:solidFill>
                  <a:srgbClr val="4DBEE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()</a:t>
            </a:r>
            <a:endParaRPr lang="en-NL" b="1" dirty="0">
              <a:solidFill>
                <a:srgbClr val="4DBEEE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4BE4-3E35-04FF-7C3E-0962F2BF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to readable data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9A82-B6E4-04A9-A913-BAFB40C5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get_flat_data</a:t>
            </a:r>
            <a:r>
              <a:rPr lang="en-GB" dirty="0"/>
              <a:t>()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45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535F-98E8-A86B-DA9D-EB1FDB06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D5009-4B3B-A5BB-1F50-0825F975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FA593-818F-79F2-E99C-F6BAEEE03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20003"/>
              </p:ext>
            </p:extLst>
          </p:nvPr>
        </p:nvGraphicFramePr>
        <p:xfrm>
          <a:off x="645259" y="4984474"/>
          <a:ext cx="5868670" cy="1435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765245885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320371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&lt;SpecData&gt;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31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&lt;ImageData&gt;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18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&lt;TextData&gt;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71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&lt;Mask&gt;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05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&lt;Filter&gt;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98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&lt;PeakTable&gt;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20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&lt;PCAResult&gt;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10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&lt;TSNEResult&gt;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0" dirty="0">
                          <a:solidFill>
                            <a:schemeClr val="tx1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 </a:t>
                      </a:r>
                      <a:endParaRPr lang="en-NL" sz="1100" b="0" dirty="0">
                        <a:solidFill>
                          <a:schemeClr val="tx1"/>
                        </a:solidFill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90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C1E1-9839-0568-C735-D8AE53F3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 MATLAB tool?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C361-F5C5-AD02-167C-45BAF7E6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current process</a:t>
            </a:r>
          </a:p>
          <a:p>
            <a:pPr lvl="1"/>
            <a:r>
              <a:rPr lang="en-GB" dirty="0"/>
              <a:t>data acquisition in </a:t>
            </a:r>
            <a:r>
              <a:rPr lang="en-GB" dirty="0" err="1"/>
              <a:t>ControlFIVE</a:t>
            </a:r>
            <a:endParaRPr lang="en-GB" dirty="0"/>
          </a:p>
          <a:p>
            <a:pPr lvl="1"/>
            <a:r>
              <a:rPr lang="en-GB" dirty="0" err="1"/>
              <a:t>ProjectFIVE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no support for hierarchical data organisation</a:t>
            </a:r>
          </a:p>
          <a:p>
            <a:pPr lvl="2"/>
            <a:r>
              <a:rPr lang="en-GB" dirty="0"/>
              <a:t>data pre-processing</a:t>
            </a:r>
          </a:p>
          <a:p>
            <a:pPr lvl="2"/>
            <a:r>
              <a:rPr lang="en-GB" dirty="0"/>
              <a:t>component separation</a:t>
            </a:r>
          </a:p>
          <a:p>
            <a:pPr lvl="1"/>
            <a:r>
              <a:rPr lang="en-GB" dirty="0"/>
              <a:t>export to ASCII formats</a:t>
            </a:r>
          </a:p>
          <a:p>
            <a:pPr lvl="1"/>
            <a:r>
              <a:rPr lang="en-GB" dirty="0"/>
              <a:t>filtering in MATLAB in batch mode</a:t>
            </a:r>
          </a:p>
          <a:p>
            <a:pPr lvl="1"/>
            <a:r>
              <a:rPr lang="en-GB" dirty="0"/>
              <a:t>export to Microsoft Excel</a:t>
            </a:r>
          </a:p>
          <a:p>
            <a:pPr lvl="1"/>
            <a:r>
              <a:rPr lang="en-GB" dirty="0"/>
              <a:t>multivariate statistics in Origin</a:t>
            </a:r>
          </a:p>
          <a:p>
            <a:pPr lvl="1"/>
            <a:r>
              <a:rPr lang="en-GB" dirty="0"/>
              <a:t>export to ASCII</a:t>
            </a:r>
          </a:p>
          <a:p>
            <a:pPr lvl="1"/>
            <a:r>
              <a:rPr lang="en-GB" dirty="0"/>
              <a:t>plotting in GraphPad Prism</a:t>
            </a:r>
          </a:p>
        </p:txBody>
      </p:sp>
    </p:spTree>
    <p:extLst>
      <p:ext uri="{BB962C8B-B14F-4D97-AF65-F5344CB8AC3E}">
        <p14:creationId xmlns:p14="http://schemas.microsoft.com/office/powerpoint/2010/main" val="3843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0F5B98-E98E-C153-E7AE-40532014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RaMAT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F8BDA8-4F23-B54F-3DE6-726C0B19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selection, filtering and export within one graphical user interface</a:t>
            </a:r>
          </a:p>
          <a:p>
            <a:r>
              <a:rPr lang="en-GB" dirty="0"/>
              <a:t>standardised Raman data format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47959-6701-92B0-B2FD-424D83F9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1" y="2641600"/>
            <a:ext cx="5743104" cy="3458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2A18D-6F11-1A1F-489B-3CC9E0B3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3" y="2247536"/>
            <a:ext cx="2552878" cy="42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2327-B5E4-ECC1-25C4-FA382250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RaMAT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BB2A-4AB9-408C-E05C-05A10A84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regular import through and analysis with MATLAB scripts</a:t>
            </a:r>
          </a:p>
          <a:p>
            <a:pPr lvl="1"/>
            <a:r>
              <a:rPr lang="en-GB" dirty="0"/>
              <a:t>structs, cells, etc…</a:t>
            </a:r>
          </a:p>
          <a:p>
            <a:pPr lvl="1"/>
            <a:r>
              <a:rPr lang="en-GB" dirty="0"/>
              <a:t>complicated for-loops</a:t>
            </a:r>
          </a:p>
          <a:p>
            <a:pPr lvl="1"/>
            <a:r>
              <a:rPr lang="en-GB" dirty="0"/>
              <a:t>custom functions and scripts for every task</a:t>
            </a:r>
          </a:p>
          <a:p>
            <a:endParaRPr lang="en-GB" dirty="0"/>
          </a:p>
          <a:p>
            <a:r>
              <a:rPr lang="en-GB" dirty="0" err="1"/>
              <a:t>RaMAT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object-oriented</a:t>
            </a:r>
          </a:p>
          <a:p>
            <a:pPr lvl="1"/>
            <a:r>
              <a:rPr lang="en-GB" dirty="0"/>
              <a:t>generalised functions applicable to many datasets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70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0656A-972A-5919-12DB-68E4EA2B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RaMAT</a:t>
            </a:r>
            <a:r>
              <a:rPr lang="en-GB" dirty="0"/>
              <a:t> is fully object-oriented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D750B-6CA1-52F1-6274-817CD3FB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fully object-oriented, see object-oriented programming (OOP)</a:t>
            </a:r>
          </a:p>
          <a:p>
            <a:r>
              <a:rPr lang="en-GB" dirty="0"/>
              <a:t>consists of </a:t>
            </a:r>
            <a:r>
              <a:rPr lang="en-GB" b="1" dirty="0"/>
              <a:t>classes</a:t>
            </a:r>
          </a:p>
          <a:p>
            <a:r>
              <a:rPr lang="en-GB" dirty="0"/>
              <a:t>classes</a:t>
            </a:r>
          </a:p>
          <a:p>
            <a:pPr lvl="1"/>
            <a:r>
              <a:rPr lang="en-GB" dirty="0"/>
              <a:t>describes what an object type can do</a:t>
            </a:r>
          </a:p>
          <a:p>
            <a:pPr lvl="1"/>
            <a:r>
              <a:rPr lang="en-GB" dirty="0"/>
              <a:t>can be instantiated</a:t>
            </a:r>
          </a:p>
          <a:p>
            <a:pPr lvl="1"/>
            <a:r>
              <a:rPr lang="en-GB" dirty="0"/>
              <a:t>can be part of </a:t>
            </a:r>
            <a:r>
              <a:rPr lang="en-GB" dirty="0" err="1"/>
              <a:t>superclasses</a:t>
            </a:r>
            <a:endParaRPr lang="en-GB" dirty="0"/>
          </a:p>
          <a:p>
            <a:pPr lvl="1"/>
            <a:r>
              <a:rPr lang="en-GB" dirty="0"/>
              <a:t>has properties</a:t>
            </a:r>
          </a:p>
          <a:p>
            <a:pPr lvl="1"/>
            <a:r>
              <a:rPr lang="en-GB" dirty="0"/>
              <a:t>has methods</a:t>
            </a:r>
          </a:p>
          <a:p>
            <a:r>
              <a:rPr lang="en-GB" dirty="0"/>
              <a:t>object (also called an “instance”)</a:t>
            </a:r>
          </a:p>
          <a:p>
            <a:pPr lvl="1"/>
            <a:r>
              <a:rPr lang="en-GB" dirty="0"/>
              <a:t>one instance of a class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85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7A9-1D0A-D31F-91D3-C26DD976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Programming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618E-85E1-1554-82E6-36C982F7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9" y="961559"/>
            <a:ext cx="10515600" cy="5525868"/>
          </a:xfrm>
        </p:spPr>
        <p:txBody>
          <a:bodyPr>
            <a:normAutofit/>
          </a:bodyPr>
          <a:lstStyle/>
          <a:p>
            <a:r>
              <a:rPr lang="en-GB" dirty="0"/>
              <a:t>e.g. the </a:t>
            </a:r>
            <a:r>
              <a:rPr lang="en-GB"/>
              <a:t>class &lt;car&gt;</a:t>
            </a:r>
            <a:endParaRPr lang="en-GB" dirty="0"/>
          </a:p>
          <a:p>
            <a:r>
              <a:rPr lang="en-GB" dirty="0"/>
              <a:t>has properties:</a:t>
            </a: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 err="1"/>
              <a:t>color</a:t>
            </a:r>
            <a:r>
              <a:rPr lang="en-GB" dirty="0"/>
              <a:t> string = “red”</a:t>
            </a: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/>
              <a:t>wheels</a:t>
            </a:r>
            <a:r>
              <a:rPr lang="en-GB" dirty="0"/>
              <a:t> uint8 = 4</a:t>
            </a: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/>
              <a:t>velocity</a:t>
            </a:r>
            <a:r>
              <a:rPr lang="en-GB" dirty="0"/>
              <a:t> double = 0.0</a:t>
            </a: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 err="1"/>
              <a:t>tank_fill_level</a:t>
            </a:r>
            <a:r>
              <a:rPr lang="en-GB" b="1" dirty="0"/>
              <a:t> </a:t>
            </a:r>
            <a:r>
              <a:rPr lang="en-GB" dirty="0"/>
              <a:t>double = 34.5</a:t>
            </a: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 err="1"/>
              <a:t>tank_max_capacity</a:t>
            </a:r>
            <a:r>
              <a:rPr lang="en-GB" b="1" dirty="0"/>
              <a:t> </a:t>
            </a:r>
            <a:r>
              <a:rPr lang="en-GB" dirty="0"/>
              <a:t>double = 40.0</a:t>
            </a: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 err="1"/>
              <a:t>engine_running</a:t>
            </a:r>
            <a:r>
              <a:rPr lang="en-GB" b="1" dirty="0"/>
              <a:t> </a:t>
            </a:r>
            <a:r>
              <a:rPr lang="en-GB" dirty="0" err="1"/>
              <a:t>boolean</a:t>
            </a:r>
            <a:r>
              <a:rPr lang="en-GB" dirty="0"/>
              <a:t> = </a:t>
            </a:r>
            <a:r>
              <a:rPr lang="en-GB" i="1" dirty="0"/>
              <a:t>false</a:t>
            </a:r>
          </a:p>
          <a:p>
            <a:r>
              <a:rPr lang="en-GB" dirty="0"/>
              <a:t>has methods:</a:t>
            </a: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 err="1"/>
              <a:t>start_engine</a:t>
            </a:r>
            <a:r>
              <a:rPr lang="en-GB" b="1" dirty="0"/>
              <a:t>()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will turn “</a:t>
            </a:r>
            <a:r>
              <a:rPr lang="en-GB" dirty="0" err="1">
                <a:sym typeface="Wingdings" panose="05000000000000000000" pitchFamily="2" charset="2"/>
              </a:rPr>
              <a:t>engine_running</a:t>
            </a:r>
            <a:r>
              <a:rPr lang="en-GB" dirty="0">
                <a:sym typeface="Wingdings" panose="05000000000000000000" pitchFamily="2" charset="2"/>
              </a:rPr>
              <a:t>” into </a:t>
            </a:r>
            <a:r>
              <a:rPr lang="en-GB" i="1" dirty="0">
                <a:sym typeface="Wingdings" panose="05000000000000000000" pitchFamily="2" charset="2"/>
              </a:rPr>
              <a:t>true</a:t>
            </a:r>
            <a:endParaRPr lang="en-GB" dirty="0">
              <a:sym typeface="Wingdings" panose="05000000000000000000" pitchFamily="2" charset="2"/>
            </a:endParaRPr>
          </a:p>
          <a:p>
            <a:pPr lvl="1">
              <a:buFont typeface="Inter" panose="02000503000000020004" pitchFamily="2" charset="0"/>
              <a:buChar char="+"/>
            </a:pPr>
            <a:r>
              <a:rPr lang="en-GB" b="1" dirty="0">
                <a:sym typeface="Wingdings" panose="05000000000000000000" pitchFamily="2" charset="2"/>
              </a:rPr>
              <a:t>accelerate( </a:t>
            </a:r>
            <a:r>
              <a:rPr lang="en-GB" b="1" dirty="0" err="1">
                <a:sym typeface="Wingdings" panose="05000000000000000000" pitchFamily="2" charset="2"/>
              </a:rPr>
              <a:t>input_argument</a:t>
            </a:r>
            <a:r>
              <a:rPr lang="en-GB" b="1" dirty="0">
                <a:sym typeface="Wingdings" panose="05000000000000000000" pitchFamily="2" charset="2"/>
              </a:rPr>
              <a:t> )</a:t>
            </a:r>
          </a:p>
          <a:p>
            <a:pPr marL="914400" lvl="2" indent="0">
              <a:buNone/>
            </a:pP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def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accelerate(self, amount):</a:t>
            </a:r>
            <a:b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self.velocity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+= amount</a:t>
            </a:r>
            <a:r>
              <a:rPr lang="en-GB" dirty="0">
                <a:sym typeface="Wingdings" panose="05000000000000000000" pitchFamily="2" charset="2"/>
              </a:rPr>
              <a:t/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GB" dirty="0">
                <a:sym typeface="Wingdings" panose="05000000000000000000" pitchFamily="2" charset="2"/>
              </a:rPr>
              <a:t>will increase “velocity” by amount</a:t>
            </a:r>
            <a:endParaRPr lang="en-GB" b="1" dirty="0"/>
          </a:p>
          <a:p>
            <a:pPr lvl="1"/>
            <a:endParaRPr lang="en-GB" dirty="0"/>
          </a:p>
          <a:p>
            <a:pPr lvl="1">
              <a:buFont typeface="Inter" panose="02000503000000020004" pitchFamily="2" charset="0"/>
              <a:buChar char="+"/>
            </a:pPr>
            <a:endParaRPr lang="en-GB" dirty="0"/>
          </a:p>
          <a:p>
            <a:pPr marL="457200" lvl="1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3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7451-5061-8829-5D6C-A1B0164F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RaMAT</a:t>
            </a:r>
            <a:r>
              <a:rPr lang="en-GB" dirty="0"/>
              <a:t> basic 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0A21-2114-4862-75B5-C7DEACCB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8" y="961558"/>
            <a:ext cx="4155307" cy="5699095"/>
          </a:xfrm>
        </p:spPr>
        <p:txBody>
          <a:bodyPr>
            <a:normAutofit/>
          </a:bodyPr>
          <a:lstStyle/>
          <a:p>
            <a:r>
              <a:rPr lang="en-GB" dirty="0"/>
              <a:t>object-oriented structure </a:t>
            </a:r>
          </a:p>
          <a:p>
            <a:pPr lvl="1"/>
            <a:r>
              <a:rPr lang="en-GB" dirty="0"/>
              <a:t>makes it easy to have hierarchical data organization: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to data analysis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and keep track of data analysis</a:t>
            </a:r>
            <a:endParaRPr lang="en-N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2B80AF-1574-D64A-B0AD-A0770B0DA8AC}"/>
              </a:ext>
            </a:extLst>
          </p:cNvPr>
          <p:cNvGrpSpPr/>
          <p:nvPr/>
        </p:nvGrpSpPr>
        <p:grpSpPr>
          <a:xfrm>
            <a:off x="4405075" y="397932"/>
            <a:ext cx="7603066" cy="3945468"/>
            <a:chOff x="4405075" y="397932"/>
            <a:chExt cx="7603066" cy="39454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9A7526-3FC9-CDF5-E243-AEA02E15541B}"/>
                </a:ext>
              </a:extLst>
            </p:cNvPr>
            <p:cNvSpPr txBox="1"/>
            <p:nvPr/>
          </p:nvSpPr>
          <p:spPr>
            <a:xfrm>
              <a:off x="4405075" y="397932"/>
              <a:ext cx="7603066" cy="3945468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Group</a:t>
              </a:r>
            </a:p>
            <a:p>
              <a:r>
                <a:rPr lang="en-GB" sz="1400" dirty="0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name = “measurement day 1”</a:t>
              </a:r>
            </a:p>
            <a:p>
              <a:endParaRPr lang="en-NL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82D020-5D59-79F6-E8E2-7CC12CDB80BD}"/>
                </a:ext>
              </a:extLst>
            </p:cNvPr>
            <p:cNvSpPr txBox="1"/>
            <p:nvPr/>
          </p:nvSpPr>
          <p:spPr>
            <a:xfrm>
              <a:off x="4650608" y="1413932"/>
              <a:ext cx="2192867" cy="2700870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DataContainer</a:t>
              </a:r>
              <a:endParaRPr lang="en-GB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  <a:p>
              <a:r>
                <a:rPr lang="en-GB" sz="1400" dirty="0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name = “measurement 1”</a:t>
              </a:r>
              <a:endParaRPr lang="en-NL" sz="1400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55459A-C45E-EF7C-1B20-BF5A887B2560}"/>
                </a:ext>
              </a:extLst>
            </p:cNvPr>
            <p:cNvSpPr txBox="1"/>
            <p:nvPr/>
          </p:nvSpPr>
          <p:spPr>
            <a:xfrm>
              <a:off x="7089008" y="1413931"/>
              <a:ext cx="2192867" cy="2700870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DataContainer</a:t>
              </a:r>
              <a:endParaRPr lang="en-NL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51ABBB-3795-9502-302B-1B4A32114127}"/>
                </a:ext>
              </a:extLst>
            </p:cNvPr>
            <p:cNvSpPr txBox="1"/>
            <p:nvPr/>
          </p:nvSpPr>
          <p:spPr>
            <a:xfrm>
              <a:off x="9527408" y="1413931"/>
              <a:ext cx="2192867" cy="2700870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DataContainer</a:t>
              </a:r>
              <a:endParaRPr lang="en-NL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6F905F-2A7B-AD0D-2B40-29449EC851CE}"/>
                </a:ext>
              </a:extLst>
            </p:cNvPr>
            <p:cNvSpPr txBox="1"/>
            <p:nvPr/>
          </p:nvSpPr>
          <p:spPr>
            <a:xfrm>
              <a:off x="4853809" y="2438395"/>
              <a:ext cx="1786466" cy="1363137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SpecData</a:t>
              </a:r>
              <a:endParaRPr lang="en-GB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  <a:p>
              <a:r>
                <a:rPr lang="en-GB" sz="1400" dirty="0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data = …</a:t>
              </a:r>
            </a:p>
            <a:p>
              <a:r>
                <a:rPr lang="en-GB" sz="1400" dirty="0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graph = …</a:t>
              </a:r>
            </a:p>
            <a:p>
              <a:r>
                <a:rPr lang="en-GB" sz="1400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excitation_wav</a:t>
              </a:r>
              <a:r>
                <a:rPr lang="en-GB" sz="1400" dirty="0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= …</a:t>
              </a:r>
              <a:endParaRPr lang="en-NL" sz="1400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D2D40-51DB-66C1-8AAA-8CCDA22D8A13}"/>
                </a:ext>
              </a:extLst>
            </p:cNvPr>
            <p:cNvSpPr txBox="1"/>
            <p:nvPr/>
          </p:nvSpPr>
          <p:spPr>
            <a:xfrm>
              <a:off x="7313375" y="2438396"/>
              <a:ext cx="1786466" cy="635004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SpecData</a:t>
              </a:r>
              <a:endParaRPr lang="en-NL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2A9F7F-1AED-92C5-5B2E-8D25FFFE3E25}"/>
                </a:ext>
              </a:extLst>
            </p:cNvPr>
            <p:cNvSpPr txBox="1"/>
            <p:nvPr/>
          </p:nvSpPr>
          <p:spPr>
            <a:xfrm>
              <a:off x="9716083" y="2438396"/>
              <a:ext cx="1786466" cy="635004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SpecData</a:t>
              </a:r>
              <a:endParaRPr lang="en-NL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215B17-52EE-F229-3A7B-F4102E95A825}"/>
              </a:ext>
            </a:extLst>
          </p:cNvPr>
          <p:cNvGrpSpPr/>
          <p:nvPr/>
        </p:nvGrpSpPr>
        <p:grpSpPr>
          <a:xfrm>
            <a:off x="3572934" y="3166528"/>
            <a:ext cx="3826933" cy="2836339"/>
            <a:chOff x="3572934" y="3166528"/>
            <a:chExt cx="3826933" cy="283633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8F29A6-C609-B6F8-FB6C-34B2337E3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3467" y="3166528"/>
              <a:ext cx="1676400" cy="2040472"/>
            </a:xfrm>
            <a:prstGeom prst="straightConnector1">
              <a:avLst/>
            </a:prstGeom>
            <a:ln w="38100">
              <a:solidFill>
                <a:srgbClr val="4DBEE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0947E-A00B-5D19-370B-360F6BFA146E}"/>
                </a:ext>
              </a:extLst>
            </p:cNvPr>
            <p:cNvSpPr txBox="1"/>
            <p:nvPr/>
          </p:nvSpPr>
          <p:spPr>
            <a:xfrm>
              <a:off x="4853808" y="5367863"/>
              <a:ext cx="1786466" cy="635004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PeakTable</a:t>
              </a:r>
              <a:endParaRPr lang="en-NL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93BE96-14C0-1EF6-6344-DF04F7B43A5A}"/>
                </a:ext>
              </a:extLst>
            </p:cNvPr>
            <p:cNvSpPr txBox="1"/>
            <p:nvPr/>
          </p:nvSpPr>
          <p:spPr>
            <a:xfrm>
              <a:off x="3572934" y="4543986"/>
              <a:ext cx="2649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>
                  <a:solidFill>
                    <a:srgbClr val="4DBEEE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gen_peak_table</a:t>
              </a:r>
              <a:r>
                <a:rPr lang="en-GB" b="1" dirty="0">
                  <a:solidFill>
                    <a:srgbClr val="4DBEEE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()</a:t>
              </a:r>
              <a:endParaRPr lang="en-NL" b="1" dirty="0">
                <a:solidFill>
                  <a:srgbClr val="4DBEE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CA39AC-E4B0-3F63-CC77-36F8DADAFA54}"/>
              </a:ext>
            </a:extLst>
          </p:cNvPr>
          <p:cNvGrpSpPr/>
          <p:nvPr/>
        </p:nvGrpSpPr>
        <p:grpSpPr>
          <a:xfrm>
            <a:off x="5651524" y="2162326"/>
            <a:ext cx="5323392" cy="3624727"/>
            <a:chOff x="5651524" y="2162326"/>
            <a:chExt cx="5323392" cy="36247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85E585-8F99-95AC-750A-B8F3645A29DB}"/>
                </a:ext>
              </a:extLst>
            </p:cNvPr>
            <p:cNvSpPr txBox="1"/>
            <p:nvPr/>
          </p:nvSpPr>
          <p:spPr>
            <a:xfrm>
              <a:off x="8325432" y="4825997"/>
              <a:ext cx="2649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>
                  <a:solidFill>
                    <a:srgbClr val="4DBEEE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append_data_item</a:t>
              </a:r>
              <a:r>
                <a:rPr lang="en-GB" b="1" dirty="0">
                  <a:solidFill>
                    <a:srgbClr val="4DBEEE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()</a:t>
              </a:r>
              <a:endParaRPr lang="en-NL" b="1" dirty="0">
                <a:solidFill>
                  <a:srgbClr val="4DBEEE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EA41B6-5866-6261-1BE8-CD92DCED8A1C}"/>
                </a:ext>
              </a:extLst>
            </p:cNvPr>
            <p:cNvSpPr txBox="1"/>
            <p:nvPr/>
          </p:nvSpPr>
          <p:spPr>
            <a:xfrm>
              <a:off x="7292208" y="3166528"/>
              <a:ext cx="1786466" cy="635004"/>
            </a:xfrm>
            <a:prstGeom prst="rect">
              <a:avLst/>
            </a:prstGeom>
            <a:noFill/>
            <a:ln w="38100">
              <a:solidFill>
                <a:srgbClr val="0071BD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b="1" dirty="0" err="1">
                  <a:solidFill>
                    <a:srgbClr val="0071BD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PeakTable</a:t>
              </a:r>
              <a:endParaRPr lang="en-NL" b="1" dirty="0">
                <a:solidFill>
                  <a:srgbClr val="0071BD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EAA7FBA-BE3E-E5C3-837E-7AD534B42760}"/>
                </a:ext>
              </a:extLst>
            </p:cNvPr>
            <p:cNvSpPr/>
            <p:nvPr/>
          </p:nvSpPr>
          <p:spPr>
            <a:xfrm rot="6157223">
              <a:off x="5182306" y="2631544"/>
              <a:ext cx="3624727" cy="2686292"/>
            </a:xfrm>
            <a:prstGeom prst="arc">
              <a:avLst>
                <a:gd name="adj1" fmla="val 15254868"/>
                <a:gd name="adj2" fmla="val 20884448"/>
              </a:avLst>
            </a:prstGeom>
            <a:ln w="38100">
              <a:solidFill>
                <a:srgbClr val="4DBEEE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3648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181AFCF-68C0-C0BB-3306-AD80F23A571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18677" y="0"/>
            <a:ext cx="5909492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30E75-D444-C707-C83F-E08724A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RaMAT</a:t>
            </a:r>
            <a:r>
              <a:rPr lang="en-GB" dirty="0"/>
              <a:t> Structure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CAAA7-672C-C683-4D98-820040BD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9" y="961558"/>
            <a:ext cx="10515600" cy="5758024"/>
          </a:xfrm>
        </p:spPr>
        <p:txBody>
          <a:bodyPr>
            <a:normAutofit/>
          </a:bodyPr>
          <a:lstStyle/>
          <a:p>
            <a:r>
              <a:rPr lang="en-GB" dirty="0"/>
              <a:t>class diagram of </a:t>
            </a:r>
            <a:r>
              <a:rPr lang="en-GB" dirty="0" err="1"/>
              <a:t>RaMAT</a:t>
            </a:r>
            <a:endParaRPr lang="en-GB" dirty="0"/>
          </a:p>
          <a:p>
            <a:r>
              <a:rPr lang="en-GB" dirty="0"/>
              <a:t>data is stored in </a:t>
            </a:r>
            <a:r>
              <a:rPr lang="en-GB" b="1" dirty="0" err="1">
                <a:solidFill>
                  <a:srgbClr val="0071BD"/>
                </a:solidFill>
              </a:rPr>
              <a:t>DataItem</a:t>
            </a:r>
            <a:endParaRPr lang="en-GB" b="1" dirty="0">
              <a:solidFill>
                <a:srgbClr val="0071BD"/>
              </a:solidFill>
            </a:endParaRPr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SpecData</a:t>
            </a:r>
            <a:r>
              <a:rPr lang="en-GB" dirty="0"/>
              <a:t>, large-area scans, single spectra</a:t>
            </a:r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SpecSimple</a:t>
            </a:r>
            <a:r>
              <a:rPr lang="en-GB" dirty="0"/>
              <a:t>, loadings</a:t>
            </a:r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ImageData</a:t>
            </a:r>
            <a:endParaRPr lang="en-GB" dirty="0"/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TextData</a:t>
            </a:r>
            <a:endParaRPr lang="en-GB" dirty="0"/>
          </a:p>
          <a:p>
            <a:pPr lvl="1"/>
            <a:r>
              <a:rPr lang="en-GB" b="1" dirty="0">
                <a:solidFill>
                  <a:srgbClr val="0071BD"/>
                </a:solidFill>
              </a:rPr>
              <a:t>Mask</a:t>
            </a:r>
            <a:endParaRPr lang="en-GB" dirty="0"/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SpecFilter</a:t>
            </a:r>
            <a:endParaRPr lang="en-GB" dirty="0"/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PeakTable</a:t>
            </a:r>
            <a:endParaRPr lang="en-GB" dirty="0"/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PCAResult</a:t>
            </a:r>
            <a:r>
              <a:rPr lang="en-GB" dirty="0"/>
              <a:t>, PCA analysis results</a:t>
            </a:r>
          </a:p>
          <a:p>
            <a:pPr lvl="1"/>
            <a:r>
              <a:rPr lang="en-GB" b="1" dirty="0" err="1">
                <a:solidFill>
                  <a:srgbClr val="0071BD"/>
                </a:solidFill>
              </a:rPr>
              <a:t>TSNEResult</a:t>
            </a:r>
            <a:r>
              <a:rPr lang="en-GB" dirty="0"/>
              <a:t>, t-SNE analysis results</a:t>
            </a:r>
          </a:p>
          <a:p>
            <a:r>
              <a:rPr lang="en-GB" dirty="0"/>
              <a:t>every </a:t>
            </a:r>
            <a:r>
              <a:rPr lang="en-GB" b="1" dirty="0" err="1">
                <a:solidFill>
                  <a:srgbClr val="0071BD"/>
                </a:solidFill>
              </a:rPr>
              <a:t>DataItem</a:t>
            </a:r>
            <a:r>
              <a:rPr lang="en-GB" dirty="0"/>
              <a:t> is contained in a</a:t>
            </a:r>
            <a:br>
              <a:rPr lang="en-GB" dirty="0"/>
            </a:br>
            <a:r>
              <a:rPr lang="en-GB" b="1" dirty="0" err="1">
                <a:solidFill>
                  <a:srgbClr val="0071BD"/>
                </a:solidFill>
              </a:rPr>
              <a:t>DataContainer</a:t>
            </a:r>
            <a:endParaRPr lang="en-GB" dirty="0"/>
          </a:p>
          <a:p>
            <a:r>
              <a:rPr lang="en-GB" dirty="0"/>
              <a:t>every </a:t>
            </a:r>
            <a:r>
              <a:rPr lang="en-GB" b="1" dirty="0" err="1">
                <a:solidFill>
                  <a:srgbClr val="0071BD"/>
                </a:solidFill>
              </a:rPr>
              <a:t>DataContainer</a:t>
            </a:r>
            <a:r>
              <a:rPr lang="en-GB" dirty="0"/>
              <a:t> is then part of a</a:t>
            </a:r>
            <a:br>
              <a:rPr lang="en-GB" dirty="0"/>
            </a:br>
            <a:r>
              <a:rPr lang="en-GB" b="1" dirty="0">
                <a:solidFill>
                  <a:srgbClr val="0071BD"/>
                </a:solidFill>
              </a:rPr>
              <a:t>Group</a:t>
            </a:r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433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181AFCF-68C0-C0BB-3306-AD80F23A5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7850" t="39757" r="32904"/>
          <a:stretch/>
        </p:blipFill>
        <p:spPr>
          <a:xfrm>
            <a:off x="9124750" y="-1"/>
            <a:ext cx="2883392" cy="689267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30E75-D444-C707-C83F-E08724A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class: </a:t>
            </a:r>
            <a:r>
              <a:rPr lang="en-GB" dirty="0">
                <a:solidFill>
                  <a:srgbClr val="0071BD"/>
                </a:solidFill>
              </a:rPr>
              <a:t>&lt;</a:t>
            </a:r>
            <a:r>
              <a:rPr lang="en-GB" dirty="0" err="1">
                <a:solidFill>
                  <a:srgbClr val="0071BD"/>
                </a:solidFill>
              </a:rPr>
              <a:t>SpecData</a:t>
            </a:r>
            <a:r>
              <a:rPr lang="en-GB" dirty="0">
                <a:solidFill>
                  <a:srgbClr val="0071BD"/>
                </a:solidFill>
              </a:rPr>
              <a:t>&gt;</a:t>
            </a:r>
            <a:endParaRPr lang="en-NL" dirty="0">
              <a:solidFill>
                <a:srgbClr val="0071BD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CAAA7-672C-C683-4D98-820040BD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9" y="961558"/>
            <a:ext cx="10515600" cy="5699095"/>
          </a:xfrm>
        </p:spPr>
        <p:txBody>
          <a:bodyPr>
            <a:normAutofit/>
          </a:bodyPr>
          <a:lstStyle/>
          <a:p>
            <a:r>
              <a:rPr lang="en-GB" dirty="0"/>
              <a:t>has properties:</a:t>
            </a:r>
          </a:p>
          <a:p>
            <a:pPr lvl="1"/>
            <a:r>
              <a:rPr lang="en-GB" b="1" dirty="0"/>
              <a:t>name</a:t>
            </a:r>
            <a:r>
              <a:rPr lang="en-GB" dirty="0"/>
              <a:t>: string</a:t>
            </a:r>
          </a:p>
          <a:p>
            <a:pPr lvl="1"/>
            <a:r>
              <a:rPr lang="en-GB" b="1" dirty="0"/>
              <a:t>parent</a:t>
            </a:r>
            <a:r>
              <a:rPr lang="en-GB" dirty="0"/>
              <a:t>: </a:t>
            </a:r>
            <a:r>
              <a:rPr lang="en-GB" dirty="0" err="1"/>
              <a:t>DataContainer</a:t>
            </a:r>
            <a:endParaRPr lang="en-GB" dirty="0"/>
          </a:p>
          <a:p>
            <a:pPr lvl="1"/>
            <a:r>
              <a:rPr lang="en-GB" b="1" dirty="0"/>
              <a:t>data</a:t>
            </a:r>
            <a:r>
              <a:rPr lang="en-GB" dirty="0"/>
              <a:t>: m*n*o double</a:t>
            </a:r>
          </a:p>
          <a:p>
            <a:pPr lvl="1"/>
            <a:r>
              <a:rPr lang="en-GB" b="1" dirty="0"/>
              <a:t>graph</a:t>
            </a:r>
            <a:r>
              <a:rPr lang="en-GB" dirty="0"/>
              <a:t>: o*1 double</a:t>
            </a:r>
          </a:p>
          <a:p>
            <a:pPr lvl="1"/>
            <a:r>
              <a:rPr lang="en-GB" b="1" dirty="0" err="1"/>
              <a:t>graph_unit</a:t>
            </a:r>
            <a:r>
              <a:rPr lang="en-GB" dirty="0"/>
              <a:t>: string</a:t>
            </a:r>
          </a:p>
          <a:p>
            <a:pPr lvl="1"/>
            <a:r>
              <a:rPr lang="en-GB" dirty="0"/>
              <a:t>etc…</a:t>
            </a:r>
          </a:p>
          <a:p>
            <a:r>
              <a:rPr lang="en-GB" dirty="0"/>
              <a:t>has methods:</a:t>
            </a:r>
          </a:p>
          <a:p>
            <a:pPr lvl="1"/>
            <a:r>
              <a:rPr lang="en-GB" b="1" dirty="0"/>
              <a:t>plot</a:t>
            </a:r>
            <a:r>
              <a:rPr lang="en-GB" dirty="0"/>
              <a:t>()  </a:t>
            </a:r>
            <a:r>
              <a:rPr lang="en-GB" dirty="0">
                <a:sym typeface="Wingdings" panose="05000000000000000000" pitchFamily="2" charset="2"/>
              </a:rPr>
              <a:t> will output a plot</a:t>
            </a:r>
            <a:endParaRPr lang="en-GB" dirty="0"/>
          </a:p>
          <a:p>
            <a:pPr lvl="1"/>
            <a:r>
              <a:rPr lang="en-GB" b="1" dirty="0" err="1"/>
              <a:t>gen_peak_table</a:t>
            </a:r>
            <a:r>
              <a:rPr lang="en-GB" dirty="0"/>
              <a:t>()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searches for peaks and output a &lt;</a:t>
            </a:r>
            <a:r>
              <a:rPr lang="en-GB" b="1" dirty="0" err="1">
                <a:solidFill>
                  <a:srgbClr val="0071BD"/>
                </a:solidFill>
                <a:sym typeface="Wingdings" panose="05000000000000000000" pitchFamily="2" charset="2"/>
              </a:rPr>
              <a:t>PeakTable</a:t>
            </a:r>
            <a:r>
              <a:rPr lang="en-GB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GB" b="1" dirty="0">
                <a:sym typeface="Wingdings" panose="05000000000000000000" pitchFamily="2" charset="2"/>
              </a:rPr>
              <a:t>export</a:t>
            </a:r>
            <a:r>
              <a:rPr lang="en-GB" dirty="0">
                <a:sym typeface="Wingdings" panose="05000000000000000000" pitchFamily="2" charset="2"/>
              </a:rPr>
              <a:t>(format=“xlsx”, </a:t>
            </a:r>
            <a:r>
              <a:rPr lang="en-GB" dirty="0" err="1">
                <a:sym typeface="Wingdings" panose="05000000000000000000" pitchFamily="2" charset="2"/>
              </a:rPr>
              <a:t>select_random</a:t>
            </a:r>
            <a:r>
              <a:rPr lang="en-GB" dirty="0">
                <a:sym typeface="Wingdings" panose="05000000000000000000" pitchFamily="2" charset="2"/>
              </a:rPr>
              <a:t>=“true”)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exports randomly selected spectra to a </a:t>
            </a:r>
            <a:r>
              <a:rPr lang="en-GB" dirty="0" err="1">
                <a:sym typeface="Wingdings" panose="05000000000000000000" pitchFamily="2" charset="2"/>
              </a:rPr>
              <a:t>Microscoft</a:t>
            </a:r>
            <a:r>
              <a:rPr lang="en-GB" dirty="0">
                <a:sym typeface="Wingdings" panose="05000000000000000000" pitchFamily="2" charset="2"/>
              </a:rPr>
              <a:t> Excel spreadsheet</a:t>
            </a:r>
          </a:p>
          <a:p>
            <a:pPr lvl="1"/>
            <a:r>
              <a:rPr lang="en-GB" b="1" dirty="0"/>
              <a:t>mean</a:t>
            </a:r>
            <a:r>
              <a:rPr lang="en-GB" dirty="0"/>
              <a:t>()</a:t>
            </a:r>
          </a:p>
          <a:p>
            <a:pPr lvl="1"/>
            <a:r>
              <a:rPr lang="en-GB" b="1" dirty="0" err="1"/>
              <a:t>get_spectrum_simple</a:t>
            </a:r>
            <a:r>
              <a:rPr lang="en-GB" dirty="0"/>
              <a:t>() </a:t>
            </a:r>
            <a:r>
              <a:rPr lang="en-GB" dirty="0">
                <a:sym typeface="Wingdings" panose="05000000000000000000" pitchFamily="2" charset="2"/>
              </a:rPr>
              <a:t> will output a &lt;</a:t>
            </a:r>
            <a:r>
              <a:rPr lang="en-GB" dirty="0" err="1">
                <a:sym typeface="Wingdings" panose="05000000000000000000" pitchFamily="2" charset="2"/>
              </a:rPr>
              <a:t>SpectrumSimple</a:t>
            </a:r>
            <a:r>
              <a:rPr lang="en-GB" dirty="0">
                <a:sym typeface="Wingdings" panose="05000000000000000000" pitchFamily="2" charset="2"/>
              </a:rPr>
              <a:t>&gt;</a:t>
            </a:r>
            <a:endParaRPr lang="en-GB" dirty="0"/>
          </a:p>
          <a:p>
            <a:pPr lvl="1"/>
            <a:r>
              <a:rPr lang="en-GB" dirty="0"/>
              <a:t>etc…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42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Cascadia Mono SemiBold</vt:lpstr>
      <vt:lpstr>Consolas</vt:lpstr>
      <vt:lpstr>Inter</vt:lpstr>
      <vt:lpstr>Inter SemiBold</vt:lpstr>
      <vt:lpstr>Times New Roman</vt:lpstr>
      <vt:lpstr>Wingdings</vt:lpstr>
      <vt:lpstr>Office Theme</vt:lpstr>
      <vt:lpstr>PowerPoint Presentation</vt:lpstr>
      <vt:lpstr>Why a MATLAB tool?</vt:lpstr>
      <vt:lpstr>Why RaMAT?</vt:lpstr>
      <vt:lpstr>Why RaMAT?</vt:lpstr>
      <vt:lpstr>RaMAT is fully object-oriented</vt:lpstr>
      <vt:lpstr>Object-Oriented Programming</vt:lpstr>
      <vt:lpstr>RaMAT basic structure</vt:lpstr>
      <vt:lpstr>RaMAT Structure</vt:lpstr>
      <vt:lpstr>Example class: &lt;SpecData&gt;</vt:lpstr>
      <vt:lpstr>Basic data structure</vt:lpstr>
      <vt:lpstr>Convert to readable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RaMAT</dc:title>
  <dc:creator>Dmitri Visser</dc:creator>
  <cp:lastModifiedBy>Dmitri Visser</cp:lastModifiedBy>
  <cp:revision>6</cp:revision>
  <dcterms:created xsi:type="dcterms:W3CDTF">2022-08-23T06:24:00Z</dcterms:created>
  <dcterms:modified xsi:type="dcterms:W3CDTF">2022-09-06T14:35:49Z</dcterms:modified>
</cp:coreProperties>
</file>