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E4GpdfS2qT3eK7eIc1a3p/3h8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ce2079169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1ce2079169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23" name="Google Shape;223;g31ce2079169_3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ce2079169_3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ce2079169_3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33" name="Google Shape;233;g31ce2079169_3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ce2079169_3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1ce2079169_3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45" name="Google Shape;245;g31ce2079169_3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52" name="Google Shape;2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ce207916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1ce207916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65" name="Google Shape;265;g31ce2079169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e207916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1ce207916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276" name="Google Shape;276;g31ce207916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283" name="Google Shape;28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e2079169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ce2079169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294" name="Google Shape;294;g31ce2079169_5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ce207916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ce207916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305" name="Google Shape;305;g31ce2079169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ce207916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1ce207916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315" name="Google Shape;315;g31ce207916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ce207916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1ce207916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322" name="Google Shape;322;g31ce207916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ce2079169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1ce2079169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334" name="Google Shape;334;g31ce2079169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ce2079169_3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1ce2079169_3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345" name="Google Shape;345;g31ce2079169_3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ce2079169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31ce2079169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357" name="Google Shape;357;g31ce2079169_3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373" name="Google Shape;37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ce2079169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1ce2079169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380" name="Google Shape;380;g31ce2079169_6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0dea10c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20dea10c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390" name="Google Shape;390;g320dea10c1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ce2079169_6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1ce2079169_6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400" name="Google Shape;400;g31ce2079169_6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ce2079169_6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1ce2079169_6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410" name="Google Shape;410;g31ce2079169_6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0dea10c1e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20dea10c1e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Shrusti</a:t>
            </a:r>
            <a:endParaRPr/>
          </a:p>
        </p:txBody>
      </p:sp>
      <p:sp>
        <p:nvSpPr>
          <p:cNvPr id="420" name="Google Shape;420;g320dea10c1e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e2079169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1ce2079169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ce2079169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Smeet</a:t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ce2079169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1ce2079169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76" name="Google Shape;176;g31ce2079169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93" name="Google Shape;1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ce2079169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ce2079169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03" name="Google Shape;203;g31ce2079169_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e2079169_3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1ce2079169_3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13" name="Google Shape;213;g31ce2079169_3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Urbana-Champaign primary word mark in orange and blue."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153" y="4938363"/>
            <a:ext cx="3322081" cy="57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53" y="4468357"/>
            <a:ext cx="8622959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75153" y="3799107"/>
            <a:ext cx="8622960" cy="36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2" type="body"/>
          </p:nvPr>
        </p:nvSpPr>
        <p:spPr>
          <a:xfrm>
            <a:off x="675153" y="6404700"/>
            <a:ext cx="2743200" cy="26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  <a:defRPr sz="1200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675153" y="652021"/>
            <a:ext cx="8622960" cy="277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7200"/>
              <a:buFont typeface="Arial Black"/>
              <a:buNone/>
              <a:defRPr sz="7200"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 ">
  <p:cSld name="Title and 2 Columns 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172200" y="1698171"/>
            <a:ext cx="5183188" cy="44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839788" y="1698171"/>
            <a:ext cx="5157787" cy="44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lumns">
  <p:cSld name="Title and 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Callout">
  <p:cSld name="Title and Content Call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1" y="0"/>
            <a:ext cx="121983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220344" y="193407"/>
            <a:ext cx="11744960" cy="6471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 with Image">
  <p:cSld name="Overview with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5"/>
          <p:cNvSpPr/>
          <p:nvPr>
            <p:ph idx="2" type="pic"/>
          </p:nvPr>
        </p:nvSpPr>
        <p:spPr>
          <a:xfrm>
            <a:off x="0" y="1"/>
            <a:ext cx="375006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9027462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3" type="body"/>
          </p:nvPr>
        </p:nvSpPr>
        <p:spPr>
          <a:xfrm>
            <a:off x="9027073" y="3440113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4" type="body"/>
          </p:nvPr>
        </p:nvSpPr>
        <p:spPr>
          <a:xfrm>
            <a:off x="6388765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5" type="body"/>
          </p:nvPr>
        </p:nvSpPr>
        <p:spPr>
          <a:xfrm>
            <a:off x="6388100" y="3440113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6" type="body"/>
          </p:nvPr>
        </p:nvSpPr>
        <p:spPr>
          <a:xfrm>
            <a:off x="3750067" y="537868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7" type="body"/>
          </p:nvPr>
        </p:nvSpPr>
        <p:spPr>
          <a:xfrm>
            <a:off x="3750067" y="3435953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263780"/>
            <a:ext cx="73914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3962400" y="63088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100"/>
              <a:buFont typeface="Arial Black"/>
              <a:buNone/>
              <a:defRPr b="1" i="0" sz="4100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528669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8528280" y="3589840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939705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4" type="body"/>
          </p:nvPr>
        </p:nvSpPr>
        <p:spPr>
          <a:xfrm>
            <a:off x="5939316" y="3589840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5" type="body"/>
          </p:nvPr>
        </p:nvSpPr>
        <p:spPr>
          <a:xfrm>
            <a:off x="3301008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6" type="body"/>
          </p:nvPr>
        </p:nvSpPr>
        <p:spPr>
          <a:xfrm>
            <a:off x="3300343" y="3589840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7" type="body"/>
          </p:nvPr>
        </p:nvSpPr>
        <p:spPr>
          <a:xfrm>
            <a:off x="662310" y="5528410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8" type="body"/>
          </p:nvPr>
        </p:nvSpPr>
        <p:spPr>
          <a:xfrm>
            <a:off x="662310" y="3585680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10" y="1426660"/>
            <a:ext cx="73914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/>
          <p:nvPr>
            <p:ph type="title"/>
          </p:nvPr>
        </p:nvSpPr>
        <p:spPr>
          <a:xfrm>
            <a:off x="662310" y="79376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100"/>
              <a:buFont typeface="Arial Black"/>
              <a:buNone/>
              <a:defRPr b="1" i="0" sz="4100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47" name="Google Shape;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ottom image">
  <p:cSld name="Title and Content bottom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of Illinois logo in orange and blue." id="52" name="Google Shape;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/>
          <p:nvPr>
            <p:ph idx="2" type="pic"/>
          </p:nvPr>
        </p:nvSpPr>
        <p:spPr>
          <a:xfrm>
            <a:off x="0" y="3795713"/>
            <a:ext cx="12192000" cy="30622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838200" y="1740981"/>
            <a:ext cx="10515600" cy="191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headings and 2 Columns">
  <p:cSld name="Suheadings and 2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6172200" y="1681163"/>
            <a:ext cx="5183188" cy="499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2400"/>
              <a:buNone/>
              <a:defRPr b="0" i="1" sz="24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839788" y="1681163"/>
            <a:ext cx="5157787" cy="499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2400"/>
              <a:buNone/>
              <a:defRPr b="0" i="1" sz="24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086" y="0"/>
            <a:ext cx="4484914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0108" y="365125"/>
            <a:ext cx="421892" cy="367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5">
            <a:alphaModFix/>
          </a:blip>
          <a:srcRect b="0" l="0" r="0" t="-3212"/>
          <a:stretch/>
        </p:blipFill>
        <p:spPr>
          <a:xfrm>
            <a:off x="0" y="6481152"/>
            <a:ext cx="1969477" cy="37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791" y="-40182"/>
            <a:ext cx="421891" cy="14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513930" y="3678736"/>
            <a:ext cx="5164137" cy="3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838200" y="2882169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  <a:defRPr b="0" i="1" sz="36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78" name="Google Shape;7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83" name="Google Shape;8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>
            <a:off x="1618024" y="2942445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3886771" y="2928308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6181398" y="2928308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8450145" y="2936934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Google Shape;88;p22"/>
          <p:cNvCxnSpPr/>
          <p:nvPr/>
        </p:nvCxnSpPr>
        <p:spPr>
          <a:xfrm>
            <a:off x="1785191" y="3107695"/>
            <a:ext cx="6835715" cy="0"/>
          </a:xfrm>
          <a:prstGeom prst="straightConnector1">
            <a:avLst/>
          </a:prstGeom>
          <a:noFill/>
          <a:ln cap="flat" cmpd="sng" w="38100">
            <a:solidFill>
              <a:srgbClr val="122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8459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8459499" y="361072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179007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4" type="body"/>
          </p:nvPr>
        </p:nvSpPr>
        <p:spPr>
          <a:xfrm>
            <a:off x="6179008" y="3599705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5" type="body"/>
          </p:nvPr>
        </p:nvSpPr>
        <p:spPr>
          <a:xfrm>
            <a:off x="3887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6" type="body"/>
          </p:nvPr>
        </p:nvSpPr>
        <p:spPr>
          <a:xfrm>
            <a:off x="3898516" y="3599188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7" type="body"/>
          </p:nvPr>
        </p:nvSpPr>
        <p:spPr>
          <a:xfrm>
            <a:off x="1618024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8" type="body"/>
          </p:nvPr>
        </p:nvSpPr>
        <p:spPr>
          <a:xfrm>
            <a:off x="1618024" y="358817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 b="1" i="0" sz="4400" u="none" cap="none" strike="noStrike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675153" y="1436913"/>
            <a:ext cx="8622960" cy="1992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7200"/>
              <a:buFont typeface="Arial Black"/>
              <a:buNone/>
            </a:pPr>
            <a:r>
              <a:rPr lang="en-US"/>
              <a:t>L.A. Crimes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675153" y="3799107"/>
            <a:ext cx="8622960" cy="36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factors can help distinguish between different types of crime?</a:t>
            </a:r>
            <a:endParaRPr/>
          </a:p>
        </p:txBody>
      </p:sp>
      <p:sp>
        <p:nvSpPr>
          <p:cNvPr id="127" name="Google Shape;12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"/>
          <p:cNvSpPr txBox="1"/>
          <p:nvPr>
            <p:ph idx="2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ce2079169_3_3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Data Imbalance</a:t>
            </a:r>
            <a:endParaRPr/>
          </a:p>
        </p:txBody>
      </p:sp>
      <p:sp>
        <p:nvSpPr>
          <p:cNvPr id="226" name="Google Shape;226;g31ce2079169_3_35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Mocodes was heavily skewed towards most common codes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Cut down to codes with above 2000 occurrences to avoid imbalance</a:t>
            </a:r>
            <a:endParaRPr/>
          </a:p>
          <a:p>
            <a:pPr indent="-33432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Also ran into RAM issues with such a large feature set</a:t>
            </a:r>
            <a:endParaRPr/>
          </a:p>
          <a:p>
            <a:pPr indent="-33432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US"/>
              <a:t>738 codes -&gt; 138 codes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Crime codes had a similar issue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Grouped together low frequency codes into one “other category”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Loss was weighted based on frequency of each code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1ce2079169_3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28" name="Google Shape;228;g31ce2079169_3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1ce2079169_3_3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ce2079169_3_5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Time Imbalance</a:t>
            </a:r>
            <a:endParaRPr/>
          </a:p>
        </p:txBody>
      </p:sp>
      <p:sp>
        <p:nvSpPr>
          <p:cNvPr id="236" name="Google Shape;236;g31ce2079169_3_57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2024 had a severe lack of data compared to years 2020-2023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Refer to slide 23 for feature importance of date occurred</a:t>
            </a:r>
            <a:endParaRPr/>
          </a:p>
        </p:txBody>
      </p:sp>
      <p:sp>
        <p:nvSpPr>
          <p:cNvPr id="237" name="Google Shape;237;g31ce2079169_3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38" name="Google Shape;238;g31ce2079169_3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1ce2079169_3_57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</a:t>
            </a:r>
            <a:endParaRPr/>
          </a:p>
        </p:txBody>
      </p:sp>
      <p:pic>
        <p:nvPicPr>
          <p:cNvPr id="240" name="Google Shape;240;g31ce2079169_3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799" y="3149356"/>
            <a:ext cx="2814106" cy="307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1ce2079169_3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654" y="3149359"/>
            <a:ext cx="2877746" cy="314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e2079169_3_73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Baseline Learning</a:t>
            </a:r>
            <a:endParaRPr/>
          </a:p>
        </p:txBody>
      </p:sp>
      <p:sp>
        <p:nvSpPr>
          <p:cNvPr id="248" name="Google Shape;248;g31ce2079169_3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Baseline Learning </a:t>
            </a:r>
            <a:endParaRPr/>
          </a:p>
        </p:txBody>
      </p:sp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838200" y="1740981"/>
            <a:ext cx="10515600" cy="191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Sample data points (with one-hot encoding)</a:t>
            </a:r>
            <a:endParaRPr/>
          </a:p>
        </p:txBody>
      </p:sp>
      <p:sp>
        <p:nvSpPr>
          <p:cNvPr id="256" name="Google Shape;2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57" name="Google Shape;2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"/>
          <p:cNvPicPr preferRelativeResize="0"/>
          <p:nvPr/>
        </p:nvPicPr>
        <p:blipFill rotWithShape="1">
          <a:blip r:embed="rId4">
            <a:alphaModFix/>
          </a:blip>
          <a:srcRect b="0" l="0" r="50124" t="0"/>
          <a:stretch/>
        </p:blipFill>
        <p:spPr>
          <a:xfrm>
            <a:off x="1949750" y="2433063"/>
            <a:ext cx="8132398" cy="1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"/>
          <p:cNvPicPr preferRelativeResize="0"/>
          <p:nvPr/>
        </p:nvPicPr>
        <p:blipFill rotWithShape="1">
          <a:blip r:embed="rId4">
            <a:alphaModFix/>
          </a:blip>
          <a:srcRect b="0" l="50256" r="1350" t="0"/>
          <a:stretch/>
        </p:blipFill>
        <p:spPr>
          <a:xfrm>
            <a:off x="1949750" y="4597425"/>
            <a:ext cx="8132398" cy="18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"/>
          <p:cNvSpPr/>
          <p:nvPr/>
        </p:nvSpPr>
        <p:spPr>
          <a:xfrm>
            <a:off x="3461225" y="4573025"/>
            <a:ext cx="1353300" cy="191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"/>
          <p:cNvSpPr txBox="1"/>
          <p:nvPr>
            <p:ph idx="1" type="body"/>
          </p:nvPr>
        </p:nvSpPr>
        <p:spPr>
          <a:xfrm>
            <a:off x="550649" y="6538775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Kevin Lu, Taobo Liao, Smeet Patel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e2079169_1_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Baseline Learning Result</a:t>
            </a:r>
            <a:endParaRPr/>
          </a:p>
        </p:txBody>
      </p:sp>
      <p:sp>
        <p:nvSpPr>
          <p:cNvPr id="268" name="Google Shape;268;g31ce2079169_1_4"/>
          <p:cNvSpPr txBox="1"/>
          <p:nvPr>
            <p:ph idx="1" type="body"/>
          </p:nvPr>
        </p:nvSpPr>
        <p:spPr>
          <a:xfrm>
            <a:off x="838200" y="1564129"/>
            <a:ext cx="105156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Linear classifier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Reached about 39% accuracy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ce2079169_1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70" name="Google Shape;270;g31ce2079169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31ce2079169_1_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Taobo Liao, Smeet Patel</a:t>
            </a:r>
            <a:endParaRPr/>
          </a:p>
        </p:txBody>
      </p:sp>
      <p:pic>
        <p:nvPicPr>
          <p:cNvPr id="272" name="Google Shape;272;g31ce2079169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950" y="2407275"/>
            <a:ext cx="6245681" cy="39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e2079169_0_14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279" name="Google Shape;279;g31ce2079169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960"/>
              <a:buFont typeface="Arial Black"/>
              <a:buNone/>
            </a:pPr>
            <a:r>
              <a:rPr lang="en-US" sz="3160"/>
              <a:t>Best optimizer and </a:t>
            </a:r>
            <a:r>
              <a:rPr lang="en-US" sz="3160"/>
              <a:t>tuning</a:t>
            </a:r>
            <a:r>
              <a:rPr lang="en-US" sz="3160"/>
              <a:t> hyper-parameters</a:t>
            </a:r>
            <a:endParaRPr sz="3160"/>
          </a:p>
        </p:txBody>
      </p:sp>
      <p:sp>
        <p:nvSpPr>
          <p:cNvPr id="286" name="Google Shape;28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50000"/>
              <a:buNone/>
            </a:pPr>
            <a:r>
              <a:rPr lang="en-US"/>
              <a:t>Smeet Patel</a:t>
            </a:r>
            <a:endParaRPr/>
          </a:p>
        </p:txBody>
      </p:sp>
      <p:pic>
        <p:nvPicPr>
          <p:cNvPr id="288" name="Google Shape;28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21" y="1938000"/>
            <a:ext cx="3849703" cy="265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25" y="1938000"/>
            <a:ext cx="4046119" cy="27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28025"/>
            <a:ext cx="3661800" cy="2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ce2079169_5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31ce2079169_5_7"/>
          <p:cNvSpPr txBox="1"/>
          <p:nvPr>
            <p:ph idx="1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1ce2079169_5_7"/>
          <p:cNvSpPr txBox="1"/>
          <p:nvPr>
            <p:ph idx="2" type="body"/>
          </p:nvPr>
        </p:nvSpPr>
        <p:spPr>
          <a:xfrm>
            <a:off x="6172200" y="1681163"/>
            <a:ext cx="5183100" cy="49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1ce2079169_5_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different optimizers</a:t>
            </a:r>
            <a:endParaRPr/>
          </a:p>
        </p:txBody>
      </p:sp>
      <p:pic>
        <p:nvPicPr>
          <p:cNvPr id="300" name="Google Shape;300;g31ce2079169_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08" y="1681175"/>
            <a:ext cx="6321960" cy="44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31ce2079169_5_7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50000"/>
              <a:buNone/>
            </a:pPr>
            <a:r>
              <a:rPr lang="en-US"/>
              <a:t>Smeet Patel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ce2079169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g31ce2079169_0_54"/>
          <p:cNvSpPr txBox="1"/>
          <p:nvPr>
            <p:ph idx="1" type="body"/>
          </p:nvPr>
        </p:nvSpPr>
        <p:spPr>
          <a:xfrm>
            <a:off x="838200" y="1740981"/>
            <a:ext cx="10515600" cy="19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</a:t>
            </a:r>
            <a:endParaRPr/>
          </a:p>
        </p:txBody>
      </p:sp>
      <p:sp>
        <p:nvSpPr>
          <p:cNvPr id="309" name="Google Shape;309;g31ce2079169_0_5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</a:t>
            </a:r>
            <a:endParaRPr/>
          </a:p>
        </p:txBody>
      </p:sp>
      <p:pic>
        <p:nvPicPr>
          <p:cNvPr id="310" name="Google Shape;310;g31ce207916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00" y="2291047"/>
            <a:ext cx="9998274" cy="41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1ce2079169_0_5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Taobo Liao, Smeet Patel, Kevin Lu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ce2079169_0_28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318" name="Google Shape;318;g31ce2079169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3962400" y="63088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Roadmap</a:t>
            </a:r>
            <a:endParaRPr/>
          </a:p>
        </p:txBody>
      </p:sp>
      <p:pic>
        <p:nvPicPr>
          <p:cNvPr descr="Man running with Block I flag at Illinois football game." id="135" name="Google Shape;13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53"/>
            <a:ext cx="3750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>
            <p:ph idx="7" type="body"/>
          </p:nvPr>
        </p:nvSpPr>
        <p:spPr>
          <a:xfrm>
            <a:off x="3750067" y="3435953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7" name="Google Shape;137;p2"/>
          <p:cNvSpPr txBox="1"/>
          <p:nvPr>
            <p:ph idx="6" type="body"/>
          </p:nvPr>
        </p:nvSpPr>
        <p:spPr>
          <a:xfrm>
            <a:off x="3750067" y="537868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8" name="Google Shape;138;p2"/>
          <p:cNvSpPr txBox="1"/>
          <p:nvPr>
            <p:ph idx="5" type="body"/>
          </p:nvPr>
        </p:nvSpPr>
        <p:spPr>
          <a:xfrm>
            <a:off x="6388100" y="3440113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9" name="Google Shape;139;p2"/>
          <p:cNvSpPr txBox="1"/>
          <p:nvPr>
            <p:ph idx="4" type="body"/>
          </p:nvPr>
        </p:nvSpPr>
        <p:spPr>
          <a:xfrm>
            <a:off x="6388765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/>
              <a:t>Technical Details</a:t>
            </a:r>
            <a:endParaRPr sz="1700"/>
          </a:p>
        </p:txBody>
      </p:sp>
      <p:sp>
        <p:nvSpPr>
          <p:cNvPr id="140" name="Google Shape;140;p2"/>
          <p:cNvSpPr txBox="1"/>
          <p:nvPr>
            <p:ph idx="3" type="body"/>
          </p:nvPr>
        </p:nvSpPr>
        <p:spPr>
          <a:xfrm>
            <a:off x="9027073" y="3440113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9027462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ce2079169_0_3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Per Feature Importance Results</a:t>
            </a:r>
            <a:endParaRPr/>
          </a:p>
        </p:txBody>
      </p:sp>
      <p:sp>
        <p:nvSpPr>
          <p:cNvPr id="325" name="Google Shape;325;g31ce2079169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26" name="Google Shape;326;g31ce207916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1ce2079169_0_3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328" name="Google Shape;328;g31ce207916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00" y="1962126"/>
            <a:ext cx="3699050" cy="407844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31ce2079169_0_35"/>
          <p:cNvSpPr txBox="1"/>
          <p:nvPr/>
        </p:nvSpPr>
        <p:spPr>
          <a:xfrm>
            <a:off x="4530050" y="1751200"/>
            <a:ext cx="68238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Top 10 most important features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Single </a:t>
            </a:r>
            <a:r>
              <a:rPr lang="en-US" sz="1700">
                <a:solidFill>
                  <a:schemeClr val="dk1"/>
                </a:solidFill>
              </a:rPr>
              <a:t>type features (features with one column) contribute more to the predictions.</a:t>
            </a:r>
            <a:endParaRPr sz="16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Some features in Mocodes (feature 118-297) are still important even though Mocodes include 180 different types of features.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330" name="Google Shape;330;g31ce2079169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050" y="3549725"/>
            <a:ext cx="5942701" cy="28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ce2079169_4_4"/>
          <p:cNvSpPr txBox="1"/>
          <p:nvPr>
            <p:ph type="title"/>
          </p:nvPr>
        </p:nvSpPr>
        <p:spPr>
          <a:xfrm>
            <a:off x="838200" y="4599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Grouped Feature Importance Results</a:t>
            </a:r>
            <a:endParaRPr/>
          </a:p>
        </p:txBody>
      </p:sp>
      <p:sp>
        <p:nvSpPr>
          <p:cNvPr id="337" name="Google Shape;337;g31ce2079169_4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38" name="Google Shape;338;g31ce2079169_4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1ce2079169_4_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340" name="Google Shape;340;g31ce2079169_4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50" y="3360225"/>
            <a:ext cx="7182351" cy="2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1ce2079169_4_4"/>
          <p:cNvSpPr txBox="1"/>
          <p:nvPr/>
        </p:nvSpPr>
        <p:spPr>
          <a:xfrm>
            <a:off x="675150" y="1712325"/>
            <a:ext cx="101337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Rankings of feature importance per group</a:t>
            </a:r>
            <a:endParaRPr sz="28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300">
                <a:solidFill>
                  <a:schemeClr val="dk1"/>
                </a:solidFill>
              </a:rPr>
              <a:t>groups are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comprised of their respective one-hot encodings</a:t>
            </a:r>
            <a:endParaRPr sz="2300">
              <a:solidFill>
                <a:schemeClr val="dk1"/>
              </a:solidFill>
            </a:endParaRPr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results are a summation of Shapley values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ce2079169_3_80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Part 1-2</a:t>
            </a:r>
            <a:endParaRPr/>
          </a:p>
        </p:txBody>
      </p:sp>
      <p:sp>
        <p:nvSpPr>
          <p:cNvPr id="348" name="Google Shape;348;g31ce2079169_3_80"/>
          <p:cNvSpPr txBox="1"/>
          <p:nvPr>
            <p:ph idx="1" type="body"/>
          </p:nvPr>
        </p:nvSpPr>
        <p:spPr>
          <a:xfrm>
            <a:off x="838200" y="1740981"/>
            <a:ext cx="105156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Part 1 or 2 crime?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Training with Part 1 or 2 crime as target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Accuracy: .93 on test 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</a:t>
            </a:r>
            <a:endParaRPr/>
          </a:p>
        </p:txBody>
      </p:sp>
      <p:sp>
        <p:nvSpPr>
          <p:cNvPr id="349" name="Google Shape;349;g31ce2079169_3_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50" name="Google Shape;350;g31ce2079169_3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1ce2079169_3_80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</a:t>
            </a:r>
            <a:endParaRPr/>
          </a:p>
        </p:txBody>
      </p:sp>
      <p:pic>
        <p:nvPicPr>
          <p:cNvPr id="352" name="Google Shape;352;g31ce2079169_3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125" y="3470256"/>
            <a:ext cx="5080409" cy="244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1ce2079169_3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934" y="3470256"/>
            <a:ext cx="4821722" cy="232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ce2079169_3_89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Time-Sensitive Learning</a:t>
            </a:r>
            <a:endParaRPr/>
          </a:p>
        </p:txBody>
      </p:sp>
      <p:sp>
        <p:nvSpPr>
          <p:cNvPr id="360" name="Google Shape;360;g31ce2079169_3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61" name="Google Shape;361;g31ce2079169_3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31ce2079169_3_89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</a:t>
            </a:r>
            <a:endParaRPr/>
          </a:p>
        </p:txBody>
      </p:sp>
      <p:sp>
        <p:nvSpPr>
          <p:cNvPr id="363" name="Google Shape;363;g31ce2079169_3_89"/>
          <p:cNvSpPr txBox="1"/>
          <p:nvPr>
            <p:ph idx="1" type="body"/>
          </p:nvPr>
        </p:nvSpPr>
        <p:spPr>
          <a:xfrm>
            <a:off x="755450" y="1559000"/>
            <a:ext cx="50145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Training on 2020-2022 data, “validating” on 2023, testing on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Accuracy: .62 on 2023, .46 on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bias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</a:t>
            </a:r>
            <a:endParaRPr/>
          </a:p>
        </p:txBody>
      </p:sp>
      <p:pic>
        <p:nvPicPr>
          <p:cNvPr id="364" name="Google Shape;364;g31ce2079169_3_89"/>
          <p:cNvPicPr preferRelativeResize="0"/>
          <p:nvPr/>
        </p:nvPicPr>
        <p:blipFill rotWithShape="1">
          <a:blip r:embed="rId4">
            <a:alphaModFix/>
          </a:blip>
          <a:srcRect b="39368" l="0" r="0" t="0"/>
          <a:stretch/>
        </p:blipFill>
        <p:spPr>
          <a:xfrm>
            <a:off x="560825" y="4308800"/>
            <a:ext cx="2570525" cy="17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31ce2079169_3_89"/>
          <p:cNvPicPr preferRelativeResize="0"/>
          <p:nvPr/>
        </p:nvPicPr>
        <p:blipFill rotWithShape="1">
          <a:blip r:embed="rId5">
            <a:alphaModFix/>
          </a:blip>
          <a:srcRect b="39529" l="0" r="0" t="0"/>
          <a:stretch/>
        </p:blipFill>
        <p:spPr>
          <a:xfrm>
            <a:off x="3131350" y="4358975"/>
            <a:ext cx="2570523" cy="16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1ce2079169_3_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8750" y="1636077"/>
            <a:ext cx="4742300" cy="22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1ce2079169_3_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8750" y="3922552"/>
            <a:ext cx="4505816" cy="21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31ce2079169_3_89"/>
          <p:cNvSpPr txBox="1"/>
          <p:nvPr/>
        </p:nvSpPr>
        <p:spPr>
          <a:xfrm>
            <a:off x="880425" y="5946600"/>
            <a:ext cx="2358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Data points per month in 2024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9" name="Google Shape;369;g31ce2079169_3_89"/>
          <p:cNvSpPr txBox="1"/>
          <p:nvPr/>
        </p:nvSpPr>
        <p:spPr>
          <a:xfrm>
            <a:off x="3411650" y="5946600"/>
            <a:ext cx="2358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Data points per month in 2023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"/>
          <p:cNvSpPr txBox="1"/>
          <p:nvPr>
            <p:ph type="title"/>
          </p:nvPr>
        </p:nvSpPr>
        <p:spPr>
          <a:xfrm>
            <a:off x="838200" y="2882169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76" name="Google Shape;37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ce2079169_6_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(Features/Results)</a:t>
            </a:r>
            <a:endParaRPr/>
          </a:p>
        </p:txBody>
      </p:sp>
      <p:sp>
        <p:nvSpPr>
          <p:cNvPr id="383" name="Google Shape;383;g31ce2079169_6_6"/>
          <p:cNvSpPr txBox="1"/>
          <p:nvPr>
            <p:ph idx="1" type="body"/>
          </p:nvPr>
        </p:nvSpPr>
        <p:spPr>
          <a:xfrm>
            <a:off x="838200" y="1740967"/>
            <a:ext cx="105156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Baseline learning showed that deep learning was necessary for accuracy predictions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39% accuracy vs Deep Learning 68% accuracy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Mocodes, descriptors of the suspect, are by far the most important features in prediction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also the largest group of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 feature importance shows that Premise Code, Victim Age, Date/Time occured are most important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1ce2079169_6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85" name="Google Shape;385;g31ce2079169_6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1ce2079169_6_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0dea10c1e_0_10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(Implications)</a:t>
            </a:r>
            <a:endParaRPr/>
          </a:p>
        </p:txBody>
      </p:sp>
      <p:sp>
        <p:nvSpPr>
          <p:cNvPr id="393" name="Google Shape;393;g320dea10c1e_0_10"/>
          <p:cNvSpPr txBox="1"/>
          <p:nvPr>
            <p:ph idx="1" type="body"/>
          </p:nvPr>
        </p:nvSpPr>
        <p:spPr>
          <a:xfrm>
            <a:off x="838200" y="1740967"/>
            <a:ext cx="105156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Authorities can allocate resources in real-time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Addressing factors that predict crime severity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Adaptively adjust resources based on more probable crimes</a:t>
            </a:r>
            <a:endParaRPr/>
          </a:p>
        </p:txBody>
      </p:sp>
      <p:sp>
        <p:nvSpPr>
          <p:cNvPr id="394" name="Google Shape;394;g320dea10c1e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95" name="Google Shape;395;g320dea10c1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20dea10c1e_0_10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ce2079169_6_1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(Restrictions)</a:t>
            </a:r>
            <a:endParaRPr/>
          </a:p>
        </p:txBody>
      </p:sp>
      <p:sp>
        <p:nvSpPr>
          <p:cNvPr id="403" name="Google Shape;403;g31ce2079169_6_15"/>
          <p:cNvSpPr txBox="1"/>
          <p:nvPr>
            <p:ph idx="1" type="body"/>
          </p:nvPr>
        </p:nvSpPr>
        <p:spPr>
          <a:xfrm>
            <a:off x="838200" y="1740968"/>
            <a:ext cx="10515600" cy="4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dataset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available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imbalance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imbalance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includes information when crime occurs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GPU usage and RAM availability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1ce2079169_6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405" name="Google Shape;405;g31ce2079169_6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31ce2079169_6_1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ce2079169_6_2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(Future Work)</a:t>
            </a:r>
            <a:endParaRPr/>
          </a:p>
        </p:txBody>
      </p:sp>
      <p:sp>
        <p:nvSpPr>
          <p:cNvPr id="413" name="Google Shape;413;g31ce2079169_6_24"/>
          <p:cNvSpPr txBox="1"/>
          <p:nvPr>
            <p:ph idx="1" type="body"/>
          </p:nvPr>
        </p:nvSpPr>
        <p:spPr>
          <a:xfrm>
            <a:off x="838200" y="1740967"/>
            <a:ext cx="105156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Cross referencing with other datasets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Weather, income, unemployment rates, traffic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Including data where crime doesn’t happen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Stronger GPU and more RAM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Expanding the model to an RNN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Predict evolution of crime over a time-period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Real-time predictions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Leveraging modern IoT systems</a:t>
            </a:r>
            <a:endParaRPr sz="2400"/>
          </a:p>
        </p:txBody>
      </p:sp>
      <p:sp>
        <p:nvSpPr>
          <p:cNvPr id="414" name="Google Shape;414;g31ce2079169_6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415" name="Google Shape;415;g31ce2079169_6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31ce2079169_6_2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0dea10c1e_1_1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423" name="Google Shape;423;g320dea10c1e_1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e2079169_3_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49" name="Google Shape;149;g31ce2079169_3_6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distinguishing features of different crimes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 in predicting between crimes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 1 vs Part 2 (more serious vs less serious) crimes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 on subsets based on date</a:t>
            </a:r>
            <a:endParaRPr/>
          </a:p>
        </p:txBody>
      </p:sp>
      <p:sp>
        <p:nvSpPr>
          <p:cNvPr id="150" name="Google Shape;150;g31ce2079169_3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highlight>
                  <a:srgbClr val="12284B"/>
                </a:highlight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A orange and blue Block I logo on a white background." id="151" name="Google Shape;151;g31ce2079169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1ce2079169_3_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Smeet Patel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9" name="Google Shape;159;p9"/>
          <p:cNvSpPr txBox="1"/>
          <p:nvPr>
            <p:ph idx="8" type="body"/>
          </p:nvPr>
        </p:nvSpPr>
        <p:spPr>
          <a:xfrm>
            <a:off x="1618024" y="358817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Sample Data</a:t>
            </a:r>
            <a:endParaRPr/>
          </a:p>
        </p:txBody>
      </p:sp>
      <p:sp>
        <p:nvSpPr>
          <p:cNvPr id="160" name="Google Shape;160;p9"/>
          <p:cNvSpPr txBox="1"/>
          <p:nvPr>
            <p:ph idx="7" type="body"/>
          </p:nvPr>
        </p:nvSpPr>
        <p:spPr>
          <a:xfrm>
            <a:off x="1618024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Discussing the features and challenges</a:t>
            </a:r>
            <a:endParaRPr/>
          </a:p>
        </p:txBody>
      </p:sp>
      <p:sp>
        <p:nvSpPr>
          <p:cNvPr id="161" name="Google Shape;161;p9"/>
          <p:cNvSpPr txBox="1"/>
          <p:nvPr>
            <p:ph idx="6" type="body"/>
          </p:nvPr>
        </p:nvSpPr>
        <p:spPr>
          <a:xfrm>
            <a:off x="3898525" y="3599200"/>
            <a:ext cx="1922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Baseline</a:t>
            </a:r>
            <a:endParaRPr/>
          </a:p>
        </p:txBody>
      </p:sp>
      <p:sp>
        <p:nvSpPr>
          <p:cNvPr id="162" name="Google Shape;162;p9"/>
          <p:cNvSpPr txBox="1"/>
          <p:nvPr>
            <p:ph idx="5" type="body"/>
          </p:nvPr>
        </p:nvSpPr>
        <p:spPr>
          <a:xfrm>
            <a:off x="3887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Do we need deep learning?</a:t>
            </a:r>
            <a:endParaRPr/>
          </a:p>
        </p:txBody>
      </p:sp>
      <p:sp>
        <p:nvSpPr>
          <p:cNvPr id="163" name="Google Shape;163;p9"/>
          <p:cNvSpPr txBox="1"/>
          <p:nvPr>
            <p:ph idx="4" type="body"/>
          </p:nvPr>
        </p:nvSpPr>
        <p:spPr>
          <a:xfrm>
            <a:off x="6179000" y="3599700"/>
            <a:ext cx="1945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164" name="Google Shape;164;p9"/>
          <p:cNvSpPr txBox="1"/>
          <p:nvPr>
            <p:ph idx="3" type="body"/>
          </p:nvPr>
        </p:nvSpPr>
        <p:spPr>
          <a:xfrm>
            <a:off x="6179007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Technical challenges and experiments.</a:t>
            </a:r>
            <a:endParaRPr/>
          </a:p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8459500" y="3610725"/>
            <a:ext cx="205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459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Drawing conclusions.</a:t>
            </a:r>
            <a:endParaRPr/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770" y="2068186"/>
            <a:ext cx="726600" cy="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975" y="2082425"/>
            <a:ext cx="684225" cy="6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2199" y="2035376"/>
            <a:ext cx="792722" cy="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5850" y="2143850"/>
            <a:ext cx="684225" cy="6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85714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e2079169_3_43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Sample Data</a:t>
            </a:r>
            <a:endParaRPr/>
          </a:p>
        </p:txBody>
      </p:sp>
      <p:sp>
        <p:nvSpPr>
          <p:cNvPr id="179" name="Google Shape;179;g31ce2079169_3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Raw Sample Example</a:t>
            </a:r>
            <a:endParaRPr/>
          </a:p>
        </p:txBody>
      </p:sp>
      <p:sp>
        <p:nvSpPr>
          <p:cNvPr id="186" name="Google Shape;18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47887" l="-2250" r="2250" t="-9290"/>
          <a:stretch/>
        </p:blipFill>
        <p:spPr>
          <a:xfrm>
            <a:off x="515575" y="981375"/>
            <a:ext cx="4847926" cy="50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52056"/>
          <a:stretch/>
        </p:blipFill>
        <p:spPr>
          <a:xfrm>
            <a:off x="5884275" y="1701325"/>
            <a:ext cx="5140567" cy="418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Smeet Patel, Kevin Lu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662310" y="79376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96" name="Google Shape;196;p3"/>
          <p:cNvSpPr txBox="1"/>
          <p:nvPr>
            <p:ph idx="5" type="body"/>
          </p:nvPr>
        </p:nvSpPr>
        <p:spPr>
          <a:xfrm>
            <a:off x="898685" y="2052716"/>
            <a:ext cx="65772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/>
              <a:t>Input features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Date Occurred 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Time Occurred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Age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Sex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Descent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Mocodes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Area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Premise Code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District Number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Status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Weapon Involved Code</a:t>
            </a:r>
            <a:endParaRPr b="0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197" name="Google Shape;19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5496325" y="1903875"/>
            <a:ext cx="35187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Label</a:t>
            </a:r>
            <a:r>
              <a:rPr lang="en-US" sz="3100">
                <a:solidFill>
                  <a:schemeClr val="dk1"/>
                </a:solidFill>
              </a:rPr>
              <a:t>:</a:t>
            </a:r>
            <a:endParaRPr sz="3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Type of crime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Crime severity (part 1 or 2)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9" name="Google Shape;199;p3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0000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ce2079169_3_2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Missing Data</a:t>
            </a:r>
            <a:endParaRPr/>
          </a:p>
        </p:txBody>
      </p:sp>
      <p:sp>
        <p:nvSpPr>
          <p:cNvPr id="206" name="Google Shape;206;g31ce2079169_3_27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features had either null values or values of 0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there was no human victim, victim age would be 0 equivalent to null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Skewed the training data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Premise code had null values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Null values were not removed but encoded specially</a:t>
            </a:r>
            <a:endParaRPr/>
          </a:p>
        </p:txBody>
      </p:sp>
      <p:sp>
        <p:nvSpPr>
          <p:cNvPr id="207" name="Google Shape;207;g31ce2079169_3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08" name="Google Shape;208;g31ce2079169_3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1ce2079169_3_27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Kevin Lu, Taobo Liao, Smeet Patel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ce2079169_3_6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Feature Conversion</a:t>
            </a:r>
            <a:endParaRPr/>
          </a:p>
        </p:txBody>
      </p:sp>
      <p:sp>
        <p:nvSpPr>
          <p:cNvPr id="216" name="Google Shape;216;g31ce2079169_3_65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 features described the situation or environment, output features described the crime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Categorical features were one-hot encoded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victim sex, victim descent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Numerical codes with no numerical relationship were one-hot encoded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Mocodes, area code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Label is one-hot encoded for the same reason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1ce2079169_3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18" name="Google Shape;218;g31ce2079169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1ce2079169_3_6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Kevin Lu, Smeet Patel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Com ppt">
  <a:themeElements>
    <a:clrScheme name="Illini Theme">
      <a:dk1>
        <a:srgbClr val="13294B"/>
      </a:dk1>
      <a:lt1>
        <a:srgbClr val="FEFFFF"/>
      </a:lt1>
      <a:dk2>
        <a:srgbClr val="F55F06"/>
      </a:dk2>
      <a:lt2>
        <a:srgbClr val="C8C6C7"/>
      </a:lt2>
      <a:accent1>
        <a:srgbClr val="2870CD"/>
      </a:accent1>
      <a:accent2>
        <a:srgbClr val="3CB3E4"/>
      </a:accent2>
      <a:accent3>
        <a:srgbClr val="F8B316"/>
      </a:accent3>
      <a:accent4>
        <a:srgbClr val="196130"/>
      </a:accent4>
      <a:accent5>
        <a:srgbClr val="267E8D"/>
      </a:accent5>
      <a:accent6>
        <a:srgbClr val="7C3D13"/>
      </a:accent6>
      <a:hlink>
        <a:srgbClr val="C84013"/>
      </a:hlink>
      <a:folHlink>
        <a:srgbClr val="1329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2023-11-29T19:20:00Z</dcterms:created>
  <dc:creator>Marcum, Cassidy Leigh</dc:creator>
</cp:coreProperties>
</file>