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2MZGM/q4DpLre/0x3NlYFXbE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ce2079169_3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1ce2079169_3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1ce2079169_3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ce2079169_3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1ce2079169_3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1ce2079169_3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ce2079169_3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1ce2079169_3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1ce2079169_3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ce2079169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1ce2079169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1ce2079169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ce207916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1ce207916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1ce207916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ce2079169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ce2079169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1ce2079169_5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ce2079169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ce207916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1ce2079169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ce2079169_3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31ce2079169_3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1ce2079169_3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ce2079169_3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1ce2079169_3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1ce2079169_3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ce207916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31ce207916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1ce207916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ce207916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31ce207916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1ce207916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ce2079169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31ce2079169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1ce2079169_4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ce2079169_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1ce2079169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ce2079169_6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ce2079169_6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1ce2079169_6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1ce2079169_6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ce2079169_6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31ce2079169_6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1ce2079169_6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e2079169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1ce2079169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ce2079169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e2079169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1ce2079169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1ce2079169_3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e2079169_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1ce2079169_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1ce2079169_3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ce2079169_3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1ce2079169_3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1ce2079169_3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Urbana-Champaign primary word mark in orange and blue."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153" y="4938363"/>
            <a:ext cx="3322081" cy="57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53" y="4468357"/>
            <a:ext cx="8622959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675153" y="3799107"/>
            <a:ext cx="8622960" cy="365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2" type="body"/>
          </p:nvPr>
        </p:nvSpPr>
        <p:spPr>
          <a:xfrm>
            <a:off x="675153" y="6404700"/>
            <a:ext cx="2743200" cy="26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  <a:defRPr sz="1200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675153" y="652021"/>
            <a:ext cx="8622960" cy="277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7200"/>
              <a:buFont typeface="Arial Black"/>
              <a:buNone/>
              <a:defRPr sz="7200"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 ">
  <p:cSld name="Title and 2 Columns 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02" name="Google Shape;10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172200" y="1698171"/>
            <a:ext cx="5183188" cy="449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839788" y="1698171"/>
            <a:ext cx="5157787" cy="449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5" name="Google Shape;1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lumns">
  <p:cSld name="Title and 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838200" y="1740980"/>
            <a:ext cx="10515600" cy="403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Callout">
  <p:cSld name="Title and Content Call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1" y="0"/>
            <a:ext cx="121983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220344" y="193407"/>
            <a:ext cx="11744960" cy="64711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838200" y="1740980"/>
            <a:ext cx="10515600" cy="403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 with Image">
  <p:cSld name="Overview with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22" name="Google Shape;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5"/>
          <p:cNvSpPr/>
          <p:nvPr>
            <p:ph idx="2" type="pic"/>
          </p:nvPr>
        </p:nvSpPr>
        <p:spPr>
          <a:xfrm>
            <a:off x="0" y="1"/>
            <a:ext cx="375006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9027462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3" type="body"/>
          </p:nvPr>
        </p:nvSpPr>
        <p:spPr>
          <a:xfrm>
            <a:off x="9027073" y="3440113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4" type="body"/>
          </p:nvPr>
        </p:nvSpPr>
        <p:spPr>
          <a:xfrm>
            <a:off x="6388765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5" type="body"/>
          </p:nvPr>
        </p:nvSpPr>
        <p:spPr>
          <a:xfrm>
            <a:off x="6388100" y="3440113"/>
            <a:ext cx="2292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6" type="body"/>
          </p:nvPr>
        </p:nvSpPr>
        <p:spPr>
          <a:xfrm>
            <a:off x="3750067" y="537868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7" type="body"/>
          </p:nvPr>
        </p:nvSpPr>
        <p:spPr>
          <a:xfrm>
            <a:off x="3750067" y="3435953"/>
            <a:ext cx="2345933" cy="184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263780"/>
            <a:ext cx="73914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>
            <p:ph type="title"/>
          </p:nvPr>
        </p:nvSpPr>
        <p:spPr>
          <a:xfrm>
            <a:off x="3962400" y="63088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100"/>
              <a:buFont typeface="Arial Black"/>
              <a:buNone/>
              <a:defRPr b="1" i="0" sz="4100">
                <a:solidFill>
                  <a:srgbClr val="FF5F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528669" y="554147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8528280" y="3589840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939705" y="554147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4" type="body"/>
          </p:nvPr>
        </p:nvSpPr>
        <p:spPr>
          <a:xfrm>
            <a:off x="5939316" y="3589840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5" type="body"/>
          </p:nvPr>
        </p:nvSpPr>
        <p:spPr>
          <a:xfrm>
            <a:off x="3301008" y="554147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6" type="body"/>
          </p:nvPr>
        </p:nvSpPr>
        <p:spPr>
          <a:xfrm>
            <a:off x="3300343" y="3589840"/>
            <a:ext cx="2292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7" type="body"/>
          </p:nvPr>
        </p:nvSpPr>
        <p:spPr>
          <a:xfrm>
            <a:off x="662310" y="5528410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8" type="body"/>
          </p:nvPr>
        </p:nvSpPr>
        <p:spPr>
          <a:xfrm>
            <a:off x="662310" y="3585680"/>
            <a:ext cx="2345933" cy="184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  <a:defRPr b="1" i="0" sz="135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10" y="1426660"/>
            <a:ext cx="73914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 txBox="1"/>
          <p:nvPr>
            <p:ph type="title"/>
          </p:nvPr>
        </p:nvSpPr>
        <p:spPr>
          <a:xfrm>
            <a:off x="662310" y="79376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100"/>
              <a:buFont typeface="Arial Black"/>
              <a:buNone/>
              <a:defRPr b="1" i="0" sz="4100">
                <a:solidFill>
                  <a:srgbClr val="FF5F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47" name="Google Shape;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38200" y="1740980"/>
            <a:ext cx="10515600" cy="403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ottom image">
  <p:cSld name="Title and Content bottom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of Illinois logo in orange and blue." id="52" name="Google Shape;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/>
          <p:nvPr>
            <p:ph idx="2" type="pic"/>
          </p:nvPr>
        </p:nvSpPr>
        <p:spPr>
          <a:xfrm>
            <a:off x="0" y="3795713"/>
            <a:ext cx="12192000" cy="30622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838200" y="1740981"/>
            <a:ext cx="10515600" cy="191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headings and 2 Columns">
  <p:cSld name="Suheadings and 2 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60" name="Google Shape;6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6172200" y="1681163"/>
            <a:ext cx="5183188" cy="499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2400"/>
              <a:buNone/>
              <a:defRPr b="0" i="1" sz="24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3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4" type="body"/>
          </p:nvPr>
        </p:nvSpPr>
        <p:spPr>
          <a:xfrm>
            <a:off x="839788" y="1681163"/>
            <a:ext cx="5157787" cy="499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5F03"/>
              </a:buClr>
              <a:buSzPts val="2400"/>
              <a:buNone/>
              <a:defRPr b="0" i="1" sz="24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086" y="0"/>
            <a:ext cx="4484914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0108" y="365125"/>
            <a:ext cx="421892" cy="367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0"/>
          <p:cNvPicPr preferRelativeResize="0"/>
          <p:nvPr/>
        </p:nvPicPr>
        <p:blipFill rotWithShape="1">
          <a:blip r:embed="rId5">
            <a:alphaModFix/>
          </a:blip>
          <a:srcRect b="0" l="0" r="0" t="-3212"/>
          <a:stretch/>
        </p:blipFill>
        <p:spPr>
          <a:xfrm>
            <a:off x="0" y="6481152"/>
            <a:ext cx="1969477" cy="37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791" y="-40182"/>
            <a:ext cx="421891" cy="149884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513930" y="3678736"/>
            <a:ext cx="5164137" cy="3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type="title"/>
          </p:nvPr>
        </p:nvSpPr>
        <p:spPr>
          <a:xfrm>
            <a:off x="838200" y="2882169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  <a:defRPr b="0" i="1" sz="3600">
                <a:solidFill>
                  <a:srgbClr val="FF5F0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78" name="Google Shape;7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Illinois logo in orange and blue." id="83" name="Google Shape;8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9852" y="5998310"/>
            <a:ext cx="421892" cy="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>
            <a:off x="1618024" y="2942445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3886771" y="2928308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6181398" y="2928308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8450145" y="2936934"/>
            <a:ext cx="341522" cy="341522"/>
          </a:xfrm>
          <a:prstGeom prst="ellipse">
            <a:avLst/>
          </a:prstGeom>
          <a:solidFill>
            <a:srgbClr val="12284B"/>
          </a:solidFill>
          <a:ln cap="flat" cmpd="sng" w="12700">
            <a:solidFill>
              <a:srgbClr val="102F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Google Shape;88;p22"/>
          <p:cNvCxnSpPr/>
          <p:nvPr/>
        </p:nvCxnSpPr>
        <p:spPr>
          <a:xfrm>
            <a:off x="1785191" y="3107695"/>
            <a:ext cx="6835715" cy="0"/>
          </a:xfrm>
          <a:prstGeom prst="straightConnector1">
            <a:avLst/>
          </a:prstGeom>
          <a:noFill/>
          <a:ln cap="flat" cmpd="sng" w="38100">
            <a:solidFill>
              <a:srgbClr val="122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8459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8459499" y="3610721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179007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4" type="body"/>
          </p:nvPr>
        </p:nvSpPr>
        <p:spPr>
          <a:xfrm>
            <a:off x="6179008" y="3599705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5" type="body"/>
          </p:nvPr>
        </p:nvSpPr>
        <p:spPr>
          <a:xfrm>
            <a:off x="3887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6" type="body"/>
          </p:nvPr>
        </p:nvSpPr>
        <p:spPr>
          <a:xfrm>
            <a:off x="3898516" y="3599188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7" type="body"/>
          </p:nvPr>
        </p:nvSpPr>
        <p:spPr>
          <a:xfrm>
            <a:off x="1618024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8" type="body"/>
          </p:nvPr>
        </p:nvSpPr>
        <p:spPr>
          <a:xfrm>
            <a:off x="1618024" y="3588171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3780"/>
            <a:ext cx="10515600" cy="1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>
                <a:solidFill>
                  <a:srgbClr val="FF5F0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2284B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  <a:defRPr b="1" i="0" sz="4400" u="none" cap="none" strike="noStrike">
                <a:solidFill>
                  <a:srgbClr val="FF5F0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65.png"/><Relationship Id="rId5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7.png"/><Relationship Id="rId5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6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40" Type="http://schemas.openxmlformats.org/officeDocument/2006/relationships/image" Target="../media/image16.png"/><Relationship Id="rId20" Type="http://schemas.openxmlformats.org/officeDocument/2006/relationships/image" Target="../media/image50.png"/><Relationship Id="rId42" Type="http://schemas.openxmlformats.org/officeDocument/2006/relationships/image" Target="../media/image61.png"/><Relationship Id="rId41" Type="http://schemas.openxmlformats.org/officeDocument/2006/relationships/image" Target="../media/image62.png"/><Relationship Id="rId22" Type="http://schemas.openxmlformats.org/officeDocument/2006/relationships/image" Target="../media/image45.png"/><Relationship Id="rId21" Type="http://schemas.openxmlformats.org/officeDocument/2006/relationships/image" Target="../media/image11.png"/><Relationship Id="rId43" Type="http://schemas.openxmlformats.org/officeDocument/2006/relationships/image" Target="../media/image63.png"/><Relationship Id="rId24" Type="http://schemas.openxmlformats.org/officeDocument/2006/relationships/image" Target="../media/image49.png"/><Relationship Id="rId23" Type="http://schemas.openxmlformats.org/officeDocument/2006/relationships/image" Target="../media/image5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26" Type="http://schemas.openxmlformats.org/officeDocument/2006/relationships/image" Target="../media/image43.png"/><Relationship Id="rId25" Type="http://schemas.openxmlformats.org/officeDocument/2006/relationships/image" Target="../media/image44.png"/><Relationship Id="rId28" Type="http://schemas.openxmlformats.org/officeDocument/2006/relationships/image" Target="../media/image47.png"/><Relationship Id="rId27" Type="http://schemas.openxmlformats.org/officeDocument/2006/relationships/image" Target="../media/image52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29" Type="http://schemas.openxmlformats.org/officeDocument/2006/relationships/image" Target="../media/image51.png"/><Relationship Id="rId7" Type="http://schemas.openxmlformats.org/officeDocument/2006/relationships/image" Target="../media/image23.png"/><Relationship Id="rId8" Type="http://schemas.openxmlformats.org/officeDocument/2006/relationships/image" Target="../media/image66.png"/><Relationship Id="rId31" Type="http://schemas.openxmlformats.org/officeDocument/2006/relationships/image" Target="../media/image53.png"/><Relationship Id="rId30" Type="http://schemas.openxmlformats.org/officeDocument/2006/relationships/image" Target="../media/image48.png"/><Relationship Id="rId11" Type="http://schemas.openxmlformats.org/officeDocument/2006/relationships/image" Target="../media/image69.png"/><Relationship Id="rId33" Type="http://schemas.openxmlformats.org/officeDocument/2006/relationships/image" Target="../media/image14.png"/><Relationship Id="rId10" Type="http://schemas.openxmlformats.org/officeDocument/2006/relationships/image" Target="../media/image42.png"/><Relationship Id="rId32" Type="http://schemas.openxmlformats.org/officeDocument/2006/relationships/image" Target="../media/image55.png"/><Relationship Id="rId13" Type="http://schemas.openxmlformats.org/officeDocument/2006/relationships/image" Target="../media/image31.png"/><Relationship Id="rId35" Type="http://schemas.openxmlformats.org/officeDocument/2006/relationships/image" Target="../media/image56.png"/><Relationship Id="rId12" Type="http://schemas.openxmlformats.org/officeDocument/2006/relationships/image" Target="../media/image12.png"/><Relationship Id="rId34" Type="http://schemas.openxmlformats.org/officeDocument/2006/relationships/image" Target="../media/image60.png"/><Relationship Id="rId15" Type="http://schemas.openxmlformats.org/officeDocument/2006/relationships/image" Target="../media/image36.png"/><Relationship Id="rId37" Type="http://schemas.openxmlformats.org/officeDocument/2006/relationships/image" Target="../media/image59.png"/><Relationship Id="rId14" Type="http://schemas.openxmlformats.org/officeDocument/2006/relationships/image" Target="../media/image30.png"/><Relationship Id="rId36" Type="http://schemas.openxmlformats.org/officeDocument/2006/relationships/image" Target="../media/image57.png"/><Relationship Id="rId17" Type="http://schemas.openxmlformats.org/officeDocument/2006/relationships/image" Target="../media/image34.png"/><Relationship Id="rId39" Type="http://schemas.openxmlformats.org/officeDocument/2006/relationships/image" Target="../media/image70.png"/><Relationship Id="rId16" Type="http://schemas.openxmlformats.org/officeDocument/2006/relationships/image" Target="../media/image38.png"/><Relationship Id="rId38" Type="http://schemas.openxmlformats.org/officeDocument/2006/relationships/image" Target="../media/image58.png"/><Relationship Id="rId19" Type="http://schemas.openxmlformats.org/officeDocument/2006/relationships/image" Target="../media/image40.png"/><Relationship Id="rId18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title"/>
          </p:nvPr>
        </p:nvSpPr>
        <p:spPr>
          <a:xfrm>
            <a:off x="675153" y="1436913"/>
            <a:ext cx="8622960" cy="1992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7200"/>
              <a:buFont typeface="Arial Black"/>
              <a:buNone/>
            </a:pPr>
            <a:r>
              <a:rPr lang="en-US"/>
              <a:t>L.A. Crimes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675153" y="3799107"/>
            <a:ext cx="8622960" cy="365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factors can help distinguish between different types of crime?</a:t>
            </a:r>
            <a:endParaRPr/>
          </a:p>
        </p:txBody>
      </p:sp>
      <p:sp>
        <p:nvSpPr>
          <p:cNvPr id="127" name="Google Shape;127;p1"/>
          <p:cNvSpPr txBox="1"/>
          <p:nvPr>
            <p:ph idx="2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ts val="1200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sp>
        <p:nvSpPr>
          <p:cNvPr id="128" name="Google Shape;12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ce2079169_3_3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Data Imbalance</a:t>
            </a:r>
            <a:endParaRPr/>
          </a:p>
        </p:txBody>
      </p:sp>
      <p:sp>
        <p:nvSpPr>
          <p:cNvPr id="228" name="Google Shape;228;g31ce2079169_3_35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Mocodes was heavily skewed towards most common codes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Cut down to codes with above 2000 occurrences to avoid imbalance</a:t>
            </a:r>
            <a:endParaRPr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 ran into RAM issues with such a large feature set</a:t>
            </a:r>
            <a:endParaRPr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738 codes -&gt; 138 codes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Crime codes had a similar issue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Grouped together low frequency codes into one “other category”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1ce2079169_3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30" name="Google Shape;230;g31ce2079169_3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1ce2079169_3_3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ce2079169_3_57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Time Imbalance</a:t>
            </a:r>
            <a:endParaRPr/>
          </a:p>
        </p:txBody>
      </p:sp>
      <p:sp>
        <p:nvSpPr>
          <p:cNvPr id="238" name="Google Shape;238;g31ce2079169_3_57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2024 had a severe lack of data compared to years 2020-2023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Decided to only use years 2020-2023 for our main baseline and deep learning attempts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Refer to slide __  for feature importance of date occurred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Refer to slide 20 for evaluations on time </a:t>
            </a:r>
            <a:r>
              <a:rPr lang="en-US"/>
              <a:t>imbalance</a:t>
            </a:r>
            <a:r>
              <a:rPr lang="en-US"/>
              <a:t> data</a:t>
            </a:r>
            <a:endParaRPr/>
          </a:p>
        </p:txBody>
      </p:sp>
      <p:sp>
        <p:nvSpPr>
          <p:cNvPr id="239" name="Google Shape;239;g31ce2079169_3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40" name="Google Shape;240;g31ce2079169_3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1ce2079169_3_57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e2079169_3_73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Baseline Learning</a:t>
            </a:r>
            <a:endParaRPr/>
          </a:p>
        </p:txBody>
      </p:sp>
      <p:sp>
        <p:nvSpPr>
          <p:cNvPr id="248" name="Google Shape;248;g31ce2079169_3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g31ce2079169_3_73"/>
          <p:cNvSpPr txBox="1"/>
          <p:nvPr>
            <p:ph idx="1" type="body"/>
          </p:nvPr>
        </p:nvSpPr>
        <p:spPr>
          <a:xfrm>
            <a:off x="52574" y="616525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66666"/>
              <a:buNone/>
            </a:pPr>
            <a:r>
              <a:rPr b="0" lang="en-US"/>
              <a:t>Shrusti Jain, Kevin Lu, Taobo Liao, Smeet Patel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Baseline Learning </a:t>
            </a:r>
            <a:endParaRPr/>
          </a:p>
        </p:txBody>
      </p:sp>
      <p:sp>
        <p:nvSpPr>
          <p:cNvPr id="256" name="Google Shape;256;p5"/>
          <p:cNvSpPr txBox="1"/>
          <p:nvPr>
            <p:ph idx="1" type="body"/>
          </p:nvPr>
        </p:nvSpPr>
        <p:spPr>
          <a:xfrm>
            <a:off x="838200" y="1740981"/>
            <a:ext cx="10515600" cy="191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Sample data points (with one-hot encoding)</a:t>
            </a:r>
            <a:endParaRPr/>
          </a:p>
        </p:txBody>
      </p:sp>
      <p:sp>
        <p:nvSpPr>
          <p:cNvPr id="257" name="Google Shape;25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58" name="Google Shape;2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"/>
          <p:cNvPicPr preferRelativeResize="0"/>
          <p:nvPr/>
        </p:nvPicPr>
        <p:blipFill rotWithShape="1">
          <a:blip r:embed="rId4">
            <a:alphaModFix/>
          </a:blip>
          <a:srcRect b="0" l="0" r="50124" t="0"/>
          <a:stretch/>
        </p:blipFill>
        <p:spPr>
          <a:xfrm>
            <a:off x="1949750" y="2433063"/>
            <a:ext cx="8132398" cy="1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"/>
          <p:cNvPicPr preferRelativeResize="0"/>
          <p:nvPr/>
        </p:nvPicPr>
        <p:blipFill rotWithShape="1">
          <a:blip r:embed="rId4">
            <a:alphaModFix/>
          </a:blip>
          <a:srcRect b="0" l="50256" r="1350" t="0"/>
          <a:stretch/>
        </p:blipFill>
        <p:spPr>
          <a:xfrm>
            <a:off x="1949750" y="4597425"/>
            <a:ext cx="8132398" cy="18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"/>
          <p:cNvSpPr/>
          <p:nvPr/>
        </p:nvSpPr>
        <p:spPr>
          <a:xfrm>
            <a:off x="3461225" y="4573025"/>
            <a:ext cx="1353300" cy="1918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"/>
          <p:cNvSpPr txBox="1"/>
          <p:nvPr>
            <p:ph idx="1" type="body"/>
          </p:nvPr>
        </p:nvSpPr>
        <p:spPr>
          <a:xfrm>
            <a:off x="550649" y="6538775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ce2079169_1_4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Baseline Learning Result</a:t>
            </a:r>
            <a:endParaRPr/>
          </a:p>
        </p:txBody>
      </p:sp>
      <p:sp>
        <p:nvSpPr>
          <p:cNvPr id="269" name="Google Shape;269;g31ce2079169_1_4"/>
          <p:cNvSpPr txBox="1"/>
          <p:nvPr>
            <p:ph idx="1" type="body"/>
          </p:nvPr>
        </p:nvSpPr>
        <p:spPr>
          <a:xfrm>
            <a:off x="838200" y="1564129"/>
            <a:ext cx="105156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Ridge classifier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Linear classifier with </a:t>
            </a:r>
            <a:r>
              <a:rPr lang="en-US" sz="1800"/>
              <a:t>L2</a:t>
            </a:r>
            <a:r>
              <a:rPr lang="en-US" sz="1800"/>
              <a:t> regularization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Reached about 39% accuracy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1ce2079169_1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71" name="Google Shape;271;g31ce2079169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1ce2079169_1_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pic>
        <p:nvPicPr>
          <p:cNvPr id="273" name="Google Shape;273;g31ce2079169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950" y="2407275"/>
            <a:ext cx="6245681" cy="39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ce2079169_0_14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280" name="Google Shape;280;g31ce2079169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g31ce2079169_0_14"/>
          <p:cNvSpPr txBox="1"/>
          <p:nvPr>
            <p:ph idx="1" type="body"/>
          </p:nvPr>
        </p:nvSpPr>
        <p:spPr>
          <a:xfrm>
            <a:off x="52574" y="616525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66666"/>
              <a:buNone/>
            </a:pPr>
            <a:r>
              <a:rPr b="0" lang="en-US"/>
              <a:t>Shrusti Jain, Kevin Lu, Taobo Liao, Smeet Patel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960"/>
              <a:buFont typeface="Arial Black"/>
              <a:buNone/>
            </a:pPr>
            <a:r>
              <a:rPr lang="en-US" sz="3160"/>
              <a:t>Best optimizer and </a:t>
            </a:r>
            <a:r>
              <a:rPr lang="en-US" sz="3160"/>
              <a:t>tuning</a:t>
            </a:r>
            <a:r>
              <a:rPr lang="en-US" sz="3160"/>
              <a:t> hyper-parameters</a:t>
            </a:r>
            <a:endParaRPr sz="3160"/>
          </a:p>
        </p:txBody>
      </p:sp>
      <p:sp>
        <p:nvSpPr>
          <p:cNvPr id="288" name="Google Shape;288;p6"/>
          <p:cNvSpPr txBox="1"/>
          <p:nvPr>
            <p:ph idx="3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9" name="Google Shape;289;p6"/>
          <p:cNvSpPr txBox="1"/>
          <p:nvPr>
            <p:ph idx="1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0" name="Google Shape;29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6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50000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pic>
        <p:nvPicPr>
          <p:cNvPr id="292" name="Google Shape;2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21" y="1938000"/>
            <a:ext cx="3849703" cy="2656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525" y="1938000"/>
            <a:ext cx="4046119" cy="27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28025"/>
            <a:ext cx="3661800" cy="26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ce2079169_5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g31ce2079169_5_7"/>
          <p:cNvSpPr txBox="1"/>
          <p:nvPr>
            <p:ph idx="1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1ce2079169_5_7"/>
          <p:cNvSpPr txBox="1"/>
          <p:nvPr>
            <p:ph idx="2" type="body"/>
          </p:nvPr>
        </p:nvSpPr>
        <p:spPr>
          <a:xfrm>
            <a:off x="6172200" y="1681163"/>
            <a:ext cx="5183100" cy="49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1ce2079169_5_7"/>
          <p:cNvSpPr txBox="1"/>
          <p:nvPr>
            <p:ph idx="3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1ce2079169_5_7"/>
          <p:cNvSpPr txBox="1"/>
          <p:nvPr>
            <p:ph idx="4" type="body"/>
          </p:nvPr>
        </p:nvSpPr>
        <p:spPr>
          <a:xfrm>
            <a:off x="839788" y="1681163"/>
            <a:ext cx="5157900" cy="49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1ce2079169_5_7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different optimizers</a:t>
            </a:r>
            <a:endParaRPr/>
          </a:p>
        </p:txBody>
      </p:sp>
      <p:pic>
        <p:nvPicPr>
          <p:cNvPr id="306" name="Google Shape;306;g31ce2079169_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008" y="1681175"/>
            <a:ext cx="6321960" cy="4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ce2079169_0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g31ce2079169_0_54"/>
          <p:cNvSpPr txBox="1"/>
          <p:nvPr>
            <p:ph idx="1" type="body"/>
          </p:nvPr>
        </p:nvSpPr>
        <p:spPr>
          <a:xfrm>
            <a:off x="838200" y="1740981"/>
            <a:ext cx="10515600" cy="191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Results</a:t>
            </a:r>
            <a:endParaRPr/>
          </a:p>
        </p:txBody>
      </p:sp>
      <p:sp>
        <p:nvSpPr>
          <p:cNvPr id="314" name="Google Shape;314;g31ce2079169_0_54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</a:t>
            </a:r>
            <a:endParaRPr/>
          </a:p>
        </p:txBody>
      </p:sp>
      <p:pic>
        <p:nvPicPr>
          <p:cNvPr id="315" name="Google Shape;315;g31ce207916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600" y="2291047"/>
            <a:ext cx="9998274" cy="41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ce2079169_3_80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Part 1-2</a:t>
            </a:r>
            <a:endParaRPr/>
          </a:p>
        </p:txBody>
      </p:sp>
      <p:sp>
        <p:nvSpPr>
          <p:cNvPr id="322" name="Google Shape;322;g31ce2079169_3_80"/>
          <p:cNvSpPr txBox="1"/>
          <p:nvPr>
            <p:ph idx="1" type="body"/>
          </p:nvPr>
        </p:nvSpPr>
        <p:spPr>
          <a:xfrm>
            <a:off x="838200" y="1740981"/>
            <a:ext cx="105156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Part 1 or 2 crime?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Training with Part 1 or 2 crime as target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Accuracy: .93 on test set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Importance</a:t>
            </a:r>
            <a:endParaRPr/>
          </a:p>
        </p:txBody>
      </p:sp>
      <p:sp>
        <p:nvSpPr>
          <p:cNvPr id="323" name="Google Shape;323;g31ce2079169_3_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24" name="Google Shape;324;g31ce2079169_3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31ce2079169_3_80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3962400" y="63088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Roadmap</a:t>
            </a:r>
            <a:endParaRPr/>
          </a:p>
        </p:txBody>
      </p:sp>
      <p:pic>
        <p:nvPicPr>
          <p:cNvPr descr="Man running with Block I flag at Illinois football game." id="135" name="Google Shape;13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53"/>
            <a:ext cx="3750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>
            <p:ph idx="7" type="body"/>
          </p:nvPr>
        </p:nvSpPr>
        <p:spPr>
          <a:xfrm>
            <a:off x="3750067" y="3435953"/>
            <a:ext cx="2345933" cy="184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7" name="Google Shape;137;p2"/>
          <p:cNvSpPr txBox="1"/>
          <p:nvPr>
            <p:ph idx="6" type="body"/>
          </p:nvPr>
        </p:nvSpPr>
        <p:spPr>
          <a:xfrm>
            <a:off x="3750067" y="5378683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8" name="Google Shape;138;p2"/>
          <p:cNvSpPr txBox="1"/>
          <p:nvPr>
            <p:ph idx="5" type="body"/>
          </p:nvPr>
        </p:nvSpPr>
        <p:spPr>
          <a:xfrm>
            <a:off x="6388100" y="3440113"/>
            <a:ext cx="2292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9" name="Google Shape;139;p2"/>
          <p:cNvSpPr txBox="1"/>
          <p:nvPr>
            <p:ph idx="4" type="body"/>
          </p:nvPr>
        </p:nvSpPr>
        <p:spPr>
          <a:xfrm>
            <a:off x="6388765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/>
              <a:t>Technical Details</a:t>
            </a:r>
            <a:endParaRPr sz="1700"/>
          </a:p>
        </p:txBody>
      </p:sp>
      <p:sp>
        <p:nvSpPr>
          <p:cNvPr id="140" name="Google Shape;140;p2"/>
          <p:cNvSpPr txBox="1"/>
          <p:nvPr>
            <p:ph idx="3" type="body"/>
          </p:nvPr>
        </p:nvSpPr>
        <p:spPr>
          <a:xfrm>
            <a:off x="9027073" y="3440113"/>
            <a:ext cx="229339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135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9027462" y="5391746"/>
            <a:ext cx="22923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893424" y="6452975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60000"/>
              <a:buNone/>
            </a:pPr>
            <a:r>
              <a:rPr b="0" lang="en-US"/>
              <a:t>Shrusti Jain, Kevin Lu, Taobo Liao, Smeet Patel</a:t>
            </a:r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ce2079169_3_89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Time-Sensitive Learning</a:t>
            </a:r>
            <a:endParaRPr/>
          </a:p>
        </p:txBody>
      </p:sp>
      <p:sp>
        <p:nvSpPr>
          <p:cNvPr id="332" name="Google Shape;332;g31ce2079169_3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33" name="Google Shape;333;g31ce2079169_3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1ce2079169_3_89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sp>
        <p:nvSpPr>
          <p:cNvPr id="335" name="Google Shape;335;g31ce2079169_3_89"/>
          <p:cNvSpPr txBox="1"/>
          <p:nvPr>
            <p:ph idx="1" type="body"/>
          </p:nvPr>
        </p:nvSpPr>
        <p:spPr>
          <a:xfrm>
            <a:off x="755450" y="1559000"/>
            <a:ext cx="50145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Training on 2020-2022 data, “validating” on 2023, testing on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Accuracy: .62 on 2023, .46 on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bias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Importance</a:t>
            </a:r>
            <a:endParaRPr/>
          </a:p>
        </p:txBody>
      </p:sp>
      <p:pic>
        <p:nvPicPr>
          <p:cNvPr id="336" name="Google Shape;336;g31ce2079169_3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349" y="1686281"/>
            <a:ext cx="2814106" cy="307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1ce2079169_3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4554" y="1686284"/>
            <a:ext cx="2877746" cy="314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ce2079169_0_28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344" name="Google Shape;344;g31ce2079169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g31ce2079169_0_28"/>
          <p:cNvSpPr txBox="1"/>
          <p:nvPr>
            <p:ph idx="1" type="body"/>
          </p:nvPr>
        </p:nvSpPr>
        <p:spPr>
          <a:xfrm>
            <a:off x="52574" y="616525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66666"/>
              <a:buNone/>
            </a:pPr>
            <a:r>
              <a:rPr b="0" lang="en-US"/>
              <a:t>Shrusti Jain, Kevin Lu, Taobo Liao, Smeet Patel</a:t>
            </a:r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ce2079169_0_3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Per Feature Importance Results</a:t>
            </a:r>
            <a:endParaRPr/>
          </a:p>
        </p:txBody>
      </p:sp>
      <p:sp>
        <p:nvSpPr>
          <p:cNvPr id="352" name="Google Shape;352;g31ce2079169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53" name="Google Shape;353;g31ce2079169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31ce2079169_0_3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pic>
        <p:nvPicPr>
          <p:cNvPr id="355" name="Google Shape;355;g31ce207916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00" y="1962126"/>
            <a:ext cx="3699050" cy="407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31ce2079169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000" y="3428159"/>
            <a:ext cx="7288649" cy="261241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31ce2079169_0_35"/>
          <p:cNvSpPr txBox="1"/>
          <p:nvPr/>
        </p:nvSpPr>
        <p:spPr>
          <a:xfrm>
            <a:off x="4530050" y="1751200"/>
            <a:ext cx="68238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Top 10 most important features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Single </a:t>
            </a:r>
            <a:r>
              <a:rPr lang="en-US" sz="1700">
                <a:solidFill>
                  <a:schemeClr val="dk1"/>
                </a:solidFill>
              </a:rPr>
              <a:t>type features (features with one column) contribute more to the predictions.</a:t>
            </a:r>
            <a:endParaRPr sz="16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Some features in Mocodes (feature 118-297) are still important even though Mocodes include 180 different types of features.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ce2079169_4_4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Grouped Feature Importance Results</a:t>
            </a:r>
            <a:endParaRPr/>
          </a:p>
        </p:txBody>
      </p:sp>
      <p:sp>
        <p:nvSpPr>
          <p:cNvPr id="364" name="Google Shape;364;g31ce2079169_4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65" name="Google Shape;365;g31ce2079169_4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31ce2079169_4_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  <p:pic>
        <p:nvPicPr>
          <p:cNvPr id="367" name="Google Shape;367;g31ce2079169_4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50" y="3360225"/>
            <a:ext cx="7182351" cy="29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31ce2079169_4_4"/>
          <p:cNvSpPr txBox="1"/>
          <p:nvPr/>
        </p:nvSpPr>
        <p:spPr>
          <a:xfrm>
            <a:off x="675150" y="1712325"/>
            <a:ext cx="101337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Rankings of feature importance per group</a:t>
            </a:r>
            <a:endParaRPr sz="28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300">
                <a:solidFill>
                  <a:schemeClr val="dk1"/>
                </a:solidFill>
              </a:rPr>
              <a:t>groups are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comprised of their respective one-hot encodings</a:t>
            </a:r>
            <a:endParaRPr sz="2300">
              <a:solidFill>
                <a:schemeClr val="dk1"/>
              </a:solidFill>
            </a:endParaRPr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results are a summation of Shapley values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/>
          <p:nvPr>
            <p:ph type="title"/>
          </p:nvPr>
        </p:nvSpPr>
        <p:spPr>
          <a:xfrm>
            <a:off x="838200" y="2882169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75" name="Google Shape;37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ce2079169_6_6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Conclusion (Features/Results)</a:t>
            </a:r>
            <a:endParaRPr/>
          </a:p>
        </p:txBody>
      </p:sp>
      <p:sp>
        <p:nvSpPr>
          <p:cNvPr id="382" name="Google Shape;382;g31ce2079169_6_6"/>
          <p:cNvSpPr txBox="1"/>
          <p:nvPr>
            <p:ph idx="1" type="body"/>
          </p:nvPr>
        </p:nvSpPr>
        <p:spPr>
          <a:xfrm>
            <a:off x="838200" y="1740967"/>
            <a:ext cx="105156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Baseline learning showed that deep learning was necessary for accuracy predictions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39% accuracy vs Deep Learning 68% accuracy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Mocodes, descriptors of the environment before the crime, are by far the most important features in prediction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also the largest group of 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 feature importance shows that Premise Code, Victim Age, Date/Time occured are most important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1ce2079169_6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84" name="Google Shape;384;g31ce2079169_6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31ce2079169_6_6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ce2079169_6_1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Conclusion (Restrictions)</a:t>
            </a:r>
            <a:endParaRPr/>
          </a:p>
        </p:txBody>
      </p:sp>
      <p:sp>
        <p:nvSpPr>
          <p:cNvPr id="392" name="Google Shape;392;g31ce2079169_6_15"/>
          <p:cNvSpPr txBox="1"/>
          <p:nvPr>
            <p:ph idx="1" type="body"/>
          </p:nvPr>
        </p:nvSpPr>
        <p:spPr>
          <a:xfrm>
            <a:off x="838200" y="1740968"/>
            <a:ext cx="10515600" cy="4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dataset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Features available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imbalance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imbalance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includes information when crime occurs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GPU usage and RAM availability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1ce2079169_6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394" name="Google Shape;394;g31ce2079169_6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31ce2079169_6_1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ce2079169_6_24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Conclusion (Future Work)</a:t>
            </a:r>
            <a:endParaRPr/>
          </a:p>
        </p:txBody>
      </p:sp>
      <p:sp>
        <p:nvSpPr>
          <p:cNvPr id="402" name="Google Shape;402;g31ce2079169_6_24"/>
          <p:cNvSpPr txBox="1"/>
          <p:nvPr>
            <p:ph idx="1" type="body"/>
          </p:nvPr>
        </p:nvSpPr>
        <p:spPr>
          <a:xfrm>
            <a:off x="838200" y="1740967"/>
            <a:ext cx="105156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Cross referencing with other datasets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Weather, income, unemployment rates, traffic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Including data where crime doesn’t happen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Stronger GPU and more RAM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Expanding the model to an RNN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Predict evolution of crime over a time-period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Real-time predictions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Leveraging modern IoT systems</a:t>
            </a:r>
            <a:endParaRPr sz="2400"/>
          </a:p>
        </p:txBody>
      </p:sp>
      <p:sp>
        <p:nvSpPr>
          <p:cNvPr id="403" name="Google Shape;403;g31ce2079169_6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404" name="Google Shape;404;g31ce2079169_6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31ce2079169_6_2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3449" y="4935699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461" y="4933885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2145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3393" y="2467101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6249" y="2517489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72839" y="2505200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95695" y="2509737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26911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44474" y="1649766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81198" y="2517900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10059" y="4926627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47438" y="493751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52697" y="2467101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56556" y="166609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820440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124196" y="2467101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381835" y="1649766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037833" y="4933885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38200" y="2495221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09699" y="2509737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464838" y="4921825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559899" y="3289877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140535" y="3335236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488997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919196" y="166609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029734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223538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835930" y="4921825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2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359323" y="4933885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889700" y="4921825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2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626636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2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934035" y="166609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2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981198" y="3327072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2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1862815" y="4956296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2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1409699" y="3289877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2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1432832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2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345415" y="4921825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2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35930" y="4112653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2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1409699" y="1663370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2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35930" y="3330366"/>
            <a:ext cx="482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2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838200" y="166337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2"/>
          <p:cNvSpPr txBox="1"/>
          <p:nvPr>
            <p:ph idx="4294967295" type="title"/>
          </p:nvPr>
        </p:nvSpPr>
        <p:spPr>
          <a:xfrm>
            <a:off x="838200" y="5019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4400"/>
              <a:buFont typeface="Arial Black"/>
              <a:buNone/>
            </a:pPr>
            <a:r>
              <a:rPr lang="en-US"/>
              <a:t>Icon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ce2079169_3_6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50" name="Google Shape;150;g31ce2079169_3_6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 motivating features of crimes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importance as a proxy for distinguishing between crimes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 1 vs Part 2 (more important vs less important) crimes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stability of features over time</a:t>
            </a:r>
            <a:endParaRPr/>
          </a:p>
        </p:txBody>
      </p:sp>
      <p:sp>
        <p:nvSpPr>
          <p:cNvPr id="151" name="Google Shape;151;g31ce2079169_3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highlight>
                  <a:srgbClr val="12284B"/>
                </a:highlight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A orange and blue Block I logo on a white background." id="152" name="Google Shape;152;g31ce2079169_3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ce2079169_3_6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60" name="Google Shape;160;p9"/>
          <p:cNvSpPr txBox="1"/>
          <p:nvPr>
            <p:ph idx="8" type="body"/>
          </p:nvPr>
        </p:nvSpPr>
        <p:spPr>
          <a:xfrm>
            <a:off x="1618024" y="3588171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Sample Data</a:t>
            </a:r>
            <a:endParaRPr/>
          </a:p>
        </p:txBody>
      </p:sp>
      <p:sp>
        <p:nvSpPr>
          <p:cNvPr id="161" name="Google Shape;161;p9"/>
          <p:cNvSpPr txBox="1"/>
          <p:nvPr>
            <p:ph idx="7" type="body"/>
          </p:nvPr>
        </p:nvSpPr>
        <p:spPr>
          <a:xfrm>
            <a:off x="1618024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Discussing the features and challenges</a:t>
            </a:r>
            <a:endParaRPr/>
          </a:p>
        </p:txBody>
      </p:sp>
      <p:sp>
        <p:nvSpPr>
          <p:cNvPr id="162" name="Google Shape;162;p9"/>
          <p:cNvSpPr txBox="1"/>
          <p:nvPr>
            <p:ph idx="6" type="body"/>
          </p:nvPr>
        </p:nvSpPr>
        <p:spPr>
          <a:xfrm>
            <a:off x="3898525" y="3599200"/>
            <a:ext cx="1922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Baseline</a:t>
            </a:r>
            <a:endParaRPr/>
          </a:p>
        </p:txBody>
      </p:sp>
      <p:sp>
        <p:nvSpPr>
          <p:cNvPr id="163" name="Google Shape;163;p9"/>
          <p:cNvSpPr txBox="1"/>
          <p:nvPr>
            <p:ph idx="5" type="body"/>
          </p:nvPr>
        </p:nvSpPr>
        <p:spPr>
          <a:xfrm>
            <a:off x="3887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Do we need deep learning?</a:t>
            </a:r>
            <a:endParaRPr/>
          </a:p>
        </p:txBody>
      </p:sp>
      <p:sp>
        <p:nvSpPr>
          <p:cNvPr id="164" name="Google Shape;164;p9"/>
          <p:cNvSpPr txBox="1"/>
          <p:nvPr>
            <p:ph idx="4" type="body"/>
          </p:nvPr>
        </p:nvSpPr>
        <p:spPr>
          <a:xfrm>
            <a:off x="6179000" y="3599700"/>
            <a:ext cx="1945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165" name="Google Shape;165;p9"/>
          <p:cNvSpPr txBox="1"/>
          <p:nvPr>
            <p:ph idx="3" type="body"/>
          </p:nvPr>
        </p:nvSpPr>
        <p:spPr>
          <a:xfrm>
            <a:off x="6179007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Technical challenges and experiments.</a:t>
            </a:r>
            <a:endParaRPr/>
          </a:p>
        </p:txBody>
      </p:sp>
      <p:sp>
        <p:nvSpPr>
          <p:cNvPr id="166" name="Google Shape;166;p9"/>
          <p:cNvSpPr txBox="1"/>
          <p:nvPr>
            <p:ph idx="2" type="body"/>
          </p:nvPr>
        </p:nvSpPr>
        <p:spPr>
          <a:xfrm>
            <a:off x="8459500" y="3610725"/>
            <a:ext cx="205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459499" y="4513587"/>
            <a:ext cx="1893983" cy="79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Drawing conclusions.</a:t>
            </a:r>
            <a:endParaRPr/>
          </a:p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770" y="2068186"/>
            <a:ext cx="726600" cy="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975" y="2082425"/>
            <a:ext cx="684225" cy="6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2199" y="2035376"/>
            <a:ext cx="792722" cy="7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5850" y="2143850"/>
            <a:ext cx="684225" cy="6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85714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ce2079169_3_43"/>
          <p:cNvSpPr txBox="1"/>
          <p:nvPr>
            <p:ph type="title"/>
          </p:nvPr>
        </p:nvSpPr>
        <p:spPr>
          <a:xfrm>
            <a:off x="838200" y="2882169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ts val="3600"/>
              <a:buFont typeface="Georgia"/>
              <a:buNone/>
            </a:pPr>
            <a:r>
              <a:rPr lang="en-US"/>
              <a:t>Sample Data</a:t>
            </a:r>
            <a:endParaRPr/>
          </a:p>
        </p:txBody>
      </p:sp>
      <p:sp>
        <p:nvSpPr>
          <p:cNvPr id="180" name="Google Shape;180;g31ce2079169_3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31ce2079169_3_43"/>
          <p:cNvSpPr txBox="1"/>
          <p:nvPr>
            <p:ph idx="1" type="body"/>
          </p:nvPr>
        </p:nvSpPr>
        <p:spPr>
          <a:xfrm>
            <a:off x="52574" y="616525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66666"/>
              <a:buNone/>
            </a:pPr>
            <a:r>
              <a:rPr b="0" lang="en-US"/>
              <a:t>Shrusti Jain, Kevin Lu, Taobo Liao, Smeet Patel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838200" y="664684"/>
            <a:ext cx="10515600" cy="59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Raw Sample Example</a:t>
            </a:r>
            <a:endParaRPr/>
          </a:p>
        </p:txBody>
      </p:sp>
      <p:sp>
        <p:nvSpPr>
          <p:cNvPr id="188" name="Google Shape;18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47887" l="-2250" r="2250" t="-9290"/>
          <a:stretch/>
        </p:blipFill>
        <p:spPr>
          <a:xfrm>
            <a:off x="515575" y="981375"/>
            <a:ext cx="4847926" cy="50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52056"/>
          <a:stretch/>
        </p:blipFill>
        <p:spPr>
          <a:xfrm>
            <a:off x="5884275" y="1701325"/>
            <a:ext cx="5140567" cy="418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type="title"/>
          </p:nvPr>
        </p:nvSpPr>
        <p:spPr>
          <a:xfrm>
            <a:off x="662310" y="793769"/>
            <a:ext cx="7391400" cy="632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98" name="Google Shape;198;p3"/>
          <p:cNvSpPr txBox="1"/>
          <p:nvPr>
            <p:ph idx="5" type="body"/>
          </p:nvPr>
        </p:nvSpPr>
        <p:spPr>
          <a:xfrm>
            <a:off x="898685" y="2052716"/>
            <a:ext cx="65772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/>
              <a:t>Input features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Date Occurred 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Time Occurred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Victim Age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Victim Sex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Victim Descent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Mocodes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Area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Premise Code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District Number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Status</a:t>
            </a:r>
            <a:endParaRPr b="0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Weapon Involved Code</a:t>
            </a:r>
            <a:endParaRPr b="0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199" name="Google Shape;19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3"/>
          <p:cNvSpPr txBox="1"/>
          <p:nvPr/>
        </p:nvSpPr>
        <p:spPr>
          <a:xfrm>
            <a:off x="5496325" y="1903875"/>
            <a:ext cx="35187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Label</a:t>
            </a:r>
            <a:r>
              <a:rPr lang="en-US" sz="3100">
                <a:solidFill>
                  <a:schemeClr val="dk1"/>
                </a:solidFill>
              </a:rPr>
              <a:t>:</a:t>
            </a:r>
            <a:endParaRPr sz="3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Type of crime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Crime severity (part 1 or 2)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1" name="Google Shape;201;p3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60000"/>
              <a:buNone/>
            </a:pPr>
            <a:r>
              <a:rPr b="0" lang="en-US"/>
              <a:t>Shrusti Jain, Kevin Lu, Taobo Liao, Smeet Patel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ce2079169_3_27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Missing Data</a:t>
            </a:r>
            <a:endParaRPr/>
          </a:p>
        </p:txBody>
      </p:sp>
      <p:sp>
        <p:nvSpPr>
          <p:cNvPr id="208" name="Google Shape;208;g31ce2079169_3_27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features had either null values or values of 0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there was no human victim, victim age would be 0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Skewed the training data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Premise code had null values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Null values should be one hot encoded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Special handling for values of 0</a:t>
            </a:r>
            <a:endParaRPr/>
          </a:p>
        </p:txBody>
      </p:sp>
      <p:sp>
        <p:nvSpPr>
          <p:cNvPr id="209" name="Google Shape;209;g31ce2079169_3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10" name="Google Shape;210;g31ce2079169_3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1ce2079169_3_27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e2079169_3_65"/>
          <p:cNvSpPr txBox="1"/>
          <p:nvPr>
            <p:ph type="title"/>
          </p:nvPr>
        </p:nvSpPr>
        <p:spPr>
          <a:xfrm>
            <a:off x="838200" y="664684"/>
            <a:ext cx="1051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3"/>
              </a:buClr>
              <a:buSzPct val="100000"/>
              <a:buFont typeface="Arial Black"/>
              <a:buNone/>
            </a:pPr>
            <a:r>
              <a:rPr lang="en-US"/>
              <a:t>Feature Conversion</a:t>
            </a:r>
            <a:endParaRPr/>
          </a:p>
        </p:txBody>
      </p:sp>
      <p:sp>
        <p:nvSpPr>
          <p:cNvPr id="218" name="Google Shape;218;g31ce2079169_3_65"/>
          <p:cNvSpPr txBox="1"/>
          <p:nvPr>
            <p:ph idx="1" type="body"/>
          </p:nvPr>
        </p:nvSpPr>
        <p:spPr>
          <a:xfrm>
            <a:off x="838200" y="1740976"/>
            <a:ext cx="10515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Features chosen were based on available information before a crime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Categorical features were one-hot encoded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victim sex, victim descent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Codes with no numerical relationship were one-hot encoded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Mocodes, area code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Label is one-hot encoded for the same reason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1ce2079169_3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‹#›</a:t>
            </a:fld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descr="A orange and blue Block I logo on a white background." id="220" name="Google Shape;220;g31ce2079169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055" y="5910977"/>
            <a:ext cx="759486" cy="9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1ce2079169_3_65"/>
          <p:cNvSpPr txBox="1"/>
          <p:nvPr>
            <p:ph idx="1" type="body"/>
          </p:nvPr>
        </p:nvSpPr>
        <p:spPr>
          <a:xfrm>
            <a:off x="675149" y="6404700"/>
            <a:ext cx="3923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284B"/>
              </a:buClr>
              <a:buSzPct val="42857"/>
              <a:buNone/>
            </a:pPr>
            <a:r>
              <a:rPr lang="en-US"/>
              <a:t>Shrusti Jain, Kevin Lu, Taobo Liao, Smeet Patel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Com ppt">
  <a:themeElements>
    <a:clrScheme name="Illini Theme">
      <a:dk1>
        <a:srgbClr val="13294B"/>
      </a:dk1>
      <a:lt1>
        <a:srgbClr val="FEFFFF"/>
      </a:lt1>
      <a:dk2>
        <a:srgbClr val="F55F06"/>
      </a:dk2>
      <a:lt2>
        <a:srgbClr val="C8C6C7"/>
      </a:lt2>
      <a:accent1>
        <a:srgbClr val="2870CD"/>
      </a:accent1>
      <a:accent2>
        <a:srgbClr val="3CB3E4"/>
      </a:accent2>
      <a:accent3>
        <a:srgbClr val="F8B316"/>
      </a:accent3>
      <a:accent4>
        <a:srgbClr val="196130"/>
      </a:accent4>
      <a:accent5>
        <a:srgbClr val="267E8D"/>
      </a:accent5>
      <a:accent6>
        <a:srgbClr val="7C3D13"/>
      </a:accent6>
      <a:hlink>
        <a:srgbClr val="C84013"/>
      </a:hlink>
      <a:folHlink>
        <a:srgbClr val="1329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2023-11-29T19:20:00Z</dcterms:created>
  <dc:creator>Marcum, Cassidy Leigh</dc:creator>
</cp:coreProperties>
</file>