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48" r:id="rId2"/>
  </p:sldMasterIdLst>
  <p:notesMasterIdLst>
    <p:notesMasterId r:id="rId23"/>
  </p:notesMasterIdLst>
  <p:sldIdLst>
    <p:sldId id="266" r:id="rId3"/>
    <p:sldId id="271" r:id="rId4"/>
    <p:sldId id="285" r:id="rId5"/>
    <p:sldId id="260" r:id="rId6"/>
    <p:sldId id="263" r:id="rId7"/>
    <p:sldId id="262" r:id="rId8"/>
    <p:sldId id="257" r:id="rId9"/>
    <p:sldId id="286" r:id="rId10"/>
    <p:sldId id="268" r:id="rId11"/>
    <p:sldId id="292" r:id="rId12"/>
    <p:sldId id="275" r:id="rId13"/>
    <p:sldId id="287" r:id="rId14"/>
    <p:sldId id="289" r:id="rId15"/>
    <p:sldId id="290" r:id="rId16"/>
    <p:sldId id="293" r:id="rId17"/>
    <p:sldId id="272" r:id="rId18"/>
    <p:sldId id="282" r:id="rId19"/>
    <p:sldId id="269" r:id="rId20"/>
    <p:sldId id="270" r:id="rId21"/>
    <p:sldId id="274"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D24D1-BD42-C060-9C8B-3621DEDF1EB4}" v="624" dt="2023-05-10T08:04:55.234"/>
    <p1510:client id="{23E14290-6096-FC6C-9DA4-AD42FF26FFA0}" v="5" dt="2022-09-24T15:37:50.255"/>
    <p1510:client id="{298C3FB5-A803-504C-B03F-9045AE88DB1F}" v="7" dt="2022-09-27T04:27:19.952"/>
    <p1510:client id="{35A2101F-5986-71D9-3413-C10377E2BA2B}" v="2" dt="2022-11-02T13:22:38.264"/>
    <p1510:client id="{40DBE823-0C51-CC6B-ECEB-349ADCCB3866}" v="8" dt="2022-11-10T12:10:11.125"/>
    <p1510:client id="{5CAA3320-B8DC-47C2-8520-23819D0D2F89}" v="509" dt="2022-09-23T06:26:59.835"/>
    <p1510:client id="{9A1A27AA-AD59-E34E-055F-F2A0104BD4D3}" v="54" dt="2022-11-10T09:55:31.251"/>
    <p1510:client id="{A7E9889B-0736-6AFA-60CD-EFAF3E37217F}" v="1" dt="2023-05-09T20:45:01.963"/>
    <p1510:client id="{E0C90F74-ED16-235F-64FC-F05B8C1E0BC9}" v="2785" dt="2022-11-18T21:49:48.3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66391" autoAdjust="0"/>
  </p:normalViewPr>
  <p:slideViewPr>
    <p:cSldViewPr snapToGrid="0">
      <p:cViewPr varScale="1">
        <p:scale>
          <a:sx n="60" d="100"/>
          <a:sy n="60" d="100"/>
        </p:scale>
        <p:origin x="158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E9249-7783-4949-91D1-136F7773871C}" type="datetimeFigureOut">
              <a:t>5/11/2023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E668-4395-438D-800E-0D414F58F2C8}" type="slidenum">
              <a:t>‹#›</a:t>
            </a:fld>
            <a:endParaRPr lang="en-GB"/>
          </a:p>
        </p:txBody>
      </p:sp>
    </p:spTree>
    <p:extLst>
      <p:ext uri="{BB962C8B-B14F-4D97-AF65-F5344CB8AC3E}">
        <p14:creationId xmlns:p14="http://schemas.microsoft.com/office/powerpoint/2010/main" val="769828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Good Morning one and all present over here. My name is Krishna Mundra. The topic for my btech project is machine learning for material design OF CONCRETE.</a:t>
            </a:r>
          </a:p>
          <a:p>
            <a:endParaRPr lang="en-US" dirty="0"/>
          </a:p>
        </p:txBody>
      </p:sp>
      <p:sp>
        <p:nvSpPr>
          <p:cNvPr id="4" name="Slide Number Placeholder 3"/>
          <p:cNvSpPr>
            <a:spLocks noGrp="1"/>
          </p:cNvSpPr>
          <p:nvPr>
            <p:ph type="sldNum" sz="quarter" idx="10"/>
          </p:nvPr>
        </p:nvSpPr>
        <p:spPr/>
        <p:txBody>
          <a:bodyPr/>
          <a:lstStyle/>
          <a:p>
            <a:fld id="{87A70555-AA79-4823-8CF2-74F47EB772DC}" type="slidenum">
              <a:rPr lang="en-US" smtClean="0"/>
              <a:t>1</a:t>
            </a:fld>
            <a:endParaRPr lang="en-US"/>
          </a:p>
        </p:txBody>
      </p:sp>
    </p:spTree>
    <p:extLst>
      <p:ext uri="{BB962C8B-B14F-4D97-AF65-F5344CB8AC3E}">
        <p14:creationId xmlns:p14="http://schemas.microsoft.com/office/powerpoint/2010/main" val="3753436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states the design of the 3-D CNN architecture which was used for this model. This includes 3 convolutional layers, 3 pooling layers amongst others</a:t>
            </a:r>
          </a:p>
          <a:p>
            <a:endParaRPr lang="en-IN" dirty="0"/>
          </a:p>
        </p:txBody>
      </p:sp>
      <p:sp>
        <p:nvSpPr>
          <p:cNvPr id="4" name="Slide Number Placeholder 3"/>
          <p:cNvSpPr>
            <a:spLocks noGrp="1"/>
          </p:cNvSpPr>
          <p:nvPr>
            <p:ph type="sldNum" sz="quarter" idx="5"/>
          </p:nvPr>
        </p:nvSpPr>
        <p:spPr/>
        <p:txBody>
          <a:bodyPr/>
          <a:lstStyle/>
          <a:p>
            <a:fld id="{2ABAE668-4395-438D-800E-0D414F58F2C8}" type="slidenum">
              <a:rPr lang="en-IN" smtClean="0"/>
              <a:t>10</a:t>
            </a:fld>
            <a:endParaRPr lang="en-IN"/>
          </a:p>
        </p:txBody>
      </p:sp>
    </p:spTree>
    <p:extLst>
      <p:ext uri="{BB962C8B-B14F-4D97-AF65-F5344CB8AC3E}">
        <p14:creationId xmlns:p14="http://schemas.microsoft.com/office/powerpoint/2010/main" val="4089086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Analysis of the model’s performance is done by contrasting the outcomes with conventional Finite Element Analysis (FEA) by using the trained 3D-CNN to predict the effective characteristics on a testing dataset composed of 60 Representative Volume Elements (RVEs). </a:t>
            </a:r>
          </a:p>
          <a:p>
            <a:pPr marL="171450" indent="-171450">
              <a:buFont typeface="Arial" panose="020B0604020202020204" pitchFamily="34" charset="0"/>
              <a:buChar char="•"/>
            </a:pPr>
            <a:r>
              <a:rPr lang="en-US" dirty="0"/>
              <a:t>60 RVEs with Volume Fraction (VF) values ranging from 2 to 28 make up the validation dataset. </a:t>
            </a:r>
          </a:p>
          <a:p>
            <a:pPr marL="171450" indent="-171450">
              <a:buFont typeface="Arial" panose="020B0604020202020204" pitchFamily="34" charset="0"/>
              <a:buChar char="•"/>
            </a:pPr>
            <a:r>
              <a:rPr lang="en-US" dirty="0"/>
              <a:t>The trained model can predict the 12 elements of Young’s modulus, shear modulus, and Poisson’s ratio with high accuracy.</a:t>
            </a:r>
          </a:p>
          <a:p>
            <a:pPr marL="171450" indent="-171450">
              <a:buFont typeface="Arial" panose="020B0604020202020204" pitchFamily="34" charset="0"/>
              <a:buChar char="•"/>
            </a:pPr>
            <a:r>
              <a:rPr lang="en-US" dirty="0"/>
              <a:t> On RVE samples with high and low VFs, the model performs equally well, while the latter show more unpredictability. </a:t>
            </a:r>
          </a:p>
          <a:p>
            <a:pPr marL="171450" indent="-171450">
              <a:buFont typeface="Arial" panose="020B0604020202020204" pitchFamily="34" charset="0"/>
              <a:buChar char="•"/>
            </a:pPr>
            <a:r>
              <a:rPr lang="en-US" dirty="0"/>
              <a:t>To quantitatively assess prediction ability, the authors compute the mean absolute relative error (MARE) for each component. </a:t>
            </a:r>
          </a:p>
          <a:p>
            <a:pPr marL="171450" indent="-171450">
              <a:buFont typeface="Arial" panose="020B0604020202020204" pitchFamily="34" charset="0"/>
              <a:buChar char="•"/>
            </a:pPr>
            <a:r>
              <a:rPr lang="en-US" dirty="0"/>
              <a:t>As its evident from the tables The MAREs for all 12 components are lower than 0.1.</a:t>
            </a:r>
            <a:endParaRPr lang="en-IN" dirty="0"/>
          </a:p>
        </p:txBody>
      </p:sp>
      <p:sp>
        <p:nvSpPr>
          <p:cNvPr id="4" name="Slide Number Placeholder 3"/>
          <p:cNvSpPr>
            <a:spLocks noGrp="1"/>
          </p:cNvSpPr>
          <p:nvPr>
            <p:ph type="sldNum" sz="quarter" idx="5"/>
          </p:nvPr>
        </p:nvSpPr>
        <p:spPr/>
        <p:txBody>
          <a:bodyPr/>
          <a:lstStyle/>
          <a:p>
            <a:fld id="{2ABAE668-4395-438D-800E-0D414F58F2C8}" type="slidenum">
              <a:rPr lang="en-IN" smtClean="0"/>
              <a:t>11</a:t>
            </a:fld>
            <a:endParaRPr lang="en-IN"/>
          </a:p>
        </p:txBody>
      </p:sp>
    </p:spTree>
    <p:extLst>
      <p:ext uri="{BB962C8B-B14F-4D97-AF65-F5344CB8AC3E}">
        <p14:creationId xmlns:p14="http://schemas.microsoft.com/office/powerpoint/2010/main" val="290442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BAE668-4395-438D-800E-0D414F58F2C8}" type="slidenum">
              <a:rPr lang="en-IN" smtClean="0"/>
              <a:t>13</a:t>
            </a:fld>
            <a:endParaRPr lang="en-IN"/>
          </a:p>
        </p:txBody>
      </p:sp>
    </p:spTree>
    <p:extLst>
      <p:ext uri="{BB962C8B-B14F-4D97-AF65-F5344CB8AC3E}">
        <p14:creationId xmlns:p14="http://schemas.microsoft.com/office/powerpoint/2010/main" val="2627209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t>
            </a:r>
            <a:r>
              <a:rPr lang="en-US" dirty="0" err="1"/>
              <a:t>projectpresents</a:t>
            </a:r>
            <a:r>
              <a:rPr lang="en-US" dirty="0"/>
              <a:t> a novel method that uses a 3D-CNN to determine the effective properties of heterogeneous materials. </a:t>
            </a:r>
          </a:p>
          <a:p>
            <a:pPr marL="171450" indent="-171450">
              <a:buFont typeface="Arial" panose="020B0604020202020204" pitchFamily="34" charset="0"/>
              <a:buChar char="•"/>
            </a:pPr>
            <a:r>
              <a:rPr lang="en-US" dirty="0"/>
              <a:t>This method is particularly focused on RVEs containing distributed particle inclusion. </a:t>
            </a:r>
          </a:p>
          <a:p>
            <a:pPr marL="171450" indent="-171450">
              <a:buFont typeface="Arial" panose="020B0604020202020204" pitchFamily="34" charset="0"/>
              <a:buChar char="•"/>
            </a:pPr>
            <a:r>
              <a:rPr lang="en-US" dirty="0"/>
              <a:t>The design of the 3D-CNN includes various layers such as 3D convolution layers, pooling, flattening, and FC layers. </a:t>
            </a:r>
          </a:p>
          <a:p>
            <a:pPr marL="171450" indent="-171450">
              <a:buFont typeface="Arial" panose="020B0604020202020204" pitchFamily="34" charset="0"/>
              <a:buChar char="•"/>
            </a:pPr>
            <a:r>
              <a:rPr lang="en-US" dirty="0"/>
              <a:t>In order to optimize the network architecture, a parametric study is conducted</a:t>
            </a:r>
            <a:endParaRPr lang="en-IN" dirty="0"/>
          </a:p>
        </p:txBody>
      </p:sp>
      <p:sp>
        <p:nvSpPr>
          <p:cNvPr id="4" name="Slide Number Placeholder 3"/>
          <p:cNvSpPr>
            <a:spLocks noGrp="1"/>
          </p:cNvSpPr>
          <p:nvPr>
            <p:ph type="sldNum" sz="quarter" idx="5"/>
          </p:nvPr>
        </p:nvSpPr>
        <p:spPr/>
        <p:txBody>
          <a:bodyPr/>
          <a:lstStyle/>
          <a:p>
            <a:fld id="{2ABAE668-4395-438D-800E-0D414F58F2C8}" type="slidenum">
              <a:rPr lang="en-IN" smtClean="0"/>
              <a:t>16</a:t>
            </a:fld>
            <a:endParaRPr lang="en-IN"/>
          </a:p>
        </p:txBody>
      </p:sp>
    </p:spTree>
    <p:extLst>
      <p:ext uri="{BB962C8B-B14F-4D97-AF65-F5344CB8AC3E}">
        <p14:creationId xmlns:p14="http://schemas.microsoft.com/office/powerpoint/2010/main" val="1238895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3D-CNN is then trained with FEA-based linear homogenization. </a:t>
            </a:r>
          </a:p>
          <a:p>
            <a:pPr marL="171450" indent="-171450">
              <a:buFont typeface="Arial" panose="020B0604020202020204" pitchFamily="34" charset="0"/>
              <a:buChar char="•"/>
            </a:pPr>
            <a:r>
              <a:rPr lang="en-US" dirty="0"/>
              <a:t>Through a test of accuracy, the proposed approach is shown to have the potential for efficient design and analysis of composite materials. </a:t>
            </a:r>
          </a:p>
          <a:p>
            <a:pPr marL="171450" indent="-171450">
              <a:buFont typeface="Arial" panose="020B0604020202020204" pitchFamily="34" charset="0"/>
              <a:buChar char="•"/>
            </a:pPr>
            <a:r>
              <a:rPr lang="en-US" dirty="0"/>
              <a:t>The 3D-CNN model developed in this study is shown to accurately and efficiently reproduce effective material properties when compared to traditional FEA.</a:t>
            </a:r>
          </a:p>
          <a:p>
            <a:pPr marL="171450" indent="-171450">
              <a:buFont typeface="Arial" panose="020B0604020202020204" pitchFamily="34" charset="0"/>
              <a:buChar char="•"/>
            </a:pPr>
            <a:r>
              <a:rPr lang="en-US" dirty="0"/>
              <a:t>In addition to its accuracy and efficiency, the proposed method also offers benefits such as providing an end-to-end solution, preserving probabilistic distribution, and transfer learning for different types of composites. </a:t>
            </a:r>
            <a:endParaRPr lang="en-IN" dirty="0"/>
          </a:p>
        </p:txBody>
      </p:sp>
      <p:sp>
        <p:nvSpPr>
          <p:cNvPr id="4" name="Slide Number Placeholder 3"/>
          <p:cNvSpPr>
            <a:spLocks noGrp="1"/>
          </p:cNvSpPr>
          <p:nvPr>
            <p:ph type="sldNum" sz="quarter" idx="5"/>
          </p:nvPr>
        </p:nvSpPr>
        <p:spPr/>
        <p:txBody>
          <a:bodyPr/>
          <a:lstStyle/>
          <a:p>
            <a:fld id="{2ABAE668-4395-438D-800E-0D414F58F2C8}" type="slidenum">
              <a:rPr lang="en-IN" smtClean="0"/>
              <a:t>17</a:t>
            </a:fld>
            <a:endParaRPr lang="en-IN"/>
          </a:p>
        </p:txBody>
      </p:sp>
    </p:spTree>
    <p:extLst>
      <p:ext uri="{BB962C8B-B14F-4D97-AF65-F5344CB8AC3E}">
        <p14:creationId xmlns:p14="http://schemas.microsoft.com/office/powerpoint/2010/main" val="2462625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Future research for this method includes exploring transfer learning for other heterogeneous materials, extending the current 3D-CNN for nonlinear material properties, and applying the trained model for microstructure generation. </a:t>
            </a:r>
          </a:p>
          <a:p>
            <a:pPr marL="171450" indent="-171450">
              <a:buFont typeface="Arial" panose="020B0604020202020204" pitchFamily="34" charset="0"/>
              <a:buChar char="•"/>
            </a:pPr>
            <a:r>
              <a:rPr lang="en-US" dirty="0"/>
              <a:t>Transfer learning could be a useful tool in expanding the applicability of the proposed method to other heterogeneous materials with different types of inclusions or particles. </a:t>
            </a:r>
          </a:p>
          <a:p>
            <a:pPr marL="171450" indent="-171450">
              <a:buFont typeface="Arial" panose="020B0604020202020204" pitchFamily="34" charset="0"/>
              <a:buChar char="•"/>
            </a:pPr>
            <a:r>
              <a:rPr lang="en-US" dirty="0"/>
              <a:t>Extending the current 3D-CNN for nonlinear material properties would further enhance the capabilities of the model. </a:t>
            </a:r>
          </a:p>
          <a:p>
            <a:pPr marL="171450" indent="-171450">
              <a:buFont typeface="Arial" panose="020B0604020202020204" pitchFamily="34" charset="0"/>
              <a:buChar char="•"/>
            </a:pPr>
            <a:r>
              <a:rPr lang="en-US" dirty="0"/>
              <a:t>Finally, applying the trained model for microstructure generation would be useful for designing materials with specific microstructures that have desired effective properties. </a:t>
            </a:r>
            <a:endParaRPr lang="en-IN" dirty="0"/>
          </a:p>
        </p:txBody>
      </p:sp>
      <p:sp>
        <p:nvSpPr>
          <p:cNvPr id="4" name="Slide Number Placeholder 3"/>
          <p:cNvSpPr>
            <a:spLocks noGrp="1"/>
          </p:cNvSpPr>
          <p:nvPr>
            <p:ph type="sldNum" sz="quarter" idx="5"/>
          </p:nvPr>
        </p:nvSpPr>
        <p:spPr/>
        <p:txBody>
          <a:bodyPr/>
          <a:lstStyle/>
          <a:p>
            <a:fld id="{2ABAE668-4395-438D-800E-0D414F58F2C8}" type="slidenum">
              <a:rPr lang="en-IN" smtClean="0"/>
              <a:t>18</a:t>
            </a:fld>
            <a:endParaRPr lang="en-IN"/>
          </a:p>
        </p:txBody>
      </p:sp>
    </p:spTree>
    <p:extLst>
      <p:ext uri="{BB962C8B-B14F-4D97-AF65-F5344CB8AC3E}">
        <p14:creationId xmlns:p14="http://schemas.microsoft.com/office/powerpoint/2010/main" val="2344843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A70555-AA79-4823-8CF2-74F47EB772DC}" type="slidenum">
              <a:rPr lang="en-US" smtClean="0"/>
              <a:t>20</a:t>
            </a:fld>
            <a:endParaRPr lang="en-US"/>
          </a:p>
        </p:txBody>
      </p:sp>
    </p:spTree>
    <p:extLst>
      <p:ext uri="{BB962C8B-B14F-4D97-AF65-F5344CB8AC3E}">
        <p14:creationId xmlns:p14="http://schemas.microsoft.com/office/powerpoint/2010/main" val="4243861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significance of heterogeneous materials in civil engineering cannot be overstated. The use of different materials with varying properties throughout the structure of a building or infrastructure project can lead to improved strength, durability, and overall performance. Heterogeneous materials can also offer greater design flexibility and aesthetic appeal, as well as contribute to more sustainable construction practices</a:t>
            </a:r>
          </a:p>
          <a:p>
            <a:pPr marL="171450" indent="-171450">
              <a:buFont typeface="Arial" panose="020B0604020202020204" pitchFamily="34" charset="0"/>
              <a:buChar char="•"/>
            </a:pPr>
            <a:r>
              <a:rPr lang="en-US" dirty="0"/>
              <a:t>One such heterogeneous material is Polymer impregnated concrete (PIC). It’s a type of concrete that has gained popularity in recent years due to its exceptional durability, strength, and resistance to harsh environmental conditions. The manufacturing process of PIC involves injecting a polymer resin into the concrete under high pressure, filling the pores and capillaries of the concrete and making it more durable and resistant to cracking.</a:t>
            </a:r>
          </a:p>
          <a:p>
            <a:pPr marL="171450" indent="-171450">
              <a:buFont typeface="Arial" panose="020B0604020202020204" pitchFamily="34" charset="0"/>
              <a:buChar char="•"/>
            </a:pPr>
            <a:r>
              <a:rPr lang="en-US" dirty="0"/>
              <a:t>the study and implementation of homogenization in PIC are of great significance to the field of civil engineering, offering engineers a powerful tool to design and construct safer, more efficient, and more sustainable infrastructure.</a:t>
            </a:r>
          </a:p>
          <a:p>
            <a:pPr marL="171450" indent="-171450">
              <a:buFont typeface="Arial" panose="020B0604020202020204" pitchFamily="34" charset="0"/>
              <a:buChar char="•"/>
            </a:pPr>
            <a:r>
              <a:rPr lang="en-US" dirty="0"/>
              <a:t>Since the homogenization theory was first created to </a:t>
            </a:r>
            <a:r>
              <a:rPr lang="en-US" dirty="0" err="1"/>
              <a:t>analyse</a:t>
            </a:r>
            <a:r>
              <a:rPr lang="en-US" dirty="0"/>
              <a:t> partial differential equations (PDEs) with fast fluctuating coefficients, it has increasingly been employed to describe the mechanics of periodic microstructures in composite materials. Different homogenization techniques have been developed to provide useful properties that may be used to macroscopic structural analysis. Analytical techniques, semi-analytical methods, and numerical methods may be used to classify these approaches.	</a:t>
            </a:r>
          </a:p>
          <a:p>
            <a:pPr marL="171450" indent="-171450">
              <a:buFont typeface="Arial" panose="020B0604020202020204" pitchFamily="34" charset="0"/>
              <a:buChar char="•"/>
            </a:pPr>
            <a:r>
              <a:rPr lang="en-US" dirty="0"/>
              <a:t>The popularity of data science has increased recently, which has led to the application of a number of machine learning (ML) approaches in the planning, evaluation, and modelling of materials.</a:t>
            </a:r>
          </a:p>
          <a:p>
            <a:pPr marL="171450" indent="-171450">
              <a:buFont typeface="Arial" panose="020B0604020202020204" pitchFamily="34" charset="0"/>
              <a:buChar char="•"/>
            </a:pPr>
            <a:r>
              <a:rPr lang="en-US" dirty="0"/>
              <a:t>3D convolutional neural network is one such method which can be used for the purpose of material design.</a:t>
            </a:r>
            <a:endParaRPr lang="en-IN" dirty="0"/>
          </a:p>
        </p:txBody>
      </p:sp>
      <p:sp>
        <p:nvSpPr>
          <p:cNvPr id="4" name="Slide Number Placeholder 3"/>
          <p:cNvSpPr>
            <a:spLocks noGrp="1"/>
          </p:cNvSpPr>
          <p:nvPr>
            <p:ph type="sldNum" sz="quarter" idx="5"/>
          </p:nvPr>
        </p:nvSpPr>
        <p:spPr/>
        <p:txBody>
          <a:bodyPr/>
          <a:lstStyle/>
          <a:p>
            <a:fld id="{2ABAE668-4395-438D-800E-0D414F58F2C8}" type="slidenum">
              <a:rPr lang="en-IN" smtClean="0"/>
              <a:t>2</a:t>
            </a:fld>
            <a:endParaRPr lang="en-IN"/>
          </a:p>
        </p:txBody>
      </p:sp>
    </p:spTree>
    <p:extLst>
      <p:ext uri="{BB962C8B-B14F-4D97-AF65-F5344CB8AC3E}">
        <p14:creationId xmlns:p14="http://schemas.microsoft.com/office/powerpoint/2010/main" val="235748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Numerical homogenization is an efficient way to determine effective macroscopic properties, such as the elasticity tensor, of a periodic composite material. </a:t>
            </a:r>
          </a:p>
          <a:p>
            <a:pPr marL="171450" indent="-171450">
              <a:buFont typeface="Arial" panose="020B0604020202020204" pitchFamily="34" charset="0"/>
              <a:buChar char="•"/>
            </a:pPr>
            <a:r>
              <a:rPr lang="en-US" dirty="0"/>
              <a:t>In this paper an educational description of the method is provided based on a short, self-contained </a:t>
            </a:r>
            <a:r>
              <a:rPr lang="en-US" dirty="0" err="1"/>
              <a:t>Matlab</a:t>
            </a:r>
            <a:r>
              <a:rPr lang="en-US" dirty="0"/>
              <a:t> implementation. </a:t>
            </a:r>
          </a:p>
          <a:p>
            <a:pPr marL="171450" indent="-171450">
              <a:buFont typeface="Arial" panose="020B0604020202020204" pitchFamily="34" charset="0"/>
              <a:buChar char="•"/>
            </a:pPr>
            <a:r>
              <a:rPr lang="en-US" dirty="0"/>
              <a:t>It is shown how the basic code, which computes the effective elasticity tensor of a two material composite, where one material could be void, is easily extended to include more materials.</a:t>
            </a:r>
          </a:p>
          <a:p>
            <a:pPr marL="171450" indent="-171450">
              <a:buFont typeface="Arial" panose="020B0604020202020204" pitchFamily="34" charset="0"/>
              <a:buChar char="•"/>
            </a:pPr>
            <a:r>
              <a:rPr lang="en-US" dirty="0"/>
              <a:t>Furthermore, extensions to homogenization of conductivity, thermal expansion, and fluid permeability are described in detail. </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2ABAE668-4395-438D-800E-0D414F58F2C8}" type="slidenum">
              <a:rPr lang="en-IN" smtClean="0"/>
              <a:t>3</a:t>
            </a:fld>
            <a:endParaRPr lang="en-IN"/>
          </a:p>
        </p:txBody>
      </p:sp>
    </p:spTree>
    <p:extLst>
      <p:ext uri="{BB962C8B-B14F-4D97-AF65-F5344CB8AC3E}">
        <p14:creationId xmlns:p14="http://schemas.microsoft.com/office/powerpoint/2010/main" val="1936027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ea typeface="Calibri" panose="020F0502020204030204" pitchFamily="34" charset="0"/>
                <a:cs typeface="Calibri" panose="020F0502020204030204" pitchFamily="34" charset="0"/>
              </a:rPr>
              <a:t>The proposed 3D-CNN is characterized with the following benefits: </a:t>
            </a:r>
          </a:p>
          <a:p>
            <a:pPr marL="342900" indent="-342900">
              <a:buAutoNum type="arabicParenBoth"/>
            </a:pPr>
            <a:r>
              <a:rPr lang="en-US" sz="1200" dirty="0">
                <a:effectLst/>
                <a:ea typeface="Calibri" panose="020F0502020204030204" pitchFamily="34" charset="0"/>
                <a:cs typeface="Calibri" panose="020F0502020204030204" pitchFamily="34" charset="0"/>
              </a:rPr>
              <a:t>It provides an end-to-end solution for predicting the effective material properties from 3D phase voxels </a:t>
            </a:r>
          </a:p>
          <a:p>
            <a:pPr marL="342900" indent="-342900">
              <a:buAutoNum type="arabicParenBoth"/>
            </a:pPr>
            <a:r>
              <a:rPr lang="en-US" sz="1200" dirty="0">
                <a:effectLst/>
                <a:ea typeface="Calibri" panose="020F0502020204030204" pitchFamily="34" charset="0"/>
                <a:cs typeface="Calibri" panose="020F0502020204030204" pitchFamily="34" charset="0"/>
              </a:rPr>
              <a:t>It is able to reproduce the effective properties with a high accuracy and computational efficiency, which would empower a faster product design iteration or </a:t>
            </a:r>
            <a:r>
              <a:rPr lang="en-US" sz="1200" dirty="0">
                <a:effectLst/>
                <a:ea typeface="Calibri" panose="020F0502020204030204" pitchFamily="34" charset="0"/>
                <a:cs typeface="Times New Roman" panose="02020603050405020304" pitchFamily="18" charset="0"/>
              </a:rPr>
              <a:t>design optimization for composite materials; </a:t>
            </a:r>
          </a:p>
          <a:p>
            <a:pPr marL="342900" indent="-342900">
              <a:buAutoNum type="arabicParenBoth"/>
            </a:pPr>
            <a:r>
              <a:rPr lang="en-US" sz="1200" dirty="0">
                <a:effectLst/>
                <a:ea typeface="Calibri" panose="020F0502020204030204" pitchFamily="34" charset="0"/>
                <a:cs typeface="Times New Roman" panose="02020603050405020304" pitchFamily="18" charset="0"/>
              </a:rPr>
              <a:t>The knowledge learned by the 3D-CNN model can be transferred to a different type of composite at a relatively low training expense, in which a good prediction performance can still be achieved even on a new dataset of small size with the help of transfer learning. This particular characteristic becomes significant when RVEs data are costly to obtain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ABAE668-4395-438D-800E-0D414F58F2C8}" type="slidenum">
              <a:rPr lang="en-IN" smtClean="0"/>
              <a:t>4</a:t>
            </a:fld>
            <a:endParaRPr lang="en-IN"/>
          </a:p>
        </p:txBody>
      </p:sp>
    </p:spTree>
    <p:extLst>
      <p:ext uri="{BB962C8B-B14F-4D97-AF65-F5344CB8AC3E}">
        <p14:creationId xmlns:p14="http://schemas.microsoft.com/office/powerpoint/2010/main" val="272497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Homogenization of material properties in polymer impregnated concrete (PIC) is of significant importance in the field of civil engineering. </a:t>
            </a:r>
          </a:p>
          <a:p>
            <a:pPr marL="171450" indent="-171450">
              <a:buFont typeface="Arial" panose="020B0604020202020204" pitchFamily="34" charset="0"/>
              <a:buChar char="•"/>
            </a:pPr>
            <a:r>
              <a:rPr lang="en-US" dirty="0"/>
              <a:t>This is because polymer impregnated concrete (PIC) is a composite material that is made up of multiple components with varying mechanical properties at the microscopic level. </a:t>
            </a:r>
          </a:p>
          <a:p>
            <a:pPr marL="171450" indent="-171450">
              <a:buFont typeface="Arial" panose="020B0604020202020204" pitchFamily="34" charset="0"/>
              <a:buChar char="•"/>
            </a:pPr>
            <a:r>
              <a:rPr lang="en-US" dirty="0"/>
              <a:t>Homogenization allows for the calculation of effective properties of the composite material at a macroscopic level, which can be used to design and analyze PIC structures. </a:t>
            </a:r>
          </a:p>
          <a:p>
            <a:pPr marL="171450" indent="-171450">
              <a:buFont typeface="Arial" panose="020B0604020202020204" pitchFamily="34" charset="0"/>
              <a:buChar char="•"/>
            </a:pPr>
            <a:r>
              <a:rPr lang="en-US" dirty="0"/>
              <a:t>This process helps to simplify the analysis of PIC, which can be challenging due to the heterogeneity of the material and allows engineers to accurately predict its mechanical behavior. </a:t>
            </a:r>
          </a:p>
          <a:p>
            <a:pPr marL="171450" indent="-171450">
              <a:buFont typeface="Arial" panose="020B0604020202020204" pitchFamily="34" charset="0"/>
              <a:buChar char="•"/>
            </a:pPr>
            <a:r>
              <a:rPr lang="en-US" dirty="0"/>
              <a:t>This in turn leads to more efficient and accurate design of PIC structures, resulting in safer, more durable, and more sustainable infrastructure. </a:t>
            </a:r>
          </a:p>
          <a:p>
            <a:pPr marL="171450" indent="-171450">
              <a:buFont typeface="Arial" panose="020B0604020202020204" pitchFamily="34" charset="0"/>
              <a:buChar char="•"/>
            </a:pPr>
            <a:r>
              <a:rPr lang="en-US" dirty="0"/>
              <a:t>Homogenization also enables the optimization of the properties of PIC, leading to the development of more advanced and effective materials. </a:t>
            </a:r>
          </a:p>
          <a:p>
            <a:pPr marL="171450" indent="-171450">
              <a:buFont typeface="Arial" panose="020B0604020202020204" pitchFamily="34" charset="0"/>
              <a:buChar char="•"/>
            </a:pPr>
            <a:r>
              <a:rPr lang="en-US" dirty="0"/>
              <a:t>As such, the study and implementation of homogenization in PIC are of great significance to the field of civil engineering, offering engineers a powerful tool to design and construct safer, more efficient, and more sustainable infrastructure. </a:t>
            </a:r>
          </a:p>
          <a:p>
            <a:pPr marL="171450" indent="-171450">
              <a:buFont typeface="Arial" panose="020B0604020202020204" pitchFamily="34" charset="0"/>
              <a:buChar char="•"/>
            </a:pPr>
            <a:r>
              <a:rPr lang="en-US" dirty="0"/>
              <a:t>Use of Deep learning techniques instead of traditional techniques of homogenization makes the process of predicting elasticity tensor of polymer impregnated concrete faster and easier.</a:t>
            </a:r>
            <a:endParaRPr lang="en-IN" dirty="0"/>
          </a:p>
        </p:txBody>
      </p:sp>
      <p:sp>
        <p:nvSpPr>
          <p:cNvPr id="4" name="Slide Number Placeholder 3"/>
          <p:cNvSpPr>
            <a:spLocks noGrp="1"/>
          </p:cNvSpPr>
          <p:nvPr>
            <p:ph type="sldNum" sz="quarter" idx="5"/>
          </p:nvPr>
        </p:nvSpPr>
        <p:spPr/>
        <p:txBody>
          <a:bodyPr/>
          <a:lstStyle/>
          <a:p>
            <a:fld id="{2ABAE668-4395-438D-800E-0D414F58F2C8}" type="slidenum">
              <a:rPr lang="en-IN" smtClean="0"/>
              <a:t>5</a:t>
            </a:fld>
            <a:endParaRPr lang="en-IN"/>
          </a:p>
        </p:txBody>
      </p:sp>
    </p:spTree>
    <p:extLst>
      <p:ext uri="{BB962C8B-B14F-4D97-AF65-F5344CB8AC3E}">
        <p14:creationId xmlns:p14="http://schemas.microsoft.com/office/powerpoint/2010/main" val="4286090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goal of my project was to use Deep Learning to address multiscale issues in Polymer Impregnated Concrete (PIC), specifically in the context of homogenization. </a:t>
            </a:r>
          </a:p>
          <a:p>
            <a:pPr marL="171450" indent="-171450">
              <a:buFont typeface="Arial" panose="020B0604020202020204" pitchFamily="34" charset="0"/>
              <a:buChar char="•"/>
            </a:pPr>
            <a:r>
              <a:rPr lang="en-US" dirty="0"/>
              <a:t>The methodology to be employed involves generating training datasets using 200 Representative Volume Elements (RVEs). </a:t>
            </a:r>
          </a:p>
          <a:p>
            <a:pPr marL="171450" indent="-171450">
              <a:buFont typeface="Arial" panose="020B0604020202020204" pitchFamily="34" charset="0"/>
              <a:buChar char="•"/>
            </a:pPr>
            <a:r>
              <a:rPr lang="en-US" dirty="0"/>
              <a:t>During pre-processing, the raw data was transformed into the input format of the 3D-CNN model, a computational homogenization approach was used to obtain the labels, and the labels were rescaled. </a:t>
            </a:r>
          </a:p>
          <a:p>
            <a:pPr marL="171450" indent="-171450">
              <a:buFont typeface="Arial" panose="020B0604020202020204" pitchFamily="34" charset="0"/>
              <a:buChar char="•"/>
            </a:pPr>
            <a:r>
              <a:rPr lang="en-US" dirty="0"/>
              <a:t>To determine the most effective network configuration, a set of parametric experiments were conducted on the hyperparameters of the 3D-CNN.</a:t>
            </a:r>
          </a:p>
          <a:p>
            <a:pPr marL="171450" indent="-171450">
              <a:buFont typeface="Arial" panose="020B0604020202020204" pitchFamily="34" charset="0"/>
              <a:buChar char="•"/>
            </a:pPr>
            <a:r>
              <a:rPr lang="en-US" dirty="0"/>
              <a:t>Subsequently, a comparison is drawn between the results of the Finite Element Analysis (FEA) and the predictions made by the 3D-CNN, with a focus on accuracy and efficiency. </a:t>
            </a:r>
            <a:endParaRPr lang="en-IN" dirty="0"/>
          </a:p>
        </p:txBody>
      </p:sp>
      <p:sp>
        <p:nvSpPr>
          <p:cNvPr id="4" name="Slide Number Placeholder 3"/>
          <p:cNvSpPr>
            <a:spLocks noGrp="1"/>
          </p:cNvSpPr>
          <p:nvPr>
            <p:ph type="sldNum" sz="quarter" idx="5"/>
          </p:nvPr>
        </p:nvSpPr>
        <p:spPr/>
        <p:txBody>
          <a:bodyPr/>
          <a:lstStyle/>
          <a:p>
            <a:fld id="{2ABAE668-4395-438D-800E-0D414F58F2C8}" type="slidenum">
              <a:rPr lang="en-IN" smtClean="0"/>
              <a:t>6</a:t>
            </a:fld>
            <a:endParaRPr lang="en-IN"/>
          </a:p>
        </p:txBody>
      </p:sp>
    </p:spTree>
    <p:extLst>
      <p:ext uri="{BB962C8B-B14F-4D97-AF65-F5344CB8AC3E}">
        <p14:creationId xmlns:p14="http://schemas.microsoft.com/office/powerpoint/2010/main" val="3721175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theory of homogenization suggests that one can calculate the macroscopic elasticity tensor of a periodic composite material.</a:t>
            </a:r>
          </a:p>
          <a:p>
            <a:pPr marL="171450" indent="-171450">
              <a:buFont typeface="Arial" panose="020B0604020202020204" pitchFamily="34" charset="0"/>
              <a:buChar char="•"/>
            </a:pPr>
            <a:r>
              <a:rPr lang="en-US" dirty="0"/>
              <a:t>This theory was used to generate the dataset required to train the model.</a:t>
            </a:r>
          </a:p>
          <a:p>
            <a:pPr marL="171450" indent="-171450">
              <a:buFont typeface="Arial" panose="020B0604020202020204" pitchFamily="34" charset="0"/>
              <a:buChar char="•"/>
            </a:pPr>
            <a:r>
              <a:rPr lang="en-US" dirty="0"/>
              <a:t>This theory was implemented on MATLAB which included steps like</a:t>
            </a:r>
          </a:p>
          <a:p>
            <a:pPr marL="628650" lvl="1" indent="-171450">
              <a:buFont typeface="Arial" panose="020B0604020202020204" pitchFamily="34" charset="0"/>
              <a:buChar char="•"/>
            </a:pPr>
            <a:r>
              <a:rPr lang="en-US" dirty="0"/>
              <a:t>The element stiffness matrix and load vectors initialization</a:t>
            </a:r>
          </a:p>
          <a:p>
            <a:pPr marL="628650" lvl="1" indent="-171450">
              <a:buFont typeface="Arial" panose="020B0604020202020204" pitchFamily="34" charset="0"/>
              <a:buChar char="•"/>
            </a:pPr>
            <a:r>
              <a:rPr lang="en-US" dirty="0"/>
              <a:t>Defining Degrees of freedom and periodic boundary conditions</a:t>
            </a:r>
          </a:p>
          <a:p>
            <a:pPr marL="628650" lvl="1" indent="-171450">
              <a:buFont typeface="Arial" panose="020B0604020202020204" pitchFamily="34" charset="0"/>
              <a:buChar char="•"/>
            </a:pPr>
            <a:r>
              <a:rPr lang="en-US" dirty="0"/>
              <a:t>Assembly of the stiffness matrix</a:t>
            </a:r>
          </a:p>
          <a:p>
            <a:pPr marL="628650" lvl="1" indent="-171450">
              <a:buFont typeface="Arial" panose="020B0604020202020204" pitchFamily="34" charset="0"/>
              <a:buChar char="•"/>
            </a:pPr>
            <a:r>
              <a:rPr lang="en-IN" dirty="0"/>
              <a:t>Load vectors and solution</a:t>
            </a:r>
            <a:endParaRPr lang="en-US" dirty="0"/>
          </a:p>
          <a:p>
            <a:pPr marL="628650" lvl="1" indent="-171450">
              <a:buFont typeface="Arial" panose="020B0604020202020204" pitchFamily="34" charset="0"/>
              <a:buChar char="•"/>
            </a:pPr>
            <a:r>
              <a:rPr lang="en-IN" dirty="0"/>
              <a:t>Homogenization</a:t>
            </a:r>
          </a:p>
          <a:p>
            <a:pPr marL="171450" lvl="0" indent="-171450">
              <a:buFont typeface="Arial" panose="020B0604020202020204" pitchFamily="34" charset="0"/>
              <a:buChar char="•"/>
            </a:pPr>
            <a:r>
              <a:rPr lang="en-IN" dirty="0"/>
              <a:t>Inputs required for this were dimensions of the representative volume element and material properties of both material. Mentioned in presentation</a:t>
            </a:r>
          </a:p>
          <a:p>
            <a:pPr marL="171450" lvl="0" indent="-171450">
              <a:buFont typeface="Arial" panose="020B0604020202020204" pitchFamily="34" charset="0"/>
              <a:buChar char="•"/>
            </a:pPr>
            <a:r>
              <a:rPr lang="en-IN" dirty="0"/>
              <a:t>Output given out by this code were: a label consisting of a 5dimensional array consisting the data about presence of material at a particular location and effective properties for each of the element of label</a:t>
            </a:r>
          </a:p>
          <a:p>
            <a:pPr marL="171450" lvl="0" indent="-171450">
              <a:buFont typeface="Arial" panose="020B0604020202020204" pitchFamily="34" charset="0"/>
              <a:buChar char="•"/>
            </a:pPr>
            <a:r>
              <a:rPr lang="en-IN" dirty="0"/>
              <a:t>The volume fraction was kept between 0.2 to 0.28.</a:t>
            </a:r>
            <a:endParaRPr lang="en-US" dirty="0"/>
          </a:p>
          <a:p>
            <a:endParaRPr lang="en-US" dirty="0"/>
          </a:p>
          <a:p>
            <a:r>
              <a:rPr lang="en-US" dirty="0"/>
              <a:t>locally varying stiffness tensor is represented by </a:t>
            </a:r>
            <a:r>
              <a:rPr lang="en-US" dirty="0" err="1"/>
              <a:t>Epqrs</a:t>
            </a:r>
            <a:endParaRPr lang="en-US" dirty="0"/>
          </a:p>
          <a:p>
            <a:r>
              <a:rPr lang="en-US" dirty="0"/>
              <a:t>prescribed macroscopic strain fields are denoted by ε 0(</a:t>
            </a:r>
            <a:r>
              <a:rPr lang="en-US" dirty="0" err="1"/>
              <a:t>i</a:t>
            </a:r>
            <a:r>
              <a:rPr lang="en-US" dirty="0"/>
              <a:t> j) </a:t>
            </a:r>
            <a:r>
              <a:rPr lang="en-US" dirty="0" err="1"/>
              <a:t>pq</a:t>
            </a:r>
            <a:r>
              <a:rPr lang="en-US" dirty="0"/>
              <a:t> </a:t>
            </a:r>
          </a:p>
          <a:p>
            <a:r>
              <a:rPr lang="en-US" dirty="0"/>
              <a:t>locally varying strain fields ε (</a:t>
            </a:r>
            <a:r>
              <a:rPr lang="en-US" dirty="0" err="1"/>
              <a:t>i</a:t>
            </a:r>
            <a:r>
              <a:rPr lang="en-US" dirty="0"/>
              <a:t> j) </a:t>
            </a:r>
            <a:r>
              <a:rPr lang="en-US" dirty="0" err="1"/>
              <a:t>pq</a:t>
            </a:r>
            <a:r>
              <a:rPr lang="en-US" dirty="0"/>
              <a:t> are defined accordingly.</a:t>
            </a:r>
          </a:p>
          <a:p>
            <a:r>
              <a:rPr lang="en-IN" dirty="0"/>
              <a:t>to displacement fields </a:t>
            </a:r>
            <a:r>
              <a:rPr lang="el-GR" dirty="0"/>
              <a:t>χ </a:t>
            </a:r>
            <a:endParaRPr lang="en-IN" dirty="0"/>
          </a:p>
        </p:txBody>
      </p:sp>
      <p:sp>
        <p:nvSpPr>
          <p:cNvPr id="4" name="Slide Number Placeholder 3"/>
          <p:cNvSpPr>
            <a:spLocks noGrp="1"/>
          </p:cNvSpPr>
          <p:nvPr>
            <p:ph type="sldNum" sz="quarter" idx="5"/>
          </p:nvPr>
        </p:nvSpPr>
        <p:spPr/>
        <p:txBody>
          <a:bodyPr/>
          <a:lstStyle/>
          <a:p>
            <a:fld id="{2ABAE668-4395-438D-800E-0D414F58F2C8}" type="slidenum">
              <a:rPr lang="en-IN" smtClean="0"/>
              <a:t>7</a:t>
            </a:fld>
            <a:endParaRPr lang="en-IN"/>
          </a:p>
        </p:txBody>
      </p:sp>
    </p:spTree>
    <p:extLst>
      <p:ext uri="{BB962C8B-B14F-4D97-AF65-F5344CB8AC3E}">
        <p14:creationId xmlns:p14="http://schemas.microsoft.com/office/powerpoint/2010/main" val="209126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its source of data, the 3D-CNN uses the phase voxels that have been preprocessed. </a:t>
            </a:r>
          </a:p>
          <a:p>
            <a:pPr marL="171450" indent="-171450">
              <a:buFont typeface="Arial" panose="020B0604020202020204" pitchFamily="34" charset="0"/>
              <a:buChar char="•"/>
            </a:pPr>
            <a:r>
              <a:rPr lang="en-US" dirty="0"/>
              <a:t>The subsequent many convolutional layers, together with the 3D convolution filters and the pooling process, make up the crucial component of the CNN. </a:t>
            </a:r>
          </a:p>
          <a:p>
            <a:pPr marL="171450" indent="-171450">
              <a:buFont typeface="Arial" panose="020B0604020202020204" pitchFamily="34" charset="0"/>
              <a:buChar char="•"/>
            </a:pPr>
            <a:r>
              <a:rPr lang="en-US" dirty="0"/>
              <a:t>Each filter’s weights and biases are trained to extract the most important characteristics from the input data. </a:t>
            </a:r>
          </a:p>
          <a:p>
            <a:pPr marL="171450" indent="-171450">
              <a:buFont typeface="Arial" panose="020B0604020202020204" pitchFamily="34" charset="0"/>
              <a:buChar char="•"/>
            </a:pPr>
            <a:r>
              <a:rPr lang="en-US" dirty="0"/>
              <a:t>This process is called ”training”. </a:t>
            </a:r>
          </a:p>
          <a:p>
            <a:pPr marL="171450" indent="-171450">
              <a:buFont typeface="Arial" panose="020B0604020202020204" pitchFamily="34" charset="0"/>
              <a:buChar char="•"/>
            </a:pPr>
            <a:r>
              <a:rPr lang="en-US" dirty="0"/>
              <a:t>Convolutional operations may often be defined by a number of hyperparameters, including stride, padding, and filter size.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activation layers are used to provide the CNN some nonlinearity, which is achieved by their application. There are several activation functions like </a:t>
            </a:r>
            <a:r>
              <a:rPr lang="en-US" sz="1200" dirty="0" err="1">
                <a:latin typeface="Comic Sans MS" pitchFamily="66" charset="0"/>
              </a:rPr>
              <a:t>ReLU</a:t>
            </a:r>
            <a:r>
              <a:rPr lang="en-US" sz="1200" dirty="0">
                <a:latin typeface="Comic Sans MS" pitchFamily="66" charset="0"/>
              </a:rPr>
              <a:t>, Sigmoid, tanh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Comic Sans MS" pitchFamily="66" charset="0"/>
              </a:rPr>
              <a:t>A loss function is chosen between 3D-CNN’s Prediction and training dataset’s ground truth.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 optimizer is chosen from the likes of </a:t>
            </a:r>
            <a:r>
              <a:rPr lang="en-US" sz="1200" dirty="0">
                <a:latin typeface="Comic Sans MS" pitchFamily="66" charset="0"/>
              </a:rPr>
              <a:t>Adam, </a:t>
            </a:r>
            <a:r>
              <a:rPr lang="en-US" sz="1200" dirty="0" err="1">
                <a:latin typeface="Comic Sans MS" pitchFamily="66" charset="0"/>
              </a:rPr>
              <a:t>Nadam</a:t>
            </a:r>
            <a:r>
              <a:rPr lang="en-US" sz="1200" dirty="0">
                <a:latin typeface="Comic Sans MS" pitchFamily="66" charset="0"/>
              </a:rPr>
              <a:t>, </a:t>
            </a:r>
            <a:r>
              <a:rPr lang="en-US" sz="1200" dirty="0" err="1">
                <a:latin typeface="Comic Sans MS" pitchFamily="66" charset="0"/>
              </a:rPr>
              <a:t>Adagrad</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term ”stride” refers to the amount of each successive step that filters make. </a:t>
            </a:r>
          </a:p>
          <a:p>
            <a:pPr marL="171450" indent="-171450">
              <a:buFont typeface="Arial" panose="020B0604020202020204" pitchFamily="34" charset="0"/>
              <a:buChar char="•"/>
            </a:pPr>
            <a:r>
              <a:rPr lang="en-US" dirty="0"/>
              <a:t>It is advantageous to pad the input with voxels that have a value of zero since this helps to maintain the spatial size of the output. </a:t>
            </a:r>
          </a:p>
          <a:p>
            <a:pPr marL="171450" indent="-171450">
              <a:buFont typeface="Arial" panose="020B0604020202020204" pitchFamily="34" charset="0"/>
              <a:buChar char="•"/>
            </a:pPr>
            <a:r>
              <a:rPr lang="en-US" dirty="0"/>
              <a:t>If the convolution operations are carried out with a stride of 1 and 2-layer zero padding. </a:t>
            </a:r>
          </a:p>
          <a:p>
            <a:pPr marL="171450" indent="-171450">
              <a:buFont typeface="Arial" panose="020B0604020202020204" pitchFamily="34" charset="0"/>
              <a:buChar char="•"/>
            </a:pPr>
            <a:r>
              <a:rPr lang="en-US" dirty="0"/>
              <a:t>When building a CNN, pooling layers are often included in between the subsequent convolutional layers 3.4.2. </a:t>
            </a:r>
          </a:p>
          <a:p>
            <a:pPr marL="171450" indent="-171450">
              <a:buFont typeface="Arial" panose="020B0604020202020204" pitchFamily="34" charset="0"/>
              <a:buChar char="•"/>
            </a:pPr>
            <a:r>
              <a:rPr lang="en-US" dirty="0"/>
              <a:t>By continuously </a:t>
            </a:r>
            <a:r>
              <a:rPr lang="en-US" dirty="0" err="1"/>
              <a:t>downsampling</a:t>
            </a:r>
            <a:r>
              <a:rPr lang="en-US" dirty="0"/>
              <a:t> the voxel value, it brings the spatial size of the data to a smaller and smaller size. </a:t>
            </a:r>
          </a:p>
          <a:p>
            <a:pPr marL="171450" indent="-171450">
              <a:buFont typeface="Arial" panose="020B0604020202020204" pitchFamily="34" charset="0"/>
              <a:buChar char="•"/>
            </a:pPr>
            <a:r>
              <a:rPr lang="en-US" dirty="0"/>
              <a:t>The greatest value or the average value of a volume may be determined by pooling processes 3.4.3. </a:t>
            </a:r>
          </a:p>
          <a:p>
            <a:pPr marL="171450" indent="-171450">
              <a:buFont typeface="Arial" panose="020B0604020202020204" pitchFamily="34" charset="0"/>
              <a:buChar char="•"/>
            </a:pPr>
            <a:r>
              <a:rPr lang="en-US" dirty="0"/>
              <a:t>The max-pooling operation’s functionality with a volume size of 2x2x2. </a:t>
            </a:r>
          </a:p>
          <a:p>
            <a:pPr marL="171450" indent="-171450">
              <a:buFont typeface="Arial" panose="020B0604020202020204" pitchFamily="34" charset="0"/>
              <a:buChar char="•"/>
            </a:pPr>
            <a:r>
              <a:rPr lang="en-US" dirty="0"/>
              <a:t>Parametric tests are used to choose other hyperparameters, like the number of filters, the depth of convolutional layers, and FC layers. The training of 3D-CNN models uses the Adam algorithm, which optimizes adaptive learning rates.</a:t>
            </a:r>
            <a:endParaRPr lang="en-IN" dirty="0"/>
          </a:p>
        </p:txBody>
      </p:sp>
      <p:sp>
        <p:nvSpPr>
          <p:cNvPr id="4" name="Slide Number Placeholder 3"/>
          <p:cNvSpPr>
            <a:spLocks noGrp="1"/>
          </p:cNvSpPr>
          <p:nvPr>
            <p:ph type="sldNum" sz="quarter" idx="5"/>
          </p:nvPr>
        </p:nvSpPr>
        <p:spPr/>
        <p:txBody>
          <a:bodyPr/>
          <a:lstStyle/>
          <a:p>
            <a:fld id="{2ABAE668-4395-438D-800E-0D414F58F2C8}" type="slidenum">
              <a:rPr lang="en-IN" smtClean="0"/>
              <a:t>8</a:t>
            </a:fld>
            <a:endParaRPr lang="en-IN"/>
          </a:p>
        </p:txBody>
      </p:sp>
    </p:spTree>
    <p:extLst>
      <p:ext uri="{BB962C8B-B14F-4D97-AF65-F5344CB8AC3E}">
        <p14:creationId xmlns:p14="http://schemas.microsoft.com/office/powerpoint/2010/main" val="209336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number of parametric tests were run on the network’s hyperparameters, such as filter size, depth, and width, to find the best design for the job. </a:t>
            </a:r>
          </a:p>
          <a:p>
            <a:pPr marL="171450" indent="-171450">
              <a:buFont typeface="Arial" panose="020B0604020202020204" pitchFamily="34" charset="0"/>
              <a:buChar char="•"/>
            </a:pPr>
            <a:r>
              <a:rPr lang="en-US" dirty="0"/>
              <a:t>By comparing the findings of the 3D-CNN with those produced using conventional FEA, the performance of the 3D-CNN was assessed. </a:t>
            </a:r>
          </a:p>
          <a:p>
            <a:pPr marL="171450" indent="-171450">
              <a:buFont typeface="Arial" panose="020B0604020202020204" pitchFamily="34" charset="0"/>
              <a:buChar char="•"/>
            </a:pPr>
            <a:r>
              <a:rPr lang="en-US" dirty="0"/>
              <a:t>Hyperparameters as filter size, the filter number, learning rate, number of hidden layers, and batch size all impact how well CNNs learn</a:t>
            </a:r>
          </a:p>
          <a:p>
            <a:pPr marL="171450" indent="-171450">
              <a:buFont typeface="Arial" panose="020B0604020202020204" pitchFamily="34" charset="0"/>
              <a:buChar char="•"/>
            </a:pPr>
            <a:r>
              <a:rPr lang="en-US" dirty="0"/>
              <a:t> Various hidden layer and filter counts were examined for this work, and the performance of each was assessed using Mean Squared Error (MSE) on the validation dataset. </a:t>
            </a:r>
          </a:p>
          <a:p>
            <a:pPr marL="171450" indent="-171450">
              <a:buFont typeface="Arial" panose="020B0604020202020204" pitchFamily="34" charset="0"/>
              <a:buChar char="•"/>
            </a:pPr>
            <a:r>
              <a:rPr lang="en-US" dirty="0"/>
              <a:t>During training, a batch size of 25 was employed, with a fixed filter size of 5 in each of the three dimensions.</a:t>
            </a:r>
          </a:p>
          <a:p>
            <a:pPr marL="171450" indent="-171450">
              <a:buFont typeface="Arial" panose="020B0604020202020204" pitchFamily="34" charset="0"/>
              <a:buChar char="•"/>
            </a:pPr>
            <a:r>
              <a:rPr lang="en-US" dirty="0"/>
              <a:t>Using early stopping, the trained model with the lowest MSE for each architecture after four epochs was kept. The 3D-CNN architecture with certain hyperparameters was chosen for the remainder of the research based on accuracy and efficiency. </a:t>
            </a:r>
          </a:p>
          <a:p>
            <a:pPr marL="171450" indent="-171450">
              <a:buFont typeface="Arial" panose="020B0604020202020204" pitchFamily="34" charset="0"/>
              <a:buChar char="•"/>
            </a:pPr>
            <a:r>
              <a:rPr lang="en-US" dirty="0"/>
              <a:t>The chosen activation function is </a:t>
            </a:r>
            <a:r>
              <a:rPr lang="en-US" dirty="0" err="1"/>
              <a:t>ReLu</a:t>
            </a:r>
            <a:r>
              <a:rPr lang="en-US" dirty="0"/>
              <a:t> and the chosen optimizer is Adam</a:t>
            </a:r>
            <a:endParaRPr lang="en-IN" dirty="0"/>
          </a:p>
        </p:txBody>
      </p:sp>
      <p:sp>
        <p:nvSpPr>
          <p:cNvPr id="4" name="Slide Number Placeholder 3"/>
          <p:cNvSpPr>
            <a:spLocks noGrp="1"/>
          </p:cNvSpPr>
          <p:nvPr>
            <p:ph type="sldNum" sz="quarter" idx="5"/>
          </p:nvPr>
        </p:nvSpPr>
        <p:spPr/>
        <p:txBody>
          <a:bodyPr/>
          <a:lstStyle/>
          <a:p>
            <a:fld id="{2ABAE668-4395-438D-800E-0D414F58F2C8}" type="slidenum">
              <a:rPr lang="en-IN" smtClean="0"/>
              <a:t>9</a:t>
            </a:fld>
            <a:endParaRPr lang="en-IN"/>
          </a:p>
        </p:txBody>
      </p:sp>
    </p:spTree>
    <p:extLst>
      <p:ext uri="{BB962C8B-B14F-4D97-AF65-F5344CB8AC3E}">
        <p14:creationId xmlns:p14="http://schemas.microsoft.com/office/powerpoint/2010/main" val="1230515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D214CA1-B382-4457-B24D-9135DF2963C9}" type="datetime1">
              <a:rPr lang="en-US" smtClean="0"/>
              <a:t>5/11/2023</a:t>
            </a:fld>
            <a:endParaRPr lang="en-US"/>
          </a:p>
        </p:txBody>
      </p:sp>
      <p:sp>
        <p:nvSpPr>
          <p:cNvPr id="5" name="Footer Placeholder 4"/>
          <p:cNvSpPr>
            <a:spLocks noGrp="1"/>
          </p:cNvSpPr>
          <p:nvPr>
            <p:ph type="ftr" sz="quarter" idx="11"/>
          </p:nvPr>
        </p:nvSpPr>
        <p:spPr/>
        <p:txBody>
          <a:bodyPr/>
          <a:lstStyle/>
          <a:p>
            <a:r>
              <a:rPr lang="sv-SE"/>
              <a:t>Dr. Anush K. Chandrappa, IIT BBS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descr="Indian Institute of Technology Bhubaneswar - Wikipedia"/>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10257" y="13607"/>
            <a:ext cx="812800" cy="564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EBA2B-CAC8-4FF1-8263-559DE06BD899}" type="datetime1">
              <a:rPr lang="en-US" smtClean="0"/>
              <a:t>5/11/2023</a:t>
            </a:fld>
            <a:endParaRPr lang="en-US"/>
          </a:p>
        </p:txBody>
      </p:sp>
      <p:sp>
        <p:nvSpPr>
          <p:cNvPr id="5" name="Footer Placeholder 4"/>
          <p:cNvSpPr>
            <a:spLocks noGrp="1"/>
          </p:cNvSpPr>
          <p:nvPr>
            <p:ph type="ftr" sz="quarter" idx="11"/>
          </p:nvPr>
        </p:nvSpPr>
        <p:spPr/>
        <p:txBody>
          <a:bodyPr/>
          <a:lstStyle/>
          <a:p>
            <a:r>
              <a:rPr lang="sv-SE"/>
              <a:t>Dr. Anush K. Chandrappa, IIT BBS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descr="Indian Institute of Technology Bhubaneswar - Wikipedia"/>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10257" y="13607"/>
            <a:ext cx="812800" cy="564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4988AB-FE7C-4C0B-9D89-FABB72BFB53A}" type="datetime1">
              <a:rPr lang="en-US" smtClean="0"/>
              <a:t>5/11/2023</a:t>
            </a:fld>
            <a:endParaRPr lang="en-US"/>
          </a:p>
        </p:txBody>
      </p:sp>
      <p:sp>
        <p:nvSpPr>
          <p:cNvPr id="5" name="Footer Placeholder 4"/>
          <p:cNvSpPr>
            <a:spLocks noGrp="1"/>
          </p:cNvSpPr>
          <p:nvPr>
            <p:ph type="ftr" sz="quarter" idx="11"/>
          </p:nvPr>
        </p:nvSpPr>
        <p:spPr/>
        <p:txBody>
          <a:bodyPr/>
          <a:lstStyle/>
          <a:p>
            <a:r>
              <a:rPr lang="sv-SE"/>
              <a:t>Dr. Anush K. Chandrappa, IIT BBS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88679A-2F1A-4B67-A9B1-4C8D4BA5AC84}" type="datetime1">
              <a:rPr lang="en-US" smtClean="0"/>
              <a:t>5/11/2023</a:t>
            </a:fld>
            <a:endParaRPr lang="en-US"/>
          </a:p>
        </p:txBody>
      </p:sp>
      <p:sp>
        <p:nvSpPr>
          <p:cNvPr id="6" name="Footer Placeholder 5"/>
          <p:cNvSpPr>
            <a:spLocks noGrp="1"/>
          </p:cNvSpPr>
          <p:nvPr>
            <p:ph type="ftr" sz="quarter" idx="11"/>
          </p:nvPr>
        </p:nvSpPr>
        <p:spPr/>
        <p:txBody>
          <a:bodyPr/>
          <a:lstStyle/>
          <a:p>
            <a:r>
              <a:rPr lang="sv-SE"/>
              <a:t>Dr. Anush K. Chandrappa, IIT BBS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2C2ECD-C13B-4F28-9B8A-3C9E7A847FEF}" type="datetime1">
              <a:rPr lang="en-US" smtClean="0"/>
              <a:t>5/11/2023</a:t>
            </a:fld>
            <a:endParaRPr lang="en-US"/>
          </a:p>
        </p:txBody>
      </p:sp>
      <p:sp>
        <p:nvSpPr>
          <p:cNvPr id="8" name="Footer Placeholder 7"/>
          <p:cNvSpPr>
            <a:spLocks noGrp="1"/>
          </p:cNvSpPr>
          <p:nvPr>
            <p:ph type="ftr" sz="quarter" idx="11"/>
          </p:nvPr>
        </p:nvSpPr>
        <p:spPr/>
        <p:txBody>
          <a:bodyPr/>
          <a:lstStyle/>
          <a:p>
            <a:r>
              <a:rPr lang="sv-SE"/>
              <a:t>Dr. Anush K. Chandrappa, IIT BBS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8B57EF-6CE0-4BA8-B922-3BF22C2E3581}" type="datetime1">
              <a:rPr lang="en-US" smtClean="0"/>
              <a:t>5/11/2023</a:t>
            </a:fld>
            <a:endParaRPr lang="en-US"/>
          </a:p>
        </p:txBody>
      </p:sp>
      <p:sp>
        <p:nvSpPr>
          <p:cNvPr id="4" name="Footer Placeholder 3"/>
          <p:cNvSpPr>
            <a:spLocks noGrp="1"/>
          </p:cNvSpPr>
          <p:nvPr>
            <p:ph type="ftr" sz="quarter" idx="11"/>
          </p:nvPr>
        </p:nvSpPr>
        <p:spPr/>
        <p:txBody>
          <a:bodyPr/>
          <a:lstStyle/>
          <a:p>
            <a:r>
              <a:rPr lang="sv-SE"/>
              <a:t>Dr. Anush K. Chandrappa, IIT BBS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6827C-EAF4-450B-9370-A742C8C5079C}" type="datetime1">
              <a:rPr lang="en-US" smtClean="0"/>
              <a:t>5/11/2023</a:t>
            </a:fld>
            <a:endParaRPr lang="en-US"/>
          </a:p>
        </p:txBody>
      </p:sp>
      <p:sp>
        <p:nvSpPr>
          <p:cNvPr id="3" name="Footer Placeholder 2"/>
          <p:cNvSpPr>
            <a:spLocks noGrp="1"/>
          </p:cNvSpPr>
          <p:nvPr>
            <p:ph type="ftr" sz="quarter" idx="11"/>
          </p:nvPr>
        </p:nvSpPr>
        <p:spPr/>
        <p:txBody>
          <a:bodyPr/>
          <a:lstStyle/>
          <a:p>
            <a:r>
              <a:rPr lang="sv-SE"/>
              <a:t>Dr. Anush K. Chandrappa, IIT BBS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11668-CF78-446C-8E47-3191F9436E99}" type="datetime1">
              <a:rPr lang="en-US" smtClean="0"/>
              <a:t>5/11/2023</a:t>
            </a:fld>
            <a:endParaRPr lang="en-US"/>
          </a:p>
        </p:txBody>
      </p:sp>
      <p:sp>
        <p:nvSpPr>
          <p:cNvPr id="6" name="Footer Placeholder 5"/>
          <p:cNvSpPr>
            <a:spLocks noGrp="1"/>
          </p:cNvSpPr>
          <p:nvPr>
            <p:ph type="ftr" sz="quarter" idx="11"/>
          </p:nvPr>
        </p:nvSpPr>
        <p:spPr/>
        <p:txBody>
          <a:bodyPr/>
          <a:lstStyle/>
          <a:p>
            <a:r>
              <a:rPr lang="sv-SE"/>
              <a:t>Dr. Anush K. Chandrappa, IIT BBS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4F3B9B-BA09-4864-984C-8CA5F5B809D8}" type="datetime1">
              <a:rPr lang="en-US" smtClean="0"/>
              <a:t>5/11/2023</a:t>
            </a:fld>
            <a:endParaRPr lang="en-US"/>
          </a:p>
        </p:txBody>
      </p:sp>
      <p:sp>
        <p:nvSpPr>
          <p:cNvPr id="6" name="Footer Placeholder 5"/>
          <p:cNvSpPr>
            <a:spLocks noGrp="1"/>
          </p:cNvSpPr>
          <p:nvPr>
            <p:ph type="ftr" sz="quarter" idx="11"/>
          </p:nvPr>
        </p:nvSpPr>
        <p:spPr/>
        <p:txBody>
          <a:bodyPr/>
          <a:lstStyle/>
          <a:p>
            <a:r>
              <a:rPr lang="sv-SE"/>
              <a:t>Dr. Anush K. Chandrappa, IIT BBS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52AB18-0C2D-4AB2-B371-171D7EF169D8}" type="datetime1">
              <a:rPr lang="en-US" smtClean="0"/>
              <a:t>5/11/2023</a:t>
            </a:fld>
            <a:endParaRPr lang="en-US"/>
          </a:p>
        </p:txBody>
      </p:sp>
      <p:sp>
        <p:nvSpPr>
          <p:cNvPr id="5" name="Footer Placeholder 4"/>
          <p:cNvSpPr>
            <a:spLocks noGrp="1"/>
          </p:cNvSpPr>
          <p:nvPr>
            <p:ph type="ftr" sz="quarter" idx="11"/>
          </p:nvPr>
        </p:nvSpPr>
        <p:spPr/>
        <p:txBody>
          <a:bodyPr/>
          <a:lstStyle/>
          <a:p>
            <a:r>
              <a:rPr lang="sv-SE"/>
              <a:t>Dr. Anush K. Chandrappa, IIT BBS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83C8B-9361-446D-B858-D9C1466BD624}" type="datetime1">
              <a:rPr lang="en-US" smtClean="0"/>
              <a:t>5/11/2023</a:t>
            </a:fld>
            <a:endParaRPr lang="en-US"/>
          </a:p>
        </p:txBody>
      </p:sp>
      <p:sp>
        <p:nvSpPr>
          <p:cNvPr id="5" name="Footer Placeholder 4"/>
          <p:cNvSpPr>
            <a:spLocks noGrp="1"/>
          </p:cNvSpPr>
          <p:nvPr>
            <p:ph type="ftr" sz="quarter" idx="11"/>
          </p:nvPr>
        </p:nvSpPr>
        <p:spPr/>
        <p:txBody>
          <a:bodyPr/>
          <a:lstStyle/>
          <a:p>
            <a:r>
              <a:rPr lang="sv-SE"/>
              <a:t>Dr. Anush K. Chandrappa, IIT BBS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11/05/2023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11/05/2023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FB77-CCDD-4C8F-84CE-0FCC08173E14}" type="datetime1">
              <a:rPr lang="en-US" smtClean="0"/>
              <a:t>5/11/2023</a:t>
            </a:fld>
            <a:endParaRPr lang="en-US"/>
          </a:p>
        </p:txBody>
      </p:sp>
      <p:sp>
        <p:nvSpPr>
          <p:cNvPr id="5" name="Footer Placeholder 4"/>
          <p:cNvSpPr>
            <a:spLocks noGrp="1"/>
          </p:cNvSpPr>
          <p:nvPr>
            <p:ph type="ftr" sz="quarter" idx="3"/>
          </p:nvPr>
        </p:nvSpPr>
        <p:spPr>
          <a:xfrm>
            <a:off x="4165600" y="6492876"/>
            <a:ext cx="3860800" cy="365125"/>
          </a:xfrm>
          <a:prstGeom prst="rect">
            <a:avLst/>
          </a:prstGeom>
        </p:spPr>
        <p:txBody>
          <a:bodyPr vert="horz" lIns="91440" tIns="45720" rIns="91440" bIns="45720" rtlCol="0" anchor="ctr"/>
          <a:lstStyle>
            <a:lvl1pPr algn="ctr">
              <a:defRPr sz="1200">
                <a:solidFill>
                  <a:schemeClr val="tx1"/>
                </a:solidFill>
                <a:latin typeface="Comic Sans MS" pitchFamily="66" charset="0"/>
              </a:defRPr>
            </a:lvl1pPr>
          </a:lstStyle>
          <a:p>
            <a:r>
              <a:rPr lang="sv-SE"/>
              <a:t>Dr. Anush K. Chandrappa, IIT BBS</a:t>
            </a:r>
            <a:endParaRPr lang="en-US"/>
          </a:p>
        </p:txBody>
      </p:sp>
      <p:sp>
        <p:nvSpPr>
          <p:cNvPr id="6" name="Slide Number Placeholder 5"/>
          <p:cNvSpPr>
            <a:spLocks noGrp="1"/>
          </p:cNvSpPr>
          <p:nvPr>
            <p:ph type="sldNum" sz="quarter" idx="4"/>
          </p:nvPr>
        </p:nvSpPr>
        <p:spPr>
          <a:xfrm>
            <a:off x="8737600" y="6492876"/>
            <a:ext cx="2844800" cy="365125"/>
          </a:xfrm>
          <a:prstGeom prst="rect">
            <a:avLst/>
          </a:prstGeom>
        </p:spPr>
        <p:txBody>
          <a:bodyPr vert="horz" lIns="91440" tIns="45720" rIns="91440" bIns="45720" rtlCol="0" anchor="ctr"/>
          <a:lstStyle>
            <a:lvl1pPr algn="r">
              <a:defRPr sz="1200">
                <a:solidFill>
                  <a:schemeClr val="tx1"/>
                </a:solidFill>
                <a:latin typeface="Comic Sans MS" pitchFamily="66"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1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13.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9469" y="990600"/>
            <a:ext cx="8888248" cy="3416320"/>
          </a:xfrm>
          <a:prstGeom prst="rect">
            <a:avLst/>
          </a:prstGeom>
          <a:noFill/>
        </p:spPr>
        <p:txBody>
          <a:bodyPr wrap="square" lIns="91440" tIns="45720" rIns="91440" bIns="45720" rtlCol="0" anchor="t">
            <a:spAutoFit/>
          </a:bodyPr>
          <a:lstStyle/>
          <a:p>
            <a:pPr algn="ctr"/>
            <a:r>
              <a:rPr lang="en-US" sz="5400" b="1" dirty="0">
                <a:solidFill>
                  <a:srgbClr val="C00000"/>
                </a:solidFill>
                <a:latin typeface="Comic Sans MS"/>
                <a:ea typeface="+mn-lt"/>
                <a:cs typeface="+mn-lt"/>
              </a:rPr>
              <a:t>MACHINE LEARNING FOR MATERIAL DESIGN OF CONCRETE</a:t>
            </a:r>
            <a:endParaRPr lang="en-US" b="1" dirty="0">
              <a:solidFill>
                <a:srgbClr val="C00000"/>
              </a:solidFill>
              <a:latin typeface="Comic Sans MS"/>
              <a:ea typeface="+mn-lt"/>
              <a:cs typeface="+mn-lt"/>
            </a:endParaRPr>
          </a:p>
          <a:p>
            <a:pPr algn="ctr"/>
            <a:endParaRPr lang="en-US" sz="5400" b="1" dirty="0">
              <a:latin typeface="Comic Sans MS"/>
              <a:cs typeface="Calibri"/>
            </a:endParaRPr>
          </a:p>
        </p:txBody>
      </p:sp>
      <p:cxnSp>
        <p:nvCxnSpPr>
          <p:cNvPr id="5" name="Straight Arrow Connector 4">
            <a:extLst>
              <a:ext uri="{FF2B5EF4-FFF2-40B4-BE49-F238E27FC236}">
                <a16:creationId xmlns:a16="http://schemas.microsoft.com/office/drawing/2014/main" id="{71EBD218-69FB-5A1D-7E80-E2100BAF3D37}"/>
              </a:ext>
            </a:extLst>
          </p:cNvPr>
          <p:cNvCxnSpPr/>
          <p:nvPr/>
        </p:nvCxnSpPr>
        <p:spPr>
          <a:xfrm>
            <a:off x="1090699" y="3643249"/>
            <a:ext cx="9853446" cy="17515"/>
          </a:xfrm>
          <a:prstGeom prst="straightConnector1">
            <a:avLst/>
          </a:prstGeom>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CBE63236-8881-EEBF-2A6A-F2F1D46DBBB5}"/>
              </a:ext>
            </a:extLst>
          </p:cNvPr>
          <p:cNvSpPr txBox="1"/>
          <p:nvPr/>
        </p:nvSpPr>
        <p:spPr>
          <a:xfrm>
            <a:off x="1865998" y="3825688"/>
            <a:ext cx="8888248" cy="2062103"/>
          </a:xfrm>
          <a:prstGeom prst="rect">
            <a:avLst/>
          </a:prstGeom>
          <a:noFill/>
        </p:spPr>
        <p:txBody>
          <a:bodyPr wrap="square" lIns="91440" tIns="45720" rIns="91440" bIns="45720" rtlCol="0" anchor="t">
            <a:spAutoFit/>
          </a:bodyPr>
          <a:lstStyle/>
          <a:p>
            <a:pPr algn="r"/>
            <a:r>
              <a:rPr lang="en-GB" sz="2800" b="1" dirty="0">
                <a:solidFill>
                  <a:srgbClr val="C00000"/>
                </a:solidFill>
                <a:latin typeface="Comic Sans MS"/>
                <a:cs typeface="Calibri"/>
              </a:rPr>
              <a:t>Presented by:</a:t>
            </a:r>
          </a:p>
          <a:p>
            <a:pPr algn="r"/>
            <a:r>
              <a:rPr lang="en-GB" sz="2800" b="1" dirty="0">
                <a:solidFill>
                  <a:srgbClr val="C00000"/>
                </a:solidFill>
                <a:latin typeface="Comic Sans MS"/>
                <a:cs typeface="Calibri"/>
              </a:rPr>
              <a:t>Krishna Mundra</a:t>
            </a:r>
          </a:p>
          <a:p>
            <a:pPr algn="r"/>
            <a:r>
              <a:rPr lang="en-GB" sz="2800" b="1" dirty="0">
                <a:solidFill>
                  <a:srgbClr val="C00000"/>
                </a:solidFill>
                <a:latin typeface="Comic Sans MS"/>
                <a:cs typeface="Calibri"/>
              </a:rPr>
              <a:t>19CE02004</a:t>
            </a:r>
          </a:p>
          <a:p>
            <a:pPr algn="ctr"/>
            <a:endParaRPr lang="en-US" sz="4400" b="1" dirty="0">
              <a:latin typeface="Comic Sans MS"/>
              <a:cs typeface="Calibri"/>
            </a:endParaRPr>
          </a:p>
        </p:txBody>
      </p:sp>
      <p:sp>
        <p:nvSpPr>
          <p:cNvPr id="6" name="TextBox 5">
            <a:extLst>
              <a:ext uri="{FF2B5EF4-FFF2-40B4-BE49-F238E27FC236}">
                <a16:creationId xmlns:a16="http://schemas.microsoft.com/office/drawing/2014/main" id="{87216AEA-F4E5-2CC7-F977-DD115F0BB55D}"/>
              </a:ext>
            </a:extLst>
          </p:cNvPr>
          <p:cNvSpPr txBox="1"/>
          <p:nvPr/>
        </p:nvSpPr>
        <p:spPr>
          <a:xfrm>
            <a:off x="1090699" y="3838330"/>
            <a:ext cx="9853446" cy="1631216"/>
          </a:xfrm>
          <a:prstGeom prst="rect">
            <a:avLst/>
          </a:prstGeom>
          <a:noFill/>
        </p:spPr>
        <p:txBody>
          <a:bodyPr wrap="square" lIns="91440" tIns="45720" rIns="91440" bIns="45720" rtlCol="0" anchor="t">
            <a:spAutoFit/>
          </a:bodyPr>
          <a:lstStyle/>
          <a:p>
            <a:r>
              <a:rPr lang="en-US" sz="2800" b="1" dirty="0">
                <a:solidFill>
                  <a:srgbClr val="C00000"/>
                </a:solidFill>
                <a:latin typeface="Comic Sans MS"/>
                <a:cs typeface="Calibri"/>
              </a:rPr>
              <a:t>Under the supervision of:</a:t>
            </a:r>
          </a:p>
          <a:p>
            <a:r>
              <a:rPr lang="en-US" sz="2800" b="1" dirty="0">
                <a:solidFill>
                  <a:srgbClr val="C00000"/>
                </a:solidFill>
                <a:latin typeface="Comic Sans MS"/>
                <a:cs typeface="Calibri"/>
              </a:rPr>
              <a:t>Dr. Mohammad </a:t>
            </a:r>
            <a:r>
              <a:rPr lang="en-US" sz="2800" b="1" dirty="0" err="1">
                <a:solidFill>
                  <a:srgbClr val="C00000"/>
                </a:solidFill>
                <a:latin typeface="Comic Sans MS"/>
                <a:cs typeface="Calibri"/>
              </a:rPr>
              <a:t>Masiur</a:t>
            </a:r>
            <a:r>
              <a:rPr lang="en-US" sz="2800" b="1" dirty="0">
                <a:solidFill>
                  <a:srgbClr val="C00000"/>
                </a:solidFill>
                <a:latin typeface="Comic Sans MS"/>
                <a:cs typeface="Calibri"/>
              </a:rPr>
              <a:t> </a:t>
            </a:r>
            <a:r>
              <a:rPr lang="en-US" sz="2800" b="1" dirty="0" err="1">
                <a:solidFill>
                  <a:srgbClr val="C00000"/>
                </a:solidFill>
                <a:latin typeface="Comic Sans MS"/>
                <a:cs typeface="Calibri"/>
              </a:rPr>
              <a:t>Rahaman</a:t>
            </a:r>
            <a:endParaRPr lang="en-US" sz="2800" b="1" dirty="0">
              <a:solidFill>
                <a:srgbClr val="C00000"/>
              </a:solidFill>
              <a:latin typeface="Comic Sans MS"/>
              <a:cs typeface="Calibri"/>
            </a:endParaRPr>
          </a:p>
          <a:p>
            <a:pPr algn="ctr"/>
            <a:endParaRPr lang="en-US" sz="4400" b="1" dirty="0">
              <a:latin typeface="Comic Sans MS"/>
              <a:cs typeface="Calibri"/>
            </a:endParaRPr>
          </a:p>
        </p:txBody>
      </p:sp>
    </p:spTree>
    <p:extLst>
      <p:ext uri="{BB962C8B-B14F-4D97-AF65-F5344CB8AC3E}">
        <p14:creationId xmlns:p14="http://schemas.microsoft.com/office/powerpoint/2010/main" val="61645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RESULTS</a:t>
            </a:r>
            <a:endParaRPr lang="en-US" dirty="0"/>
          </a:p>
        </p:txBody>
      </p:sp>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DBDB70E-D0A8-BE34-F26E-091EA6B55850}"/>
              </a:ext>
            </a:extLst>
          </p:cNvPr>
          <p:cNvSpPr>
            <a:spLocks noGrp="1"/>
          </p:cNvSpPr>
          <p:nvPr>
            <p:ph type="sldNum" sz="quarter" idx="12"/>
          </p:nvPr>
        </p:nvSpPr>
        <p:spPr/>
        <p:txBody>
          <a:bodyPr/>
          <a:lstStyle/>
          <a:p>
            <a:r>
              <a:rPr lang="en-US" dirty="0">
                <a:latin typeface="Comic Sans MS"/>
              </a:rPr>
              <a:t>Slide 9 of 19</a:t>
            </a:r>
          </a:p>
        </p:txBody>
      </p:sp>
      <p:sp>
        <p:nvSpPr>
          <p:cNvPr id="3" name="TextBox 2">
            <a:extLst>
              <a:ext uri="{FF2B5EF4-FFF2-40B4-BE49-F238E27FC236}">
                <a16:creationId xmlns:a16="http://schemas.microsoft.com/office/drawing/2014/main" id="{5FBB9710-DB2D-F7E8-C1C7-7B834F338975}"/>
              </a:ext>
            </a:extLst>
          </p:cNvPr>
          <p:cNvSpPr txBox="1"/>
          <p:nvPr/>
        </p:nvSpPr>
        <p:spPr>
          <a:xfrm>
            <a:off x="963706" y="895277"/>
            <a:ext cx="10152529" cy="1488036"/>
          </a:xfrm>
          <a:prstGeom prst="rect">
            <a:avLst/>
          </a:prstGeom>
          <a:noFill/>
        </p:spPr>
        <p:txBody>
          <a:bodyPr wrap="square" lIns="91440" tIns="45720" rIns="91440" bIns="45720" rtlCol="0" anchor="t">
            <a:spAutoFit/>
          </a:bodyPr>
          <a:lstStyle/>
          <a:p>
            <a:pPr marL="457200" indent="-457200" algn="just">
              <a:lnSpc>
                <a:spcPct val="150000"/>
              </a:lnSpc>
              <a:buFont typeface="Arial" panose="020B0604020202020204" pitchFamily="34" charset="0"/>
              <a:buChar char="•"/>
            </a:pPr>
            <a:r>
              <a:rPr lang="en-US" sz="3200" b="1" dirty="0">
                <a:latin typeface="Comic Sans MS" pitchFamily="66" charset="0"/>
              </a:rPr>
              <a:t>Design of 3-D CNN Architecture:</a:t>
            </a:r>
          </a:p>
          <a:p>
            <a:pPr marL="457200" indent="-457200" algn="just">
              <a:lnSpc>
                <a:spcPct val="150000"/>
              </a:lnSpc>
              <a:buFont typeface="Arial" panose="020B0604020202020204" pitchFamily="34" charset="0"/>
              <a:buChar char="•"/>
            </a:pPr>
            <a:endParaRPr lang="en-US" sz="3200" b="1" dirty="0">
              <a:latin typeface="Comic Sans MS" pitchFamily="66" charset="0"/>
            </a:endParaRPr>
          </a:p>
        </p:txBody>
      </p:sp>
      <p:graphicFrame>
        <p:nvGraphicFramePr>
          <p:cNvPr id="12" name="Table 11">
            <a:extLst>
              <a:ext uri="{FF2B5EF4-FFF2-40B4-BE49-F238E27FC236}">
                <a16:creationId xmlns:a16="http://schemas.microsoft.com/office/drawing/2014/main" id="{C15D7C31-58D8-3D75-F751-F0DC5E7A35F2}"/>
              </a:ext>
            </a:extLst>
          </p:cNvPr>
          <p:cNvGraphicFramePr>
            <a:graphicFrameLocks noGrp="1"/>
          </p:cNvGraphicFramePr>
          <p:nvPr>
            <p:extLst>
              <p:ext uri="{D42A27DB-BD31-4B8C-83A1-F6EECF244321}">
                <p14:modId xmlns:p14="http://schemas.microsoft.com/office/powerpoint/2010/main" val="2667996091"/>
              </p:ext>
            </p:extLst>
          </p:nvPr>
        </p:nvGraphicFramePr>
        <p:xfrm>
          <a:off x="1524001" y="1639295"/>
          <a:ext cx="8800728" cy="5038881"/>
        </p:xfrm>
        <a:graphic>
          <a:graphicData uri="http://schemas.openxmlformats.org/drawingml/2006/table">
            <a:tbl>
              <a:tblPr firstRow="1">
                <a:tableStyleId>{616DA210-FB5B-4158-B5E0-FEB733F419BA}</a:tableStyleId>
              </a:tblPr>
              <a:tblGrid>
                <a:gridCol w="2933576">
                  <a:extLst>
                    <a:ext uri="{9D8B030D-6E8A-4147-A177-3AD203B41FA5}">
                      <a16:colId xmlns:a16="http://schemas.microsoft.com/office/drawing/2014/main" val="504297143"/>
                    </a:ext>
                  </a:extLst>
                </a:gridCol>
                <a:gridCol w="2933576">
                  <a:extLst>
                    <a:ext uri="{9D8B030D-6E8A-4147-A177-3AD203B41FA5}">
                      <a16:colId xmlns:a16="http://schemas.microsoft.com/office/drawing/2014/main" val="1467769032"/>
                    </a:ext>
                  </a:extLst>
                </a:gridCol>
                <a:gridCol w="2933576">
                  <a:extLst>
                    <a:ext uri="{9D8B030D-6E8A-4147-A177-3AD203B41FA5}">
                      <a16:colId xmlns:a16="http://schemas.microsoft.com/office/drawing/2014/main" val="1627461588"/>
                    </a:ext>
                  </a:extLst>
                </a:gridCol>
              </a:tblGrid>
              <a:tr h="241967">
                <a:tc>
                  <a:txBody>
                    <a:bodyPr/>
                    <a:lstStyle/>
                    <a:p>
                      <a:pPr fontAlgn="t"/>
                      <a:r>
                        <a:rPr lang="en-IN" sz="1400">
                          <a:effectLst/>
                          <a:latin typeface="Comic Sans MS" panose="030F0702030302020204" pitchFamily="66" charset="0"/>
                        </a:rPr>
                        <a:t>Layer (type)</a:t>
                      </a:r>
                    </a:p>
                  </a:txBody>
                  <a:tcPr marL="49195" marR="49195" marT="24598" marB="24598"/>
                </a:tc>
                <a:tc>
                  <a:txBody>
                    <a:bodyPr/>
                    <a:lstStyle/>
                    <a:p>
                      <a:pPr fontAlgn="t"/>
                      <a:r>
                        <a:rPr lang="en-IN" sz="1400">
                          <a:effectLst/>
                          <a:latin typeface="Comic Sans MS" panose="030F0702030302020204" pitchFamily="66" charset="0"/>
                        </a:rPr>
                        <a:t>Output Shape</a:t>
                      </a:r>
                    </a:p>
                  </a:txBody>
                  <a:tcPr marL="49195" marR="49195" marT="24598" marB="24598"/>
                </a:tc>
                <a:tc>
                  <a:txBody>
                    <a:bodyPr/>
                    <a:lstStyle/>
                    <a:p>
                      <a:pPr fontAlgn="t"/>
                      <a:r>
                        <a:rPr lang="en-IN" sz="1400">
                          <a:effectLst/>
                          <a:latin typeface="Comic Sans MS" panose="030F0702030302020204" pitchFamily="66" charset="0"/>
                        </a:rPr>
                        <a:t>Param #</a:t>
                      </a:r>
                    </a:p>
                  </a:txBody>
                  <a:tcPr marL="49195" marR="49195" marT="24598" marB="24598"/>
                </a:tc>
                <a:extLst>
                  <a:ext uri="{0D108BD9-81ED-4DB2-BD59-A6C34878D82A}">
                    <a16:rowId xmlns:a16="http://schemas.microsoft.com/office/drawing/2014/main" val="2521595549"/>
                  </a:ext>
                </a:extLst>
              </a:tr>
              <a:tr h="287862">
                <a:tc>
                  <a:txBody>
                    <a:bodyPr/>
                    <a:lstStyle/>
                    <a:p>
                      <a:pPr fontAlgn="t"/>
                      <a:r>
                        <a:rPr lang="en-IN" sz="1400">
                          <a:effectLst/>
                          <a:latin typeface="Comic Sans MS" panose="030F0702030302020204" pitchFamily="66" charset="0"/>
                        </a:rPr>
                        <a:t>conv3d (Conv3D)</a:t>
                      </a:r>
                    </a:p>
                  </a:txBody>
                  <a:tcPr marL="49195" marR="49195" marT="24598" marB="24598"/>
                </a:tc>
                <a:tc>
                  <a:txBody>
                    <a:bodyPr/>
                    <a:lstStyle/>
                    <a:p>
                      <a:pPr fontAlgn="t"/>
                      <a:r>
                        <a:rPr lang="it-IT" sz="1400">
                          <a:effectLst/>
                          <a:latin typeface="Comic Sans MS" panose="030F0702030302020204" pitchFamily="66" charset="0"/>
                        </a:rPr>
                        <a:t>(None, 97, 97, 97, 16)</a:t>
                      </a:r>
                    </a:p>
                  </a:txBody>
                  <a:tcPr marL="49195" marR="49195" marT="24598" marB="24598"/>
                </a:tc>
                <a:tc>
                  <a:txBody>
                    <a:bodyPr/>
                    <a:lstStyle/>
                    <a:p>
                      <a:pPr fontAlgn="t"/>
                      <a:r>
                        <a:rPr lang="en-IN" sz="1400">
                          <a:effectLst/>
                          <a:latin typeface="Comic Sans MS" panose="030F0702030302020204" pitchFamily="66" charset="0"/>
                        </a:rPr>
                        <a:t>2016</a:t>
                      </a:r>
                    </a:p>
                  </a:txBody>
                  <a:tcPr marL="49195" marR="49195" marT="24598" marB="24598"/>
                </a:tc>
                <a:extLst>
                  <a:ext uri="{0D108BD9-81ED-4DB2-BD59-A6C34878D82A}">
                    <a16:rowId xmlns:a16="http://schemas.microsoft.com/office/drawing/2014/main" val="664002961"/>
                  </a:ext>
                </a:extLst>
              </a:tr>
              <a:tr h="287862">
                <a:tc>
                  <a:txBody>
                    <a:bodyPr/>
                    <a:lstStyle/>
                    <a:p>
                      <a:pPr fontAlgn="t"/>
                      <a:r>
                        <a:rPr lang="en-IN" sz="1400" dirty="0">
                          <a:effectLst/>
                          <a:latin typeface="Comic Sans MS" panose="030F0702030302020204" pitchFamily="66" charset="0"/>
                        </a:rPr>
                        <a:t>activation (Activation)</a:t>
                      </a:r>
                    </a:p>
                  </a:txBody>
                  <a:tcPr marL="49195" marR="49195" marT="24598" marB="24598"/>
                </a:tc>
                <a:tc>
                  <a:txBody>
                    <a:bodyPr/>
                    <a:lstStyle/>
                    <a:p>
                      <a:pPr fontAlgn="t"/>
                      <a:r>
                        <a:rPr lang="it-IT" sz="1400">
                          <a:effectLst/>
                          <a:latin typeface="Comic Sans MS" panose="030F0702030302020204" pitchFamily="66" charset="0"/>
                        </a:rPr>
                        <a:t>(None, 97, 97, 97, 16)</a:t>
                      </a:r>
                    </a:p>
                  </a:txBody>
                  <a:tcPr marL="49195" marR="49195" marT="24598" marB="24598"/>
                </a:tc>
                <a:tc>
                  <a:txBody>
                    <a:bodyPr/>
                    <a:lstStyle/>
                    <a:p>
                      <a:pPr fontAlgn="t"/>
                      <a:r>
                        <a:rPr lang="en-IN" sz="1400">
                          <a:effectLst/>
                          <a:latin typeface="Comic Sans MS" panose="030F0702030302020204" pitchFamily="66" charset="0"/>
                        </a:rPr>
                        <a:t>0</a:t>
                      </a:r>
                    </a:p>
                  </a:txBody>
                  <a:tcPr marL="49195" marR="49195" marT="24598" marB="24598"/>
                </a:tc>
                <a:extLst>
                  <a:ext uri="{0D108BD9-81ED-4DB2-BD59-A6C34878D82A}">
                    <a16:rowId xmlns:a16="http://schemas.microsoft.com/office/drawing/2014/main" val="208581541"/>
                  </a:ext>
                </a:extLst>
              </a:tr>
              <a:tr h="356817">
                <a:tc>
                  <a:txBody>
                    <a:bodyPr/>
                    <a:lstStyle/>
                    <a:p>
                      <a:pPr fontAlgn="t"/>
                      <a:r>
                        <a:rPr lang="en-IN" sz="1400" dirty="0">
                          <a:effectLst/>
                          <a:latin typeface="Comic Sans MS" panose="030F0702030302020204" pitchFamily="66" charset="0"/>
                        </a:rPr>
                        <a:t>max_pooling3d (MaxPooling3D)</a:t>
                      </a:r>
                    </a:p>
                  </a:txBody>
                  <a:tcPr marL="49195" marR="49195" marT="24598" marB="24598"/>
                </a:tc>
                <a:tc>
                  <a:txBody>
                    <a:bodyPr/>
                    <a:lstStyle/>
                    <a:p>
                      <a:pPr fontAlgn="t"/>
                      <a:r>
                        <a:rPr lang="en-IN" sz="1400" dirty="0">
                          <a:effectLst/>
                          <a:latin typeface="Comic Sans MS" panose="030F0702030302020204" pitchFamily="66" charset="0"/>
                        </a:rPr>
                        <a:t>(None, 48, 48, 48, 16)</a:t>
                      </a:r>
                    </a:p>
                  </a:txBody>
                  <a:tcPr marL="49195" marR="49195" marT="24598" marB="24598"/>
                </a:tc>
                <a:tc>
                  <a:txBody>
                    <a:bodyPr/>
                    <a:lstStyle/>
                    <a:p>
                      <a:pPr fontAlgn="t"/>
                      <a:r>
                        <a:rPr lang="en-IN" sz="1400" dirty="0">
                          <a:effectLst/>
                          <a:latin typeface="Comic Sans MS" panose="030F0702030302020204" pitchFamily="66" charset="0"/>
                        </a:rPr>
                        <a:t>0</a:t>
                      </a:r>
                    </a:p>
                  </a:txBody>
                  <a:tcPr marL="49195" marR="49195" marT="24598" marB="24598"/>
                </a:tc>
                <a:extLst>
                  <a:ext uri="{0D108BD9-81ED-4DB2-BD59-A6C34878D82A}">
                    <a16:rowId xmlns:a16="http://schemas.microsoft.com/office/drawing/2014/main" val="2899193490"/>
                  </a:ext>
                </a:extLst>
              </a:tr>
              <a:tr h="287862">
                <a:tc>
                  <a:txBody>
                    <a:bodyPr/>
                    <a:lstStyle/>
                    <a:p>
                      <a:pPr fontAlgn="t"/>
                      <a:r>
                        <a:rPr lang="en-IN" sz="1400">
                          <a:effectLst/>
                          <a:latin typeface="Comic Sans MS" panose="030F0702030302020204" pitchFamily="66" charset="0"/>
                        </a:rPr>
                        <a:t>conv3d_1 (Conv3D)</a:t>
                      </a:r>
                    </a:p>
                  </a:txBody>
                  <a:tcPr marL="49195" marR="49195" marT="24598" marB="24598"/>
                </a:tc>
                <a:tc>
                  <a:txBody>
                    <a:bodyPr/>
                    <a:lstStyle/>
                    <a:p>
                      <a:pPr fontAlgn="t"/>
                      <a:r>
                        <a:rPr lang="it-IT" sz="1400">
                          <a:effectLst/>
                          <a:latin typeface="Comic Sans MS" panose="030F0702030302020204" pitchFamily="66" charset="0"/>
                        </a:rPr>
                        <a:t>(None, 44, 44, 44, 16)</a:t>
                      </a:r>
                    </a:p>
                  </a:txBody>
                  <a:tcPr marL="49195" marR="49195" marT="24598" marB="24598"/>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dirty="0">
                          <a:effectLst/>
                          <a:latin typeface="Comic Sans MS" panose="030F0702030302020204" pitchFamily="66" charset="0"/>
                        </a:rPr>
                        <a:t>32016</a:t>
                      </a:r>
                    </a:p>
                  </a:txBody>
                  <a:tcPr marL="49195" marR="49195" marT="24598" marB="24598"/>
                </a:tc>
                <a:extLst>
                  <a:ext uri="{0D108BD9-81ED-4DB2-BD59-A6C34878D82A}">
                    <a16:rowId xmlns:a16="http://schemas.microsoft.com/office/drawing/2014/main" val="3262275754"/>
                  </a:ext>
                </a:extLst>
              </a:tr>
              <a:tr h="287862">
                <a:tc>
                  <a:txBody>
                    <a:bodyPr/>
                    <a:lstStyle/>
                    <a:p>
                      <a:pPr fontAlgn="t"/>
                      <a:r>
                        <a:rPr lang="en-IN" sz="1400">
                          <a:effectLst/>
                          <a:latin typeface="Comic Sans MS" panose="030F0702030302020204" pitchFamily="66" charset="0"/>
                        </a:rPr>
                        <a:t>activation_1 (Activation)</a:t>
                      </a:r>
                    </a:p>
                  </a:txBody>
                  <a:tcPr marL="49195" marR="49195" marT="24598" marB="24598"/>
                </a:tc>
                <a:tc>
                  <a:txBody>
                    <a:bodyPr/>
                    <a:lstStyle/>
                    <a:p>
                      <a:pPr fontAlgn="t"/>
                      <a:r>
                        <a:rPr lang="it-IT" sz="1400">
                          <a:effectLst/>
                          <a:latin typeface="Comic Sans MS" panose="030F0702030302020204" pitchFamily="66" charset="0"/>
                        </a:rPr>
                        <a:t>(None, 44, 44, 44, 16)</a:t>
                      </a:r>
                    </a:p>
                  </a:txBody>
                  <a:tcPr marL="49195" marR="49195" marT="24598" marB="24598"/>
                </a:tc>
                <a:tc>
                  <a:txBody>
                    <a:bodyPr/>
                    <a:lstStyle/>
                    <a:p>
                      <a:pPr fontAlgn="t"/>
                      <a:r>
                        <a:rPr lang="en-IN" sz="1400" dirty="0">
                          <a:effectLst/>
                          <a:latin typeface="Comic Sans MS" panose="030F0702030302020204" pitchFamily="66" charset="0"/>
                        </a:rPr>
                        <a:t>0</a:t>
                      </a:r>
                    </a:p>
                  </a:txBody>
                  <a:tcPr marL="49195" marR="49195" marT="24598" marB="24598"/>
                </a:tc>
                <a:extLst>
                  <a:ext uri="{0D108BD9-81ED-4DB2-BD59-A6C34878D82A}">
                    <a16:rowId xmlns:a16="http://schemas.microsoft.com/office/drawing/2014/main" val="3688447181"/>
                  </a:ext>
                </a:extLst>
              </a:tr>
              <a:tr h="43987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dirty="0">
                          <a:effectLst/>
                          <a:latin typeface="Comic Sans MS" panose="030F0702030302020204" pitchFamily="66" charset="0"/>
                        </a:rPr>
                        <a:t>max_pooling3d_1 (</a:t>
                      </a:r>
                      <a:r>
                        <a:rPr lang="en-IN" sz="1400" dirty="0" err="1">
                          <a:effectLst/>
                          <a:latin typeface="Comic Sans MS" panose="030F0702030302020204" pitchFamily="66" charset="0"/>
                        </a:rPr>
                        <a:t>MaxPooling</a:t>
                      </a:r>
                      <a:r>
                        <a:rPr lang="en-IN" sz="1400" dirty="0">
                          <a:effectLst/>
                          <a:latin typeface="Comic Sans MS" panose="030F0702030302020204" pitchFamily="66" charset="0"/>
                        </a:rPr>
                        <a:t> 3D)</a:t>
                      </a:r>
                    </a:p>
                  </a:txBody>
                  <a:tcPr marL="49195" marR="49195" marT="24598" marB="24598"/>
                </a:tc>
                <a:tc>
                  <a:txBody>
                    <a:bodyPr/>
                    <a:lstStyle/>
                    <a:p>
                      <a:pPr fontAlgn="t"/>
                      <a:r>
                        <a:rPr lang="it-IT" sz="1400">
                          <a:effectLst/>
                          <a:latin typeface="Comic Sans MS" panose="030F0702030302020204" pitchFamily="66" charset="0"/>
                        </a:rPr>
                        <a:t>(None, 22, 22, 22, 16)</a:t>
                      </a:r>
                    </a:p>
                  </a:txBody>
                  <a:tcPr marL="49195" marR="49195" marT="24598" marB="24598"/>
                </a:tc>
                <a:tc>
                  <a:txBody>
                    <a:bodyPr/>
                    <a:lstStyle/>
                    <a:p>
                      <a:pPr fontAlgn="t"/>
                      <a:r>
                        <a:rPr lang="en-US" sz="1400" dirty="0">
                          <a:effectLst/>
                          <a:latin typeface="Comic Sans MS" panose="030F0702030302020204" pitchFamily="66" charset="0"/>
                        </a:rPr>
                        <a:t>0</a:t>
                      </a:r>
                      <a:endParaRPr lang="en-IN" sz="1400" dirty="0">
                        <a:effectLst/>
                        <a:latin typeface="Comic Sans MS" panose="030F0702030302020204" pitchFamily="66" charset="0"/>
                      </a:endParaRPr>
                    </a:p>
                  </a:txBody>
                  <a:tcPr marL="49195" marR="49195" marT="24598" marB="24598"/>
                </a:tc>
                <a:extLst>
                  <a:ext uri="{0D108BD9-81ED-4DB2-BD59-A6C34878D82A}">
                    <a16:rowId xmlns:a16="http://schemas.microsoft.com/office/drawing/2014/main" val="4241794093"/>
                  </a:ext>
                </a:extLst>
              </a:tr>
              <a:tr h="241967">
                <a:tc>
                  <a:txBody>
                    <a:bodyPr/>
                    <a:lstStyle/>
                    <a:p>
                      <a:pPr fontAlgn="t"/>
                      <a:r>
                        <a:rPr lang="en-IN" sz="1400">
                          <a:effectLst/>
                          <a:latin typeface="Comic Sans MS" panose="030F0702030302020204" pitchFamily="66" charset="0"/>
                        </a:rPr>
                        <a:t>conv3d_2 (Conv3D)</a:t>
                      </a:r>
                    </a:p>
                  </a:txBody>
                  <a:tcPr marL="49195" marR="49195" marT="24598" marB="24598"/>
                </a:tc>
                <a:tc>
                  <a:txBody>
                    <a:bodyPr/>
                    <a:lstStyle/>
                    <a:p>
                      <a:pPr fontAlgn="t"/>
                      <a:r>
                        <a:rPr lang="it-IT" sz="1400">
                          <a:effectLst/>
                          <a:latin typeface="Comic Sans MS" panose="030F0702030302020204" pitchFamily="66" charset="0"/>
                        </a:rPr>
                        <a:t>(None, 18, 18, 18, 32)</a:t>
                      </a:r>
                    </a:p>
                  </a:txBody>
                  <a:tcPr marL="49195" marR="49195" marT="24598" marB="24598"/>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dirty="0">
                          <a:effectLst/>
                          <a:latin typeface="Comic Sans MS" panose="030F0702030302020204" pitchFamily="66" charset="0"/>
                        </a:rPr>
                        <a:t>64032</a:t>
                      </a:r>
                    </a:p>
                  </a:txBody>
                  <a:tcPr marL="49195" marR="49195" marT="24598" marB="24598"/>
                </a:tc>
                <a:extLst>
                  <a:ext uri="{0D108BD9-81ED-4DB2-BD59-A6C34878D82A}">
                    <a16:rowId xmlns:a16="http://schemas.microsoft.com/office/drawing/2014/main" val="3328121593"/>
                  </a:ext>
                </a:extLst>
              </a:tr>
              <a:tr h="287862">
                <a:tc>
                  <a:txBody>
                    <a:bodyPr/>
                    <a:lstStyle/>
                    <a:p>
                      <a:pPr fontAlgn="t"/>
                      <a:r>
                        <a:rPr lang="en-IN" sz="1400">
                          <a:effectLst/>
                          <a:latin typeface="Comic Sans MS" panose="030F0702030302020204" pitchFamily="66" charset="0"/>
                        </a:rPr>
                        <a:t>activation_2 (Activation)</a:t>
                      </a:r>
                    </a:p>
                  </a:txBody>
                  <a:tcPr marL="49195" marR="49195" marT="24598" marB="24598"/>
                </a:tc>
                <a:tc>
                  <a:txBody>
                    <a:bodyPr/>
                    <a:lstStyle/>
                    <a:p>
                      <a:pPr fontAlgn="t"/>
                      <a:r>
                        <a:rPr lang="it-IT" sz="1400">
                          <a:effectLst/>
                          <a:latin typeface="Comic Sans MS" panose="030F0702030302020204" pitchFamily="66" charset="0"/>
                        </a:rPr>
                        <a:t>(None, 18, 18, 18, 32)</a:t>
                      </a:r>
                    </a:p>
                  </a:txBody>
                  <a:tcPr marL="49195" marR="49195" marT="24598" marB="24598"/>
                </a:tc>
                <a:tc>
                  <a:txBody>
                    <a:bodyPr/>
                    <a:lstStyle/>
                    <a:p>
                      <a:pPr fontAlgn="t"/>
                      <a:r>
                        <a:rPr lang="en-IN" sz="1400">
                          <a:effectLst/>
                          <a:latin typeface="Comic Sans MS" panose="030F0702030302020204" pitchFamily="66" charset="0"/>
                        </a:rPr>
                        <a:t>0</a:t>
                      </a:r>
                    </a:p>
                  </a:txBody>
                  <a:tcPr marL="49195" marR="49195" marT="24598" marB="24598"/>
                </a:tc>
                <a:extLst>
                  <a:ext uri="{0D108BD9-81ED-4DB2-BD59-A6C34878D82A}">
                    <a16:rowId xmlns:a16="http://schemas.microsoft.com/office/drawing/2014/main" val="1964081131"/>
                  </a:ext>
                </a:extLst>
              </a:tr>
              <a:tr h="439875">
                <a:tc>
                  <a:txBody>
                    <a:bodyPr/>
                    <a:lstStyle/>
                    <a:p>
                      <a:pPr fontAlgn="t"/>
                      <a:r>
                        <a:rPr lang="en-IN" sz="1400" dirty="0">
                          <a:effectLst/>
                          <a:latin typeface="Comic Sans MS" panose="030F0702030302020204" pitchFamily="66" charset="0"/>
                        </a:rPr>
                        <a:t>max_pooling3d_2 (</a:t>
                      </a:r>
                      <a:r>
                        <a:rPr lang="en-IN" sz="1400" dirty="0" err="1">
                          <a:effectLst/>
                          <a:latin typeface="Comic Sans MS" panose="030F0702030302020204" pitchFamily="66" charset="0"/>
                        </a:rPr>
                        <a:t>MaxPooling</a:t>
                      </a:r>
                      <a:r>
                        <a:rPr lang="en-IN" sz="1400" dirty="0">
                          <a:effectLst/>
                          <a:latin typeface="Comic Sans MS" panose="030F0702030302020204" pitchFamily="66" charset="0"/>
                        </a:rPr>
                        <a:t> 3D)</a:t>
                      </a:r>
                    </a:p>
                  </a:txBody>
                  <a:tcPr marL="49195" marR="49195" marT="24598" marB="24598"/>
                </a:tc>
                <a:tc>
                  <a:txBody>
                    <a:bodyPr/>
                    <a:lstStyle/>
                    <a:p>
                      <a:pPr fontAlgn="t"/>
                      <a:r>
                        <a:rPr lang="it-IT" sz="1400" dirty="0">
                          <a:effectLst/>
                          <a:latin typeface="Comic Sans MS" panose="030F0702030302020204" pitchFamily="66" charset="0"/>
                        </a:rPr>
                        <a:t>(None, 9, 9, 9, 32)</a:t>
                      </a:r>
                    </a:p>
                  </a:txBody>
                  <a:tcPr marL="49195" marR="49195" marT="24598" marB="24598"/>
                </a:tc>
                <a:tc>
                  <a:txBody>
                    <a:bodyPr/>
                    <a:lstStyle/>
                    <a:p>
                      <a:pPr fontAlgn="t"/>
                      <a:r>
                        <a:rPr lang="en-US" sz="1400" dirty="0">
                          <a:effectLst/>
                          <a:latin typeface="Comic Sans MS" panose="030F0702030302020204" pitchFamily="66" charset="0"/>
                        </a:rPr>
                        <a:t>0</a:t>
                      </a:r>
                      <a:endParaRPr lang="en-IN" sz="1400" dirty="0">
                        <a:effectLst/>
                        <a:latin typeface="Comic Sans MS" panose="030F0702030302020204" pitchFamily="66" charset="0"/>
                      </a:endParaRPr>
                    </a:p>
                  </a:txBody>
                  <a:tcPr marL="49195" marR="49195" marT="24598" marB="24598"/>
                </a:tc>
                <a:extLst>
                  <a:ext uri="{0D108BD9-81ED-4DB2-BD59-A6C34878D82A}">
                    <a16:rowId xmlns:a16="http://schemas.microsoft.com/office/drawing/2014/main" val="3079615353"/>
                  </a:ext>
                </a:extLst>
              </a:tr>
              <a:tr h="241967">
                <a:tc>
                  <a:txBody>
                    <a:bodyPr/>
                    <a:lstStyle/>
                    <a:p>
                      <a:pPr fontAlgn="t"/>
                      <a:r>
                        <a:rPr lang="en-IN" sz="1400">
                          <a:effectLst/>
                          <a:latin typeface="Comic Sans MS" panose="030F0702030302020204" pitchFamily="66" charset="0"/>
                        </a:rPr>
                        <a:t>flatten (Flatten)</a:t>
                      </a:r>
                    </a:p>
                  </a:txBody>
                  <a:tcPr marL="49195" marR="49195" marT="24598" marB="24598"/>
                </a:tc>
                <a:tc>
                  <a:txBody>
                    <a:bodyPr/>
                    <a:lstStyle/>
                    <a:p>
                      <a:pPr fontAlgn="t"/>
                      <a:r>
                        <a:rPr lang="en-IN" sz="1400">
                          <a:effectLst/>
                          <a:latin typeface="Comic Sans MS" panose="030F0702030302020204" pitchFamily="66" charset="0"/>
                        </a:rPr>
                        <a:t>(None, 23328)</a:t>
                      </a:r>
                    </a:p>
                  </a:txBody>
                  <a:tcPr marL="49195" marR="49195" marT="24598" marB="24598"/>
                </a:tc>
                <a:tc>
                  <a:txBody>
                    <a:bodyPr/>
                    <a:lstStyle/>
                    <a:p>
                      <a:pPr fontAlgn="t"/>
                      <a:r>
                        <a:rPr lang="en-IN" sz="1400" dirty="0">
                          <a:effectLst/>
                          <a:latin typeface="Comic Sans MS" panose="030F0702030302020204" pitchFamily="66" charset="0"/>
                        </a:rPr>
                        <a:t>0</a:t>
                      </a:r>
                    </a:p>
                  </a:txBody>
                  <a:tcPr marL="49195" marR="49195" marT="24598" marB="24598"/>
                </a:tc>
                <a:extLst>
                  <a:ext uri="{0D108BD9-81ED-4DB2-BD59-A6C34878D82A}">
                    <a16:rowId xmlns:a16="http://schemas.microsoft.com/office/drawing/2014/main" val="765963690"/>
                  </a:ext>
                </a:extLst>
              </a:tr>
              <a:tr h="241967">
                <a:tc>
                  <a:txBody>
                    <a:bodyPr/>
                    <a:lstStyle/>
                    <a:p>
                      <a:pPr fontAlgn="t"/>
                      <a:r>
                        <a:rPr lang="en-IN" sz="1400">
                          <a:effectLst/>
                          <a:latin typeface="Comic Sans MS" panose="030F0702030302020204" pitchFamily="66" charset="0"/>
                        </a:rPr>
                        <a:t>dense (Dense)</a:t>
                      </a:r>
                    </a:p>
                  </a:txBody>
                  <a:tcPr marL="49195" marR="49195" marT="24598" marB="24598"/>
                </a:tc>
                <a:tc>
                  <a:txBody>
                    <a:bodyPr/>
                    <a:lstStyle/>
                    <a:p>
                      <a:pPr fontAlgn="t"/>
                      <a:r>
                        <a:rPr lang="en-IN" sz="1400">
                          <a:effectLst/>
                          <a:latin typeface="Comic Sans MS" panose="030F0702030302020204" pitchFamily="66" charset="0"/>
                        </a:rPr>
                        <a:t>(None, 128)</a:t>
                      </a:r>
                    </a:p>
                  </a:txBody>
                  <a:tcPr marL="49195" marR="49195" marT="24598" marB="24598"/>
                </a:tc>
                <a:tc>
                  <a:txBody>
                    <a:bodyPr/>
                    <a:lstStyle/>
                    <a:p>
                      <a:pPr fontAlgn="t"/>
                      <a:r>
                        <a:rPr lang="en-IN" sz="1400" dirty="0">
                          <a:effectLst/>
                          <a:latin typeface="Comic Sans MS" panose="030F0702030302020204" pitchFamily="66" charset="0"/>
                        </a:rPr>
                        <a:t>2986112</a:t>
                      </a:r>
                    </a:p>
                  </a:txBody>
                  <a:tcPr marL="49195" marR="49195" marT="24598" marB="24598"/>
                </a:tc>
                <a:extLst>
                  <a:ext uri="{0D108BD9-81ED-4DB2-BD59-A6C34878D82A}">
                    <a16:rowId xmlns:a16="http://schemas.microsoft.com/office/drawing/2014/main" val="3528719671"/>
                  </a:ext>
                </a:extLst>
              </a:tr>
              <a:tr h="241967">
                <a:tc>
                  <a:txBody>
                    <a:bodyPr/>
                    <a:lstStyle/>
                    <a:p>
                      <a:pPr fontAlgn="t"/>
                      <a:r>
                        <a:rPr lang="en-IN" sz="1400">
                          <a:effectLst/>
                          <a:latin typeface="Comic Sans MS" panose="030F0702030302020204" pitchFamily="66" charset="0"/>
                        </a:rPr>
                        <a:t>dense_1 (Dense)</a:t>
                      </a:r>
                    </a:p>
                  </a:txBody>
                  <a:tcPr marL="49195" marR="49195" marT="24598" marB="24598"/>
                </a:tc>
                <a:tc>
                  <a:txBody>
                    <a:bodyPr/>
                    <a:lstStyle/>
                    <a:p>
                      <a:pPr fontAlgn="t"/>
                      <a:r>
                        <a:rPr lang="en-IN" sz="1400">
                          <a:effectLst/>
                          <a:latin typeface="Comic Sans MS" panose="030F0702030302020204" pitchFamily="66" charset="0"/>
                        </a:rPr>
                        <a:t>(None, 64)</a:t>
                      </a:r>
                    </a:p>
                  </a:txBody>
                  <a:tcPr marL="49195" marR="49195" marT="24598" marB="24598"/>
                </a:tc>
                <a:tc>
                  <a:txBody>
                    <a:bodyPr/>
                    <a:lstStyle/>
                    <a:p>
                      <a:pPr fontAlgn="t"/>
                      <a:r>
                        <a:rPr lang="en-IN" sz="1400" dirty="0">
                          <a:effectLst/>
                          <a:latin typeface="Comic Sans MS" panose="030F0702030302020204" pitchFamily="66" charset="0"/>
                        </a:rPr>
                        <a:t>8256</a:t>
                      </a:r>
                    </a:p>
                  </a:txBody>
                  <a:tcPr marL="49195" marR="49195" marT="24598" marB="24598"/>
                </a:tc>
                <a:extLst>
                  <a:ext uri="{0D108BD9-81ED-4DB2-BD59-A6C34878D82A}">
                    <a16:rowId xmlns:a16="http://schemas.microsoft.com/office/drawing/2014/main" val="3690834689"/>
                  </a:ext>
                </a:extLst>
              </a:tr>
              <a:tr h="241967">
                <a:tc>
                  <a:txBody>
                    <a:bodyPr/>
                    <a:lstStyle/>
                    <a:p>
                      <a:pPr fontAlgn="t"/>
                      <a:r>
                        <a:rPr lang="en-IN" sz="1400">
                          <a:effectLst/>
                          <a:latin typeface="Comic Sans MS" panose="030F0702030302020204" pitchFamily="66" charset="0"/>
                        </a:rPr>
                        <a:t>dense_2 (Dense)</a:t>
                      </a:r>
                    </a:p>
                  </a:txBody>
                  <a:tcPr marL="49195" marR="49195" marT="24598" marB="24598"/>
                </a:tc>
                <a:tc>
                  <a:txBody>
                    <a:bodyPr/>
                    <a:lstStyle/>
                    <a:p>
                      <a:pPr fontAlgn="t"/>
                      <a:r>
                        <a:rPr lang="en-IN" sz="1400">
                          <a:effectLst/>
                          <a:latin typeface="Comic Sans MS" panose="030F0702030302020204" pitchFamily="66" charset="0"/>
                        </a:rPr>
                        <a:t>(None, 12)</a:t>
                      </a:r>
                    </a:p>
                  </a:txBody>
                  <a:tcPr marL="49195" marR="49195" marT="24598" marB="24598"/>
                </a:tc>
                <a:tc>
                  <a:txBody>
                    <a:bodyPr/>
                    <a:lstStyle/>
                    <a:p>
                      <a:pPr fontAlgn="t"/>
                      <a:r>
                        <a:rPr lang="en-IN" sz="1400" dirty="0">
                          <a:effectLst/>
                          <a:latin typeface="Comic Sans MS" panose="030F0702030302020204" pitchFamily="66" charset="0"/>
                        </a:rPr>
                        <a:t>780</a:t>
                      </a:r>
                    </a:p>
                  </a:txBody>
                  <a:tcPr marL="49195" marR="49195" marT="24598" marB="24598"/>
                </a:tc>
                <a:extLst>
                  <a:ext uri="{0D108BD9-81ED-4DB2-BD59-A6C34878D82A}">
                    <a16:rowId xmlns:a16="http://schemas.microsoft.com/office/drawing/2014/main" val="127417011"/>
                  </a:ext>
                </a:extLst>
              </a:tr>
              <a:tr h="241967">
                <a:tc gridSpan="3">
                  <a:txBody>
                    <a:bodyPr/>
                    <a:lstStyle/>
                    <a:p>
                      <a:pPr fontAlgn="t"/>
                      <a:r>
                        <a:rPr lang="en-IN" sz="1400" dirty="0">
                          <a:effectLst/>
                          <a:latin typeface="Comic Sans MS" panose="030F0702030302020204" pitchFamily="66" charset="0"/>
                        </a:rPr>
                        <a:t>Total params: 3,093,212</a:t>
                      </a:r>
                    </a:p>
                  </a:txBody>
                  <a:tcPr marL="49195" marR="49195" marT="24598" marB="24598"/>
                </a:tc>
                <a:tc hMerge="1">
                  <a:txBody>
                    <a:bodyPr/>
                    <a:lstStyle/>
                    <a:p>
                      <a:pPr fontAlgn="t"/>
                      <a:endParaRPr lang="en-IN" sz="1000" dirty="0">
                        <a:effectLst/>
                      </a:endParaRPr>
                    </a:p>
                  </a:txBody>
                  <a:tcPr marL="49195" marR="49195" marT="24598" marB="24598"/>
                </a:tc>
                <a:tc hMerge="1">
                  <a:txBody>
                    <a:bodyPr/>
                    <a:lstStyle/>
                    <a:p>
                      <a:pPr fontAlgn="t"/>
                      <a:endParaRPr lang="en-IN" sz="1000" dirty="0">
                        <a:effectLst/>
                      </a:endParaRPr>
                    </a:p>
                  </a:txBody>
                  <a:tcPr marL="49195" marR="49195" marT="24598" marB="24598"/>
                </a:tc>
                <a:extLst>
                  <a:ext uri="{0D108BD9-81ED-4DB2-BD59-A6C34878D82A}">
                    <a16:rowId xmlns:a16="http://schemas.microsoft.com/office/drawing/2014/main" val="2078950931"/>
                  </a:ext>
                </a:extLst>
              </a:tr>
              <a:tr h="241967">
                <a:tc gridSpan="3">
                  <a:txBody>
                    <a:bodyPr/>
                    <a:lstStyle/>
                    <a:p>
                      <a:pPr fontAlgn="t"/>
                      <a:r>
                        <a:rPr lang="en-IN" sz="1400" dirty="0">
                          <a:effectLst/>
                          <a:latin typeface="Comic Sans MS" panose="030F0702030302020204" pitchFamily="66" charset="0"/>
                        </a:rPr>
                        <a:t>Trainable params: 3,093,212</a:t>
                      </a:r>
                    </a:p>
                  </a:txBody>
                  <a:tcPr marL="49195" marR="49195" marT="24598" marB="24598"/>
                </a:tc>
                <a:tc hMerge="1">
                  <a:txBody>
                    <a:bodyPr/>
                    <a:lstStyle/>
                    <a:p>
                      <a:pPr fontAlgn="t"/>
                      <a:endParaRPr lang="en-IN" sz="1000" dirty="0">
                        <a:effectLst/>
                      </a:endParaRPr>
                    </a:p>
                  </a:txBody>
                  <a:tcPr marL="49195" marR="49195" marT="24598" marB="24598"/>
                </a:tc>
                <a:tc hMerge="1">
                  <a:txBody>
                    <a:bodyPr/>
                    <a:lstStyle/>
                    <a:p>
                      <a:pPr fontAlgn="t"/>
                      <a:endParaRPr lang="en-IN" sz="1000" dirty="0">
                        <a:effectLst/>
                      </a:endParaRPr>
                    </a:p>
                  </a:txBody>
                  <a:tcPr marL="49195" marR="49195" marT="24598" marB="24598"/>
                </a:tc>
                <a:extLst>
                  <a:ext uri="{0D108BD9-81ED-4DB2-BD59-A6C34878D82A}">
                    <a16:rowId xmlns:a16="http://schemas.microsoft.com/office/drawing/2014/main" val="1328989451"/>
                  </a:ext>
                </a:extLst>
              </a:tr>
              <a:tr h="241967">
                <a:tc gridSpan="3">
                  <a:txBody>
                    <a:bodyPr/>
                    <a:lstStyle/>
                    <a:p>
                      <a:pPr fontAlgn="t"/>
                      <a:r>
                        <a:rPr lang="en-IN" sz="1400" dirty="0">
                          <a:effectLst/>
                          <a:latin typeface="Comic Sans MS" panose="030F0702030302020204" pitchFamily="66" charset="0"/>
                        </a:rPr>
                        <a:t>Non-trainable params: 0</a:t>
                      </a:r>
                    </a:p>
                  </a:txBody>
                  <a:tcPr marL="49195" marR="49195" marT="24598" marB="24598"/>
                </a:tc>
                <a:tc hMerge="1">
                  <a:txBody>
                    <a:bodyPr/>
                    <a:lstStyle/>
                    <a:p>
                      <a:pPr fontAlgn="t"/>
                      <a:endParaRPr lang="en-IN" sz="1000" dirty="0">
                        <a:effectLst/>
                      </a:endParaRPr>
                    </a:p>
                  </a:txBody>
                  <a:tcPr marL="49195" marR="49195" marT="24598" marB="24598"/>
                </a:tc>
                <a:tc hMerge="1">
                  <a:txBody>
                    <a:bodyPr/>
                    <a:lstStyle/>
                    <a:p>
                      <a:pPr fontAlgn="t"/>
                      <a:endParaRPr lang="en-IN" sz="1000" dirty="0">
                        <a:effectLst/>
                      </a:endParaRPr>
                    </a:p>
                  </a:txBody>
                  <a:tcPr marL="49195" marR="49195" marT="24598" marB="24598"/>
                </a:tc>
                <a:extLst>
                  <a:ext uri="{0D108BD9-81ED-4DB2-BD59-A6C34878D82A}">
                    <a16:rowId xmlns:a16="http://schemas.microsoft.com/office/drawing/2014/main" val="3857592235"/>
                  </a:ext>
                </a:extLst>
              </a:tr>
            </a:tbl>
          </a:graphicData>
        </a:graphic>
      </p:graphicFrame>
    </p:spTree>
    <p:extLst>
      <p:ext uri="{BB962C8B-B14F-4D97-AF65-F5344CB8AC3E}">
        <p14:creationId xmlns:p14="http://schemas.microsoft.com/office/powerpoint/2010/main" val="108524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RESULTS</a:t>
            </a:r>
            <a:endParaRPr lang="en-US" dirty="0">
              <a:cs typeface="Calibri"/>
            </a:endParaRPr>
          </a:p>
        </p:txBody>
      </p:sp>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DBDB70E-D0A8-BE34-F26E-091EA6B55850}"/>
              </a:ext>
            </a:extLst>
          </p:cNvPr>
          <p:cNvSpPr>
            <a:spLocks noGrp="1"/>
          </p:cNvSpPr>
          <p:nvPr>
            <p:ph type="sldNum" sz="quarter" idx="12"/>
          </p:nvPr>
        </p:nvSpPr>
        <p:spPr/>
        <p:txBody>
          <a:bodyPr/>
          <a:lstStyle/>
          <a:p>
            <a:r>
              <a:rPr lang="en-US" dirty="0">
                <a:latin typeface="Comic Sans MS"/>
              </a:rPr>
              <a:t>Slide 10 of 19</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3349022-CCFB-AECD-5047-B4F22D28D27B}"/>
                  </a:ext>
                </a:extLst>
              </p:cNvPr>
              <p:cNvSpPr txBox="1"/>
              <p:nvPr/>
            </p:nvSpPr>
            <p:spPr>
              <a:xfrm>
                <a:off x="963706" y="895277"/>
                <a:ext cx="10152529" cy="4462760"/>
              </a:xfrm>
              <a:prstGeom prst="rect">
                <a:avLst/>
              </a:prstGeom>
              <a:noFill/>
            </p:spPr>
            <p:txBody>
              <a:bodyPr wrap="square" lIns="91440" tIns="45720" rIns="91440" bIns="45720" rtlCol="0" anchor="t">
                <a:spAutoFit/>
              </a:bodyPr>
              <a:lstStyle/>
              <a:p>
                <a:pPr marL="457200" indent="-457200" algn="just">
                  <a:buFont typeface="Arial" panose="020B0604020202020204" pitchFamily="34" charset="0"/>
                  <a:buChar char="•"/>
                </a:pPr>
                <a:r>
                  <a:rPr lang="en-US" sz="3200" b="1" dirty="0">
                    <a:latin typeface="Comic Sans MS" pitchFamily="66" charset="0"/>
                  </a:rPr>
                  <a:t>Prediction of effective properties:</a:t>
                </a:r>
              </a:p>
              <a:p>
                <a:pPr marL="914400" lvl="1" indent="-457200" algn="just">
                  <a:buFont typeface="Arial" panose="020B0604020202020204" pitchFamily="34" charset="0"/>
                  <a:buChar char="•"/>
                </a:pPr>
                <a:r>
                  <a:rPr lang="en-US" sz="2800" dirty="0">
                    <a:latin typeface="Comic Sans MS" pitchFamily="66" charset="0"/>
                  </a:rPr>
                  <a:t>Comparison between ground truth obtained from finite element analysis and predictions made by the model. </a:t>
                </a:r>
              </a:p>
              <a:p>
                <a:pPr marL="914400" lvl="1" indent="-457200" algn="just">
                  <a:buFont typeface="Arial" panose="020B0604020202020204" pitchFamily="34" charset="0"/>
                  <a:buChar char="•"/>
                </a:pPr>
                <a:r>
                  <a:rPr lang="en-US" sz="2800" dirty="0">
                    <a:latin typeface="Comic Sans MS" pitchFamily="66" charset="0"/>
                  </a:rPr>
                  <a:t>60 representative volume elements used.</a:t>
                </a:r>
              </a:p>
              <a:p>
                <a:pPr marL="914400" lvl="1" indent="-457200" algn="just">
                  <a:buFont typeface="Arial" panose="020B0604020202020204" pitchFamily="34" charset="0"/>
                  <a:buChar char="•"/>
                </a:pPr>
                <a:r>
                  <a:rPr lang="en-US" sz="2800" dirty="0">
                    <a:latin typeface="Comic Sans MS" pitchFamily="66" charset="0"/>
                  </a:rPr>
                  <a:t>Prediction of 12 elements of Young’s Modulus(E), Shear Modulus(G) and Poisson’s Ratio(</a:t>
                </a:r>
                <a14:m>
                  <m:oMath xmlns:m="http://schemas.openxmlformats.org/officeDocument/2006/math">
                    <m:r>
                      <m:rPr>
                        <m:sty m:val="p"/>
                      </m:rPr>
                      <a:rPr lang="el-GR" sz="2800" i="1" smtClean="0">
                        <a:latin typeface="Cambria Math" panose="02040503050406030204" pitchFamily="18" charset="0"/>
                      </a:rPr>
                      <m:t>ν</m:t>
                    </m:r>
                    <m:r>
                      <a:rPr lang="en-US" sz="2800" b="0" i="1" smtClean="0">
                        <a:latin typeface="Cambria Math" panose="02040503050406030204" pitchFamily="18" charset="0"/>
                      </a:rPr>
                      <m:t>).</m:t>
                    </m:r>
                  </m:oMath>
                </a14:m>
                <a:endParaRPr lang="en-US" sz="2800" b="0" dirty="0">
                  <a:latin typeface="Comic Sans MS" pitchFamily="66" charset="0"/>
                </a:endParaRPr>
              </a:p>
              <a:p>
                <a:pPr marL="914400" lvl="1" indent="-457200" algn="just">
                  <a:buFont typeface="Arial" panose="020B0604020202020204" pitchFamily="34" charset="0"/>
                  <a:buChar char="•"/>
                </a:pPr>
                <a:r>
                  <a:rPr lang="en-US" sz="2800" dirty="0">
                    <a:latin typeface="Comic Sans MS" pitchFamily="66" charset="0"/>
                  </a:rPr>
                  <a:t>Mean Absolute Relative Error (MARE) for all 12 components lower than 0.1.</a:t>
                </a:r>
              </a:p>
              <a:p>
                <a:pPr marL="914400" lvl="1" indent="-457200" algn="just">
                  <a:buFont typeface="Arial" panose="020B0604020202020204" pitchFamily="34" charset="0"/>
                  <a:buChar char="•"/>
                </a:pPr>
                <a:endParaRPr lang="en-US" sz="2800" dirty="0">
                  <a:latin typeface="Comic Sans MS" pitchFamily="66" charset="0"/>
                </a:endParaRPr>
              </a:p>
            </p:txBody>
          </p:sp>
        </mc:Choice>
        <mc:Fallback xmlns="">
          <p:sp>
            <p:nvSpPr>
              <p:cNvPr id="4" name="TextBox 3">
                <a:extLst>
                  <a:ext uri="{FF2B5EF4-FFF2-40B4-BE49-F238E27FC236}">
                    <a16:creationId xmlns:a16="http://schemas.microsoft.com/office/drawing/2014/main" id="{73349022-CCFB-AECD-5047-B4F22D28D27B}"/>
                  </a:ext>
                </a:extLst>
              </p:cNvPr>
              <p:cNvSpPr txBox="1">
                <a:spLocks noRot="1" noChangeAspect="1" noMove="1" noResize="1" noEditPoints="1" noAdjustHandles="1" noChangeArrowheads="1" noChangeShapeType="1" noTextEdit="1"/>
              </p:cNvSpPr>
              <p:nvPr/>
            </p:nvSpPr>
            <p:spPr>
              <a:xfrm>
                <a:off x="963706" y="895277"/>
                <a:ext cx="10152529" cy="4462760"/>
              </a:xfrm>
              <a:prstGeom prst="rect">
                <a:avLst/>
              </a:prstGeom>
              <a:blipFill>
                <a:blip r:embed="rId3"/>
                <a:stretch>
                  <a:fillRect l="-1381" t="-1776" r="-12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692EB980-09D4-9F82-1F5F-08148175D7CE}"/>
                  </a:ext>
                </a:extLst>
              </p:cNvPr>
              <p:cNvGraphicFramePr>
                <a:graphicFrameLocks noGrp="1"/>
              </p:cNvGraphicFramePr>
              <p:nvPr>
                <p:extLst>
                  <p:ext uri="{D42A27DB-BD31-4B8C-83A1-F6EECF244321}">
                    <p14:modId xmlns:p14="http://schemas.microsoft.com/office/powerpoint/2010/main" val="773308949"/>
                  </p:ext>
                </p:extLst>
              </p:nvPr>
            </p:nvGraphicFramePr>
            <p:xfrm>
              <a:off x="1182000" y="5171368"/>
              <a:ext cx="9828000" cy="741680"/>
            </p:xfrm>
            <a:graphic>
              <a:graphicData uri="http://schemas.openxmlformats.org/drawingml/2006/table">
                <a:tbl>
                  <a:tblPr firstRow="1" bandRow="1">
                    <a:tableStyleId>{5940675A-B579-460E-94D1-54222C63F5DA}</a:tableStyleId>
                  </a:tblPr>
                  <a:tblGrid>
                    <a:gridCol w="756000">
                      <a:extLst>
                        <a:ext uri="{9D8B030D-6E8A-4147-A177-3AD203B41FA5}">
                          <a16:colId xmlns:a16="http://schemas.microsoft.com/office/drawing/2014/main" val="3219723258"/>
                        </a:ext>
                      </a:extLst>
                    </a:gridCol>
                    <a:gridCol w="756000">
                      <a:extLst>
                        <a:ext uri="{9D8B030D-6E8A-4147-A177-3AD203B41FA5}">
                          <a16:colId xmlns:a16="http://schemas.microsoft.com/office/drawing/2014/main" val="375480043"/>
                        </a:ext>
                      </a:extLst>
                    </a:gridCol>
                    <a:gridCol w="756000">
                      <a:extLst>
                        <a:ext uri="{9D8B030D-6E8A-4147-A177-3AD203B41FA5}">
                          <a16:colId xmlns:a16="http://schemas.microsoft.com/office/drawing/2014/main" val="13325906"/>
                        </a:ext>
                      </a:extLst>
                    </a:gridCol>
                    <a:gridCol w="756000">
                      <a:extLst>
                        <a:ext uri="{9D8B030D-6E8A-4147-A177-3AD203B41FA5}">
                          <a16:colId xmlns:a16="http://schemas.microsoft.com/office/drawing/2014/main" val="1960253990"/>
                        </a:ext>
                      </a:extLst>
                    </a:gridCol>
                    <a:gridCol w="756000">
                      <a:extLst>
                        <a:ext uri="{9D8B030D-6E8A-4147-A177-3AD203B41FA5}">
                          <a16:colId xmlns:a16="http://schemas.microsoft.com/office/drawing/2014/main" val="3749000513"/>
                        </a:ext>
                      </a:extLst>
                    </a:gridCol>
                    <a:gridCol w="756000">
                      <a:extLst>
                        <a:ext uri="{9D8B030D-6E8A-4147-A177-3AD203B41FA5}">
                          <a16:colId xmlns:a16="http://schemas.microsoft.com/office/drawing/2014/main" val="2933726965"/>
                        </a:ext>
                      </a:extLst>
                    </a:gridCol>
                    <a:gridCol w="756000">
                      <a:extLst>
                        <a:ext uri="{9D8B030D-6E8A-4147-A177-3AD203B41FA5}">
                          <a16:colId xmlns:a16="http://schemas.microsoft.com/office/drawing/2014/main" val="2788070278"/>
                        </a:ext>
                      </a:extLst>
                    </a:gridCol>
                    <a:gridCol w="756000">
                      <a:extLst>
                        <a:ext uri="{9D8B030D-6E8A-4147-A177-3AD203B41FA5}">
                          <a16:colId xmlns:a16="http://schemas.microsoft.com/office/drawing/2014/main" val="647293693"/>
                        </a:ext>
                      </a:extLst>
                    </a:gridCol>
                    <a:gridCol w="756000">
                      <a:extLst>
                        <a:ext uri="{9D8B030D-6E8A-4147-A177-3AD203B41FA5}">
                          <a16:colId xmlns:a16="http://schemas.microsoft.com/office/drawing/2014/main" val="2466084813"/>
                        </a:ext>
                      </a:extLst>
                    </a:gridCol>
                    <a:gridCol w="756000">
                      <a:extLst>
                        <a:ext uri="{9D8B030D-6E8A-4147-A177-3AD203B41FA5}">
                          <a16:colId xmlns:a16="http://schemas.microsoft.com/office/drawing/2014/main" val="2982658104"/>
                        </a:ext>
                      </a:extLst>
                    </a:gridCol>
                    <a:gridCol w="756000">
                      <a:extLst>
                        <a:ext uri="{9D8B030D-6E8A-4147-A177-3AD203B41FA5}">
                          <a16:colId xmlns:a16="http://schemas.microsoft.com/office/drawing/2014/main" val="2245837253"/>
                        </a:ext>
                      </a:extLst>
                    </a:gridCol>
                    <a:gridCol w="756000">
                      <a:extLst>
                        <a:ext uri="{9D8B030D-6E8A-4147-A177-3AD203B41FA5}">
                          <a16:colId xmlns:a16="http://schemas.microsoft.com/office/drawing/2014/main" val="1717958065"/>
                        </a:ext>
                      </a:extLst>
                    </a:gridCol>
                    <a:gridCol w="756000">
                      <a:extLst>
                        <a:ext uri="{9D8B030D-6E8A-4147-A177-3AD203B41FA5}">
                          <a16:colId xmlns:a16="http://schemas.microsoft.com/office/drawing/2014/main" val="2382636446"/>
                        </a:ext>
                      </a:extLst>
                    </a:gridCol>
                  </a:tblGrid>
                  <a:tr h="370840">
                    <a:tc>
                      <a:txBody>
                        <a:bodyPr/>
                        <a:lstStyle/>
                        <a:p>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22</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33</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12</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13</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23</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31</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12</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32</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13</m:t>
                                    </m:r>
                                  </m:sub>
                                </m:sSub>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23</m:t>
                                    </m:r>
                                  </m:sub>
                                </m:sSub>
                              </m:oMath>
                            </m:oMathPara>
                          </a14:m>
                          <a:endParaRPr lang="en-IN" dirty="0"/>
                        </a:p>
                      </a:txBody>
                      <a:tcPr/>
                    </a:tc>
                    <a:extLst>
                      <a:ext uri="{0D108BD9-81ED-4DB2-BD59-A6C34878D82A}">
                        <a16:rowId xmlns:a16="http://schemas.microsoft.com/office/drawing/2014/main" val="2120619349"/>
                      </a:ext>
                    </a:extLst>
                  </a:tr>
                  <a:tr h="370840">
                    <a:tc>
                      <a:txBody>
                        <a:bodyPr/>
                        <a:lstStyle/>
                        <a:p>
                          <a:r>
                            <a:rPr lang="en-US" dirty="0"/>
                            <a:t>MARE</a:t>
                          </a:r>
                          <a:endParaRPr lang="en-IN" dirty="0"/>
                        </a:p>
                      </a:txBody>
                      <a:tcPr/>
                    </a:tc>
                    <a:tc>
                      <a:txBody>
                        <a:bodyPr/>
                        <a:lstStyle/>
                        <a:p>
                          <a:r>
                            <a:rPr lang="en-US" dirty="0"/>
                            <a:t>0.058</a:t>
                          </a:r>
                          <a:endParaRPr lang="en-IN" dirty="0"/>
                        </a:p>
                      </a:txBody>
                      <a:tcPr/>
                    </a:tc>
                    <a:tc>
                      <a:txBody>
                        <a:bodyPr/>
                        <a:lstStyle/>
                        <a:p>
                          <a:r>
                            <a:rPr lang="en-US" dirty="0"/>
                            <a:t>0.037</a:t>
                          </a:r>
                          <a:endParaRPr lang="en-IN" dirty="0"/>
                        </a:p>
                      </a:txBody>
                      <a:tcPr/>
                    </a:tc>
                    <a:tc>
                      <a:txBody>
                        <a:bodyPr/>
                        <a:lstStyle/>
                        <a:p>
                          <a:r>
                            <a:rPr lang="en-US" dirty="0"/>
                            <a:t>0.038</a:t>
                          </a:r>
                          <a:endParaRPr lang="en-IN" dirty="0"/>
                        </a:p>
                      </a:txBody>
                      <a:tcPr/>
                    </a:tc>
                    <a:tc>
                      <a:txBody>
                        <a:bodyPr/>
                        <a:lstStyle/>
                        <a:p>
                          <a:r>
                            <a:rPr lang="en-US" dirty="0"/>
                            <a:t>0.057</a:t>
                          </a:r>
                          <a:endParaRPr lang="en-IN" dirty="0"/>
                        </a:p>
                      </a:txBody>
                      <a:tcPr/>
                    </a:tc>
                    <a:tc>
                      <a:txBody>
                        <a:bodyPr/>
                        <a:lstStyle/>
                        <a:p>
                          <a:r>
                            <a:rPr lang="en-US" dirty="0"/>
                            <a:t>0.052</a:t>
                          </a:r>
                          <a:endParaRPr lang="en-IN" dirty="0"/>
                        </a:p>
                      </a:txBody>
                      <a:tcPr/>
                    </a:tc>
                    <a:tc>
                      <a:txBody>
                        <a:bodyPr/>
                        <a:lstStyle/>
                        <a:p>
                          <a:r>
                            <a:rPr lang="en-US" dirty="0"/>
                            <a:t>0.085</a:t>
                          </a:r>
                          <a:endParaRPr lang="en-IN" dirty="0"/>
                        </a:p>
                      </a:txBody>
                      <a:tcPr/>
                    </a:tc>
                    <a:tc>
                      <a:txBody>
                        <a:bodyPr/>
                        <a:lstStyle/>
                        <a:p>
                          <a:r>
                            <a:rPr lang="en-US" dirty="0"/>
                            <a:t>0.012</a:t>
                          </a:r>
                          <a:endParaRPr lang="en-IN" dirty="0"/>
                        </a:p>
                      </a:txBody>
                      <a:tcPr/>
                    </a:tc>
                    <a:tc>
                      <a:txBody>
                        <a:bodyPr/>
                        <a:lstStyle/>
                        <a:p>
                          <a:r>
                            <a:rPr lang="en-US" dirty="0"/>
                            <a:t>0.013</a:t>
                          </a:r>
                          <a:endParaRPr lang="en-IN" dirty="0"/>
                        </a:p>
                      </a:txBody>
                      <a:tcPr/>
                    </a:tc>
                    <a:tc>
                      <a:txBody>
                        <a:bodyPr/>
                        <a:lstStyle/>
                        <a:p>
                          <a:r>
                            <a:rPr lang="en-US" dirty="0"/>
                            <a:t>0.012</a:t>
                          </a:r>
                          <a:endParaRPr lang="en-IN" dirty="0"/>
                        </a:p>
                      </a:txBody>
                      <a:tcPr/>
                    </a:tc>
                    <a:tc>
                      <a:txBody>
                        <a:bodyPr/>
                        <a:lstStyle/>
                        <a:p>
                          <a:r>
                            <a:rPr lang="en-US" dirty="0"/>
                            <a:t>0.012</a:t>
                          </a:r>
                          <a:endParaRPr lang="en-IN" dirty="0"/>
                        </a:p>
                      </a:txBody>
                      <a:tcPr/>
                    </a:tc>
                    <a:tc>
                      <a:txBody>
                        <a:bodyPr/>
                        <a:lstStyle/>
                        <a:p>
                          <a:r>
                            <a:rPr lang="en-US" dirty="0"/>
                            <a:t>0.014</a:t>
                          </a:r>
                          <a:endParaRPr lang="en-IN" dirty="0"/>
                        </a:p>
                      </a:txBody>
                      <a:tcPr/>
                    </a:tc>
                    <a:tc>
                      <a:txBody>
                        <a:bodyPr/>
                        <a:lstStyle/>
                        <a:p>
                          <a:r>
                            <a:rPr lang="en-US" dirty="0"/>
                            <a:t>0.016</a:t>
                          </a:r>
                          <a:endParaRPr lang="en-IN" dirty="0"/>
                        </a:p>
                      </a:txBody>
                      <a:tcPr/>
                    </a:tc>
                    <a:extLst>
                      <a:ext uri="{0D108BD9-81ED-4DB2-BD59-A6C34878D82A}">
                        <a16:rowId xmlns:a16="http://schemas.microsoft.com/office/drawing/2014/main" val="2047993475"/>
                      </a:ext>
                    </a:extLst>
                  </a:tr>
                </a:tbl>
              </a:graphicData>
            </a:graphic>
          </p:graphicFrame>
        </mc:Choice>
        <mc:Fallback xmlns="">
          <p:graphicFrame>
            <p:nvGraphicFramePr>
              <p:cNvPr id="9" name="Table 8">
                <a:extLst>
                  <a:ext uri="{FF2B5EF4-FFF2-40B4-BE49-F238E27FC236}">
                    <a16:creationId xmlns:a16="http://schemas.microsoft.com/office/drawing/2014/main" id="{692EB980-09D4-9F82-1F5F-08148175D7CE}"/>
                  </a:ext>
                </a:extLst>
              </p:cNvPr>
              <p:cNvGraphicFramePr>
                <a:graphicFrameLocks noGrp="1"/>
              </p:cNvGraphicFramePr>
              <p:nvPr>
                <p:extLst>
                  <p:ext uri="{D42A27DB-BD31-4B8C-83A1-F6EECF244321}">
                    <p14:modId xmlns:p14="http://schemas.microsoft.com/office/powerpoint/2010/main" val="773308949"/>
                  </p:ext>
                </p:extLst>
              </p:nvPr>
            </p:nvGraphicFramePr>
            <p:xfrm>
              <a:off x="1182000" y="5171368"/>
              <a:ext cx="9828000" cy="741680"/>
            </p:xfrm>
            <a:graphic>
              <a:graphicData uri="http://schemas.openxmlformats.org/drawingml/2006/table">
                <a:tbl>
                  <a:tblPr firstRow="1" bandRow="1">
                    <a:tableStyleId>{5940675A-B579-460E-94D1-54222C63F5DA}</a:tableStyleId>
                  </a:tblPr>
                  <a:tblGrid>
                    <a:gridCol w="756000">
                      <a:extLst>
                        <a:ext uri="{9D8B030D-6E8A-4147-A177-3AD203B41FA5}">
                          <a16:colId xmlns:a16="http://schemas.microsoft.com/office/drawing/2014/main" val="3219723258"/>
                        </a:ext>
                      </a:extLst>
                    </a:gridCol>
                    <a:gridCol w="756000">
                      <a:extLst>
                        <a:ext uri="{9D8B030D-6E8A-4147-A177-3AD203B41FA5}">
                          <a16:colId xmlns:a16="http://schemas.microsoft.com/office/drawing/2014/main" val="375480043"/>
                        </a:ext>
                      </a:extLst>
                    </a:gridCol>
                    <a:gridCol w="756000">
                      <a:extLst>
                        <a:ext uri="{9D8B030D-6E8A-4147-A177-3AD203B41FA5}">
                          <a16:colId xmlns:a16="http://schemas.microsoft.com/office/drawing/2014/main" val="13325906"/>
                        </a:ext>
                      </a:extLst>
                    </a:gridCol>
                    <a:gridCol w="756000">
                      <a:extLst>
                        <a:ext uri="{9D8B030D-6E8A-4147-A177-3AD203B41FA5}">
                          <a16:colId xmlns:a16="http://schemas.microsoft.com/office/drawing/2014/main" val="1960253990"/>
                        </a:ext>
                      </a:extLst>
                    </a:gridCol>
                    <a:gridCol w="756000">
                      <a:extLst>
                        <a:ext uri="{9D8B030D-6E8A-4147-A177-3AD203B41FA5}">
                          <a16:colId xmlns:a16="http://schemas.microsoft.com/office/drawing/2014/main" val="3749000513"/>
                        </a:ext>
                      </a:extLst>
                    </a:gridCol>
                    <a:gridCol w="756000">
                      <a:extLst>
                        <a:ext uri="{9D8B030D-6E8A-4147-A177-3AD203B41FA5}">
                          <a16:colId xmlns:a16="http://schemas.microsoft.com/office/drawing/2014/main" val="2933726965"/>
                        </a:ext>
                      </a:extLst>
                    </a:gridCol>
                    <a:gridCol w="756000">
                      <a:extLst>
                        <a:ext uri="{9D8B030D-6E8A-4147-A177-3AD203B41FA5}">
                          <a16:colId xmlns:a16="http://schemas.microsoft.com/office/drawing/2014/main" val="2788070278"/>
                        </a:ext>
                      </a:extLst>
                    </a:gridCol>
                    <a:gridCol w="756000">
                      <a:extLst>
                        <a:ext uri="{9D8B030D-6E8A-4147-A177-3AD203B41FA5}">
                          <a16:colId xmlns:a16="http://schemas.microsoft.com/office/drawing/2014/main" val="647293693"/>
                        </a:ext>
                      </a:extLst>
                    </a:gridCol>
                    <a:gridCol w="756000">
                      <a:extLst>
                        <a:ext uri="{9D8B030D-6E8A-4147-A177-3AD203B41FA5}">
                          <a16:colId xmlns:a16="http://schemas.microsoft.com/office/drawing/2014/main" val="2466084813"/>
                        </a:ext>
                      </a:extLst>
                    </a:gridCol>
                    <a:gridCol w="756000">
                      <a:extLst>
                        <a:ext uri="{9D8B030D-6E8A-4147-A177-3AD203B41FA5}">
                          <a16:colId xmlns:a16="http://schemas.microsoft.com/office/drawing/2014/main" val="2982658104"/>
                        </a:ext>
                      </a:extLst>
                    </a:gridCol>
                    <a:gridCol w="756000">
                      <a:extLst>
                        <a:ext uri="{9D8B030D-6E8A-4147-A177-3AD203B41FA5}">
                          <a16:colId xmlns:a16="http://schemas.microsoft.com/office/drawing/2014/main" val="2245837253"/>
                        </a:ext>
                      </a:extLst>
                    </a:gridCol>
                    <a:gridCol w="756000">
                      <a:extLst>
                        <a:ext uri="{9D8B030D-6E8A-4147-A177-3AD203B41FA5}">
                          <a16:colId xmlns:a16="http://schemas.microsoft.com/office/drawing/2014/main" val="1717958065"/>
                        </a:ext>
                      </a:extLst>
                    </a:gridCol>
                    <a:gridCol w="756000">
                      <a:extLst>
                        <a:ext uri="{9D8B030D-6E8A-4147-A177-3AD203B41FA5}">
                          <a16:colId xmlns:a16="http://schemas.microsoft.com/office/drawing/2014/main" val="2382636446"/>
                        </a:ext>
                      </a:extLst>
                    </a:gridCol>
                  </a:tblGrid>
                  <a:tr h="370840">
                    <a:tc>
                      <a:txBody>
                        <a:bodyPr/>
                        <a:lstStyle/>
                        <a:p>
                          <a:endParaRPr lang="en-IN" dirty="0"/>
                        </a:p>
                      </a:txBody>
                      <a:tcPr/>
                    </a:tc>
                    <a:tc>
                      <a:txBody>
                        <a:bodyPr/>
                        <a:lstStyle/>
                        <a:p>
                          <a:endParaRPr lang="en-US"/>
                        </a:p>
                      </a:txBody>
                      <a:tcPr>
                        <a:blipFill>
                          <a:blip r:embed="rId4"/>
                          <a:stretch>
                            <a:fillRect l="-100806" t="-1639" r="-1103226" b="-124590"/>
                          </a:stretch>
                        </a:blipFill>
                      </a:tcPr>
                    </a:tc>
                    <a:tc>
                      <a:txBody>
                        <a:bodyPr/>
                        <a:lstStyle/>
                        <a:p>
                          <a:endParaRPr lang="en-US"/>
                        </a:p>
                      </a:txBody>
                      <a:tcPr>
                        <a:blipFill>
                          <a:blip r:embed="rId4"/>
                          <a:stretch>
                            <a:fillRect l="-200806" t="-1639" r="-1003226" b="-124590"/>
                          </a:stretch>
                        </a:blipFill>
                      </a:tcPr>
                    </a:tc>
                    <a:tc>
                      <a:txBody>
                        <a:bodyPr/>
                        <a:lstStyle/>
                        <a:p>
                          <a:endParaRPr lang="en-US"/>
                        </a:p>
                      </a:txBody>
                      <a:tcPr>
                        <a:blipFill>
                          <a:blip r:embed="rId4"/>
                          <a:stretch>
                            <a:fillRect l="-298400" t="-1639" r="-895200" b="-124590"/>
                          </a:stretch>
                        </a:blipFill>
                      </a:tcPr>
                    </a:tc>
                    <a:tc>
                      <a:txBody>
                        <a:bodyPr/>
                        <a:lstStyle/>
                        <a:p>
                          <a:endParaRPr lang="en-US"/>
                        </a:p>
                      </a:txBody>
                      <a:tcPr>
                        <a:blipFill>
                          <a:blip r:embed="rId4"/>
                          <a:stretch>
                            <a:fillRect l="-401613" t="-1639" r="-802419" b="-124590"/>
                          </a:stretch>
                        </a:blipFill>
                      </a:tcPr>
                    </a:tc>
                    <a:tc>
                      <a:txBody>
                        <a:bodyPr/>
                        <a:lstStyle/>
                        <a:p>
                          <a:endParaRPr lang="en-US"/>
                        </a:p>
                      </a:txBody>
                      <a:tcPr>
                        <a:blipFill>
                          <a:blip r:embed="rId4"/>
                          <a:stretch>
                            <a:fillRect l="-501613" t="-1639" r="-702419" b="-124590"/>
                          </a:stretch>
                        </a:blipFill>
                      </a:tcPr>
                    </a:tc>
                    <a:tc>
                      <a:txBody>
                        <a:bodyPr/>
                        <a:lstStyle/>
                        <a:p>
                          <a:endParaRPr lang="en-US"/>
                        </a:p>
                      </a:txBody>
                      <a:tcPr>
                        <a:blipFill>
                          <a:blip r:embed="rId4"/>
                          <a:stretch>
                            <a:fillRect l="-601613" t="-1639" r="-602419" b="-124590"/>
                          </a:stretch>
                        </a:blipFill>
                      </a:tcPr>
                    </a:tc>
                    <a:tc>
                      <a:txBody>
                        <a:bodyPr/>
                        <a:lstStyle/>
                        <a:p>
                          <a:endParaRPr lang="en-US"/>
                        </a:p>
                      </a:txBody>
                      <a:tcPr>
                        <a:blipFill>
                          <a:blip r:embed="rId4"/>
                          <a:stretch>
                            <a:fillRect l="-701613" t="-1639" r="-502419" b="-124590"/>
                          </a:stretch>
                        </a:blipFill>
                      </a:tcPr>
                    </a:tc>
                    <a:tc>
                      <a:txBody>
                        <a:bodyPr/>
                        <a:lstStyle/>
                        <a:p>
                          <a:endParaRPr lang="en-US"/>
                        </a:p>
                      </a:txBody>
                      <a:tcPr>
                        <a:blipFill>
                          <a:blip r:embed="rId4"/>
                          <a:stretch>
                            <a:fillRect l="-801613" t="-1639" r="-402419" b="-124590"/>
                          </a:stretch>
                        </a:blipFill>
                      </a:tcPr>
                    </a:tc>
                    <a:tc>
                      <a:txBody>
                        <a:bodyPr/>
                        <a:lstStyle/>
                        <a:p>
                          <a:endParaRPr lang="en-US"/>
                        </a:p>
                      </a:txBody>
                      <a:tcPr>
                        <a:blipFill>
                          <a:blip r:embed="rId4"/>
                          <a:stretch>
                            <a:fillRect l="-894400" t="-1639" r="-299200" b="-124590"/>
                          </a:stretch>
                        </a:blipFill>
                      </a:tcPr>
                    </a:tc>
                    <a:tc>
                      <a:txBody>
                        <a:bodyPr/>
                        <a:lstStyle/>
                        <a:p>
                          <a:endParaRPr lang="en-US"/>
                        </a:p>
                      </a:txBody>
                      <a:tcPr>
                        <a:blipFill>
                          <a:blip r:embed="rId4"/>
                          <a:stretch>
                            <a:fillRect l="-1002419" t="-1639" r="-201613" b="-124590"/>
                          </a:stretch>
                        </a:blipFill>
                      </a:tcPr>
                    </a:tc>
                    <a:tc>
                      <a:txBody>
                        <a:bodyPr/>
                        <a:lstStyle/>
                        <a:p>
                          <a:endParaRPr lang="en-US"/>
                        </a:p>
                      </a:txBody>
                      <a:tcPr>
                        <a:blipFill>
                          <a:blip r:embed="rId4"/>
                          <a:stretch>
                            <a:fillRect l="-1102419" t="-1639" r="-101613" b="-124590"/>
                          </a:stretch>
                        </a:blipFill>
                      </a:tcPr>
                    </a:tc>
                    <a:tc>
                      <a:txBody>
                        <a:bodyPr/>
                        <a:lstStyle/>
                        <a:p>
                          <a:endParaRPr lang="en-US"/>
                        </a:p>
                      </a:txBody>
                      <a:tcPr>
                        <a:blipFill>
                          <a:blip r:embed="rId4"/>
                          <a:stretch>
                            <a:fillRect l="-1202419" t="-1639" r="-1613" b="-124590"/>
                          </a:stretch>
                        </a:blipFill>
                      </a:tcPr>
                    </a:tc>
                    <a:extLst>
                      <a:ext uri="{0D108BD9-81ED-4DB2-BD59-A6C34878D82A}">
                        <a16:rowId xmlns:a16="http://schemas.microsoft.com/office/drawing/2014/main" val="2120619349"/>
                      </a:ext>
                    </a:extLst>
                  </a:tr>
                  <a:tr h="370840">
                    <a:tc>
                      <a:txBody>
                        <a:bodyPr/>
                        <a:lstStyle/>
                        <a:p>
                          <a:r>
                            <a:rPr lang="en-US" dirty="0"/>
                            <a:t>MARE</a:t>
                          </a:r>
                          <a:endParaRPr lang="en-IN" dirty="0"/>
                        </a:p>
                      </a:txBody>
                      <a:tcPr/>
                    </a:tc>
                    <a:tc>
                      <a:txBody>
                        <a:bodyPr/>
                        <a:lstStyle/>
                        <a:p>
                          <a:r>
                            <a:rPr lang="en-US" dirty="0"/>
                            <a:t>0.058</a:t>
                          </a:r>
                          <a:endParaRPr lang="en-IN" dirty="0"/>
                        </a:p>
                      </a:txBody>
                      <a:tcPr/>
                    </a:tc>
                    <a:tc>
                      <a:txBody>
                        <a:bodyPr/>
                        <a:lstStyle/>
                        <a:p>
                          <a:r>
                            <a:rPr lang="en-US" dirty="0"/>
                            <a:t>0.037</a:t>
                          </a:r>
                          <a:endParaRPr lang="en-IN" dirty="0"/>
                        </a:p>
                      </a:txBody>
                      <a:tcPr/>
                    </a:tc>
                    <a:tc>
                      <a:txBody>
                        <a:bodyPr/>
                        <a:lstStyle/>
                        <a:p>
                          <a:r>
                            <a:rPr lang="en-US" dirty="0"/>
                            <a:t>0.038</a:t>
                          </a:r>
                          <a:endParaRPr lang="en-IN" dirty="0"/>
                        </a:p>
                      </a:txBody>
                      <a:tcPr/>
                    </a:tc>
                    <a:tc>
                      <a:txBody>
                        <a:bodyPr/>
                        <a:lstStyle/>
                        <a:p>
                          <a:r>
                            <a:rPr lang="en-US" dirty="0"/>
                            <a:t>0.057</a:t>
                          </a:r>
                          <a:endParaRPr lang="en-IN" dirty="0"/>
                        </a:p>
                      </a:txBody>
                      <a:tcPr/>
                    </a:tc>
                    <a:tc>
                      <a:txBody>
                        <a:bodyPr/>
                        <a:lstStyle/>
                        <a:p>
                          <a:r>
                            <a:rPr lang="en-US" dirty="0"/>
                            <a:t>0.052</a:t>
                          </a:r>
                          <a:endParaRPr lang="en-IN" dirty="0"/>
                        </a:p>
                      </a:txBody>
                      <a:tcPr/>
                    </a:tc>
                    <a:tc>
                      <a:txBody>
                        <a:bodyPr/>
                        <a:lstStyle/>
                        <a:p>
                          <a:r>
                            <a:rPr lang="en-US" dirty="0"/>
                            <a:t>0.085</a:t>
                          </a:r>
                          <a:endParaRPr lang="en-IN" dirty="0"/>
                        </a:p>
                      </a:txBody>
                      <a:tcPr/>
                    </a:tc>
                    <a:tc>
                      <a:txBody>
                        <a:bodyPr/>
                        <a:lstStyle/>
                        <a:p>
                          <a:r>
                            <a:rPr lang="en-US" dirty="0"/>
                            <a:t>0.012</a:t>
                          </a:r>
                          <a:endParaRPr lang="en-IN" dirty="0"/>
                        </a:p>
                      </a:txBody>
                      <a:tcPr/>
                    </a:tc>
                    <a:tc>
                      <a:txBody>
                        <a:bodyPr/>
                        <a:lstStyle/>
                        <a:p>
                          <a:r>
                            <a:rPr lang="en-US" dirty="0"/>
                            <a:t>0.013</a:t>
                          </a:r>
                          <a:endParaRPr lang="en-IN" dirty="0"/>
                        </a:p>
                      </a:txBody>
                      <a:tcPr/>
                    </a:tc>
                    <a:tc>
                      <a:txBody>
                        <a:bodyPr/>
                        <a:lstStyle/>
                        <a:p>
                          <a:r>
                            <a:rPr lang="en-US" dirty="0"/>
                            <a:t>0.012</a:t>
                          </a:r>
                          <a:endParaRPr lang="en-IN" dirty="0"/>
                        </a:p>
                      </a:txBody>
                      <a:tcPr/>
                    </a:tc>
                    <a:tc>
                      <a:txBody>
                        <a:bodyPr/>
                        <a:lstStyle/>
                        <a:p>
                          <a:r>
                            <a:rPr lang="en-US" dirty="0"/>
                            <a:t>0.012</a:t>
                          </a:r>
                          <a:endParaRPr lang="en-IN" dirty="0"/>
                        </a:p>
                      </a:txBody>
                      <a:tcPr/>
                    </a:tc>
                    <a:tc>
                      <a:txBody>
                        <a:bodyPr/>
                        <a:lstStyle/>
                        <a:p>
                          <a:r>
                            <a:rPr lang="en-US" dirty="0"/>
                            <a:t>0.014</a:t>
                          </a:r>
                          <a:endParaRPr lang="en-IN" dirty="0"/>
                        </a:p>
                      </a:txBody>
                      <a:tcPr/>
                    </a:tc>
                    <a:tc>
                      <a:txBody>
                        <a:bodyPr/>
                        <a:lstStyle/>
                        <a:p>
                          <a:r>
                            <a:rPr lang="en-US" dirty="0"/>
                            <a:t>0.016</a:t>
                          </a:r>
                          <a:endParaRPr lang="en-IN" dirty="0"/>
                        </a:p>
                      </a:txBody>
                      <a:tcPr/>
                    </a:tc>
                    <a:extLst>
                      <a:ext uri="{0D108BD9-81ED-4DB2-BD59-A6C34878D82A}">
                        <a16:rowId xmlns:a16="http://schemas.microsoft.com/office/drawing/2014/main" val="2047993475"/>
                      </a:ext>
                    </a:extLst>
                  </a:tr>
                </a:tbl>
              </a:graphicData>
            </a:graphic>
          </p:graphicFrame>
        </mc:Fallback>
      </mc:AlternateContent>
    </p:spTree>
    <p:extLst>
      <p:ext uri="{BB962C8B-B14F-4D97-AF65-F5344CB8AC3E}">
        <p14:creationId xmlns:p14="http://schemas.microsoft.com/office/powerpoint/2010/main" val="3499867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RESULTS</a:t>
            </a:r>
            <a:endParaRPr lang="en-US" dirty="0">
              <a:cs typeface="Calibri"/>
            </a:endParaRPr>
          </a:p>
        </p:txBody>
      </p:sp>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DBDB70E-D0A8-BE34-F26E-091EA6B55850}"/>
              </a:ext>
            </a:extLst>
          </p:cNvPr>
          <p:cNvSpPr>
            <a:spLocks noGrp="1"/>
          </p:cNvSpPr>
          <p:nvPr>
            <p:ph type="sldNum" sz="quarter" idx="12"/>
          </p:nvPr>
        </p:nvSpPr>
        <p:spPr/>
        <p:txBody>
          <a:bodyPr/>
          <a:lstStyle/>
          <a:p>
            <a:r>
              <a:rPr lang="en-US" dirty="0">
                <a:latin typeface="Comic Sans MS"/>
              </a:rPr>
              <a:t>Slide 11 of 19</a:t>
            </a:r>
          </a:p>
        </p:txBody>
      </p:sp>
      <p:pic>
        <p:nvPicPr>
          <p:cNvPr id="7" name="Picture 6" descr="A picture containing text, diagram, line, parallel&#10;&#10;Description automatically generated">
            <a:extLst>
              <a:ext uri="{FF2B5EF4-FFF2-40B4-BE49-F238E27FC236}">
                <a16:creationId xmlns:a16="http://schemas.microsoft.com/office/drawing/2014/main" id="{53AC0D35-A6C2-407B-32C2-EB1CC1B8569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531" t="8889" r="6872" b="50000"/>
          <a:stretch/>
        </p:blipFill>
        <p:spPr>
          <a:xfrm>
            <a:off x="2588475" y="1403108"/>
            <a:ext cx="7015050" cy="4492325"/>
          </a:xfrm>
          <a:prstGeom prst="rect">
            <a:avLst/>
          </a:prstGeom>
        </p:spPr>
      </p:pic>
      <p:sp>
        <p:nvSpPr>
          <p:cNvPr id="8" name="TextBox 7">
            <a:extLst>
              <a:ext uri="{FF2B5EF4-FFF2-40B4-BE49-F238E27FC236}">
                <a16:creationId xmlns:a16="http://schemas.microsoft.com/office/drawing/2014/main" id="{1537723D-87E2-1664-48F9-0D4A17C70993}"/>
              </a:ext>
            </a:extLst>
          </p:cNvPr>
          <p:cNvSpPr txBox="1"/>
          <p:nvPr/>
        </p:nvSpPr>
        <p:spPr>
          <a:xfrm>
            <a:off x="4727741" y="5842249"/>
            <a:ext cx="2736518" cy="830997"/>
          </a:xfrm>
          <a:prstGeom prst="rect">
            <a:avLst/>
          </a:prstGeom>
          <a:noFill/>
        </p:spPr>
        <p:txBody>
          <a:bodyPr wrap="none" rtlCol="0">
            <a:spAutoFit/>
          </a:bodyPr>
          <a:lstStyle/>
          <a:p>
            <a:r>
              <a:rPr lang="en-US" sz="4800" dirty="0"/>
              <a:t>Prediction</a:t>
            </a:r>
            <a:endParaRPr lang="en-IN" sz="4800" dirty="0"/>
          </a:p>
        </p:txBody>
      </p:sp>
      <p:sp>
        <p:nvSpPr>
          <p:cNvPr id="10" name="TextBox 9">
            <a:extLst>
              <a:ext uri="{FF2B5EF4-FFF2-40B4-BE49-F238E27FC236}">
                <a16:creationId xmlns:a16="http://schemas.microsoft.com/office/drawing/2014/main" id="{4BDCD90A-9C12-64C6-2FFE-C1ED203E139A}"/>
              </a:ext>
            </a:extLst>
          </p:cNvPr>
          <p:cNvSpPr txBox="1"/>
          <p:nvPr/>
        </p:nvSpPr>
        <p:spPr>
          <a:xfrm rot="16200000">
            <a:off x="396240" y="3180080"/>
            <a:ext cx="3544560" cy="830997"/>
          </a:xfrm>
          <a:prstGeom prst="rect">
            <a:avLst/>
          </a:prstGeom>
          <a:noFill/>
        </p:spPr>
        <p:txBody>
          <a:bodyPr wrap="none" rtlCol="0">
            <a:spAutoFit/>
          </a:bodyPr>
          <a:lstStyle/>
          <a:p>
            <a:r>
              <a:rPr lang="en-US" sz="4800" dirty="0"/>
              <a:t>Ground Truth</a:t>
            </a:r>
            <a:endParaRPr lang="en-IN" sz="4800" dirty="0"/>
          </a:p>
        </p:txBody>
      </p:sp>
      <p:sp>
        <p:nvSpPr>
          <p:cNvPr id="11" name="TextBox 10">
            <a:extLst>
              <a:ext uri="{FF2B5EF4-FFF2-40B4-BE49-F238E27FC236}">
                <a16:creationId xmlns:a16="http://schemas.microsoft.com/office/drawing/2014/main" id="{2FC9FB25-F801-252A-ED9A-FF2146288876}"/>
              </a:ext>
            </a:extLst>
          </p:cNvPr>
          <p:cNvSpPr txBox="1"/>
          <p:nvPr/>
        </p:nvSpPr>
        <p:spPr>
          <a:xfrm>
            <a:off x="963706" y="895277"/>
            <a:ext cx="10152529" cy="769441"/>
          </a:xfrm>
          <a:prstGeom prst="rect">
            <a:avLst/>
          </a:prstGeom>
          <a:noFill/>
        </p:spPr>
        <p:txBody>
          <a:bodyPr wrap="square" lIns="91440" tIns="45720" rIns="91440" bIns="45720" rtlCol="0" anchor="t">
            <a:spAutoFit/>
          </a:bodyPr>
          <a:lstStyle/>
          <a:p>
            <a:pPr marL="457200" indent="-457200" algn="just">
              <a:buFont typeface="Arial" panose="020B0604020202020204" pitchFamily="34" charset="0"/>
              <a:buChar char="•"/>
            </a:pPr>
            <a:r>
              <a:rPr lang="en-US" sz="2200" b="1" dirty="0">
                <a:latin typeface="Comic Sans MS" pitchFamily="66" charset="0"/>
              </a:rPr>
              <a:t>Comparison between the 3D-CNN prediction and ground truth (FEA):</a:t>
            </a:r>
          </a:p>
          <a:p>
            <a:pPr marL="914400" lvl="1" indent="-457200" algn="just">
              <a:buFont typeface="Arial" panose="020B0604020202020204" pitchFamily="34" charset="0"/>
              <a:buChar char="•"/>
            </a:pPr>
            <a:endParaRPr lang="en-US" sz="2200" dirty="0">
              <a:latin typeface="Comic Sans MS" pitchFamily="66" charset="0"/>
            </a:endParaRPr>
          </a:p>
        </p:txBody>
      </p:sp>
    </p:spTree>
    <p:extLst>
      <p:ext uri="{BB962C8B-B14F-4D97-AF65-F5344CB8AC3E}">
        <p14:creationId xmlns:p14="http://schemas.microsoft.com/office/powerpoint/2010/main" val="2356288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RESULTS</a:t>
            </a:r>
            <a:endParaRPr lang="en-US" dirty="0">
              <a:cs typeface="Calibri"/>
            </a:endParaRPr>
          </a:p>
        </p:txBody>
      </p:sp>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DBDB70E-D0A8-BE34-F26E-091EA6B55850}"/>
              </a:ext>
            </a:extLst>
          </p:cNvPr>
          <p:cNvSpPr>
            <a:spLocks noGrp="1"/>
          </p:cNvSpPr>
          <p:nvPr>
            <p:ph type="sldNum" sz="quarter" idx="12"/>
          </p:nvPr>
        </p:nvSpPr>
        <p:spPr/>
        <p:txBody>
          <a:bodyPr/>
          <a:lstStyle/>
          <a:p>
            <a:r>
              <a:rPr lang="en-US" dirty="0">
                <a:latin typeface="Comic Sans MS"/>
              </a:rPr>
              <a:t>Slide 12 of 19</a:t>
            </a:r>
          </a:p>
        </p:txBody>
      </p:sp>
      <p:sp>
        <p:nvSpPr>
          <p:cNvPr id="4" name="TextBox 3">
            <a:extLst>
              <a:ext uri="{FF2B5EF4-FFF2-40B4-BE49-F238E27FC236}">
                <a16:creationId xmlns:a16="http://schemas.microsoft.com/office/drawing/2014/main" id="{73349022-CCFB-AECD-5047-B4F22D28D27B}"/>
              </a:ext>
            </a:extLst>
          </p:cNvPr>
          <p:cNvSpPr txBox="1"/>
          <p:nvPr/>
        </p:nvSpPr>
        <p:spPr>
          <a:xfrm>
            <a:off x="963706" y="895277"/>
            <a:ext cx="10152529" cy="769441"/>
          </a:xfrm>
          <a:prstGeom prst="rect">
            <a:avLst/>
          </a:prstGeom>
          <a:noFill/>
        </p:spPr>
        <p:txBody>
          <a:bodyPr wrap="square" lIns="91440" tIns="45720" rIns="91440" bIns="45720" rtlCol="0" anchor="t">
            <a:spAutoFit/>
          </a:bodyPr>
          <a:lstStyle/>
          <a:p>
            <a:pPr marL="457200" indent="-457200" algn="just">
              <a:buFont typeface="Arial" panose="020B0604020202020204" pitchFamily="34" charset="0"/>
              <a:buChar char="•"/>
            </a:pPr>
            <a:r>
              <a:rPr lang="en-US" sz="2200" b="1" dirty="0">
                <a:latin typeface="Comic Sans MS" pitchFamily="66" charset="0"/>
              </a:rPr>
              <a:t>Comparison between the 3D-CNN prediction and ground truth (FEA):</a:t>
            </a:r>
          </a:p>
          <a:p>
            <a:pPr marL="914400" lvl="1" indent="-457200" algn="just">
              <a:buFont typeface="Arial" panose="020B0604020202020204" pitchFamily="34" charset="0"/>
              <a:buChar char="•"/>
            </a:pPr>
            <a:endParaRPr lang="en-US" sz="2200" dirty="0">
              <a:latin typeface="Comic Sans MS" pitchFamily="66" charset="0"/>
            </a:endParaRPr>
          </a:p>
        </p:txBody>
      </p:sp>
      <p:pic>
        <p:nvPicPr>
          <p:cNvPr id="7" name="Picture 6" descr="A picture containing text, diagram, line, parallel&#10;&#10;Description automatically generated">
            <a:extLst>
              <a:ext uri="{FF2B5EF4-FFF2-40B4-BE49-F238E27FC236}">
                <a16:creationId xmlns:a16="http://schemas.microsoft.com/office/drawing/2014/main" id="{53AC0D35-A6C2-407B-32C2-EB1CC1B85692}"/>
              </a:ext>
            </a:extLst>
          </p:cNvPr>
          <p:cNvPicPr>
            <a:picLocks noChangeAspect="1"/>
          </p:cNvPicPr>
          <p:nvPr/>
        </p:nvPicPr>
        <p:blipFill rotWithShape="1">
          <a:blip r:embed="rId3">
            <a:extLst>
              <a:ext uri="{28A0092B-C50C-407E-A947-70E740481C1C}">
                <a14:useLocalDpi xmlns:a14="http://schemas.microsoft.com/office/drawing/2010/main" val="0"/>
              </a:ext>
            </a:extLst>
          </a:blip>
          <a:srcRect l="7202" t="50000" r="7202" b="8889"/>
          <a:stretch/>
        </p:blipFill>
        <p:spPr>
          <a:xfrm>
            <a:off x="2588475" y="1403108"/>
            <a:ext cx="7015050" cy="4492325"/>
          </a:xfrm>
          <a:prstGeom prst="rect">
            <a:avLst/>
          </a:prstGeom>
        </p:spPr>
      </p:pic>
      <p:sp>
        <p:nvSpPr>
          <p:cNvPr id="8" name="TextBox 7">
            <a:extLst>
              <a:ext uri="{FF2B5EF4-FFF2-40B4-BE49-F238E27FC236}">
                <a16:creationId xmlns:a16="http://schemas.microsoft.com/office/drawing/2014/main" id="{1537723D-87E2-1664-48F9-0D4A17C70993}"/>
              </a:ext>
            </a:extLst>
          </p:cNvPr>
          <p:cNvSpPr txBox="1"/>
          <p:nvPr/>
        </p:nvSpPr>
        <p:spPr>
          <a:xfrm>
            <a:off x="4727741" y="5842249"/>
            <a:ext cx="2736518" cy="830997"/>
          </a:xfrm>
          <a:prstGeom prst="rect">
            <a:avLst/>
          </a:prstGeom>
          <a:noFill/>
        </p:spPr>
        <p:txBody>
          <a:bodyPr wrap="none" rtlCol="0">
            <a:spAutoFit/>
          </a:bodyPr>
          <a:lstStyle/>
          <a:p>
            <a:r>
              <a:rPr lang="en-US" sz="4800" dirty="0"/>
              <a:t>Prediction</a:t>
            </a:r>
            <a:endParaRPr lang="en-IN" sz="4800" dirty="0"/>
          </a:p>
        </p:txBody>
      </p:sp>
      <p:sp>
        <p:nvSpPr>
          <p:cNvPr id="10" name="TextBox 9">
            <a:extLst>
              <a:ext uri="{FF2B5EF4-FFF2-40B4-BE49-F238E27FC236}">
                <a16:creationId xmlns:a16="http://schemas.microsoft.com/office/drawing/2014/main" id="{4BDCD90A-9C12-64C6-2FFE-C1ED203E139A}"/>
              </a:ext>
            </a:extLst>
          </p:cNvPr>
          <p:cNvSpPr txBox="1"/>
          <p:nvPr/>
        </p:nvSpPr>
        <p:spPr>
          <a:xfrm rot="16200000">
            <a:off x="396240" y="3180080"/>
            <a:ext cx="3544560" cy="830997"/>
          </a:xfrm>
          <a:prstGeom prst="rect">
            <a:avLst/>
          </a:prstGeom>
          <a:noFill/>
        </p:spPr>
        <p:txBody>
          <a:bodyPr wrap="none" rtlCol="0">
            <a:spAutoFit/>
          </a:bodyPr>
          <a:lstStyle/>
          <a:p>
            <a:r>
              <a:rPr lang="en-US" sz="4800" dirty="0"/>
              <a:t>Ground Truth</a:t>
            </a:r>
            <a:endParaRPr lang="en-IN" sz="4800" dirty="0"/>
          </a:p>
        </p:txBody>
      </p:sp>
    </p:spTree>
    <p:extLst>
      <p:ext uri="{BB962C8B-B14F-4D97-AF65-F5344CB8AC3E}">
        <p14:creationId xmlns:p14="http://schemas.microsoft.com/office/powerpoint/2010/main" val="361799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RESULTS</a:t>
            </a:r>
            <a:endParaRPr lang="en-US" dirty="0">
              <a:cs typeface="Calibri"/>
            </a:endParaRPr>
          </a:p>
        </p:txBody>
      </p:sp>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DBDB70E-D0A8-BE34-F26E-091EA6B55850}"/>
              </a:ext>
            </a:extLst>
          </p:cNvPr>
          <p:cNvSpPr>
            <a:spLocks noGrp="1"/>
          </p:cNvSpPr>
          <p:nvPr>
            <p:ph type="sldNum" sz="quarter" idx="12"/>
          </p:nvPr>
        </p:nvSpPr>
        <p:spPr/>
        <p:txBody>
          <a:bodyPr/>
          <a:lstStyle/>
          <a:p>
            <a:r>
              <a:rPr lang="en-US" dirty="0">
                <a:latin typeface="Comic Sans MS"/>
              </a:rPr>
              <a:t>Slide 13 of 19</a:t>
            </a:r>
          </a:p>
        </p:txBody>
      </p:sp>
      <p:pic>
        <p:nvPicPr>
          <p:cNvPr id="3" name="Picture 2">
            <a:extLst>
              <a:ext uri="{FF2B5EF4-FFF2-40B4-BE49-F238E27FC236}">
                <a16:creationId xmlns:a16="http://schemas.microsoft.com/office/drawing/2014/main" id="{AC69CE39-3919-8B56-4A98-8B1209CEC4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1377" y="1457435"/>
            <a:ext cx="3753071" cy="2502047"/>
          </a:xfrm>
          <a:prstGeom prst="rect">
            <a:avLst/>
          </a:prstGeom>
        </p:spPr>
      </p:pic>
      <p:pic>
        <p:nvPicPr>
          <p:cNvPr id="9" name="Picture 8">
            <a:extLst>
              <a:ext uri="{FF2B5EF4-FFF2-40B4-BE49-F238E27FC236}">
                <a16:creationId xmlns:a16="http://schemas.microsoft.com/office/drawing/2014/main" id="{F4011D47-EA13-8FBE-252B-3D7D9127C7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6689" y="1483622"/>
            <a:ext cx="3753071" cy="2502047"/>
          </a:xfrm>
          <a:prstGeom prst="rect">
            <a:avLst/>
          </a:prstGeom>
        </p:spPr>
      </p:pic>
      <p:pic>
        <p:nvPicPr>
          <p:cNvPr id="11" name="Picture 10">
            <a:extLst>
              <a:ext uri="{FF2B5EF4-FFF2-40B4-BE49-F238E27FC236}">
                <a16:creationId xmlns:a16="http://schemas.microsoft.com/office/drawing/2014/main" id="{D87CD444-B2B0-86E4-6A47-383A1950AB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065" y="1457435"/>
            <a:ext cx="3753071" cy="2502047"/>
          </a:xfrm>
          <a:prstGeom prst="rect">
            <a:avLst/>
          </a:prstGeom>
        </p:spPr>
      </p:pic>
      <p:pic>
        <p:nvPicPr>
          <p:cNvPr id="12" name="Picture 11">
            <a:extLst>
              <a:ext uri="{FF2B5EF4-FFF2-40B4-BE49-F238E27FC236}">
                <a16:creationId xmlns:a16="http://schemas.microsoft.com/office/drawing/2014/main" id="{2B69B9B5-BBB1-C59B-E5CF-D8B2291F3C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1377" y="3948038"/>
            <a:ext cx="3753071" cy="2502047"/>
          </a:xfrm>
          <a:prstGeom prst="rect">
            <a:avLst/>
          </a:prstGeom>
        </p:spPr>
      </p:pic>
      <p:pic>
        <p:nvPicPr>
          <p:cNvPr id="13" name="Picture 12">
            <a:extLst>
              <a:ext uri="{FF2B5EF4-FFF2-40B4-BE49-F238E27FC236}">
                <a16:creationId xmlns:a16="http://schemas.microsoft.com/office/drawing/2014/main" id="{EDB07EE7-1565-DA1B-08F6-35793B09DA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065" y="3938737"/>
            <a:ext cx="3753071" cy="2502047"/>
          </a:xfrm>
          <a:prstGeom prst="rect">
            <a:avLst/>
          </a:prstGeom>
        </p:spPr>
      </p:pic>
      <p:pic>
        <p:nvPicPr>
          <p:cNvPr id="14" name="Picture 13">
            <a:extLst>
              <a:ext uri="{FF2B5EF4-FFF2-40B4-BE49-F238E27FC236}">
                <a16:creationId xmlns:a16="http://schemas.microsoft.com/office/drawing/2014/main" id="{6D9ABCC8-8949-1FA7-336F-56E285064DA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6689" y="3938737"/>
            <a:ext cx="3753071" cy="2502047"/>
          </a:xfrm>
          <a:prstGeom prst="rect">
            <a:avLst/>
          </a:prstGeom>
        </p:spPr>
      </p:pic>
      <p:sp>
        <p:nvSpPr>
          <p:cNvPr id="17" name="TextBox 16">
            <a:extLst>
              <a:ext uri="{FF2B5EF4-FFF2-40B4-BE49-F238E27FC236}">
                <a16:creationId xmlns:a16="http://schemas.microsoft.com/office/drawing/2014/main" id="{1A9F081E-B701-BD59-9215-9545CF1D21C0}"/>
              </a:ext>
            </a:extLst>
          </p:cNvPr>
          <p:cNvSpPr txBox="1"/>
          <p:nvPr/>
        </p:nvSpPr>
        <p:spPr>
          <a:xfrm>
            <a:off x="963706" y="895277"/>
            <a:ext cx="10152529" cy="769441"/>
          </a:xfrm>
          <a:prstGeom prst="rect">
            <a:avLst/>
          </a:prstGeom>
          <a:noFill/>
        </p:spPr>
        <p:txBody>
          <a:bodyPr wrap="square" lIns="91440" tIns="45720" rIns="91440" bIns="45720" rtlCol="0" anchor="t">
            <a:spAutoFit/>
          </a:bodyPr>
          <a:lstStyle/>
          <a:p>
            <a:pPr algn="just"/>
            <a:r>
              <a:rPr lang="en-US" sz="2200" b="1" dirty="0">
                <a:latin typeface="Comic Sans MS" pitchFamily="66" charset="0"/>
              </a:rPr>
              <a:t>Histogram distribution of predicted effective properties for RVEs with mean VF of 0.07</a:t>
            </a:r>
            <a:endParaRPr lang="en-US" sz="2200" dirty="0">
              <a:latin typeface="Comic Sans MS" pitchFamily="66" charset="0"/>
            </a:endParaRPr>
          </a:p>
        </p:txBody>
      </p:sp>
    </p:spTree>
    <p:extLst>
      <p:ext uri="{BB962C8B-B14F-4D97-AF65-F5344CB8AC3E}">
        <p14:creationId xmlns:p14="http://schemas.microsoft.com/office/powerpoint/2010/main" val="1852963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RESULTS</a:t>
            </a:r>
            <a:endParaRPr lang="en-US" dirty="0">
              <a:cs typeface="Calibri"/>
            </a:endParaRPr>
          </a:p>
        </p:txBody>
      </p:sp>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DBDB70E-D0A8-BE34-F26E-091EA6B55850}"/>
              </a:ext>
            </a:extLst>
          </p:cNvPr>
          <p:cNvSpPr>
            <a:spLocks noGrp="1"/>
          </p:cNvSpPr>
          <p:nvPr>
            <p:ph type="sldNum" sz="quarter" idx="12"/>
          </p:nvPr>
        </p:nvSpPr>
        <p:spPr/>
        <p:txBody>
          <a:bodyPr/>
          <a:lstStyle/>
          <a:p>
            <a:r>
              <a:rPr lang="en-US" dirty="0">
                <a:latin typeface="Comic Sans MS"/>
              </a:rPr>
              <a:t>Slide 14 of 19</a:t>
            </a:r>
          </a:p>
        </p:txBody>
      </p:sp>
      <p:pic>
        <p:nvPicPr>
          <p:cNvPr id="7" name="Picture 6">
            <a:extLst>
              <a:ext uri="{FF2B5EF4-FFF2-40B4-BE49-F238E27FC236}">
                <a16:creationId xmlns:a16="http://schemas.microsoft.com/office/drawing/2014/main" id="{D5563046-D607-60A3-4FA1-4FEBDA33D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1377" y="1514445"/>
            <a:ext cx="3389249" cy="2259499"/>
          </a:xfrm>
          <a:prstGeom prst="rect">
            <a:avLst/>
          </a:prstGeom>
        </p:spPr>
      </p:pic>
      <p:pic>
        <p:nvPicPr>
          <p:cNvPr id="8" name="Picture 7">
            <a:extLst>
              <a:ext uri="{FF2B5EF4-FFF2-40B4-BE49-F238E27FC236}">
                <a16:creationId xmlns:a16="http://schemas.microsoft.com/office/drawing/2014/main" id="{0C16040E-02FD-F0BF-CBA9-F76134FE44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6689" y="1514445"/>
            <a:ext cx="3389249" cy="2259499"/>
          </a:xfrm>
          <a:prstGeom prst="rect">
            <a:avLst/>
          </a:prstGeom>
        </p:spPr>
      </p:pic>
      <p:pic>
        <p:nvPicPr>
          <p:cNvPr id="10" name="Picture 9">
            <a:extLst>
              <a:ext uri="{FF2B5EF4-FFF2-40B4-BE49-F238E27FC236}">
                <a16:creationId xmlns:a16="http://schemas.microsoft.com/office/drawing/2014/main" id="{C987A7D9-DE63-2A9A-6659-8C22F97D0D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065" y="1514445"/>
            <a:ext cx="3389249" cy="2259499"/>
          </a:xfrm>
          <a:prstGeom prst="rect">
            <a:avLst/>
          </a:prstGeom>
        </p:spPr>
      </p:pic>
      <p:pic>
        <p:nvPicPr>
          <p:cNvPr id="15" name="Picture 14">
            <a:extLst>
              <a:ext uri="{FF2B5EF4-FFF2-40B4-BE49-F238E27FC236}">
                <a16:creationId xmlns:a16="http://schemas.microsoft.com/office/drawing/2014/main" id="{CC374065-99E0-2657-224F-C413240DAB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1377" y="3773943"/>
            <a:ext cx="3389249" cy="2259499"/>
          </a:xfrm>
          <a:prstGeom prst="rect">
            <a:avLst/>
          </a:prstGeom>
        </p:spPr>
      </p:pic>
      <p:pic>
        <p:nvPicPr>
          <p:cNvPr id="16" name="Picture 15">
            <a:extLst>
              <a:ext uri="{FF2B5EF4-FFF2-40B4-BE49-F238E27FC236}">
                <a16:creationId xmlns:a16="http://schemas.microsoft.com/office/drawing/2014/main" id="{5F88C1F4-1E5C-2569-76A8-D1EFC87C10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065" y="3760301"/>
            <a:ext cx="3389249" cy="2259499"/>
          </a:xfrm>
          <a:prstGeom prst="rect">
            <a:avLst/>
          </a:prstGeom>
        </p:spPr>
      </p:pic>
      <p:pic>
        <p:nvPicPr>
          <p:cNvPr id="17" name="Picture 16">
            <a:extLst>
              <a:ext uri="{FF2B5EF4-FFF2-40B4-BE49-F238E27FC236}">
                <a16:creationId xmlns:a16="http://schemas.microsoft.com/office/drawing/2014/main" id="{AA5E1CE5-7CFD-2D00-3537-1F7DC5833C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6689" y="3760301"/>
            <a:ext cx="3389249" cy="2259499"/>
          </a:xfrm>
          <a:prstGeom prst="rect">
            <a:avLst/>
          </a:prstGeom>
        </p:spPr>
      </p:pic>
      <p:sp>
        <p:nvSpPr>
          <p:cNvPr id="23" name="TextBox 22">
            <a:extLst>
              <a:ext uri="{FF2B5EF4-FFF2-40B4-BE49-F238E27FC236}">
                <a16:creationId xmlns:a16="http://schemas.microsoft.com/office/drawing/2014/main" id="{1A1D457A-F1E0-CEF2-41C8-CF51006F7179}"/>
              </a:ext>
            </a:extLst>
          </p:cNvPr>
          <p:cNvSpPr txBox="1"/>
          <p:nvPr/>
        </p:nvSpPr>
        <p:spPr>
          <a:xfrm>
            <a:off x="963706" y="895277"/>
            <a:ext cx="10152529" cy="769441"/>
          </a:xfrm>
          <a:prstGeom prst="rect">
            <a:avLst/>
          </a:prstGeom>
          <a:noFill/>
        </p:spPr>
        <p:txBody>
          <a:bodyPr wrap="square" lIns="91440" tIns="45720" rIns="91440" bIns="45720" rtlCol="0" anchor="t">
            <a:spAutoFit/>
          </a:bodyPr>
          <a:lstStyle/>
          <a:p>
            <a:pPr algn="just"/>
            <a:r>
              <a:rPr lang="en-US" sz="2200" b="1" dirty="0">
                <a:latin typeface="Comic Sans MS" pitchFamily="66" charset="0"/>
              </a:rPr>
              <a:t>Histogram distribution of predicted effective properties for RVEs with mean VF of 0.07</a:t>
            </a:r>
            <a:endParaRPr lang="en-US" sz="2200" dirty="0">
              <a:latin typeface="Comic Sans MS" pitchFamily="66" charset="0"/>
            </a:endParaRPr>
          </a:p>
        </p:txBody>
      </p:sp>
    </p:spTree>
    <p:extLst>
      <p:ext uri="{BB962C8B-B14F-4D97-AF65-F5344CB8AC3E}">
        <p14:creationId xmlns:p14="http://schemas.microsoft.com/office/powerpoint/2010/main" val="298883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6CEA5E6-D3AB-8D0F-6353-DD264E6428EA}"/>
              </a:ext>
            </a:extLst>
          </p:cNvPr>
          <p:cNvSpPr txBox="1"/>
          <p:nvPr/>
        </p:nvSpPr>
        <p:spPr>
          <a:xfrm>
            <a:off x="262760" y="172529"/>
            <a:ext cx="11316136"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CONCLUSION</a:t>
            </a:r>
          </a:p>
        </p:txBody>
      </p:sp>
      <p:sp>
        <p:nvSpPr>
          <p:cNvPr id="5" name="TextBox 4">
            <a:extLst>
              <a:ext uri="{FF2B5EF4-FFF2-40B4-BE49-F238E27FC236}">
                <a16:creationId xmlns:a16="http://schemas.microsoft.com/office/drawing/2014/main" id="{762E1185-BFE4-2FE0-6D31-A9B4F47AB393}"/>
              </a:ext>
            </a:extLst>
          </p:cNvPr>
          <p:cNvSpPr txBox="1"/>
          <p:nvPr/>
        </p:nvSpPr>
        <p:spPr>
          <a:xfrm>
            <a:off x="1262743" y="1130579"/>
            <a:ext cx="9624222" cy="4545155"/>
          </a:xfrm>
          <a:prstGeom prst="rect">
            <a:avLst/>
          </a:prstGeom>
          <a:noFill/>
        </p:spPr>
        <p:txBody>
          <a:bodyPr wrap="square" lIns="91440" tIns="45720" rIns="91440" bIns="45720" rtlCol="0" anchor="t">
            <a:spAutoFit/>
          </a:bodyPr>
          <a:lstStyle/>
          <a:p>
            <a:pPr marL="457200" indent="-457200" algn="just">
              <a:lnSpc>
                <a:spcPct val="150000"/>
              </a:lnSpc>
              <a:buFont typeface="Arial"/>
              <a:buChar char="•"/>
            </a:pPr>
            <a:r>
              <a:rPr lang="en-GB" sz="2800" dirty="0">
                <a:latin typeface="Comic Sans MS"/>
                <a:ea typeface="+mn-lt"/>
                <a:cs typeface="+mn-lt"/>
              </a:rPr>
              <a:t>Determination of effective properties of heterogeneous material.</a:t>
            </a:r>
          </a:p>
          <a:p>
            <a:pPr marL="457200" indent="-457200" algn="just">
              <a:lnSpc>
                <a:spcPct val="150000"/>
              </a:lnSpc>
              <a:buFont typeface="Arial"/>
              <a:buChar char="•"/>
            </a:pPr>
            <a:r>
              <a:rPr lang="en-GB" sz="2800" dirty="0">
                <a:latin typeface="Comic Sans MS"/>
                <a:ea typeface="+mn-lt"/>
                <a:cs typeface="+mn-lt"/>
              </a:rPr>
              <a:t>Focus on representative volume elements containing distributed particle inclusion.</a:t>
            </a:r>
          </a:p>
          <a:p>
            <a:pPr marL="457200" indent="-457200" algn="just">
              <a:lnSpc>
                <a:spcPct val="150000"/>
              </a:lnSpc>
              <a:buFont typeface="Arial"/>
              <a:buChar char="•"/>
            </a:pPr>
            <a:r>
              <a:rPr lang="en-GB" sz="2800" dirty="0">
                <a:latin typeface="Comic Sans MS"/>
                <a:ea typeface="+mn-lt"/>
                <a:cs typeface="+mn-lt"/>
              </a:rPr>
              <a:t>Design of 3D-CNN includes many layers: </a:t>
            </a:r>
            <a:r>
              <a:rPr lang="en-US" sz="2800" dirty="0">
                <a:latin typeface="Comic Sans MS"/>
                <a:ea typeface="+mn-lt"/>
                <a:cs typeface="+mn-lt"/>
              </a:rPr>
              <a:t>3D convolution layers, pooling, flattening, and FC layers.</a:t>
            </a:r>
          </a:p>
          <a:p>
            <a:pPr marL="457200" indent="-457200" algn="just">
              <a:lnSpc>
                <a:spcPct val="150000"/>
              </a:lnSpc>
              <a:buFont typeface="Arial"/>
              <a:buChar char="•"/>
            </a:pPr>
            <a:r>
              <a:rPr lang="en-US" sz="2800" dirty="0">
                <a:latin typeface="Comic Sans MS"/>
                <a:ea typeface="+mn-lt"/>
                <a:cs typeface="+mn-lt"/>
              </a:rPr>
              <a:t>Conduction of parametric study.</a:t>
            </a:r>
          </a:p>
        </p:txBody>
      </p:sp>
      <p:sp>
        <p:nvSpPr>
          <p:cNvPr id="2" name="Slide Number Placeholder 1">
            <a:extLst>
              <a:ext uri="{FF2B5EF4-FFF2-40B4-BE49-F238E27FC236}">
                <a16:creationId xmlns:a16="http://schemas.microsoft.com/office/drawing/2014/main" id="{A73E1BF5-49E8-7B0E-F522-19D89D8BE076}"/>
              </a:ext>
            </a:extLst>
          </p:cNvPr>
          <p:cNvSpPr>
            <a:spLocks noGrp="1"/>
          </p:cNvSpPr>
          <p:nvPr>
            <p:ph type="sldNum" sz="quarter" idx="12"/>
          </p:nvPr>
        </p:nvSpPr>
        <p:spPr/>
        <p:txBody>
          <a:bodyPr/>
          <a:lstStyle/>
          <a:p>
            <a:r>
              <a:rPr lang="en-US" dirty="0">
                <a:latin typeface="Comic Sans MS"/>
              </a:rPr>
              <a:t>Slide 15 of 19</a:t>
            </a:r>
          </a:p>
        </p:txBody>
      </p:sp>
    </p:spTree>
    <p:extLst>
      <p:ext uri="{BB962C8B-B14F-4D97-AF65-F5344CB8AC3E}">
        <p14:creationId xmlns:p14="http://schemas.microsoft.com/office/powerpoint/2010/main" val="392213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6CEA5E6-D3AB-8D0F-6353-DD264E6428EA}"/>
              </a:ext>
            </a:extLst>
          </p:cNvPr>
          <p:cNvSpPr txBox="1"/>
          <p:nvPr/>
        </p:nvSpPr>
        <p:spPr>
          <a:xfrm>
            <a:off x="262760" y="172529"/>
            <a:ext cx="11316136"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CONCLUSION</a:t>
            </a:r>
          </a:p>
        </p:txBody>
      </p:sp>
      <p:sp>
        <p:nvSpPr>
          <p:cNvPr id="5" name="TextBox 4">
            <a:extLst>
              <a:ext uri="{FF2B5EF4-FFF2-40B4-BE49-F238E27FC236}">
                <a16:creationId xmlns:a16="http://schemas.microsoft.com/office/drawing/2014/main" id="{762E1185-BFE4-2FE0-6D31-A9B4F47AB393}"/>
              </a:ext>
            </a:extLst>
          </p:cNvPr>
          <p:cNvSpPr txBox="1"/>
          <p:nvPr/>
        </p:nvSpPr>
        <p:spPr>
          <a:xfrm>
            <a:off x="1262743" y="1130579"/>
            <a:ext cx="9624222" cy="3898824"/>
          </a:xfrm>
          <a:prstGeom prst="rect">
            <a:avLst/>
          </a:prstGeom>
          <a:noFill/>
        </p:spPr>
        <p:txBody>
          <a:bodyPr wrap="square" lIns="91440" tIns="45720" rIns="91440" bIns="45720" rtlCol="0" anchor="t">
            <a:spAutoFit/>
          </a:bodyPr>
          <a:lstStyle/>
          <a:p>
            <a:pPr marL="457200" indent="-457200" algn="just">
              <a:lnSpc>
                <a:spcPct val="150000"/>
              </a:lnSpc>
              <a:buFont typeface="Arial"/>
              <a:buChar char="•"/>
            </a:pPr>
            <a:r>
              <a:rPr lang="en-US" sz="2800" dirty="0">
                <a:latin typeface="Comic Sans MS"/>
                <a:ea typeface="+mn-lt"/>
                <a:cs typeface="+mn-lt"/>
              </a:rPr>
              <a:t>3D-CNN trained using Finite Element Analysis based linear homogenization.</a:t>
            </a:r>
          </a:p>
          <a:p>
            <a:pPr marL="457200" indent="-457200" algn="just">
              <a:lnSpc>
                <a:spcPct val="150000"/>
              </a:lnSpc>
              <a:buFont typeface="Arial"/>
              <a:buChar char="•"/>
            </a:pPr>
            <a:r>
              <a:rPr lang="en-US" sz="2800" dirty="0">
                <a:latin typeface="Comic Sans MS"/>
                <a:ea typeface="+mn-lt"/>
                <a:cs typeface="+mn-lt"/>
              </a:rPr>
              <a:t>Test of accuracy.</a:t>
            </a:r>
          </a:p>
          <a:p>
            <a:pPr marL="457200" indent="-457200" algn="just">
              <a:lnSpc>
                <a:spcPct val="150000"/>
              </a:lnSpc>
              <a:buFont typeface="Arial"/>
              <a:buChar char="•"/>
            </a:pPr>
            <a:r>
              <a:rPr lang="en-GB" sz="2800" dirty="0">
                <a:latin typeface="Comic Sans MS"/>
                <a:ea typeface="+mn-lt"/>
                <a:cs typeface="+mn-lt"/>
              </a:rPr>
              <a:t>Provides end to end solution, preserving probabilistic distribution, and transfer learning for different types of composites.</a:t>
            </a:r>
          </a:p>
        </p:txBody>
      </p:sp>
      <p:sp>
        <p:nvSpPr>
          <p:cNvPr id="2" name="Slide Number Placeholder 1">
            <a:extLst>
              <a:ext uri="{FF2B5EF4-FFF2-40B4-BE49-F238E27FC236}">
                <a16:creationId xmlns:a16="http://schemas.microsoft.com/office/drawing/2014/main" id="{A73E1BF5-49E8-7B0E-F522-19D89D8BE076}"/>
              </a:ext>
            </a:extLst>
          </p:cNvPr>
          <p:cNvSpPr>
            <a:spLocks noGrp="1"/>
          </p:cNvSpPr>
          <p:nvPr>
            <p:ph type="sldNum" sz="quarter" idx="12"/>
          </p:nvPr>
        </p:nvSpPr>
        <p:spPr/>
        <p:txBody>
          <a:bodyPr/>
          <a:lstStyle/>
          <a:p>
            <a:r>
              <a:rPr lang="en-US" dirty="0">
                <a:latin typeface="Comic Sans MS"/>
              </a:rPr>
              <a:t>Slide 16 of 19</a:t>
            </a:r>
          </a:p>
        </p:txBody>
      </p:sp>
    </p:spTree>
    <p:extLst>
      <p:ext uri="{BB962C8B-B14F-4D97-AF65-F5344CB8AC3E}">
        <p14:creationId xmlns:p14="http://schemas.microsoft.com/office/powerpoint/2010/main" val="362029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FUTURE SCOPE</a:t>
            </a:r>
            <a:endParaRPr lang="en-US" dirty="0"/>
          </a:p>
        </p:txBody>
      </p:sp>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A556532-DC40-FA16-2658-9B39CEC19695}"/>
              </a:ext>
            </a:extLst>
          </p:cNvPr>
          <p:cNvSpPr>
            <a:spLocks noGrp="1"/>
          </p:cNvSpPr>
          <p:nvPr>
            <p:ph type="sldNum" sz="quarter" idx="12"/>
          </p:nvPr>
        </p:nvSpPr>
        <p:spPr/>
        <p:txBody>
          <a:bodyPr/>
          <a:lstStyle/>
          <a:p>
            <a:r>
              <a:rPr lang="en-US" dirty="0">
                <a:latin typeface="Comic Sans MS"/>
              </a:rPr>
              <a:t>Slide 17 of 19</a:t>
            </a:r>
          </a:p>
        </p:txBody>
      </p:sp>
      <p:sp>
        <p:nvSpPr>
          <p:cNvPr id="3" name="TextBox 2">
            <a:extLst>
              <a:ext uri="{FF2B5EF4-FFF2-40B4-BE49-F238E27FC236}">
                <a16:creationId xmlns:a16="http://schemas.microsoft.com/office/drawing/2014/main" id="{70749DD8-3E88-64C1-09BD-CFEDA233583B}"/>
              </a:ext>
            </a:extLst>
          </p:cNvPr>
          <p:cNvSpPr txBox="1"/>
          <p:nvPr/>
        </p:nvSpPr>
        <p:spPr>
          <a:xfrm>
            <a:off x="1262743" y="1130579"/>
            <a:ext cx="9624222" cy="3898824"/>
          </a:xfrm>
          <a:prstGeom prst="rect">
            <a:avLst/>
          </a:prstGeom>
          <a:noFill/>
        </p:spPr>
        <p:txBody>
          <a:bodyPr wrap="square" lIns="91440" tIns="45720" rIns="91440" bIns="45720" rtlCol="0" anchor="t">
            <a:spAutoFit/>
          </a:bodyPr>
          <a:lstStyle/>
          <a:p>
            <a:pPr marL="457200" indent="-457200" algn="just">
              <a:lnSpc>
                <a:spcPct val="150000"/>
              </a:lnSpc>
              <a:buFont typeface="Arial"/>
              <a:buChar char="•"/>
            </a:pPr>
            <a:r>
              <a:rPr lang="en-GB" sz="2800" dirty="0">
                <a:latin typeface="Comic Sans MS"/>
                <a:ea typeface="+mn-lt"/>
                <a:cs typeface="+mn-lt"/>
              </a:rPr>
              <a:t>Transfer learning: applicability to other heterogeneous material.</a:t>
            </a:r>
          </a:p>
          <a:p>
            <a:pPr marL="457200" indent="-457200" algn="just">
              <a:lnSpc>
                <a:spcPct val="150000"/>
              </a:lnSpc>
              <a:buFont typeface="Arial"/>
              <a:buChar char="•"/>
            </a:pPr>
            <a:r>
              <a:rPr lang="en-GB" sz="2800" dirty="0">
                <a:latin typeface="Comic Sans MS"/>
                <a:ea typeface="+mn-lt"/>
                <a:cs typeface="+mn-lt"/>
              </a:rPr>
              <a:t>Extending it for nonlinear material properties.</a:t>
            </a:r>
          </a:p>
          <a:p>
            <a:pPr marL="457200" indent="-457200" algn="just">
              <a:lnSpc>
                <a:spcPct val="150000"/>
              </a:lnSpc>
              <a:buFont typeface="Arial"/>
              <a:buChar char="•"/>
            </a:pPr>
            <a:r>
              <a:rPr lang="en-GB" sz="2800" dirty="0">
                <a:latin typeface="Comic Sans MS"/>
                <a:ea typeface="+mn-lt"/>
                <a:cs typeface="+mn-lt"/>
              </a:rPr>
              <a:t>Applying trained model for microstructure generation.</a:t>
            </a:r>
          </a:p>
          <a:p>
            <a:pPr marL="457200" indent="-457200" algn="just">
              <a:lnSpc>
                <a:spcPct val="150000"/>
              </a:lnSpc>
              <a:buFont typeface="Arial"/>
              <a:buChar char="•"/>
            </a:pPr>
            <a:endParaRPr lang="en-GB" sz="2800" dirty="0">
              <a:latin typeface="Comic Sans MS"/>
              <a:ea typeface="+mn-lt"/>
              <a:cs typeface="+mn-lt"/>
            </a:endParaRPr>
          </a:p>
        </p:txBody>
      </p:sp>
    </p:spTree>
    <p:extLst>
      <p:ext uri="{BB962C8B-B14F-4D97-AF65-F5344CB8AC3E}">
        <p14:creationId xmlns:p14="http://schemas.microsoft.com/office/powerpoint/2010/main" val="1591033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REFERENCES</a:t>
            </a:r>
            <a:endParaRPr lang="en-US" dirty="0"/>
          </a:p>
        </p:txBody>
      </p:sp>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24000" y="917688"/>
            <a:ext cx="9144000" cy="6945684"/>
          </a:xfrm>
          <a:prstGeom prst="rect">
            <a:avLst/>
          </a:prstGeom>
          <a:noFill/>
        </p:spPr>
        <p:txBody>
          <a:bodyPr wrap="square" lIns="91440" tIns="45720" rIns="91440" bIns="45720" rtlCol="0" anchor="t">
            <a:spAutoFit/>
          </a:bodyPr>
          <a:lstStyle/>
          <a:p>
            <a:pPr marL="457200" indent="-457200" algn="just">
              <a:lnSpc>
                <a:spcPct val="150000"/>
              </a:lnSpc>
              <a:spcBef>
                <a:spcPts val="1200"/>
              </a:spcBef>
              <a:spcAft>
                <a:spcPts val="200"/>
              </a:spcAft>
              <a:buFont typeface="Arial"/>
              <a:buChar char="•"/>
            </a:pPr>
            <a:r>
              <a:rPr lang="en-GB" sz="1600" dirty="0">
                <a:latin typeface="Comic Sans MS"/>
                <a:ea typeface="+mn-lt"/>
                <a:cs typeface="+mn-lt"/>
              </a:rPr>
              <a:t>Jacob </a:t>
            </a:r>
            <a:r>
              <a:rPr lang="en-GB" sz="1600" dirty="0" err="1">
                <a:latin typeface="Comic Sans MS"/>
                <a:ea typeface="+mn-lt"/>
                <a:cs typeface="+mn-lt"/>
              </a:rPr>
              <a:t>Aboudi</a:t>
            </a:r>
            <a:r>
              <a:rPr lang="en-GB" sz="1600" dirty="0">
                <a:latin typeface="Comic Sans MS"/>
                <a:ea typeface="+mn-lt"/>
                <a:cs typeface="+mn-lt"/>
              </a:rPr>
              <a:t>, Steven M Arnold, and Brett A </a:t>
            </a:r>
            <a:r>
              <a:rPr lang="en-GB" sz="1600" dirty="0" err="1">
                <a:latin typeface="Comic Sans MS"/>
                <a:ea typeface="+mn-lt"/>
                <a:cs typeface="+mn-lt"/>
              </a:rPr>
              <a:t>Bednarcyk</a:t>
            </a:r>
            <a:r>
              <a:rPr lang="en-GB" sz="1600" dirty="0">
                <a:latin typeface="Comic Sans MS"/>
                <a:ea typeface="+mn-lt"/>
                <a:cs typeface="+mn-lt"/>
              </a:rPr>
              <a:t>. Micromechanics of composite materials: a generalized multiscale analysis approach. Butterworth-Heinemann, 2013.</a:t>
            </a:r>
          </a:p>
          <a:p>
            <a:pPr marL="457200" indent="-457200" algn="just">
              <a:lnSpc>
                <a:spcPct val="150000"/>
              </a:lnSpc>
              <a:spcBef>
                <a:spcPts val="1200"/>
              </a:spcBef>
              <a:spcAft>
                <a:spcPts val="200"/>
              </a:spcAft>
              <a:buFont typeface="Arial"/>
              <a:buChar char="•"/>
            </a:pPr>
            <a:r>
              <a:rPr lang="en-GB" sz="1600" dirty="0">
                <a:latin typeface="Comic Sans MS"/>
                <a:ea typeface="+mn-lt"/>
                <a:cs typeface="+mn-lt"/>
              </a:rPr>
              <a:t>Erik </a:t>
            </a:r>
            <a:r>
              <a:rPr lang="en-GB" sz="1600" dirty="0" err="1">
                <a:latin typeface="Comic Sans MS"/>
                <a:ea typeface="+mn-lt"/>
                <a:cs typeface="+mn-lt"/>
              </a:rPr>
              <a:t>Andreassen</a:t>
            </a:r>
            <a:r>
              <a:rPr lang="en-GB" sz="1600" dirty="0">
                <a:latin typeface="Comic Sans MS"/>
                <a:ea typeface="+mn-lt"/>
                <a:cs typeface="+mn-lt"/>
              </a:rPr>
              <a:t> and Casper </a:t>
            </a:r>
            <a:r>
              <a:rPr lang="en-GB" sz="1600" dirty="0" err="1">
                <a:latin typeface="Comic Sans MS"/>
                <a:ea typeface="+mn-lt"/>
                <a:cs typeface="+mn-lt"/>
              </a:rPr>
              <a:t>Schousboe</a:t>
            </a:r>
            <a:r>
              <a:rPr lang="en-GB" sz="1600" dirty="0">
                <a:latin typeface="Comic Sans MS"/>
                <a:ea typeface="+mn-lt"/>
                <a:cs typeface="+mn-lt"/>
              </a:rPr>
              <a:t> Andreasen. How to determine composite material properties using numerical homogenization. Computational Materials Science, 83:488–495, 2014.</a:t>
            </a:r>
          </a:p>
          <a:p>
            <a:pPr marL="457200" indent="-457200" algn="just">
              <a:lnSpc>
                <a:spcPct val="150000"/>
              </a:lnSpc>
              <a:spcBef>
                <a:spcPts val="1200"/>
              </a:spcBef>
              <a:spcAft>
                <a:spcPts val="200"/>
              </a:spcAft>
              <a:buFont typeface="Arial"/>
              <a:buChar char="•"/>
            </a:pPr>
            <a:r>
              <a:rPr lang="en-GB" sz="1600" dirty="0">
                <a:latin typeface="Comic Sans MS"/>
                <a:ea typeface="+mn-lt"/>
                <a:cs typeface="+mn-lt"/>
              </a:rPr>
              <a:t>Anurag Bhardwaj, Wei Di, and </a:t>
            </a:r>
            <a:r>
              <a:rPr lang="en-GB" sz="1600" dirty="0" err="1">
                <a:latin typeface="Comic Sans MS"/>
                <a:ea typeface="+mn-lt"/>
                <a:cs typeface="+mn-lt"/>
              </a:rPr>
              <a:t>Jianing</a:t>
            </a:r>
            <a:r>
              <a:rPr lang="en-GB" sz="1600" dirty="0">
                <a:latin typeface="Comic Sans MS"/>
                <a:ea typeface="+mn-lt"/>
                <a:cs typeface="+mn-lt"/>
              </a:rPr>
              <a:t> Wei. Deep Learning Essentials: Your hands-on guide to the fundamentals of deep learning and neural network </a:t>
            </a:r>
            <a:r>
              <a:rPr lang="en-GB" sz="1600" dirty="0" err="1">
                <a:latin typeface="Comic Sans MS"/>
                <a:ea typeface="+mn-lt"/>
                <a:cs typeface="+mn-lt"/>
              </a:rPr>
              <a:t>modeling</a:t>
            </a:r>
            <a:r>
              <a:rPr lang="en-GB" sz="1600" dirty="0">
                <a:latin typeface="Comic Sans MS"/>
                <a:ea typeface="+mn-lt"/>
                <a:cs typeface="+mn-lt"/>
              </a:rPr>
              <a:t>. </a:t>
            </a:r>
            <a:r>
              <a:rPr lang="en-GB" sz="1600" dirty="0" err="1">
                <a:latin typeface="Comic Sans MS"/>
                <a:ea typeface="+mn-lt"/>
                <a:cs typeface="+mn-lt"/>
              </a:rPr>
              <a:t>Packt</a:t>
            </a:r>
            <a:r>
              <a:rPr lang="en-GB" sz="1600" dirty="0">
                <a:latin typeface="Comic Sans MS"/>
                <a:ea typeface="+mn-lt"/>
                <a:cs typeface="+mn-lt"/>
              </a:rPr>
              <a:t> Publishing Ltd, 2018.</a:t>
            </a:r>
          </a:p>
          <a:p>
            <a:pPr marL="457200" indent="-457200" algn="just">
              <a:lnSpc>
                <a:spcPct val="150000"/>
              </a:lnSpc>
              <a:spcBef>
                <a:spcPts val="1200"/>
              </a:spcBef>
              <a:spcAft>
                <a:spcPts val="200"/>
              </a:spcAft>
              <a:buFont typeface="Arial"/>
              <a:buChar char="•"/>
            </a:pPr>
            <a:r>
              <a:rPr lang="en-GB" sz="1600" dirty="0" err="1">
                <a:latin typeface="Comic Sans MS"/>
                <a:ea typeface="+mn-lt"/>
                <a:cs typeface="+mn-lt"/>
              </a:rPr>
              <a:t>Chengping</a:t>
            </a:r>
            <a:r>
              <a:rPr lang="en-GB" sz="1600" dirty="0">
                <a:latin typeface="Comic Sans MS"/>
                <a:ea typeface="+mn-lt"/>
                <a:cs typeface="+mn-lt"/>
              </a:rPr>
              <a:t> Rao and Yang Liu. Three-dimensional convolutional neural network (3d-cnn) for heterogeneous material homogenization. Computational Materials Science, 184:109850, 2020.</a:t>
            </a:r>
          </a:p>
          <a:p>
            <a:pPr marL="457200" indent="-457200" algn="just">
              <a:lnSpc>
                <a:spcPct val="150000"/>
              </a:lnSpc>
              <a:spcBef>
                <a:spcPts val="1200"/>
              </a:spcBef>
              <a:spcAft>
                <a:spcPts val="200"/>
              </a:spcAft>
              <a:buFont typeface="Arial"/>
              <a:buChar char="•"/>
            </a:pPr>
            <a:r>
              <a:rPr lang="en-US" sz="1600" dirty="0">
                <a:latin typeface="Comic Sans MS"/>
                <a:ea typeface="+mn-lt"/>
                <a:cs typeface="+mn-lt"/>
              </a:rPr>
              <a:t>M. Kaminski. Boundary element method homogenization of the periodic linear elastic fiber composites. Engineering Analysis with Boundary Elements, 23(10):815–823, 1999.</a:t>
            </a:r>
            <a:endParaRPr lang="en-GB" sz="1600" dirty="0">
              <a:latin typeface="Comic Sans MS"/>
              <a:ea typeface="+mn-lt"/>
              <a:cs typeface="+mn-lt"/>
            </a:endParaRPr>
          </a:p>
          <a:p>
            <a:pPr marL="457200" indent="-457200" algn="just">
              <a:lnSpc>
                <a:spcPct val="150000"/>
              </a:lnSpc>
              <a:spcBef>
                <a:spcPts val="1200"/>
              </a:spcBef>
              <a:spcAft>
                <a:spcPts val="200"/>
              </a:spcAft>
              <a:buFont typeface="Arial"/>
              <a:buChar char="•"/>
            </a:pPr>
            <a:endParaRPr lang="en-GB" sz="2800" dirty="0">
              <a:latin typeface="Calibri"/>
              <a:ea typeface="+mn-lt"/>
              <a:cs typeface="Calibri"/>
            </a:endParaRPr>
          </a:p>
          <a:p>
            <a:pPr marL="457200" indent="-457200" algn="just">
              <a:lnSpc>
                <a:spcPct val="150000"/>
              </a:lnSpc>
              <a:spcBef>
                <a:spcPts val="1200"/>
              </a:spcBef>
              <a:spcAft>
                <a:spcPts val="200"/>
              </a:spcAft>
              <a:buFont typeface="Arial"/>
              <a:buChar char="•"/>
            </a:pPr>
            <a:endParaRPr lang="en-GB" sz="1600" dirty="0">
              <a:latin typeface="Comic Sans MS"/>
              <a:ea typeface="+mn-lt"/>
              <a:cs typeface="+mn-lt"/>
            </a:endParaRPr>
          </a:p>
        </p:txBody>
      </p:sp>
      <p:sp>
        <p:nvSpPr>
          <p:cNvPr id="2" name="Slide Number Placeholder 1">
            <a:extLst>
              <a:ext uri="{FF2B5EF4-FFF2-40B4-BE49-F238E27FC236}">
                <a16:creationId xmlns:a16="http://schemas.microsoft.com/office/drawing/2014/main" id="{C84A068D-DA45-E191-9D19-51D707D936A0}"/>
              </a:ext>
            </a:extLst>
          </p:cNvPr>
          <p:cNvSpPr>
            <a:spLocks noGrp="1"/>
          </p:cNvSpPr>
          <p:nvPr>
            <p:ph type="sldNum" sz="quarter" idx="12"/>
          </p:nvPr>
        </p:nvSpPr>
        <p:spPr/>
        <p:txBody>
          <a:bodyPr/>
          <a:lstStyle/>
          <a:p>
            <a:r>
              <a:rPr lang="en-US" dirty="0">
                <a:latin typeface="Comic Sans MS"/>
              </a:rPr>
              <a:t>Slide 18 of 19</a:t>
            </a:r>
            <a:endParaRPr lang="en-US" dirty="0"/>
          </a:p>
        </p:txBody>
      </p:sp>
    </p:spTree>
    <p:extLst>
      <p:ext uri="{BB962C8B-B14F-4D97-AF65-F5344CB8AC3E}">
        <p14:creationId xmlns:p14="http://schemas.microsoft.com/office/powerpoint/2010/main" val="194840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INTRODUCTION</a:t>
            </a:r>
            <a:endParaRPr lang="en-US" sz="4400" b="1" dirty="0">
              <a:solidFill>
                <a:srgbClr val="C00000"/>
              </a:solidFill>
              <a:latin typeface="Comic Sans MS" pitchFamily="66" charset="0"/>
            </a:endParaRPr>
          </a:p>
        </p:txBody>
      </p:sp>
      <p:cxnSp>
        <p:nvCxnSpPr>
          <p:cNvPr id="8" name="Straight Connector 7"/>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05645" y="1009953"/>
            <a:ext cx="9503103" cy="7941085"/>
          </a:xfrm>
          <a:prstGeom prst="rect">
            <a:avLst/>
          </a:prstGeom>
          <a:noFill/>
        </p:spPr>
        <p:txBody>
          <a:bodyPr wrap="square" lIns="91440" tIns="45720" rIns="91440" bIns="45720" rtlCol="0" anchor="t">
            <a:spAutoFit/>
          </a:bodyPr>
          <a:lstStyle/>
          <a:p>
            <a:pPr marL="285750" indent="-285750" algn="just">
              <a:lnSpc>
                <a:spcPct val="150000"/>
              </a:lnSpc>
              <a:spcBef>
                <a:spcPts val="1200"/>
              </a:spcBef>
              <a:spcAft>
                <a:spcPts val="200"/>
              </a:spcAft>
              <a:buFont typeface="Wingdings,Sans-Serif" pitchFamily="34" charset="0"/>
              <a:buChar char="§"/>
            </a:pPr>
            <a:r>
              <a:rPr lang="en-GB" sz="3200" dirty="0">
                <a:latin typeface="Comic Sans MS"/>
                <a:cs typeface="Calibri"/>
              </a:rPr>
              <a:t>Heterogeneous Material</a:t>
            </a:r>
          </a:p>
          <a:p>
            <a:pPr marL="285750" indent="-285750" algn="just">
              <a:lnSpc>
                <a:spcPct val="150000"/>
              </a:lnSpc>
              <a:spcBef>
                <a:spcPts val="1200"/>
              </a:spcBef>
              <a:spcAft>
                <a:spcPts val="200"/>
              </a:spcAft>
              <a:buFont typeface="Wingdings,Sans-Serif" pitchFamily="34" charset="0"/>
              <a:buChar char="§"/>
            </a:pPr>
            <a:r>
              <a:rPr lang="en-GB" sz="3200" dirty="0">
                <a:latin typeface="Comic Sans MS"/>
                <a:cs typeface="Calibri"/>
              </a:rPr>
              <a:t>Polymer Impregnated Concrete</a:t>
            </a:r>
          </a:p>
          <a:p>
            <a:pPr marL="285750" indent="-285750" algn="just">
              <a:lnSpc>
                <a:spcPct val="150000"/>
              </a:lnSpc>
              <a:spcBef>
                <a:spcPts val="1200"/>
              </a:spcBef>
              <a:spcAft>
                <a:spcPts val="200"/>
              </a:spcAft>
              <a:buFont typeface="Wingdings,Sans-Serif" pitchFamily="34" charset="0"/>
              <a:buChar char="§"/>
            </a:pPr>
            <a:r>
              <a:rPr lang="en-GB" sz="3200" dirty="0">
                <a:latin typeface="Comic Sans MS"/>
                <a:cs typeface="Calibri"/>
              </a:rPr>
              <a:t>Homogenization</a:t>
            </a:r>
          </a:p>
          <a:p>
            <a:pPr marL="285750" indent="-285750" algn="just">
              <a:lnSpc>
                <a:spcPct val="150000"/>
              </a:lnSpc>
              <a:spcBef>
                <a:spcPts val="1200"/>
              </a:spcBef>
              <a:spcAft>
                <a:spcPts val="200"/>
              </a:spcAft>
              <a:buFont typeface="Wingdings,Sans-Serif" pitchFamily="34" charset="0"/>
              <a:buChar char="§"/>
            </a:pPr>
            <a:r>
              <a:rPr lang="en-GB" sz="3200" dirty="0">
                <a:latin typeface="Comic Sans MS"/>
                <a:cs typeface="Calibri"/>
              </a:rPr>
              <a:t>Traditional Technique</a:t>
            </a:r>
          </a:p>
          <a:p>
            <a:pPr marL="285750" indent="-285750" algn="just">
              <a:lnSpc>
                <a:spcPct val="150000"/>
              </a:lnSpc>
              <a:spcBef>
                <a:spcPts val="1200"/>
              </a:spcBef>
              <a:spcAft>
                <a:spcPts val="200"/>
              </a:spcAft>
              <a:buFont typeface="Wingdings,Sans-Serif" pitchFamily="34" charset="0"/>
              <a:buChar char="§"/>
            </a:pPr>
            <a:r>
              <a:rPr lang="en-GB" sz="3200" dirty="0">
                <a:latin typeface="Comic Sans MS"/>
                <a:cs typeface="Calibri"/>
              </a:rPr>
              <a:t>Machine Learning Technique</a:t>
            </a:r>
          </a:p>
          <a:p>
            <a:pPr marL="285750" indent="-285750" algn="just">
              <a:lnSpc>
                <a:spcPct val="150000"/>
              </a:lnSpc>
              <a:spcBef>
                <a:spcPts val="1200"/>
              </a:spcBef>
              <a:spcAft>
                <a:spcPts val="200"/>
              </a:spcAft>
              <a:buFont typeface="Wingdings,Sans-Serif" pitchFamily="34" charset="0"/>
              <a:buChar char="§"/>
            </a:pPr>
            <a:r>
              <a:rPr lang="en-GB" sz="3200" dirty="0">
                <a:latin typeface="Comic Sans MS"/>
                <a:cs typeface="Calibri"/>
              </a:rPr>
              <a:t>3-D Convolutional Neural Network (3D-CNN)</a:t>
            </a:r>
          </a:p>
          <a:p>
            <a:pPr marL="285750" indent="-285750" algn="just">
              <a:lnSpc>
                <a:spcPct val="150000"/>
              </a:lnSpc>
              <a:spcBef>
                <a:spcPts val="1200"/>
              </a:spcBef>
              <a:spcAft>
                <a:spcPts val="200"/>
              </a:spcAft>
              <a:buFont typeface="Wingdings,Sans-Serif" pitchFamily="34" charset="0"/>
              <a:buChar char="§"/>
            </a:pPr>
            <a:endParaRPr lang="en-GB" sz="3200" dirty="0">
              <a:latin typeface="Comic Sans MS"/>
              <a:cs typeface="Calibri"/>
            </a:endParaRPr>
          </a:p>
          <a:p>
            <a:pPr marL="285750" indent="-285750" algn="just">
              <a:lnSpc>
                <a:spcPct val="150000"/>
              </a:lnSpc>
              <a:spcBef>
                <a:spcPts val="1200"/>
              </a:spcBef>
              <a:spcAft>
                <a:spcPts val="200"/>
              </a:spcAft>
              <a:buFont typeface="Wingdings,Sans-Serif" pitchFamily="34" charset="0"/>
              <a:buChar char="§"/>
            </a:pPr>
            <a:endParaRPr lang="en-GB" sz="3200" dirty="0">
              <a:latin typeface="Comic Sans MS"/>
              <a:cs typeface="Calibri"/>
            </a:endParaRPr>
          </a:p>
          <a:p>
            <a:pPr marL="457200" indent="-457200" algn="just">
              <a:lnSpc>
                <a:spcPct val="150000"/>
              </a:lnSpc>
              <a:buFont typeface="Arial" pitchFamily="34" charset="0"/>
              <a:buChar char="•"/>
            </a:pPr>
            <a:endParaRPr lang="en-US" sz="3200" dirty="0">
              <a:latin typeface="Comic Sans MS"/>
            </a:endParaRPr>
          </a:p>
        </p:txBody>
      </p:sp>
      <p:sp>
        <p:nvSpPr>
          <p:cNvPr id="2" name="Slide Number Placeholder 1">
            <a:extLst>
              <a:ext uri="{FF2B5EF4-FFF2-40B4-BE49-F238E27FC236}">
                <a16:creationId xmlns:a16="http://schemas.microsoft.com/office/drawing/2014/main" id="{F95A86A8-CE15-008C-0B5C-8E4EC5C7E4AF}"/>
              </a:ext>
            </a:extLst>
          </p:cNvPr>
          <p:cNvSpPr>
            <a:spLocks noGrp="1"/>
          </p:cNvSpPr>
          <p:nvPr>
            <p:ph type="sldNum" sz="quarter" idx="12"/>
          </p:nvPr>
        </p:nvSpPr>
        <p:spPr/>
        <p:txBody>
          <a:bodyPr/>
          <a:lstStyle/>
          <a:p>
            <a:r>
              <a:rPr lang="en-US" dirty="0">
                <a:latin typeface="Comic Sans MS"/>
              </a:rPr>
              <a:t>Slide 1 of 19</a:t>
            </a:r>
          </a:p>
        </p:txBody>
      </p:sp>
      <p:pic>
        <p:nvPicPr>
          <p:cNvPr id="4" name="Picture 3" descr="A close-up of a stone&#10;&#10;Description automatically generated with low confidence">
            <a:extLst>
              <a:ext uri="{FF2B5EF4-FFF2-40B4-BE49-F238E27FC236}">
                <a16:creationId xmlns:a16="http://schemas.microsoft.com/office/drawing/2014/main" id="{441CB42D-E12A-DBA0-2754-734D503C5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913" y="3904991"/>
            <a:ext cx="3399442" cy="1478415"/>
          </a:xfrm>
          <a:prstGeom prst="rect">
            <a:avLst/>
          </a:prstGeom>
        </p:spPr>
      </p:pic>
      <p:pic>
        <p:nvPicPr>
          <p:cNvPr id="7" name="Picture 6" descr="A close-up of a stone&#10;&#10;Description automatically generated with low confidence">
            <a:extLst>
              <a:ext uri="{FF2B5EF4-FFF2-40B4-BE49-F238E27FC236}">
                <a16:creationId xmlns:a16="http://schemas.microsoft.com/office/drawing/2014/main" id="{D0B88A29-0186-7286-6DBF-8A3F5287E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6913" y="1537507"/>
            <a:ext cx="3399442" cy="1478415"/>
          </a:xfrm>
          <a:prstGeom prst="rect">
            <a:avLst/>
          </a:prstGeom>
        </p:spPr>
      </p:pic>
    </p:spTree>
    <p:extLst>
      <p:ext uri="{BB962C8B-B14F-4D97-AF65-F5344CB8AC3E}">
        <p14:creationId xmlns:p14="http://schemas.microsoft.com/office/powerpoint/2010/main" val="2370425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0322" y="2088776"/>
            <a:ext cx="8888248" cy="1938992"/>
          </a:xfrm>
          <a:prstGeom prst="rect">
            <a:avLst/>
          </a:prstGeom>
          <a:noFill/>
        </p:spPr>
        <p:txBody>
          <a:bodyPr wrap="square" lIns="91440" tIns="45720" rIns="91440" bIns="45720" rtlCol="0" anchor="t">
            <a:spAutoFit/>
          </a:bodyPr>
          <a:lstStyle/>
          <a:p>
            <a:pPr algn="ctr"/>
            <a:r>
              <a:rPr lang="en-GB" sz="6600" b="1" dirty="0">
                <a:latin typeface="Comic Sans MS"/>
                <a:ea typeface="+mn-lt"/>
                <a:cs typeface="+mn-lt"/>
              </a:rPr>
              <a:t>THANK YOU!</a:t>
            </a:r>
          </a:p>
          <a:p>
            <a:pPr algn="ctr"/>
            <a:endParaRPr lang="en-US" sz="5400" b="1" dirty="0">
              <a:latin typeface="Comic Sans MS"/>
              <a:cs typeface="Calibri"/>
            </a:endParaRPr>
          </a:p>
        </p:txBody>
      </p:sp>
      <p:cxnSp>
        <p:nvCxnSpPr>
          <p:cNvPr id="5" name="Straight Arrow Connector 4">
            <a:extLst>
              <a:ext uri="{FF2B5EF4-FFF2-40B4-BE49-F238E27FC236}">
                <a16:creationId xmlns:a16="http://schemas.microsoft.com/office/drawing/2014/main" id="{71EBD218-69FB-5A1D-7E80-E2100BAF3D37}"/>
              </a:ext>
            </a:extLst>
          </p:cNvPr>
          <p:cNvCxnSpPr/>
          <p:nvPr/>
        </p:nvCxnSpPr>
        <p:spPr>
          <a:xfrm>
            <a:off x="1090699" y="3625319"/>
            <a:ext cx="9853446" cy="17515"/>
          </a:xfrm>
          <a:prstGeom prst="straightConnector1">
            <a:avLst/>
          </a:prstGeom>
        </p:spPr>
        <p:style>
          <a:lnRef idx="3">
            <a:schemeClr val="accent2"/>
          </a:lnRef>
          <a:fillRef idx="0">
            <a:schemeClr val="accent2"/>
          </a:fillRef>
          <a:effectRef idx="2">
            <a:schemeClr val="accent2"/>
          </a:effectRef>
          <a:fontRef idx="minor">
            <a:schemeClr val="tx1"/>
          </a:fontRef>
        </p:style>
      </p:cxnSp>
      <p:sp>
        <p:nvSpPr>
          <p:cNvPr id="3" name="Slide Number Placeholder 1">
            <a:extLst>
              <a:ext uri="{FF2B5EF4-FFF2-40B4-BE49-F238E27FC236}">
                <a16:creationId xmlns:a16="http://schemas.microsoft.com/office/drawing/2014/main" id="{8D00D44E-083E-CD2C-2F91-2E4E410BF2FC}"/>
              </a:ext>
            </a:extLst>
          </p:cNvPr>
          <p:cNvSpPr>
            <a:spLocks noGrp="1"/>
          </p:cNvSpPr>
          <p:nvPr>
            <p:ph type="sldNum" sz="quarter" idx="12"/>
          </p:nvPr>
        </p:nvSpPr>
        <p:spPr>
          <a:xfrm>
            <a:off x="8737600" y="6492876"/>
            <a:ext cx="2844800" cy="365125"/>
          </a:xfrm>
        </p:spPr>
        <p:txBody>
          <a:bodyPr/>
          <a:lstStyle/>
          <a:p>
            <a:r>
              <a:rPr lang="en-US" dirty="0">
                <a:latin typeface="Comic Sans MS"/>
              </a:rPr>
              <a:t>Slide 19 of 19</a:t>
            </a:r>
            <a:endParaRPr lang="en-US" dirty="0"/>
          </a:p>
        </p:txBody>
      </p:sp>
    </p:spTree>
    <p:extLst>
      <p:ext uri="{BB962C8B-B14F-4D97-AF65-F5344CB8AC3E}">
        <p14:creationId xmlns:p14="http://schemas.microsoft.com/office/powerpoint/2010/main" val="374721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2760" y="1"/>
            <a:ext cx="11316136"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LITERATURE REVIEW</a:t>
            </a:r>
            <a:endParaRPr lang="en-US" dirty="0"/>
          </a:p>
        </p:txBody>
      </p:sp>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85155" y="1455550"/>
            <a:ext cx="9624222" cy="4394921"/>
          </a:xfrm>
          <a:prstGeom prst="rect">
            <a:avLst/>
          </a:prstGeom>
          <a:noFill/>
        </p:spPr>
        <p:txBody>
          <a:bodyPr wrap="square" lIns="91440" tIns="45720" rIns="91440" bIns="45720" rtlCol="0" anchor="t">
            <a:spAutoFit/>
          </a:bodyPr>
          <a:lstStyle/>
          <a:p>
            <a:pPr algn="just">
              <a:spcBef>
                <a:spcPts val="1000"/>
              </a:spcBef>
              <a:spcAft>
                <a:spcPts val="200"/>
              </a:spcAft>
            </a:pPr>
            <a:r>
              <a:rPr lang="en-US" sz="2800" b="1" dirty="0">
                <a:latin typeface="Comic Sans MS"/>
                <a:ea typeface="+mn-lt"/>
                <a:cs typeface="+mn-lt"/>
              </a:rPr>
              <a:t>How to determine composite material properties using numerical homogenization.</a:t>
            </a:r>
          </a:p>
          <a:p>
            <a:pPr algn="just">
              <a:spcAft>
                <a:spcPts val="200"/>
              </a:spcAft>
            </a:pPr>
            <a:r>
              <a:rPr lang="en-US" sz="2400" i="1" dirty="0">
                <a:latin typeface="Comic Sans MS"/>
                <a:ea typeface="+mn-lt"/>
                <a:cs typeface="+mn-lt"/>
              </a:rPr>
              <a:t>(Erik </a:t>
            </a:r>
            <a:r>
              <a:rPr lang="en-US" sz="2400" i="1" dirty="0" err="1">
                <a:latin typeface="Comic Sans MS"/>
                <a:ea typeface="+mn-lt"/>
                <a:cs typeface="+mn-lt"/>
              </a:rPr>
              <a:t>Andreassen</a:t>
            </a:r>
            <a:r>
              <a:rPr lang="en-US" sz="2400" i="1" dirty="0">
                <a:latin typeface="Comic Sans MS"/>
                <a:ea typeface="+mn-lt"/>
                <a:cs typeface="+mn-lt"/>
              </a:rPr>
              <a:t> and Casper </a:t>
            </a:r>
            <a:r>
              <a:rPr lang="en-US" sz="2400" i="1" dirty="0" err="1">
                <a:latin typeface="Comic Sans MS"/>
                <a:ea typeface="+mn-lt"/>
                <a:cs typeface="+mn-lt"/>
              </a:rPr>
              <a:t>Schousboe</a:t>
            </a:r>
            <a:r>
              <a:rPr lang="en-US" sz="2400" i="1" dirty="0">
                <a:latin typeface="Comic Sans MS"/>
                <a:ea typeface="+mn-lt"/>
                <a:cs typeface="+mn-lt"/>
              </a:rPr>
              <a:t> Andreasen)</a:t>
            </a:r>
          </a:p>
          <a:p>
            <a:pPr marL="457200" indent="-457200" algn="just">
              <a:lnSpc>
                <a:spcPct val="94000"/>
              </a:lnSpc>
              <a:spcBef>
                <a:spcPts val="1000"/>
              </a:spcBef>
              <a:spcAft>
                <a:spcPts val="200"/>
              </a:spcAft>
              <a:buFont typeface="Arial" panose="020B0604020202020204" pitchFamily="34" charset="0"/>
              <a:buChar char="•"/>
            </a:pPr>
            <a:r>
              <a:rPr lang="en-US" sz="2800" dirty="0">
                <a:latin typeface="Comic Sans MS"/>
                <a:ea typeface="+mn-lt"/>
                <a:cs typeface="+mn-lt"/>
              </a:rPr>
              <a:t>Numerical homogenization way to determine effective macroscopic properties.</a:t>
            </a:r>
          </a:p>
          <a:p>
            <a:pPr marL="457200" indent="-457200" algn="just">
              <a:lnSpc>
                <a:spcPct val="94000"/>
              </a:lnSpc>
              <a:spcBef>
                <a:spcPts val="1000"/>
              </a:spcBef>
              <a:spcAft>
                <a:spcPts val="200"/>
              </a:spcAft>
              <a:buFont typeface="Arial" panose="020B0604020202020204" pitchFamily="34" charset="0"/>
              <a:buChar char="•"/>
            </a:pPr>
            <a:r>
              <a:rPr lang="en-US" sz="2800" dirty="0" err="1">
                <a:latin typeface="Comic Sans MS"/>
                <a:ea typeface="+mn-lt"/>
                <a:cs typeface="+mn-lt"/>
              </a:rPr>
              <a:t>Matlab</a:t>
            </a:r>
            <a:r>
              <a:rPr lang="en-US" sz="2800" dirty="0">
                <a:latin typeface="Comic Sans MS"/>
                <a:ea typeface="+mn-lt"/>
                <a:cs typeface="+mn-lt"/>
              </a:rPr>
              <a:t> implementation of the method.</a:t>
            </a:r>
          </a:p>
          <a:p>
            <a:pPr marL="457200" indent="-457200" algn="just">
              <a:lnSpc>
                <a:spcPct val="94000"/>
              </a:lnSpc>
              <a:spcBef>
                <a:spcPts val="1000"/>
              </a:spcBef>
              <a:spcAft>
                <a:spcPts val="200"/>
              </a:spcAft>
              <a:buFont typeface="Arial" panose="020B0604020202020204" pitchFamily="34" charset="0"/>
              <a:buChar char="•"/>
            </a:pPr>
            <a:r>
              <a:rPr lang="en-US" sz="2800" dirty="0">
                <a:latin typeface="Comic Sans MS"/>
                <a:ea typeface="+mn-lt"/>
                <a:cs typeface="+mn-lt"/>
              </a:rPr>
              <a:t>Elasticity tensor of two material composite.</a:t>
            </a:r>
          </a:p>
          <a:p>
            <a:pPr marL="457200" indent="-457200" algn="just">
              <a:lnSpc>
                <a:spcPct val="94000"/>
              </a:lnSpc>
              <a:spcBef>
                <a:spcPts val="1000"/>
              </a:spcBef>
              <a:spcAft>
                <a:spcPts val="200"/>
              </a:spcAft>
              <a:buFont typeface="Arial" panose="020B0604020202020204" pitchFamily="34" charset="0"/>
              <a:buChar char="•"/>
            </a:pPr>
            <a:r>
              <a:rPr lang="en-US" sz="2800" dirty="0">
                <a:latin typeface="Comic Sans MS"/>
                <a:ea typeface="+mn-lt"/>
                <a:cs typeface="+mn-lt"/>
              </a:rPr>
              <a:t>Extension: Conductivity, thermal expansion and fluid permeability.</a:t>
            </a:r>
          </a:p>
        </p:txBody>
      </p:sp>
      <p:sp>
        <p:nvSpPr>
          <p:cNvPr id="2" name="Slide Number Placeholder 1">
            <a:extLst>
              <a:ext uri="{FF2B5EF4-FFF2-40B4-BE49-F238E27FC236}">
                <a16:creationId xmlns:a16="http://schemas.microsoft.com/office/drawing/2014/main" id="{894FCDDE-84A6-7D64-7EC0-DD65C0CE1C60}"/>
              </a:ext>
            </a:extLst>
          </p:cNvPr>
          <p:cNvSpPr>
            <a:spLocks noGrp="1"/>
          </p:cNvSpPr>
          <p:nvPr>
            <p:ph type="sldNum" sz="quarter" idx="12"/>
          </p:nvPr>
        </p:nvSpPr>
        <p:spPr/>
        <p:txBody>
          <a:bodyPr/>
          <a:lstStyle/>
          <a:p>
            <a:r>
              <a:rPr lang="en-US" dirty="0">
                <a:latin typeface="Comic Sans MS"/>
              </a:rPr>
              <a:t>Slide 2 of 19</a:t>
            </a:r>
          </a:p>
        </p:txBody>
      </p:sp>
    </p:spTree>
    <p:extLst>
      <p:ext uri="{BB962C8B-B14F-4D97-AF65-F5344CB8AC3E}">
        <p14:creationId xmlns:p14="http://schemas.microsoft.com/office/powerpoint/2010/main" val="360865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2760" y="1"/>
            <a:ext cx="11316136"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LITERATURE REVIEW</a:t>
            </a:r>
            <a:endParaRPr lang="en-US" dirty="0"/>
          </a:p>
        </p:txBody>
      </p:sp>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27650" y="964895"/>
            <a:ext cx="10563945" cy="4175759"/>
          </a:xfrm>
          <a:prstGeom prst="rect">
            <a:avLst/>
          </a:prstGeom>
          <a:noFill/>
        </p:spPr>
        <p:txBody>
          <a:bodyPr wrap="square" lIns="91440" tIns="45720" rIns="91440" bIns="45720" rtlCol="0" anchor="t">
            <a:spAutoFit/>
          </a:bodyPr>
          <a:lstStyle/>
          <a:p>
            <a:pPr algn="just">
              <a:spcBef>
                <a:spcPts val="1000"/>
              </a:spcBef>
              <a:spcAft>
                <a:spcPts val="200"/>
              </a:spcAft>
            </a:pPr>
            <a:r>
              <a:rPr lang="en-US" sz="2800" b="1" dirty="0">
                <a:latin typeface="Comic Sans MS"/>
                <a:ea typeface="+mn-lt"/>
                <a:cs typeface="+mn-lt"/>
              </a:rPr>
              <a:t>Three-dimensional Convolutional Neural Network (3D-CNN) for Heterogeneous Material Homogenization.</a:t>
            </a:r>
          </a:p>
          <a:p>
            <a:pPr algn="just">
              <a:spcBef>
                <a:spcPts val="1000"/>
              </a:spcBef>
              <a:spcAft>
                <a:spcPts val="200"/>
              </a:spcAft>
            </a:pPr>
            <a:r>
              <a:rPr lang="en-US" sz="2400" i="1" dirty="0">
                <a:latin typeface="Comic Sans MS"/>
                <a:ea typeface="+mn-lt"/>
                <a:cs typeface="+mn-lt"/>
              </a:rPr>
              <a:t>(Rao. </a:t>
            </a:r>
            <a:r>
              <a:rPr lang="en-US" sz="2400" i="1" dirty="0" err="1">
                <a:latin typeface="Comic Sans MS"/>
                <a:ea typeface="+mn-lt"/>
                <a:cs typeface="+mn-lt"/>
              </a:rPr>
              <a:t>Chengping</a:t>
            </a:r>
            <a:r>
              <a:rPr lang="en-US" sz="2400" i="1" dirty="0">
                <a:latin typeface="Comic Sans MS"/>
                <a:ea typeface="+mn-lt"/>
                <a:cs typeface="+mn-lt"/>
              </a:rPr>
              <a:t>, Yang. Liu. )</a:t>
            </a:r>
          </a:p>
          <a:p>
            <a:pPr algn="just">
              <a:lnSpc>
                <a:spcPct val="94000"/>
              </a:lnSpc>
              <a:spcBef>
                <a:spcPts val="1000"/>
              </a:spcBef>
              <a:spcAft>
                <a:spcPts val="200"/>
              </a:spcAft>
            </a:pPr>
            <a:r>
              <a:rPr lang="en-US" sz="2400" dirty="0">
                <a:latin typeface="Comic Sans MS"/>
                <a:ea typeface="+mn-lt"/>
                <a:cs typeface="+mn-lt"/>
              </a:rPr>
              <a:t>The proposed 3D-CNN is characterized with the following benefits: </a:t>
            </a:r>
          </a:p>
          <a:p>
            <a:pPr marL="914400" lvl="1" indent="-457200" algn="just">
              <a:lnSpc>
                <a:spcPct val="94000"/>
              </a:lnSpc>
              <a:spcBef>
                <a:spcPts val="1000"/>
              </a:spcBef>
              <a:spcAft>
                <a:spcPts val="200"/>
              </a:spcAft>
              <a:buFont typeface="Arial"/>
              <a:buChar char="•"/>
            </a:pPr>
            <a:r>
              <a:rPr lang="en-US" sz="2400" dirty="0">
                <a:latin typeface="Comic Sans MS"/>
                <a:ea typeface="+mn-lt"/>
                <a:cs typeface="+mn-lt"/>
              </a:rPr>
              <a:t>Predicting the effective material properties from 3D phase voxels.</a:t>
            </a:r>
          </a:p>
          <a:p>
            <a:pPr marL="914400" lvl="1" indent="-457200" algn="just">
              <a:lnSpc>
                <a:spcPct val="94000"/>
              </a:lnSpc>
              <a:spcBef>
                <a:spcPts val="1000"/>
              </a:spcBef>
              <a:spcAft>
                <a:spcPts val="200"/>
              </a:spcAft>
              <a:buFont typeface="Arial"/>
              <a:buChar char="•"/>
            </a:pPr>
            <a:r>
              <a:rPr lang="en-US" sz="2400" dirty="0">
                <a:latin typeface="Comic Sans MS"/>
                <a:ea typeface="+mn-lt"/>
                <a:cs typeface="+mn-lt"/>
              </a:rPr>
              <a:t>It is able to reproduce the effective properties with a high accuracy and computational efficiency.</a:t>
            </a:r>
          </a:p>
          <a:p>
            <a:pPr marL="914400" lvl="1" indent="-457200" algn="just">
              <a:lnSpc>
                <a:spcPct val="94000"/>
              </a:lnSpc>
              <a:spcBef>
                <a:spcPts val="1000"/>
              </a:spcBef>
              <a:spcAft>
                <a:spcPts val="200"/>
              </a:spcAft>
              <a:buFont typeface="Arial"/>
              <a:buChar char="•"/>
            </a:pPr>
            <a:r>
              <a:rPr lang="en-US" sz="2400" dirty="0">
                <a:latin typeface="Comic Sans MS"/>
                <a:ea typeface="+mn-lt"/>
                <a:cs typeface="+mn-lt"/>
              </a:rPr>
              <a:t>Transferability of trained model.</a:t>
            </a:r>
          </a:p>
        </p:txBody>
      </p:sp>
      <p:sp>
        <p:nvSpPr>
          <p:cNvPr id="2" name="Slide Number Placeholder 1">
            <a:extLst>
              <a:ext uri="{FF2B5EF4-FFF2-40B4-BE49-F238E27FC236}">
                <a16:creationId xmlns:a16="http://schemas.microsoft.com/office/drawing/2014/main" id="{894FCDDE-84A6-7D64-7EC0-DD65C0CE1C60}"/>
              </a:ext>
            </a:extLst>
          </p:cNvPr>
          <p:cNvSpPr>
            <a:spLocks noGrp="1"/>
          </p:cNvSpPr>
          <p:nvPr>
            <p:ph type="sldNum" sz="quarter" idx="12"/>
          </p:nvPr>
        </p:nvSpPr>
        <p:spPr/>
        <p:txBody>
          <a:bodyPr/>
          <a:lstStyle/>
          <a:p>
            <a:r>
              <a:rPr lang="en-US" dirty="0">
                <a:latin typeface="Comic Sans MS"/>
              </a:rPr>
              <a:t>Slide 3 of 19</a:t>
            </a:r>
          </a:p>
        </p:txBody>
      </p:sp>
      <p:pic>
        <p:nvPicPr>
          <p:cNvPr id="4" name="Picture 3" descr="A picture containing text, diagram, screenshot, line&#10;&#10;Description automatically generated">
            <a:extLst>
              <a:ext uri="{FF2B5EF4-FFF2-40B4-BE49-F238E27FC236}">
                <a16:creationId xmlns:a16="http://schemas.microsoft.com/office/drawing/2014/main" id="{10493415-A10D-1007-FFBE-9B1E0BA1A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049" y="5097961"/>
            <a:ext cx="6767146" cy="1577477"/>
          </a:xfrm>
          <a:prstGeom prst="rect">
            <a:avLst/>
          </a:prstGeom>
        </p:spPr>
      </p:pic>
    </p:spTree>
    <p:extLst>
      <p:ext uri="{BB962C8B-B14F-4D97-AF65-F5344CB8AC3E}">
        <p14:creationId xmlns:p14="http://schemas.microsoft.com/office/powerpoint/2010/main" val="310184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RESEARCH GAP</a:t>
            </a:r>
            <a:endParaRPr lang="en-US" dirty="0"/>
          </a:p>
        </p:txBody>
      </p:sp>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23999" y="1798728"/>
            <a:ext cx="9196552" cy="3611566"/>
          </a:xfrm>
          <a:prstGeom prst="rect">
            <a:avLst/>
          </a:prstGeom>
          <a:noFill/>
        </p:spPr>
        <p:txBody>
          <a:bodyPr wrap="square" lIns="91440" tIns="45720" rIns="91440" bIns="45720" rtlCol="0" anchor="t">
            <a:spAutoFit/>
          </a:bodyPr>
          <a:lstStyle/>
          <a:p>
            <a:pPr marL="457200" indent="-457200" algn="just">
              <a:lnSpc>
                <a:spcPct val="150000"/>
              </a:lnSpc>
              <a:spcBef>
                <a:spcPts val="1200"/>
              </a:spcBef>
              <a:spcAft>
                <a:spcPts val="200"/>
              </a:spcAft>
              <a:buFont typeface="Arial" panose="020B0604020202020204" pitchFamily="34" charset="0"/>
              <a:buChar char="•"/>
            </a:pPr>
            <a:r>
              <a:rPr lang="en-GB" sz="2800" dirty="0">
                <a:latin typeface="Comic Sans MS" pitchFamily="66" charset="0"/>
                <a:cs typeface="Calibri"/>
              </a:rPr>
              <a:t>Significance of homogenization of Polymer Impregnated Concrete.</a:t>
            </a:r>
          </a:p>
          <a:p>
            <a:pPr marL="457200" indent="-457200" algn="just">
              <a:lnSpc>
                <a:spcPct val="150000"/>
              </a:lnSpc>
              <a:spcBef>
                <a:spcPts val="1200"/>
              </a:spcBef>
              <a:spcAft>
                <a:spcPts val="200"/>
              </a:spcAft>
              <a:buFont typeface="Arial" panose="020B0604020202020204" pitchFamily="34" charset="0"/>
              <a:buChar char="•"/>
            </a:pPr>
            <a:r>
              <a:rPr lang="en-GB" sz="2800" dirty="0">
                <a:latin typeface="Comic Sans MS" pitchFamily="66" charset="0"/>
                <a:cs typeface="Calibri"/>
              </a:rPr>
              <a:t>Use of Deep Learning for predicting elasticity tensor of Polymer Impregnated Concrete.</a:t>
            </a:r>
          </a:p>
          <a:p>
            <a:pPr algn="just">
              <a:lnSpc>
                <a:spcPct val="150000"/>
              </a:lnSpc>
              <a:spcBef>
                <a:spcPts val="1200"/>
              </a:spcBef>
              <a:spcAft>
                <a:spcPts val="200"/>
              </a:spcAft>
            </a:pPr>
            <a:endParaRPr lang="en-GB" sz="2800" dirty="0">
              <a:latin typeface="Comic Sans MS" pitchFamily="66" charset="0"/>
              <a:cs typeface="Calibri"/>
            </a:endParaRPr>
          </a:p>
        </p:txBody>
      </p:sp>
      <p:sp>
        <p:nvSpPr>
          <p:cNvPr id="2" name="Slide Number Placeholder 1">
            <a:extLst>
              <a:ext uri="{FF2B5EF4-FFF2-40B4-BE49-F238E27FC236}">
                <a16:creationId xmlns:a16="http://schemas.microsoft.com/office/drawing/2014/main" id="{ECE48CB7-E0CD-3557-7D50-DE297FE52B88}"/>
              </a:ext>
            </a:extLst>
          </p:cNvPr>
          <p:cNvSpPr>
            <a:spLocks noGrp="1"/>
          </p:cNvSpPr>
          <p:nvPr>
            <p:ph type="sldNum" sz="quarter" idx="12"/>
          </p:nvPr>
        </p:nvSpPr>
        <p:spPr/>
        <p:txBody>
          <a:bodyPr/>
          <a:lstStyle/>
          <a:p>
            <a:r>
              <a:rPr lang="en-US" dirty="0">
                <a:latin typeface="Comic Sans MS"/>
              </a:rPr>
              <a:t>Slide 4 of 19</a:t>
            </a:r>
          </a:p>
        </p:txBody>
      </p:sp>
    </p:spTree>
    <p:extLst>
      <p:ext uri="{BB962C8B-B14F-4D97-AF65-F5344CB8AC3E}">
        <p14:creationId xmlns:p14="http://schemas.microsoft.com/office/powerpoint/2010/main" val="246148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OBJECTIVE &amp; SCOPE</a:t>
            </a:r>
          </a:p>
        </p:txBody>
      </p:sp>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63707" y="895277"/>
            <a:ext cx="7392894" cy="5693866"/>
          </a:xfrm>
          <a:prstGeom prst="rect">
            <a:avLst/>
          </a:prstGeom>
          <a:noFill/>
        </p:spPr>
        <p:txBody>
          <a:bodyPr wrap="square" lIns="91440" tIns="45720" rIns="91440" bIns="45720" rtlCol="0" anchor="t">
            <a:spAutoFit/>
          </a:bodyPr>
          <a:lstStyle/>
          <a:p>
            <a:pPr marL="457200" indent="-457200" algn="just">
              <a:buFont typeface="Arial" panose="020B0604020202020204" pitchFamily="34" charset="0"/>
              <a:buChar char="•"/>
            </a:pPr>
            <a:r>
              <a:rPr lang="en-US" sz="2800" dirty="0">
                <a:latin typeface="Comic Sans MS" pitchFamily="66" charset="0"/>
              </a:rPr>
              <a:t>Use Deep Learning to address multiscale issues in Polymer Impregnated Concrete.</a:t>
            </a:r>
          </a:p>
          <a:p>
            <a:pPr marL="457200" indent="-457200" algn="just">
              <a:buFont typeface="Arial" panose="020B0604020202020204" pitchFamily="34" charset="0"/>
              <a:buChar char="•"/>
            </a:pPr>
            <a:r>
              <a:rPr lang="en-US" sz="2800" dirty="0">
                <a:latin typeface="Comic Sans MS" pitchFamily="66" charset="0"/>
              </a:rPr>
              <a:t>Generation of training datasets using 200 Representative Volume Elements (RVEs).</a:t>
            </a:r>
          </a:p>
          <a:p>
            <a:pPr marL="457200" indent="-457200" algn="just">
              <a:buFont typeface="Arial" panose="020B0604020202020204" pitchFamily="34" charset="0"/>
              <a:buChar char="•"/>
            </a:pPr>
            <a:r>
              <a:rPr lang="en-US" sz="2800" dirty="0">
                <a:latin typeface="Comic Sans MS" pitchFamily="66" charset="0"/>
              </a:rPr>
              <a:t>Raw Data transformed into input format of 3D-Convolutional Neural Network.</a:t>
            </a:r>
          </a:p>
          <a:p>
            <a:pPr marL="457200" indent="-457200" algn="just">
              <a:buFont typeface="Arial" panose="020B0604020202020204" pitchFamily="34" charset="0"/>
              <a:buChar char="•"/>
            </a:pPr>
            <a:r>
              <a:rPr lang="en-US" sz="2800" dirty="0">
                <a:latin typeface="Comic Sans MS" pitchFamily="66" charset="0"/>
              </a:rPr>
              <a:t>Comparison between Finite Element Analysis and prediction made by 3D-Convolutional Neural Network.</a:t>
            </a:r>
          </a:p>
          <a:p>
            <a:pPr marL="457200" indent="-457200" algn="just">
              <a:buFont typeface="Arial" panose="020B0604020202020204" pitchFamily="34" charset="0"/>
              <a:buChar char="•"/>
            </a:pPr>
            <a:r>
              <a:rPr lang="en-US" sz="2800" dirty="0">
                <a:latin typeface="Comic Sans MS" pitchFamily="66" charset="0"/>
              </a:rPr>
              <a:t>Prediction of effective properties for Representative Volume Element.</a:t>
            </a:r>
          </a:p>
        </p:txBody>
      </p:sp>
      <p:sp>
        <p:nvSpPr>
          <p:cNvPr id="2" name="Slide Number Placeholder 1">
            <a:extLst>
              <a:ext uri="{FF2B5EF4-FFF2-40B4-BE49-F238E27FC236}">
                <a16:creationId xmlns:a16="http://schemas.microsoft.com/office/drawing/2014/main" id="{C6BA10BD-1117-50D6-F820-F4994C4EA50E}"/>
              </a:ext>
            </a:extLst>
          </p:cNvPr>
          <p:cNvSpPr>
            <a:spLocks noGrp="1"/>
          </p:cNvSpPr>
          <p:nvPr>
            <p:ph type="sldNum" sz="quarter" idx="12"/>
          </p:nvPr>
        </p:nvSpPr>
        <p:spPr/>
        <p:txBody>
          <a:bodyPr/>
          <a:lstStyle/>
          <a:p>
            <a:r>
              <a:rPr lang="en-US" dirty="0">
                <a:latin typeface="Comic Sans MS"/>
              </a:rPr>
              <a:t>Slide 5 of 19</a:t>
            </a:r>
          </a:p>
        </p:txBody>
      </p:sp>
      <p:pic>
        <p:nvPicPr>
          <p:cNvPr id="3" name="Picture 2">
            <a:extLst>
              <a:ext uri="{FF2B5EF4-FFF2-40B4-BE49-F238E27FC236}">
                <a16:creationId xmlns:a16="http://schemas.microsoft.com/office/drawing/2014/main" id="{2E428565-B33C-7814-7E36-DC84A348DD75}"/>
              </a:ext>
            </a:extLst>
          </p:cNvPr>
          <p:cNvPicPr>
            <a:picLocks noChangeAspect="1"/>
          </p:cNvPicPr>
          <p:nvPr/>
        </p:nvPicPr>
        <p:blipFill>
          <a:blip r:embed="rId3"/>
          <a:stretch>
            <a:fillRect/>
          </a:stretch>
        </p:blipFill>
        <p:spPr>
          <a:xfrm>
            <a:off x="8555173" y="1501770"/>
            <a:ext cx="3636827" cy="3470157"/>
          </a:xfrm>
          <a:prstGeom prst="rect">
            <a:avLst/>
          </a:prstGeom>
        </p:spPr>
      </p:pic>
      <p:sp>
        <p:nvSpPr>
          <p:cNvPr id="4" name="TextBox 3">
            <a:extLst>
              <a:ext uri="{FF2B5EF4-FFF2-40B4-BE49-F238E27FC236}">
                <a16:creationId xmlns:a16="http://schemas.microsoft.com/office/drawing/2014/main" id="{DAF2C224-EE81-442D-70F7-D8CD0A1977A4}"/>
              </a:ext>
            </a:extLst>
          </p:cNvPr>
          <p:cNvSpPr txBox="1"/>
          <p:nvPr/>
        </p:nvSpPr>
        <p:spPr>
          <a:xfrm>
            <a:off x="8319994" y="5048453"/>
            <a:ext cx="3932487" cy="307777"/>
          </a:xfrm>
          <a:prstGeom prst="rect">
            <a:avLst/>
          </a:prstGeom>
          <a:noFill/>
        </p:spPr>
        <p:txBody>
          <a:bodyPr wrap="none" rtlCol="0">
            <a:spAutoFit/>
          </a:bodyPr>
          <a:lstStyle/>
          <a:p>
            <a:r>
              <a:rPr lang="en-US" sz="1400" dirty="0">
                <a:latin typeface="Comic Sans MS" panose="030F0702030302020204" pitchFamily="66" charset="0"/>
              </a:rPr>
              <a:t>Geometry of Representative Volume Element</a:t>
            </a:r>
            <a:endParaRPr lang="en-IN" sz="1400" dirty="0">
              <a:latin typeface="Comic Sans MS" panose="030F0702030302020204" pitchFamily="66" charset="0"/>
            </a:endParaRPr>
          </a:p>
        </p:txBody>
      </p:sp>
    </p:spTree>
    <p:extLst>
      <p:ext uri="{BB962C8B-B14F-4D97-AF65-F5344CB8AC3E}">
        <p14:creationId xmlns:p14="http://schemas.microsoft.com/office/powerpoint/2010/main" val="133352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METHODOLOGY</a:t>
            </a:r>
            <a:endParaRPr lang="en-US" dirty="0"/>
          </a:p>
        </p:txBody>
      </p:sp>
      <p:cxnSp>
        <p:nvCxnSpPr>
          <p:cNvPr id="6" name="Straight Connector 5"/>
          <p:cNvCxnSpPr/>
          <p:nvPr/>
        </p:nvCxnSpPr>
        <p:spPr>
          <a:xfrm>
            <a:off x="1524000" y="727587"/>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B8C23AE-769F-FA13-ECE4-A317880EECA2}"/>
              </a:ext>
            </a:extLst>
          </p:cNvPr>
          <p:cNvSpPr>
            <a:spLocks noGrp="1"/>
          </p:cNvSpPr>
          <p:nvPr>
            <p:ph type="sldNum" sz="quarter" idx="12"/>
          </p:nvPr>
        </p:nvSpPr>
        <p:spPr/>
        <p:txBody>
          <a:bodyPr/>
          <a:lstStyle/>
          <a:p>
            <a:r>
              <a:rPr lang="en-US" dirty="0">
                <a:latin typeface="Comic Sans MS"/>
              </a:rPr>
              <a:t>Slide 6 of 19</a:t>
            </a:r>
          </a:p>
        </p:txBody>
      </p:sp>
      <p:sp>
        <p:nvSpPr>
          <p:cNvPr id="2" name="TextBox 1">
            <a:extLst>
              <a:ext uri="{FF2B5EF4-FFF2-40B4-BE49-F238E27FC236}">
                <a16:creationId xmlns:a16="http://schemas.microsoft.com/office/drawing/2014/main" id="{9D5F6497-F6E9-9B59-7029-AB12D7DFDC52}"/>
              </a:ext>
            </a:extLst>
          </p:cNvPr>
          <p:cNvSpPr txBox="1"/>
          <p:nvPr/>
        </p:nvSpPr>
        <p:spPr>
          <a:xfrm>
            <a:off x="976406" y="895277"/>
            <a:ext cx="10152529" cy="6186309"/>
          </a:xfrm>
          <a:prstGeom prst="rect">
            <a:avLst/>
          </a:prstGeom>
          <a:noFill/>
        </p:spPr>
        <p:txBody>
          <a:bodyPr wrap="square" lIns="91440" tIns="45720" rIns="91440" bIns="45720" rtlCol="0" anchor="t">
            <a:spAutoFit/>
          </a:bodyPr>
          <a:lstStyle/>
          <a:p>
            <a:pPr marL="457200" indent="-457200" algn="just">
              <a:buFont typeface="Arial" panose="020B0604020202020204" pitchFamily="34" charset="0"/>
              <a:buChar char="•"/>
            </a:pPr>
            <a:r>
              <a:rPr lang="en-US" sz="3200" b="1" dirty="0">
                <a:latin typeface="Comic Sans MS" pitchFamily="66" charset="0"/>
              </a:rPr>
              <a:t>Generation of Dataset and Preprocessing</a:t>
            </a:r>
          </a:p>
          <a:p>
            <a:pPr marL="914400" lvl="1" indent="-457200" algn="just">
              <a:buFont typeface="Arial" panose="020B0604020202020204" pitchFamily="34" charset="0"/>
              <a:buChar char="•"/>
            </a:pPr>
            <a:r>
              <a:rPr lang="en-US" sz="2800" dirty="0">
                <a:latin typeface="Comic Sans MS" pitchFamily="66" charset="0"/>
              </a:rPr>
              <a:t>Theory of homogenization</a:t>
            </a:r>
          </a:p>
          <a:p>
            <a:pPr marL="914400" lvl="1" indent="-457200" algn="just">
              <a:buFont typeface="Arial" panose="020B0604020202020204" pitchFamily="34" charset="0"/>
              <a:buChar char="•"/>
            </a:pPr>
            <a:r>
              <a:rPr lang="en-US" sz="2800" dirty="0">
                <a:latin typeface="Comic Sans MS" pitchFamily="66" charset="0"/>
              </a:rPr>
              <a:t>MATLAB implementation</a:t>
            </a:r>
          </a:p>
          <a:p>
            <a:pPr marL="914400" lvl="1" indent="-457200" algn="just">
              <a:buFont typeface="Arial" panose="020B0604020202020204" pitchFamily="34" charset="0"/>
              <a:buChar char="•"/>
            </a:pPr>
            <a:r>
              <a:rPr lang="en-US" sz="2800" dirty="0">
                <a:latin typeface="Comic Sans MS" pitchFamily="66" charset="0"/>
              </a:rPr>
              <a:t>Input: </a:t>
            </a:r>
          </a:p>
          <a:p>
            <a:pPr marL="1371600" lvl="2" indent="-457200" algn="just">
              <a:buFont typeface="Arial" panose="020B0604020202020204" pitchFamily="34" charset="0"/>
              <a:buChar char="•"/>
            </a:pPr>
            <a:r>
              <a:rPr lang="en-US" sz="2800" dirty="0">
                <a:latin typeface="Comic Sans MS" pitchFamily="66" charset="0"/>
              </a:rPr>
              <a:t>Dimension of square: 1mm</a:t>
            </a:r>
          </a:p>
          <a:p>
            <a:pPr marL="1371600" lvl="2" indent="-457200" algn="just">
              <a:buFont typeface="Arial" panose="020B0604020202020204" pitchFamily="34" charset="0"/>
              <a:buChar char="•"/>
            </a:pPr>
            <a:endParaRPr lang="en-US" sz="2800" dirty="0">
              <a:latin typeface="Comic Sans MS" pitchFamily="66" charset="0"/>
            </a:endParaRPr>
          </a:p>
          <a:p>
            <a:pPr lvl="1" algn="just"/>
            <a:endParaRPr lang="en-US" sz="2800" dirty="0">
              <a:latin typeface="Comic Sans MS" pitchFamily="66" charset="0"/>
            </a:endParaRPr>
          </a:p>
          <a:p>
            <a:pPr marL="914400" lvl="1" indent="-457200" algn="just">
              <a:buFont typeface="Arial" panose="020B0604020202020204" pitchFamily="34" charset="0"/>
              <a:buChar char="•"/>
            </a:pPr>
            <a:endParaRPr lang="en-US" sz="2800" dirty="0">
              <a:latin typeface="Comic Sans MS" pitchFamily="66" charset="0"/>
            </a:endParaRPr>
          </a:p>
          <a:p>
            <a:pPr lvl="1" algn="just"/>
            <a:endParaRPr lang="en-US" sz="2800" dirty="0">
              <a:latin typeface="Comic Sans MS" pitchFamily="66" charset="0"/>
            </a:endParaRPr>
          </a:p>
          <a:p>
            <a:pPr marL="914400" lvl="1" indent="-457200" algn="just">
              <a:buFont typeface="Arial" panose="020B0604020202020204" pitchFamily="34" charset="0"/>
              <a:buChar char="•"/>
            </a:pPr>
            <a:r>
              <a:rPr lang="en-US" sz="2800" dirty="0">
                <a:latin typeface="Comic Sans MS" pitchFamily="66" charset="0"/>
              </a:rPr>
              <a:t>Output:</a:t>
            </a:r>
          </a:p>
          <a:p>
            <a:pPr marL="1371600" lvl="2" indent="-457200" algn="just">
              <a:buFont typeface="Arial" panose="020B0604020202020204" pitchFamily="34" charset="0"/>
              <a:buChar char="•"/>
            </a:pPr>
            <a:r>
              <a:rPr lang="en-US" sz="2800" dirty="0">
                <a:latin typeface="Comic Sans MS" pitchFamily="66" charset="0"/>
              </a:rPr>
              <a:t>5-D array</a:t>
            </a:r>
          </a:p>
          <a:p>
            <a:pPr marL="1371600" lvl="2" indent="-457200" algn="just">
              <a:buFont typeface="Arial" panose="020B0604020202020204" pitchFamily="34" charset="0"/>
              <a:buChar char="•"/>
            </a:pPr>
            <a:r>
              <a:rPr lang="en-US" sz="2800" dirty="0">
                <a:latin typeface="Comic Sans MS" pitchFamily="66" charset="0"/>
              </a:rPr>
              <a:t>Effective Properties: E, G, v.</a:t>
            </a:r>
          </a:p>
          <a:p>
            <a:pPr marL="914400" lvl="1" indent="-457200" algn="just">
              <a:buFont typeface="Arial" panose="020B0604020202020204" pitchFamily="34" charset="0"/>
              <a:buChar char="•"/>
            </a:pPr>
            <a:r>
              <a:rPr lang="en-US" sz="2800" dirty="0">
                <a:latin typeface="Comic Sans MS" pitchFamily="66" charset="0"/>
              </a:rPr>
              <a:t>Volume Fraction:0.02~0.28.</a:t>
            </a:r>
          </a:p>
          <a:p>
            <a:pPr marL="914400" lvl="1" indent="-457200" algn="just">
              <a:buFont typeface="Arial" panose="020B0604020202020204" pitchFamily="34" charset="0"/>
              <a:buChar char="•"/>
            </a:pPr>
            <a:endParaRPr lang="en-US" sz="2800" dirty="0">
              <a:latin typeface="Comic Sans MS" pitchFamily="66" charset="0"/>
            </a:endParaRPr>
          </a:p>
        </p:txBody>
      </p:sp>
      <p:graphicFrame>
        <p:nvGraphicFramePr>
          <p:cNvPr id="8" name="Table 7">
            <a:extLst>
              <a:ext uri="{FF2B5EF4-FFF2-40B4-BE49-F238E27FC236}">
                <a16:creationId xmlns:a16="http://schemas.microsoft.com/office/drawing/2014/main" id="{C00F737F-5E60-7007-169D-1A910956F198}"/>
              </a:ext>
            </a:extLst>
          </p:cNvPr>
          <p:cNvGraphicFramePr>
            <a:graphicFrameLocks noGrp="1"/>
          </p:cNvGraphicFramePr>
          <p:nvPr>
            <p:extLst>
              <p:ext uri="{D42A27DB-BD31-4B8C-83A1-F6EECF244321}">
                <p14:modId xmlns:p14="http://schemas.microsoft.com/office/powerpoint/2010/main" val="421734526"/>
              </p:ext>
            </p:extLst>
          </p:nvPr>
        </p:nvGraphicFramePr>
        <p:xfrm>
          <a:off x="2387600" y="3276594"/>
          <a:ext cx="6896100" cy="1112520"/>
        </p:xfrm>
        <a:graphic>
          <a:graphicData uri="http://schemas.openxmlformats.org/drawingml/2006/table">
            <a:tbl>
              <a:tblPr firstRow="1" bandRow="1">
                <a:tableStyleId>{5940675A-B579-460E-94D1-54222C63F5DA}</a:tableStyleId>
              </a:tblPr>
              <a:tblGrid>
                <a:gridCol w="2298700">
                  <a:extLst>
                    <a:ext uri="{9D8B030D-6E8A-4147-A177-3AD203B41FA5}">
                      <a16:colId xmlns:a16="http://schemas.microsoft.com/office/drawing/2014/main" val="2019198922"/>
                    </a:ext>
                  </a:extLst>
                </a:gridCol>
                <a:gridCol w="2298700">
                  <a:extLst>
                    <a:ext uri="{9D8B030D-6E8A-4147-A177-3AD203B41FA5}">
                      <a16:colId xmlns:a16="http://schemas.microsoft.com/office/drawing/2014/main" val="1632341542"/>
                    </a:ext>
                  </a:extLst>
                </a:gridCol>
                <a:gridCol w="2298700">
                  <a:extLst>
                    <a:ext uri="{9D8B030D-6E8A-4147-A177-3AD203B41FA5}">
                      <a16:colId xmlns:a16="http://schemas.microsoft.com/office/drawing/2014/main" val="3688348332"/>
                    </a:ext>
                  </a:extLst>
                </a:gridCol>
              </a:tblGrid>
              <a:tr h="370840">
                <a:tc>
                  <a:txBody>
                    <a:bodyPr/>
                    <a:lstStyle/>
                    <a:p>
                      <a:r>
                        <a:rPr lang="en-US" dirty="0"/>
                        <a:t>Material</a:t>
                      </a:r>
                      <a:endParaRPr lang="en-IN" dirty="0"/>
                    </a:p>
                  </a:txBody>
                  <a:tcPr/>
                </a:tc>
                <a:tc>
                  <a:txBody>
                    <a:bodyPr/>
                    <a:lstStyle/>
                    <a:p>
                      <a:r>
                        <a:rPr lang="en-US" dirty="0"/>
                        <a:t>Young’s Modulus</a:t>
                      </a:r>
                      <a:endParaRPr lang="en-IN" dirty="0"/>
                    </a:p>
                  </a:txBody>
                  <a:tcPr/>
                </a:tc>
                <a:tc>
                  <a:txBody>
                    <a:bodyPr/>
                    <a:lstStyle/>
                    <a:p>
                      <a:r>
                        <a:rPr lang="en-US" dirty="0"/>
                        <a:t>Poisson’s Ratio</a:t>
                      </a:r>
                      <a:endParaRPr lang="en-IN" dirty="0"/>
                    </a:p>
                  </a:txBody>
                  <a:tcPr/>
                </a:tc>
                <a:extLst>
                  <a:ext uri="{0D108BD9-81ED-4DB2-BD59-A6C34878D82A}">
                    <a16:rowId xmlns:a16="http://schemas.microsoft.com/office/drawing/2014/main" val="1736437362"/>
                  </a:ext>
                </a:extLst>
              </a:tr>
              <a:tr h="370840">
                <a:tc>
                  <a:txBody>
                    <a:bodyPr/>
                    <a:lstStyle/>
                    <a:p>
                      <a:r>
                        <a:rPr lang="en-US" dirty="0"/>
                        <a:t>Concrete</a:t>
                      </a:r>
                      <a:endParaRPr lang="en-IN" dirty="0"/>
                    </a:p>
                  </a:txBody>
                  <a:tcPr/>
                </a:tc>
                <a:tc>
                  <a:txBody>
                    <a:bodyPr/>
                    <a:lstStyle/>
                    <a:p>
                      <a:r>
                        <a:rPr lang="en-US" dirty="0"/>
                        <a:t>50</a:t>
                      </a:r>
                      <a:endParaRPr lang="en-IN" dirty="0"/>
                    </a:p>
                  </a:txBody>
                  <a:tcPr/>
                </a:tc>
                <a:tc>
                  <a:txBody>
                    <a:bodyPr/>
                    <a:lstStyle/>
                    <a:p>
                      <a:r>
                        <a:rPr lang="en-US" dirty="0"/>
                        <a:t>0.25</a:t>
                      </a:r>
                      <a:endParaRPr lang="en-IN" dirty="0"/>
                    </a:p>
                  </a:txBody>
                  <a:tcPr/>
                </a:tc>
                <a:extLst>
                  <a:ext uri="{0D108BD9-81ED-4DB2-BD59-A6C34878D82A}">
                    <a16:rowId xmlns:a16="http://schemas.microsoft.com/office/drawing/2014/main" val="2095640244"/>
                  </a:ext>
                </a:extLst>
              </a:tr>
              <a:tr h="370840">
                <a:tc>
                  <a:txBody>
                    <a:bodyPr/>
                    <a:lstStyle/>
                    <a:p>
                      <a:r>
                        <a:rPr lang="en-US" dirty="0"/>
                        <a:t>Polymer</a:t>
                      </a:r>
                      <a:endParaRPr lang="en-IN" dirty="0"/>
                    </a:p>
                  </a:txBody>
                  <a:tcPr/>
                </a:tc>
                <a:tc>
                  <a:txBody>
                    <a:bodyPr/>
                    <a:lstStyle/>
                    <a:p>
                      <a:r>
                        <a:rPr lang="en-US" dirty="0"/>
                        <a:t>120</a:t>
                      </a:r>
                      <a:endParaRPr lang="en-IN" dirty="0"/>
                    </a:p>
                  </a:txBody>
                  <a:tcPr/>
                </a:tc>
                <a:tc>
                  <a:txBody>
                    <a:bodyPr/>
                    <a:lstStyle/>
                    <a:p>
                      <a:r>
                        <a:rPr lang="en-US" dirty="0"/>
                        <a:t>0.2</a:t>
                      </a:r>
                      <a:endParaRPr lang="en-IN" dirty="0"/>
                    </a:p>
                  </a:txBody>
                  <a:tcPr/>
                </a:tc>
                <a:extLst>
                  <a:ext uri="{0D108BD9-81ED-4DB2-BD59-A6C34878D82A}">
                    <a16:rowId xmlns:a16="http://schemas.microsoft.com/office/drawing/2014/main" val="3043284226"/>
                  </a:ext>
                </a:extLst>
              </a:tr>
            </a:tbl>
          </a:graphicData>
        </a:graphic>
      </p:graphicFrame>
      <p:sp>
        <p:nvSpPr>
          <p:cNvPr id="9" name="Rectangle 8">
            <a:extLst>
              <a:ext uri="{FF2B5EF4-FFF2-40B4-BE49-F238E27FC236}">
                <a16:creationId xmlns:a16="http://schemas.microsoft.com/office/drawing/2014/main" id="{85FF75F5-D19F-9BEF-F9FC-B0FEE8D81CBE}"/>
              </a:ext>
            </a:extLst>
          </p:cNvPr>
          <p:cNvSpPr/>
          <p:nvPr/>
        </p:nvSpPr>
        <p:spPr>
          <a:xfrm>
            <a:off x="8522970" y="2232660"/>
            <a:ext cx="472440" cy="37338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5044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METHODOLOGY</a:t>
            </a:r>
            <a:endParaRPr lang="en-US" dirty="0"/>
          </a:p>
        </p:txBody>
      </p:sp>
      <p:cxnSp>
        <p:nvCxnSpPr>
          <p:cNvPr id="6" name="Straight Connector 5"/>
          <p:cNvCxnSpPr/>
          <p:nvPr/>
        </p:nvCxnSpPr>
        <p:spPr>
          <a:xfrm>
            <a:off x="1524000" y="727587"/>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B8C23AE-769F-FA13-ECE4-A317880EECA2}"/>
              </a:ext>
            </a:extLst>
          </p:cNvPr>
          <p:cNvSpPr>
            <a:spLocks noGrp="1"/>
          </p:cNvSpPr>
          <p:nvPr>
            <p:ph type="sldNum" sz="quarter" idx="12"/>
          </p:nvPr>
        </p:nvSpPr>
        <p:spPr/>
        <p:txBody>
          <a:bodyPr/>
          <a:lstStyle/>
          <a:p>
            <a:r>
              <a:rPr lang="en-US" dirty="0">
                <a:latin typeface="Comic Sans MS"/>
              </a:rPr>
              <a:t>Slide 7 of 19</a:t>
            </a:r>
          </a:p>
        </p:txBody>
      </p:sp>
      <p:sp>
        <p:nvSpPr>
          <p:cNvPr id="2" name="TextBox 1">
            <a:extLst>
              <a:ext uri="{FF2B5EF4-FFF2-40B4-BE49-F238E27FC236}">
                <a16:creationId xmlns:a16="http://schemas.microsoft.com/office/drawing/2014/main" id="{9D5F6497-F6E9-9B59-7029-AB12D7DFDC52}"/>
              </a:ext>
            </a:extLst>
          </p:cNvPr>
          <p:cNvSpPr txBox="1"/>
          <p:nvPr/>
        </p:nvSpPr>
        <p:spPr>
          <a:xfrm>
            <a:off x="963706" y="895277"/>
            <a:ext cx="10152529" cy="4893647"/>
          </a:xfrm>
          <a:prstGeom prst="rect">
            <a:avLst/>
          </a:prstGeom>
          <a:noFill/>
        </p:spPr>
        <p:txBody>
          <a:bodyPr wrap="square" lIns="91440" tIns="45720" rIns="91440" bIns="45720" rtlCol="0" anchor="t">
            <a:spAutoFit/>
          </a:bodyPr>
          <a:lstStyle/>
          <a:p>
            <a:pPr marL="457200" indent="-457200" algn="just">
              <a:buFont typeface="Arial" panose="020B0604020202020204" pitchFamily="34" charset="0"/>
              <a:buChar char="•"/>
            </a:pPr>
            <a:r>
              <a:rPr lang="en-US" sz="3200" b="1" dirty="0">
                <a:latin typeface="Comic Sans MS" pitchFamily="66" charset="0"/>
              </a:rPr>
              <a:t>3D Convolutional Neural Network Model</a:t>
            </a:r>
          </a:p>
          <a:p>
            <a:pPr marL="914400" lvl="1" indent="-457200" algn="just">
              <a:buFont typeface="Arial" panose="020B0604020202020204" pitchFamily="34" charset="0"/>
              <a:buChar char="•"/>
            </a:pPr>
            <a:r>
              <a:rPr lang="en-US" sz="2800" dirty="0">
                <a:latin typeface="Comic Sans MS" pitchFamily="66" charset="0"/>
              </a:rPr>
              <a:t>Phase voxels were </a:t>
            </a:r>
            <a:r>
              <a:rPr lang="en-US" sz="2800" dirty="0" err="1">
                <a:latin typeface="Comic Sans MS" pitchFamily="66" charset="0"/>
              </a:rPr>
              <a:t>preprocesed</a:t>
            </a:r>
            <a:r>
              <a:rPr lang="en-US" sz="2800" dirty="0">
                <a:latin typeface="Comic Sans MS" pitchFamily="66" charset="0"/>
              </a:rPr>
              <a:t>.</a:t>
            </a:r>
          </a:p>
          <a:p>
            <a:pPr marL="914400" lvl="1" indent="-457200" algn="just">
              <a:buFont typeface="Arial" panose="020B0604020202020204" pitchFamily="34" charset="0"/>
              <a:buChar char="•"/>
            </a:pPr>
            <a:r>
              <a:rPr lang="en-US" sz="2800" dirty="0">
                <a:latin typeface="Comic Sans MS" pitchFamily="66" charset="0"/>
              </a:rPr>
              <a:t>Identification of convolutional layers, 3D convolution filters and pooling process.</a:t>
            </a:r>
          </a:p>
          <a:p>
            <a:pPr marL="914400" lvl="1" indent="-457200" algn="just">
              <a:buFont typeface="Arial" panose="020B0604020202020204" pitchFamily="34" charset="0"/>
              <a:buChar char="•"/>
            </a:pPr>
            <a:r>
              <a:rPr lang="en-US" sz="2800" dirty="0">
                <a:latin typeface="Comic Sans MS" pitchFamily="66" charset="0"/>
              </a:rPr>
              <a:t>Training of filter’s weights and biases.</a:t>
            </a:r>
          </a:p>
          <a:p>
            <a:pPr marL="914400" lvl="1" indent="-457200" algn="just">
              <a:buFont typeface="Arial" panose="020B0604020202020204" pitchFamily="34" charset="0"/>
              <a:buChar char="•"/>
            </a:pPr>
            <a:r>
              <a:rPr lang="en-US" sz="2800" dirty="0">
                <a:latin typeface="Comic Sans MS" pitchFamily="66" charset="0"/>
              </a:rPr>
              <a:t>Defined by a number of parameters: stride, padding, and filter size.</a:t>
            </a:r>
          </a:p>
          <a:p>
            <a:pPr marL="914400" lvl="1" indent="-457200" algn="just">
              <a:buFont typeface="Arial" panose="020B0604020202020204" pitchFamily="34" charset="0"/>
              <a:buChar char="•"/>
            </a:pPr>
            <a:r>
              <a:rPr lang="en-US" sz="2800" dirty="0">
                <a:latin typeface="Comic Sans MS" pitchFamily="66" charset="0"/>
              </a:rPr>
              <a:t>Choosing activation function (</a:t>
            </a:r>
            <a:r>
              <a:rPr lang="en-US" sz="2800" dirty="0" err="1">
                <a:latin typeface="Comic Sans MS" pitchFamily="66" charset="0"/>
              </a:rPr>
              <a:t>ReLU</a:t>
            </a:r>
            <a:r>
              <a:rPr lang="en-US" sz="2800" dirty="0">
                <a:latin typeface="Comic Sans MS" pitchFamily="66" charset="0"/>
              </a:rPr>
              <a:t>, Sigmoid, tanh).</a:t>
            </a:r>
          </a:p>
          <a:p>
            <a:pPr marL="914400" lvl="1" indent="-457200" algn="just">
              <a:buFont typeface="Arial" panose="020B0604020202020204" pitchFamily="34" charset="0"/>
              <a:buChar char="•"/>
            </a:pPr>
            <a:r>
              <a:rPr lang="en-US" sz="2800" dirty="0">
                <a:latin typeface="Comic Sans MS" pitchFamily="66" charset="0"/>
              </a:rPr>
              <a:t>Choosing loss function between 3D-CNN’s Prediction and training dataset’s ground truth.</a:t>
            </a:r>
          </a:p>
          <a:p>
            <a:pPr marL="914400" lvl="1" indent="-457200" algn="just">
              <a:buFont typeface="Arial" panose="020B0604020202020204" pitchFamily="34" charset="0"/>
              <a:buChar char="•"/>
            </a:pPr>
            <a:r>
              <a:rPr lang="en-US" sz="2800" dirty="0">
                <a:latin typeface="Comic Sans MS" pitchFamily="66" charset="0"/>
              </a:rPr>
              <a:t>Choice of optimizer: Adam, </a:t>
            </a:r>
            <a:r>
              <a:rPr lang="en-US" sz="2800" dirty="0" err="1">
                <a:latin typeface="Comic Sans MS" pitchFamily="66" charset="0"/>
              </a:rPr>
              <a:t>Nadam</a:t>
            </a:r>
            <a:r>
              <a:rPr lang="en-US" sz="2800" dirty="0">
                <a:latin typeface="Comic Sans MS" pitchFamily="66" charset="0"/>
              </a:rPr>
              <a:t>, </a:t>
            </a:r>
            <a:r>
              <a:rPr lang="en-US" sz="2800" dirty="0" err="1">
                <a:latin typeface="Comic Sans MS" pitchFamily="66" charset="0"/>
              </a:rPr>
              <a:t>Adagrad</a:t>
            </a:r>
            <a:r>
              <a:rPr lang="en-US" sz="2800" dirty="0">
                <a:latin typeface="Comic Sans MS" pitchFamily="66" charset="0"/>
              </a:rPr>
              <a:t>, etc.</a:t>
            </a:r>
          </a:p>
        </p:txBody>
      </p:sp>
    </p:spTree>
    <p:extLst>
      <p:ext uri="{BB962C8B-B14F-4D97-AF65-F5344CB8AC3E}">
        <p14:creationId xmlns:p14="http://schemas.microsoft.com/office/powerpoint/2010/main" val="69879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1"/>
            <a:ext cx="9144000" cy="769441"/>
          </a:xfrm>
          <a:prstGeom prst="rect">
            <a:avLst/>
          </a:prstGeom>
          <a:noFill/>
        </p:spPr>
        <p:txBody>
          <a:bodyPr wrap="square" lIns="91440" tIns="45720" rIns="91440" bIns="45720" rtlCol="0" anchor="t">
            <a:spAutoFit/>
          </a:bodyPr>
          <a:lstStyle/>
          <a:p>
            <a:pPr algn="ctr"/>
            <a:r>
              <a:rPr lang="en-US" sz="4400" b="1" dirty="0">
                <a:solidFill>
                  <a:srgbClr val="C00000"/>
                </a:solidFill>
                <a:latin typeface="Comic Sans MS"/>
              </a:rPr>
              <a:t>RESULTS</a:t>
            </a:r>
            <a:endParaRPr lang="en-US" dirty="0"/>
          </a:p>
        </p:txBody>
      </p:sp>
      <p:cxnSp>
        <p:nvCxnSpPr>
          <p:cNvPr id="6" name="Straight Connector 5"/>
          <p:cNvCxnSpPr/>
          <p:nvPr/>
        </p:nvCxnSpPr>
        <p:spPr>
          <a:xfrm>
            <a:off x="1524000" y="838200"/>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DBDB70E-D0A8-BE34-F26E-091EA6B55850}"/>
              </a:ext>
            </a:extLst>
          </p:cNvPr>
          <p:cNvSpPr>
            <a:spLocks noGrp="1"/>
          </p:cNvSpPr>
          <p:nvPr>
            <p:ph type="sldNum" sz="quarter" idx="12"/>
          </p:nvPr>
        </p:nvSpPr>
        <p:spPr/>
        <p:txBody>
          <a:bodyPr/>
          <a:lstStyle/>
          <a:p>
            <a:r>
              <a:rPr lang="en-US" dirty="0">
                <a:latin typeface="Comic Sans MS"/>
              </a:rPr>
              <a:t>Slide 8 of 19</a:t>
            </a:r>
          </a:p>
        </p:txBody>
      </p:sp>
      <p:sp>
        <p:nvSpPr>
          <p:cNvPr id="3" name="TextBox 2">
            <a:extLst>
              <a:ext uri="{FF2B5EF4-FFF2-40B4-BE49-F238E27FC236}">
                <a16:creationId xmlns:a16="http://schemas.microsoft.com/office/drawing/2014/main" id="{5FBB9710-DB2D-F7E8-C1C7-7B834F338975}"/>
              </a:ext>
            </a:extLst>
          </p:cNvPr>
          <p:cNvSpPr txBox="1"/>
          <p:nvPr/>
        </p:nvSpPr>
        <p:spPr>
          <a:xfrm>
            <a:off x="963706" y="895277"/>
            <a:ext cx="10152529" cy="5283819"/>
          </a:xfrm>
          <a:prstGeom prst="rect">
            <a:avLst/>
          </a:prstGeom>
          <a:noFill/>
        </p:spPr>
        <p:txBody>
          <a:bodyPr wrap="square" lIns="91440" tIns="45720" rIns="91440" bIns="45720" rtlCol="0" anchor="t">
            <a:spAutoFit/>
          </a:bodyPr>
          <a:lstStyle/>
          <a:p>
            <a:pPr marL="457200" indent="-457200" algn="just">
              <a:lnSpc>
                <a:spcPct val="150000"/>
              </a:lnSpc>
              <a:buFont typeface="Arial" panose="020B0604020202020204" pitchFamily="34" charset="0"/>
              <a:buChar char="•"/>
            </a:pPr>
            <a:r>
              <a:rPr lang="en-US" sz="3200" b="1" dirty="0">
                <a:latin typeface="Comic Sans MS" pitchFamily="66" charset="0"/>
              </a:rPr>
              <a:t>Design of 3-D CNN Architecture:</a:t>
            </a:r>
          </a:p>
          <a:p>
            <a:pPr marL="914400" lvl="1" indent="-457200" algn="just">
              <a:lnSpc>
                <a:spcPct val="150000"/>
              </a:lnSpc>
              <a:buFont typeface="Arial" panose="020B0604020202020204" pitchFamily="34" charset="0"/>
              <a:buChar char="•"/>
            </a:pPr>
            <a:r>
              <a:rPr lang="en-US" sz="2800" dirty="0">
                <a:latin typeface="Comic Sans MS" pitchFamily="66" charset="0"/>
              </a:rPr>
              <a:t>Number of parametric test on network’s hyperparameters.</a:t>
            </a:r>
          </a:p>
          <a:p>
            <a:pPr marL="914400" lvl="1" indent="-457200" algn="just">
              <a:lnSpc>
                <a:spcPct val="150000"/>
              </a:lnSpc>
              <a:buFont typeface="Arial" panose="020B0604020202020204" pitchFamily="34" charset="0"/>
              <a:buChar char="•"/>
            </a:pPr>
            <a:r>
              <a:rPr lang="en-US" sz="2800" dirty="0">
                <a:latin typeface="Comic Sans MS" pitchFamily="66" charset="0"/>
              </a:rPr>
              <a:t>Performance assessed using Mean Squared Error.</a:t>
            </a:r>
          </a:p>
          <a:p>
            <a:pPr marL="914400" lvl="1" indent="-457200" algn="just">
              <a:lnSpc>
                <a:spcPct val="150000"/>
              </a:lnSpc>
              <a:buFont typeface="Arial" panose="020B0604020202020204" pitchFamily="34" charset="0"/>
              <a:buChar char="•"/>
            </a:pPr>
            <a:r>
              <a:rPr lang="en-US" sz="2800" dirty="0">
                <a:latin typeface="Comic Sans MS" pitchFamily="66" charset="0"/>
              </a:rPr>
              <a:t>Batch size: 25.</a:t>
            </a:r>
          </a:p>
          <a:p>
            <a:pPr marL="914400" lvl="1" indent="-457200" algn="just">
              <a:lnSpc>
                <a:spcPct val="150000"/>
              </a:lnSpc>
              <a:buFont typeface="Arial" panose="020B0604020202020204" pitchFamily="34" charset="0"/>
              <a:buChar char="•"/>
            </a:pPr>
            <a:r>
              <a:rPr lang="en-US" sz="2800" dirty="0">
                <a:latin typeface="Comic Sans MS" pitchFamily="66" charset="0"/>
              </a:rPr>
              <a:t>Filter size: 5.</a:t>
            </a:r>
          </a:p>
          <a:p>
            <a:pPr marL="914400" lvl="1" indent="-457200" algn="just">
              <a:lnSpc>
                <a:spcPct val="150000"/>
              </a:lnSpc>
              <a:buFont typeface="Arial" panose="020B0604020202020204" pitchFamily="34" charset="0"/>
              <a:buChar char="•"/>
            </a:pPr>
            <a:r>
              <a:rPr lang="en-US" sz="2800" dirty="0">
                <a:latin typeface="Comic Sans MS" pitchFamily="66" charset="0"/>
              </a:rPr>
              <a:t>Early stopping with lowest MSE  after four epochs.</a:t>
            </a:r>
          </a:p>
          <a:p>
            <a:pPr marL="914400" lvl="1" indent="-457200" algn="just">
              <a:lnSpc>
                <a:spcPct val="150000"/>
              </a:lnSpc>
              <a:buFont typeface="Arial" panose="020B0604020202020204" pitchFamily="34" charset="0"/>
              <a:buChar char="•"/>
            </a:pPr>
            <a:r>
              <a:rPr lang="en-US" sz="2800" dirty="0">
                <a:latin typeface="Comic Sans MS" pitchFamily="66" charset="0"/>
              </a:rPr>
              <a:t>Activation function: </a:t>
            </a:r>
            <a:r>
              <a:rPr lang="en-US" sz="2800" dirty="0" err="1">
                <a:latin typeface="Comic Sans MS" pitchFamily="66" charset="0"/>
              </a:rPr>
              <a:t>ReLu</a:t>
            </a:r>
            <a:r>
              <a:rPr lang="en-US" sz="2800" dirty="0">
                <a:latin typeface="Comic Sans MS" pitchFamily="66" charset="0"/>
              </a:rPr>
              <a:t>, Optimizer: Adam.</a:t>
            </a:r>
          </a:p>
        </p:txBody>
      </p:sp>
    </p:spTree>
    <p:extLst>
      <p:ext uri="{BB962C8B-B14F-4D97-AF65-F5344CB8AC3E}">
        <p14:creationId xmlns:p14="http://schemas.microsoft.com/office/powerpoint/2010/main" val="7782612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563</TotalTime>
  <Words>3158</Words>
  <Application>Microsoft Office PowerPoint</Application>
  <PresentationFormat>Widescreen</PresentationFormat>
  <Paragraphs>314</Paragraphs>
  <Slides>20</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Calibri Light</vt:lpstr>
      <vt:lpstr>Cambria Math</vt:lpstr>
      <vt:lpstr>Comic Sans MS</vt:lpstr>
      <vt:lpstr>Georgia</vt:lpstr>
      <vt:lpstr>Times New Roman</vt:lpstr>
      <vt:lpstr>Wingdings,Sans-Serif</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Krishna Mundra</cp:lastModifiedBy>
  <cp:revision>709</cp:revision>
  <dcterms:created xsi:type="dcterms:W3CDTF">2022-09-23T05:27:16Z</dcterms:created>
  <dcterms:modified xsi:type="dcterms:W3CDTF">2023-05-11T04:24:44Z</dcterms:modified>
</cp:coreProperties>
</file>