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5"/>
    <p:sldMasterId id="2147483680" r:id="rId6"/>
  </p:sldMasterIdLst>
  <p:notesMasterIdLst>
    <p:notesMasterId r:id="rId90"/>
  </p:notesMasterIdLst>
  <p:handoutMasterIdLst>
    <p:handoutMasterId r:id="rId91"/>
  </p:handoutMasterIdLst>
  <p:sldIdLst>
    <p:sldId id="259" r:id="rId7"/>
    <p:sldId id="288" r:id="rId8"/>
    <p:sldId id="290" r:id="rId9"/>
    <p:sldId id="291" r:id="rId10"/>
    <p:sldId id="298" r:id="rId11"/>
    <p:sldId id="299" r:id="rId12"/>
    <p:sldId id="300" r:id="rId13"/>
    <p:sldId id="301" r:id="rId14"/>
    <p:sldId id="302" r:id="rId15"/>
    <p:sldId id="342" r:id="rId16"/>
    <p:sldId id="261" r:id="rId17"/>
    <p:sldId id="345" r:id="rId18"/>
    <p:sldId id="346" r:id="rId19"/>
    <p:sldId id="292" r:id="rId20"/>
    <p:sldId id="361" r:id="rId21"/>
    <p:sldId id="362" r:id="rId22"/>
    <p:sldId id="360" r:id="rId23"/>
    <p:sldId id="364" r:id="rId24"/>
    <p:sldId id="294" r:id="rId25"/>
    <p:sldId id="365" r:id="rId26"/>
    <p:sldId id="366" r:id="rId27"/>
    <p:sldId id="367" r:id="rId28"/>
    <p:sldId id="368" r:id="rId29"/>
    <p:sldId id="295" r:id="rId30"/>
    <p:sldId id="369" r:id="rId31"/>
    <p:sldId id="370" r:id="rId32"/>
    <p:sldId id="371" r:id="rId33"/>
    <p:sldId id="372" r:id="rId34"/>
    <p:sldId id="373" r:id="rId35"/>
    <p:sldId id="374" r:id="rId36"/>
    <p:sldId id="375" r:id="rId37"/>
    <p:sldId id="376" r:id="rId38"/>
    <p:sldId id="377" r:id="rId39"/>
    <p:sldId id="378" r:id="rId40"/>
    <p:sldId id="379" r:id="rId41"/>
    <p:sldId id="380" r:id="rId42"/>
    <p:sldId id="381" r:id="rId43"/>
    <p:sldId id="382" r:id="rId44"/>
    <p:sldId id="383" r:id="rId45"/>
    <p:sldId id="384" r:id="rId46"/>
    <p:sldId id="385" r:id="rId47"/>
    <p:sldId id="363" r:id="rId48"/>
    <p:sldId id="297" r:id="rId49"/>
    <p:sldId id="388" r:id="rId50"/>
    <p:sldId id="389" r:id="rId51"/>
    <p:sldId id="309" r:id="rId52"/>
    <p:sldId id="310" r:id="rId53"/>
    <p:sldId id="311" r:id="rId54"/>
    <p:sldId id="312" r:id="rId55"/>
    <p:sldId id="343" r:id="rId56"/>
    <p:sldId id="344" r:id="rId57"/>
    <p:sldId id="326" r:id="rId58"/>
    <p:sldId id="320" r:id="rId59"/>
    <p:sldId id="353" r:id="rId60"/>
    <p:sldId id="358" r:id="rId61"/>
    <p:sldId id="359" r:id="rId62"/>
    <p:sldId id="321" r:id="rId63"/>
    <p:sldId id="322" r:id="rId64"/>
    <p:sldId id="323" r:id="rId65"/>
    <p:sldId id="327" r:id="rId66"/>
    <p:sldId id="328" r:id="rId67"/>
    <p:sldId id="329" r:id="rId68"/>
    <p:sldId id="330" r:id="rId69"/>
    <p:sldId id="338" r:id="rId70"/>
    <p:sldId id="347" r:id="rId71"/>
    <p:sldId id="313" r:id="rId72"/>
    <p:sldId id="314" r:id="rId73"/>
    <p:sldId id="349" r:id="rId74"/>
    <p:sldId id="315" r:id="rId75"/>
    <p:sldId id="325" r:id="rId76"/>
    <p:sldId id="348" r:id="rId77"/>
    <p:sldId id="386" r:id="rId78"/>
    <p:sldId id="306" r:id="rId79"/>
    <p:sldId id="339" r:id="rId80"/>
    <p:sldId id="340" r:id="rId81"/>
    <p:sldId id="341" r:id="rId82"/>
    <p:sldId id="352" r:id="rId83"/>
    <p:sldId id="355" r:id="rId84"/>
    <p:sldId id="356" r:id="rId85"/>
    <p:sldId id="357" r:id="rId86"/>
    <p:sldId id="307" r:id="rId87"/>
    <p:sldId id="387" r:id="rId88"/>
    <p:sldId id="351"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ldar Marcussen" initials="E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FF58"/>
    <a:srgbClr val="00FF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80" autoAdjust="0"/>
    <p:restoredTop sz="76910" autoAdjust="0"/>
  </p:normalViewPr>
  <p:slideViewPr>
    <p:cSldViewPr snapToGrid="0">
      <p:cViewPr varScale="1">
        <p:scale>
          <a:sx n="60" d="100"/>
          <a:sy n="60" d="100"/>
        </p:scale>
        <p:origin x="-1524" y="-84"/>
      </p:cViewPr>
      <p:guideLst>
        <p:guide orient="horz" pos="2160"/>
        <p:guide pos="2880"/>
      </p:guideLst>
    </p:cSldViewPr>
  </p:slideViewPr>
  <p:outlineViewPr>
    <p:cViewPr>
      <p:scale>
        <a:sx n="33" d="100"/>
        <a:sy n="33" d="100"/>
      </p:scale>
      <p:origin x="0" y="10104"/>
    </p:cViewPr>
  </p:outlineViewPr>
  <p:notesTextViewPr>
    <p:cViewPr>
      <p:scale>
        <a:sx n="1" d="1"/>
        <a:sy n="1" d="1"/>
      </p:scale>
      <p:origin x="0" y="1668"/>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5" Type="http://schemas.openxmlformats.org/officeDocument/2006/relationships/slideMaster" Target="slideMasters/slideMaster1.xml"/><Relationship Id="rId90" Type="http://schemas.openxmlformats.org/officeDocument/2006/relationships/notesMaster" Target="notesMasters/notesMaster1.xml"/><Relationship Id="rId95" Type="http://schemas.openxmlformats.org/officeDocument/2006/relationships/theme" Target="theme/theme1.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handoutMaster" Target="handoutMasters/handoutMaster1.xml"/><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commentAuthors" Target="commentAuthors.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B6083A-39D1-4E94-9721-48E38EE38C55}" type="datetimeFigureOut">
              <a:rPr lang="en-AU" smtClean="0"/>
              <a:t>28/03/2014</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5F25265-E3C8-4269-AD5C-D8F45E852486}" type="slidenum">
              <a:rPr lang="en-AU" smtClean="0"/>
              <a:t>‹#›</a:t>
            </a:fld>
            <a:endParaRPr lang="en-AU"/>
          </a:p>
        </p:txBody>
      </p:sp>
    </p:spTree>
    <p:extLst>
      <p:ext uri="{BB962C8B-B14F-4D97-AF65-F5344CB8AC3E}">
        <p14:creationId xmlns:p14="http://schemas.microsoft.com/office/powerpoint/2010/main" val="24713250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47E30E-4E54-4BA8-A0D4-6049AD5E157C}" type="datetimeFigureOut">
              <a:rPr lang="en-GB" smtClean="0"/>
              <a:t>28/03/2014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68BE01-3B2C-4122-B659-8CCB797EA92B}" type="slidenum">
              <a:rPr lang="en-GB" smtClean="0"/>
              <a:t>‹#›</a:t>
            </a:fld>
            <a:endParaRPr lang="en-GB"/>
          </a:p>
        </p:txBody>
      </p:sp>
    </p:spTree>
    <p:extLst>
      <p:ext uri="{BB962C8B-B14F-4D97-AF65-F5344CB8AC3E}">
        <p14:creationId xmlns:p14="http://schemas.microsoft.com/office/powerpoint/2010/main" val="53443187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2305220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When testing payment gateways you can use the following credit card numbers to test</a:t>
            </a:r>
            <a:r>
              <a:rPr lang="en-AU" baseline="0" dirty="0" smtClean="0"/>
              <a:t> functionality</a:t>
            </a:r>
          </a:p>
          <a:p>
            <a:r>
              <a:rPr lang="en-AU" baseline="0" dirty="0" smtClean="0"/>
              <a:t>There are often a number of different parameters you can use to achieve different behaviour</a:t>
            </a:r>
          </a:p>
          <a:p>
            <a:r>
              <a:rPr lang="en-AU" baseline="0" dirty="0" smtClean="0"/>
              <a:t>You can usually find the details of this in the payment gateways developer guide</a:t>
            </a:r>
            <a:endParaRPr lang="en-AU" dirty="0"/>
          </a:p>
        </p:txBody>
      </p:sp>
    </p:spTree>
    <p:extLst>
      <p:ext uri="{BB962C8B-B14F-4D97-AF65-F5344CB8AC3E}">
        <p14:creationId xmlns:p14="http://schemas.microsoft.com/office/powerpoint/2010/main" val="644630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928854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environment</a:t>
            </a:r>
            <a:r>
              <a:rPr lang="en-AU" baseline="0" dirty="0" smtClean="0"/>
              <a:t> details are shared between production and sandbox</a:t>
            </a:r>
          </a:p>
          <a:p>
            <a:r>
              <a:rPr lang="en-AU" baseline="0" dirty="0" smtClean="0"/>
              <a:t>As an attacker developing exploits you should target the sandbox as this typically has higher request/failure rate</a:t>
            </a:r>
          </a:p>
          <a:p>
            <a:endParaRPr lang="en-AU" dirty="0"/>
          </a:p>
        </p:txBody>
      </p:sp>
    </p:spTree>
    <p:extLst>
      <p:ext uri="{BB962C8B-B14F-4D97-AF65-F5344CB8AC3E}">
        <p14:creationId xmlns:p14="http://schemas.microsoft.com/office/powerpoint/2010/main" val="697013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So</a:t>
            </a:r>
            <a:r>
              <a:rPr lang="en-AU" baseline="0" dirty="0" smtClean="0"/>
              <a:t> when your exploit fails against the sandbox it is likely to go unnoticed</a:t>
            </a:r>
            <a:endParaRPr lang="en-AU" dirty="0"/>
          </a:p>
        </p:txBody>
      </p:sp>
    </p:spTree>
    <p:extLst>
      <p:ext uri="{BB962C8B-B14F-4D97-AF65-F5344CB8AC3E}">
        <p14:creationId xmlns:p14="http://schemas.microsoft.com/office/powerpoint/2010/main" val="3345810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As you can see the soap</a:t>
            </a:r>
            <a:r>
              <a:rPr lang="en-AU" baseline="0" dirty="0" smtClean="0"/>
              <a:t> request usually validate the account through authentication (basic)</a:t>
            </a:r>
            <a:endParaRPr lang="en-AU" dirty="0"/>
          </a:p>
        </p:txBody>
      </p:sp>
    </p:spTree>
    <p:extLst>
      <p:ext uri="{BB962C8B-B14F-4D97-AF65-F5344CB8AC3E}">
        <p14:creationId xmlns:p14="http://schemas.microsoft.com/office/powerpoint/2010/main" val="2202330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Here you can see that the customer is making the POST request</a:t>
            </a:r>
          </a:p>
          <a:p>
            <a:r>
              <a:rPr lang="en-AU" dirty="0" smtClean="0"/>
              <a:t>So</a:t>
            </a:r>
            <a:r>
              <a:rPr lang="en-AU" baseline="0" dirty="0" smtClean="0"/>
              <a:t> essentially the </a:t>
            </a:r>
            <a:r>
              <a:rPr lang="en-AU" baseline="0" dirty="0" err="1" smtClean="0"/>
              <a:t>api</a:t>
            </a:r>
            <a:r>
              <a:rPr lang="en-AU" baseline="0" dirty="0" smtClean="0"/>
              <a:t> access has been made public</a:t>
            </a:r>
          </a:p>
          <a:p>
            <a:r>
              <a:rPr lang="en-AU" baseline="0" dirty="0" smtClean="0"/>
              <a:t>This has significant impact on validation of both merchant account and payment details</a:t>
            </a:r>
          </a:p>
          <a:p>
            <a:r>
              <a:rPr lang="en-AU" baseline="0" dirty="0" smtClean="0"/>
              <a:t>Which I will get to later</a:t>
            </a:r>
          </a:p>
        </p:txBody>
      </p:sp>
    </p:spTree>
    <p:extLst>
      <p:ext uri="{BB962C8B-B14F-4D97-AF65-F5344CB8AC3E}">
        <p14:creationId xmlns:p14="http://schemas.microsoft.com/office/powerpoint/2010/main" val="1193953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a:t>
            </a:r>
            <a:r>
              <a:rPr lang="en-AU" baseline="0" dirty="0" smtClean="0"/>
              <a:t> is where you would change the sum or perhaps currency to pay less then the intended price</a:t>
            </a:r>
          </a:p>
          <a:p>
            <a:endParaRPr lang="en-AU" baseline="0" dirty="0" smtClean="0"/>
          </a:p>
          <a:p>
            <a:r>
              <a:rPr lang="en-AU" baseline="0" dirty="0" smtClean="0"/>
              <a:t>This is where you bypass payment completely by spoofing the payment received message</a:t>
            </a:r>
            <a:endParaRPr lang="en-AU" dirty="0"/>
          </a:p>
        </p:txBody>
      </p:sp>
    </p:spTree>
    <p:extLst>
      <p:ext uri="{BB962C8B-B14F-4D97-AF65-F5344CB8AC3E}">
        <p14:creationId xmlns:p14="http://schemas.microsoft.com/office/powerpoint/2010/main" val="315645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Often</a:t>
            </a:r>
            <a:r>
              <a:rPr lang="en-AU" baseline="0" dirty="0" smtClean="0"/>
              <a:t> called fingerprint, signature, </a:t>
            </a:r>
            <a:r>
              <a:rPr lang="en-AU" baseline="0" dirty="0" err="1" smtClean="0"/>
              <a:t>etc</a:t>
            </a:r>
            <a:endParaRPr lang="en-AU" baseline="0" dirty="0" smtClean="0"/>
          </a:p>
          <a:p>
            <a:r>
              <a:rPr lang="en-AU" baseline="0" dirty="0" smtClean="0"/>
              <a:t>It is essentially a Message Authentication Code (MAC)</a:t>
            </a:r>
          </a:p>
          <a:p>
            <a:endParaRPr lang="en-AU" dirty="0"/>
          </a:p>
        </p:txBody>
      </p:sp>
    </p:spTree>
    <p:extLst>
      <p:ext uri="{BB962C8B-B14F-4D97-AF65-F5344CB8AC3E}">
        <p14:creationId xmlns:p14="http://schemas.microsoft.com/office/powerpoint/2010/main" val="1775515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Blue is account id</a:t>
            </a:r>
          </a:p>
          <a:p>
            <a:r>
              <a:rPr lang="en-AU" dirty="0" smtClean="0"/>
              <a:t>Red is shared secret</a:t>
            </a:r>
          </a:p>
          <a:p>
            <a:r>
              <a:rPr lang="en-AU" dirty="0" smtClean="0"/>
              <a:t>Purple is reference</a:t>
            </a:r>
            <a:r>
              <a:rPr lang="en-AU" baseline="0" dirty="0" smtClean="0"/>
              <a:t> ID</a:t>
            </a:r>
          </a:p>
          <a:p>
            <a:r>
              <a:rPr lang="en-AU" baseline="0" dirty="0" smtClean="0"/>
              <a:t>Green is amount</a:t>
            </a:r>
          </a:p>
          <a:p>
            <a:endParaRPr lang="en-AU" baseline="0" dirty="0" smtClean="0"/>
          </a:p>
          <a:p>
            <a:r>
              <a:rPr lang="en-AU" baseline="0" dirty="0" smtClean="0"/>
              <a:t>As you can see the implementations vary, but they are still very similar</a:t>
            </a:r>
            <a:endParaRPr lang="en-AU" dirty="0"/>
          </a:p>
        </p:txBody>
      </p:sp>
    </p:spTree>
    <p:extLst>
      <p:ext uri="{BB962C8B-B14F-4D97-AF65-F5344CB8AC3E}">
        <p14:creationId xmlns:p14="http://schemas.microsoft.com/office/powerpoint/2010/main" val="3812682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Blue is account id</a:t>
            </a:r>
          </a:p>
          <a:p>
            <a:r>
              <a:rPr lang="en-AU" dirty="0" smtClean="0"/>
              <a:t>Red is shared secret</a:t>
            </a:r>
          </a:p>
          <a:p>
            <a:r>
              <a:rPr lang="en-AU" dirty="0" smtClean="0"/>
              <a:t>Purple is reference</a:t>
            </a:r>
            <a:r>
              <a:rPr lang="en-AU" baseline="0" dirty="0" smtClean="0"/>
              <a:t> ID</a:t>
            </a:r>
          </a:p>
          <a:p>
            <a:r>
              <a:rPr lang="en-AU" baseline="0" dirty="0" smtClean="0"/>
              <a:t>Green is amount</a:t>
            </a:r>
          </a:p>
          <a:p>
            <a:endParaRPr lang="en-AU" baseline="0" dirty="0" smtClean="0"/>
          </a:p>
          <a:p>
            <a:r>
              <a:rPr lang="en-AU" baseline="0" dirty="0" smtClean="0"/>
              <a:t>Again they are different, yet similar</a:t>
            </a:r>
          </a:p>
          <a:p>
            <a:endParaRPr lang="en-AU" dirty="0"/>
          </a:p>
        </p:txBody>
      </p:sp>
    </p:spTree>
    <p:extLst>
      <p:ext uri="{BB962C8B-B14F-4D97-AF65-F5344CB8AC3E}">
        <p14:creationId xmlns:p14="http://schemas.microsoft.com/office/powerpoint/2010/main" val="1688193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is not a PCI talk</a:t>
            </a:r>
          </a:p>
          <a:p>
            <a:r>
              <a:rPr lang="en-AU" dirty="0" smtClean="0"/>
              <a:t>I try to avoid naming gateways as this</a:t>
            </a:r>
            <a:r>
              <a:rPr lang="en-AU" baseline="0" dirty="0" smtClean="0"/>
              <a:t> is a broad problem and I don’t wish to give the impression that if you move away from vendor x you will be secure</a:t>
            </a:r>
          </a:p>
          <a:p>
            <a:r>
              <a:rPr lang="en-AU" baseline="0" dirty="0" smtClean="0"/>
              <a:t>It is also quite common for open source payment plugins to be written by third parties and as such they may suffer from poor quality development practices</a:t>
            </a:r>
          </a:p>
          <a:p>
            <a:endParaRPr lang="en-AU" dirty="0" smtClean="0"/>
          </a:p>
        </p:txBody>
      </p:sp>
    </p:spTree>
    <p:extLst>
      <p:ext uri="{BB962C8B-B14F-4D97-AF65-F5344CB8AC3E}">
        <p14:creationId xmlns:p14="http://schemas.microsoft.com/office/powerpoint/2010/main" val="1405795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Bypass validation</a:t>
            </a:r>
          </a:p>
          <a:p>
            <a:r>
              <a:rPr lang="en-AU" dirty="0" smtClean="0"/>
              <a:t>Abuse crypto</a:t>
            </a:r>
          </a:p>
          <a:p>
            <a:r>
              <a:rPr lang="en-AU" dirty="0" smtClean="0"/>
              <a:t>Defeat validation</a:t>
            </a:r>
            <a:endParaRPr lang="en-AU" dirty="0"/>
          </a:p>
        </p:txBody>
      </p:sp>
    </p:spTree>
    <p:extLst>
      <p:ext uri="{BB962C8B-B14F-4D97-AF65-F5344CB8AC3E}">
        <p14:creationId xmlns:p14="http://schemas.microsoft.com/office/powerpoint/2010/main" val="38235459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smtClean="0"/>
              <a:t>Hpp</a:t>
            </a:r>
            <a:endParaRPr lang="en-AU" dirty="0" smtClean="0"/>
          </a:p>
          <a:p>
            <a:r>
              <a:rPr lang="en-AU" dirty="0" err="1" smtClean="0"/>
              <a:t>Unprot</a:t>
            </a:r>
            <a:r>
              <a:rPr lang="en-AU" dirty="0" smtClean="0"/>
              <a:t> </a:t>
            </a:r>
            <a:r>
              <a:rPr lang="en-AU" dirty="0" err="1" smtClean="0"/>
              <a:t>params</a:t>
            </a:r>
            <a:endParaRPr lang="en-AU" dirty="0" smtClean="0"/>
          </a:p>
          <a:p>
            <a:r>
              <a:rPr lang="en-AU" dirty="0" smtClean="0"/>
              <a:t>Application</a:t>
            </a:r>
            <a:r>
              <a:rPr lang="en-AU" baseline="0" dirty="0" smtClean="0"/>
              <a:t> logic</a:t>
            </a:r>
          </a:p>
          <a:p>
            <a:endParaRPr lang="en-AU" baseline="0" dirty="0" smtClean="0"/>
          </a:p>
          <a:p>
            <a:r>
              <a:rPr lang="en-AU" baseline="0" dirty="0" smtClean="0"/>
              <a:t>What to do if none of these work? You can abuse the crypto</a:t>
            </a:r>
            <a:endParaRPr lang="en-AU" dirty="0"/>
          </a:p>
        </p:txBody>
      </p:sp>
    </p:spTree>
    <p:extLst>
      <p:ext uri="{BB962C8B-B14F-4D97-AF65-F5344CB8AC3E}">
        <p14:creationId xmlns:p14="http://schemas.microsoft.com/office/powerpoint/2010/main" val="343840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505219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Sadly key length extension attacks are computationally costly</a:t>
            </a:r>
            <a:r>
              <a:rPr lang="en-AU" baseline="0" dirty="0" smtClean="0"/>
              <a:t> and have to be performed on a per hash basis</a:t>
            </a:r>
          </a:p>
          <a:p>
            <a:r>
              <a:rPr lang="en-AU" baseline="0" dirty="0" smtClean="0"/>
              <a:t>It is better to defeat the validation all together as this gives us much more options</a:t>
            </a:r>
          </a:p>
          <a:p>
            <a:r>
              <a:rPr lang="en-AU" baseline="0" dirty="0" smtClean="0"/>
              <a:t>Validation can be defeated offline and you should only have to do it once for repeatable results</a:t>
            </a:r>
          </a:p>
        </p:txBody>
      </p:sp>
    </p:spTree>
    <p:extLst>
      <p:ext uri="{BB962C8B-B14F-4D97-AF65-F5344CB8AC3E}">
        <p14:creationId xmlns:p14="http://schemas.microsoft.com/office/powerpoint/2010/main" val="4191108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So in this example we</a:t>
            </a:r>
            <a:r>
              <a:rPr lang="en-AU" baseline="0" dirty="0" smtClean="0"/>
              <a:t> look at the elements that are used to generate the finger print of one payment gateway on the server side</a:t>
            </a:r>
            <a:endParaRPr lang="en-AU" dirty="0"/>
          </a:p>
        </p:txBody>
      </p:sp>
    </p:spTree>
    <p:extLst>
      <p:ext uri="{BB962C8B-B14F-4D97-AF65-F5344CB8AC3E}">
        <p14:creationId xmlns:p14="http://schemas.microsoft.com/office/powerpoint/2010/main" val="858255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And these are the details sent</a:t>
            </a:r>
            <a:r>
              <a:rPr lang="en-AU" baseline="0" dirty="0" smtClean="0"/>
              <a:t> to the payment gateway by the customer’s browser</a:t>
            </a:r>
            <a:endParaRPr lang="en-AU" dirty="0"/>
          </a:p>
        </p:txBody>
      </p:sp>
    </p:spTree>
    <p:extLst>
      <p:ext uri="{BB962C8B-B14F-4D97-AF65-F5344CB8AC3E}">
        <p14:creationId xmlns:p14="http://schemas.microsoft.com/office/powerpoint/2010/main" val="40647985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When we compare them</a:t>
            </a:r>
            <a:r>
              <a:rPr lang="en-AU" baseline="0" dirty="0" smtClean="0"/>
              <a:t> side by side we can see that we have mostly the same information</a:t>
            </a:r>
          </a:p>
          <a:p>
            <a:r>
              <a:rPr lang="en-AU" baseline="0" dirty="0" smtClean="0"/>
              <a:t>Some of you might already see a problem here</a:t>
            </a:r>
            <a:endParaRPr lang="en-AU" dirty="0"/>
          </a:p>
        </p:txBody>
      </p:sp>
    </p:spTree>
    <p:extLst>
      <p:ext uri="{BB962C8B-B14F-4D97-AF65-F5344CB8AC3E}">
        <p14:creationId xmlns:p14="http://schemas.microsoft.com/office/powerpoint/2010/main" val="3935144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a:t>
            </a:r>
            <a:r>
              <a:rPr lang="en-AU" baseline="0" dirty="0" smtClean="0"/>
              <a:t> leaves us with some plaintext, a known hash and an unknown password</a:t>
            </a:r>
            <a:endParaRPr lang="en-AU" dirty="0"/>
          </a:p>
        </p:txBody>
      </p:sp>
    </p:spTree>
    <p:extLst>
      <p:ext uri="{BB962C8B-B14F-4D97-AF65-F5344CB8AC3E}">
        <p14:creationId xmlns:p14="http://schemas.microsoft.com/office/powerpoint/2010/main" val="38741041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At</a:t>
            </a:r>
            <a:r>
              <a:rPr lang="en-AU" baseline="0" dirty="0" smtClean="0"/>
              <a:t> this point we can apply traditional password cracking techniques to determine what the password is</a:t>
            </a:r>
            <a:endParaRPr lang="en-AU" dirty="0"/>
          </a:p>
        </p:txBody>
      </p:sp>
    </p:spTree>
    <p:extLst>
      <p:ext uri="{BB962C8B-B14F-4D97-AF65-F5344CB8AC3E}">
        <p14:creationId xmlns:p14="http://schemas.microsoft.com/office/powerpoint/2010/main" val="920631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Why would you want to take this approach?</a:t>
            </a:r>
          </a:p>
          <a:p>
            <a:r>
              <a:rPr lang="en-AU" dirty="0" smtClean="0"/>
              <a:t>It’s a once</a:t>
            </a:r>
            <a:r>
              <a:rPr lang="en-AU" baseline="0" dirty="0" smtClean="0"/>
              <a:t> off attack which can be very cost effective since</a:t>
            </a:r>
          </a:p>
          <a:p>
            <a:r>
              <a:rPr lang="en-AU" baseline="0" dirty="0" smtClean="0"/>
              <a:t>The vendor supplies the secret, so an attacker can sign up for a payment gateway account to determine what type of password complexity they use</a:t>
            </a:r>
          </a:p>
          <a:p>
            <a:r>
              <a:rPr lang="en-AU" baseline="0" dirty="0" smtClean="0"/>
              <a:t>The password never changes so it doesn’t matter if it takes a while to crack</a:t>
            </a:r>
          </a:p>
          <a:p>
            <a:r>
              <a:rPr lang="en-AU" baseline="0" dirty="0" smtClean="0"/>
              <a:t>Developer friendly implementations that standardize the text with upper/lower case changes tips the scales further in the attackers favour</a:t>
            </a:r>
          </a:p>
        </p:txBody>
      </p:sp>
    </p:spTree>
    <p:extLst>
      <p:ext uri="{BB962C8B-B14F-4D97-AF65-F5344CB8AC3E}">
        <p14:creationId xmlns:p14="http://schemas.microsoft.com/office/powerpoint/2010/main" val="273356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792061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Most implementations</a:t>
            </a:r>
            <a:r>
              <a:rPr lang="en-AU" baseline="0" dirty="0" smtClean="0"/>
              <a:t> that I’ve had the chance to test utilize 8 character passwords</a:t>
            </a:r>
          </a:p>
          <a:p>
            <a:r>
              <a:rPr lang="en-AU" baseline="0" dirty="0" smtClean="0"/>
              <a:t>One implementation used 10</a:t>
            </a:r>
          </a:p>
          <a:p>
            <a:r>
              <a:rPr lang="en-AU" baseline="0" dirty="0" smtClean="0"/>
              <a:t>And most of the card issuers use 32 and are moving on to 64. For those ones you would need to use a </a:t>
            </a:r>
            <a:r>
              <a:rPr lang="en-AU" baseline="0" dirty="0" err="1" smtClean="0"/>
              <a:t>keylength</a:t>
            </a:r>
            <a:r>
              <a:rPr lang="en-AU" baseline="0" dirty="0" smtClean="0"/>
              <a:t> extension attack.</a:t>
            </a:r>
            <a:endParaRPr lang="en-AU" dirty="0"/>
          </a:p>
        </p:txBody>
      </p:sp>
    </p:spTree>
    <p:extLst>
      <p:ext uri="{BB962C8B-B14F-4D97-AF65-F5344CB8AC3E}">
        <p14:creationId xmlns:p14="http://schemas.microsoft.com/office/powerpoint/2010/main" val="26180089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Return</a:t>
            </a:r>
            <a:r>
              <a:rPr lang="en-AU" baseline="0" dirty="0" smtClean="0"/>
              <a:t> brute force</a:t>
            </a:r>
            <a:endParaRPr lang="en-AU" dirty="0" smtClean="0"/>
          </a:p>
          <a:p>
            <a:endParaRPr lang="en-AU" dirty="0" smtClean="0"/>
          </a:p>
          <a:p>
            <a:r>
              <a:rPr lang="en-AU" dirty="0" smtClean="0"/>
              <a:t>Checkout </a:t>
            </a:r>
            <a:r>
              <a:rPr lang="en-AU" dirty="0" smtClean="0"/>
              <a:t>– Must</a:t>
            </a:r>
            <a:r>
              <a:rPr lang="en-AU" baseline="0" dirty="0" smtClean="0"/>
              <a:t> save DOM source, highlight and inspect source</a:t>
            </a:r>
            <a:endParaRPr lang="en-AU" dirty="0" smtClean="0"/>
          </a:p>
          <a:p>
            <a:endParaRPr lang="en-AU" dirty="0" smtClean="0"/>
          </a:p>
          <a:p>
            <a:r>
              <a:rPr lang="en-AU" dirty="0" smtClean="0"/>
              <a:t>Cracking</a:t>
            </a:r>
            <a:r>
              <a:rPr lang="en-AU" baseline="0" dirty="0" smtClean="0"/>
              <a:t> with </a:t>
            </a:r>
            <a:r>
              <a:rPr lang="en-AU" baseline="0" dirty="0" err="1" smtClean="0"/>
              <a:t>jtr</a:t>
            </a:r>
            <a:endParaRPr lang="en-AU" baseline="0" dirty="0" smtClean="0"/>
          </a:p>
          <a:p>
            <a:pPr marL="0" indent="0">
              <a:buFontTx/>
              <a:buNone/>
            </a:pPr>
            <a:endParaRPr lang="en-AU" baseline="0" dirty="0" smtClean="0"/>
          </a:p>
          <a:p>
            <a:pPr marL="0" indent="0">
              <a:buFontTx/>
              <a:buNone/>
            </a:pPr>
            <a:r>
              <a:rPr lang="en-AU" baseline="0" dirty="0" smtClean="0"/>
              <a:t>Save </a:t>
            </a:r>
            <a:r>
              <a:rPr lang="en-AU" baseline="0" dirty="0" smtClean="0"/>
              <a:t>checkout form</a:t>
            </a:r>
          </a:p>
          <a:p>
            <a:pPr marL="0" indent="0">
              <a:buFontTx/>
              <a:buNone/>
            </a:pPr>
            <a:r>
              <a:rPr lang="en-AU" baseline="0" dirty="0" smtClean="0"/>
              <a:t>Html2dynamic hash</a:t>
            </a:r>
          </a:p>
          <a:p>
            <a:pPr marL="0" indent="0">
              <a:buFontTx/>
              <a:buNone/>
            </a:pPr>
            <a:r>
              <a:rPr lang="en-AU" dirty="0" err="1" smtClean="0"/>
              <a:t>jtr</a:t>
            </a:r>
            <a:endParaRPr lang="en-AU" dirty="0" smtClean="0"/>
          </a:p>
          <a:p>
            <a:endParaRPr lang="en-AU" dirty="0" smtClean="0"/>
          </a:p>
          <a:p>
            <a:r>
              <a:rPr lang="en-AU" dirty="0" smtClean="0"/>
              <a:t>GPU cracking</a:t>
            </a:r>
          </a:p>
          <a:p>
            <a:r>
              <a:rPr lang="en-AU" dirty="0" smtClean="0"/>
              <a:t>./</a:t>
            </a:r>
            <a:r>
              <a:rPr lang="en-AU" dirty="0" err="1" smtClean="0"/>
              <a:t>cudacrack</a:t>
            </a:r>
            <a:endParaRPr lang="en-AU" dirty="0" smtClean="0"/>
          </a:p>
          <a:p>
            <a:endParaRPr lang="en-AU" dirty="0" smtClean="0"/>
          </a:p>
          <a:p>
            <a:r>
              <a:rPr lang="en-AU" dirty="0" smtClean="0"/>
              <a:t>Sign request</a:t>
            </a:r>
          </a:p>
          <a:p>
            <a:endParaRPr lang="en-AU" dirty="0" smtClean="0"/>
          </a:p>
          <a:p>
            <a:r>
              <a:rPr lang="en-AU" dirty="0" smtClean="0"/>
              <a:t>Visit url to bypass payment</a:t>
            </a:r>
          </a:p>
          <a:p>
            <a:endParaRPr lang="en-AU" dirty="0" smtClean="0"/>
          </a:p>
          <a:p>
            <a:r>
              <a:rPr lang="en-AU" dirty="0" smtClean="0"/>
              <a:t>Replay previous</a:t>
            </a:r>
            <a:r>
              <a:rPr lang="en-AU" baseline="0" dirty="0" smtClean="0"/>
              <a:t> transaction with new order</a:t>
            </a:r>
            <a:endParaRPr lang="en-AU" dirty="0" smtClean="0"/>
          </a:p>
          <a:p>
            <a:endParaRPr lang="en-AU" dirty="0" smtClean="0"/>
          </a:p>
          <a:p>
            <a:r>
              <a:rPr lang="en-AU" dirty="0" smtClean="0"/>
              <a:t>CVE-2014-2008</a:t>
            </a:r>
            <a:endParaRPr lang="en-AU" dirty="0" smtClean="0"/>
          </a:p>
          <a:p>
            <a:r>
              <a:rPr lang="en-AU" baseline="0" smtClean="0"/>
              <a:t>CVE-2014-2009</a:t>
            </a:r>
            <a:endParaRPr lang="en-AU" baseline="0" dirty="0" smtClean="0"/>
          </a:p>
        </p:txBody>
      </p:sp>
    </p:spTree>
    <p:extLst>
      <p:ext uri="{BB962C8B-B14F-4D97-AF65-F5344CB8AC3E}">
        <p14:creationId xmlns:p14="http://schemas.microsoft.com/office/powerpoint/2010/main" val="23825938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There</a:t>
            </a:r>
            <a:r>
              <a:rPr lang="en-AU" baseline="0" dirty="0" smtClean="0"/>
              <a:t> are alternative approaches to bypassing payment, you could make the payment, wait until you receive the goods and then refund your payment</a:t>
            </a:r>
            <a:endParaRPr lang="en-AU" dirty="0"/>
          </a:p>
        </p:txBody>
      </p:sp>
    </p:spTree>
    <p:extLst>
      <p:ext uri="{BB962C8B-B14F-4D97-AF65-F5344CB8AC3E}">
        <p14:creationId xmlns:p14="http://schemas.microsoft.com/office/powerpoint/2010/main" val="19334179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Or if you were malicious you could just loop</a:t>
            </a:r>
            <a:r>
              <a:rPr lang="en-AU" baseline="0" dirty="0" smtClean="0"/>
              <a:t> through all the transactions first to determine the amount and then refund all the things</a:t>
            </a:r>
            <a:endParaRPr lang="en-AU" dirty="0"/>
          </a:p>
        </p:txBody>
      </p:sp>
    </p:spTree>
    <p:extLst>
      <p:ext uri="{BB962C8B-B14F-4D97-AF65-F5344CB8AC3E}">
        <p14:creationId xmlns:p14="http://schemas.microsoft.com/office/powerpoint/2010/main" val="16449890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Luckily there will always be implementation</a:t>
            </a:r>
            <a:r>
              <a:rPr lang="en-AU" baseline="0" dirty="0" smtClean="0"/>
              <a:t> bugs like the two CVE vulnerabilities I </a:t>
            </a:r>
            <a:r>
              <a:rPr lang="en-AU" baseline="0" dirty="0" err="1" smtClean="0"/>
              <a:t>demo’ed</a:t>
            </a:r>
            <a:r>
              <a:rPr lang="en-AU" baseline="0" dirty="0" smtClean="0"/>
              <a:t>.</a:t>
            </a:r>
          </a:p>
          <a:p>
            <a:r>
              <a:rPr lang="en-AU" baseline="0" dirty="0" smtClean="0"/>
              <a:t>If you want to hunt for bugs in payment gateway implementations, the following are a few good places to look for bugs</a:t>
            </a:r>
            <a:endParaRPr lang="en-AU" dirty="0"/>
          </a:p>
        </p:txBody>
      </p:sp>
    </p:spTree>
    <p:extLst>
      <p:ext uri="{BB962C8B-B14F-4D97-AF65-F5344CB8AC3E}">
        <p14:creationId xmlns:p14="http://schemas.microsoft.com/office/powerpoint/2010/main" val="18206374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Arbitrary file deletion anyone?</a:t>
            </a:r>
            <a:endParaRPr lang="en-AU" dirty="0"/>
          </a:p>
        </p:txBody>
      </p:sp>
    </p:spTree>
    <p:extLst>
      <p:ext uri="{BB962C8B-B14F-4D97-AF65-F5344CB8AC3E}">
        <p14:creationId xmlns:p14="http://schemas.microsoft.com/office/powerpoint/2010/main" val="38940774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This mostly affect sites that use the soap type API access for </a:t>
            </a:r>
            <a:r>
              <a:rPr lang="en-AU" baseline="0" dirty="0" err="1" smtClean="0"/>
              <a:t>paymentgateways</a:t>
            </a:r>
            <a:endParaRPr lang="en-AU" baseline="0" dirty="0" smtClean="0"/>
          </a:p>
          <a:p>
            <a:r>
              <a:rPr lang="en-AU" dirty="0" smtClean="0"/>
              <a:t>But it is absolutely every where,</a:t>
            </a:r>
            <a:r>
              <a:rPr lang="en-AU" baseline="0" dirty="0" smtClean="0"/>
              <a:t> most of it can be traced back to an old php bug when using </a:t>
            </a:r>
            <a:r>
              <a:rPr lang="en-AU" baseline="0" dirty="0" err="1" smtClean="0"/>
              <a:t>ssl</a:t>
            </a:r>
            <a:r>
              <a:rPr lang="en-AU" baseline="0" dirty="0" smtClean="0"/>
              <a:t> on some versions/patch level of windows, but thanks to the rise of copy/paste coding I see this in almost 100% of all code. And while php has some history to point to I find that most developers find </a:t>
            </a:r>
            <a:r>
              <a:rPr lang="en-AU" baseline="0" dirty="0" err="1" smtClean="0"/>
              <a:t>ssl</a:t>
            </a:r>
            <a:r>
              <a:rPr lang="en-AU" baseline="0" dirty="0" smtClean="0"/>
              <a:t> validation to hard and disable the functionality to avoid breakage. So you’ll find this in java, </a:t>
            </a:r>
            <a:r>
              <a:rPr lang="en-AU" baseline="0" dirty="0" err="1" smtClean="0"/>
              <a:t>perl</a:t>
            </a:r>
            <a:r>
              <a:rPr lang="en-AU" baseline="0" dirty="0" smtClean="0"/>
              <a:t>, ruby, </a:t>
            </a:r>
            <a:r>
              <a:rPr lang="en-AU" baseline="0" dirty="0" err="1" smtClean="0"/>
              <a:t>pythin</a:t>
            </a:r>
            <a:r>
              <a:rPr lang="en-AU" baseline="0" dirty="0" smtClean="0"/>
              <a:t>, w/e.</a:t>
            </a:r>
          </a:p>
          <a:p>
            <a:r>
              <a:rPr lang="en-AU" baseline="0" dirty="0" smtClean="0"/>
              <a:t>And even if they do validate </a:t>
            </a:r>
            <a:r>
              <a:rPr lang="en-AU" baseline="0" dirty="0" err="1" smtClean="0"/>
              <a:t>ssl</a:t>
            </a:r>
            <a:r>
              <a:rPr lang="en-AU" baseline="0" dirty="0" smtClean="0"/>
              <a:t> there was a plethora of advisories that shows many languages and frameworks are affected by null bytes on the common name portion of certificates.</a:t>
            </a:r>
          </a:p>
          <a:p>
            <a:endParaRPr lang="en-AU" baseline="0" dirty="0" smtClean="0"/>
          </a:p>
          <a:p>
            <a:r>
              <a:rPr lang="en-AU" baseline="0" dirty="0" smtClean="0"/>
              <a:t>CVE-2013-4248 PHP</a:t>
            </a:r>
          </a:p>
          <a:p>
            <a:r>
              <a:rPr lang="en-AU" baseline="0" dirty="0" smtClean="0"/>
              <a:t>CVE-2013-4073 Ruby</a:t>
            </a:r>
          </a:p>
          <a:p>
            <a:r>
              <a:rPr lang="en-AU" baseline="0" dirty="0" smtClean="0"/>
              <a:t>CVE-2013-4238 Python</a:t>
            </a:r>
          </a:p>
          <a:p>
            <a:endParaRPr lang="en-AU" baseline="0" dirty="0" smtClean="0"/>
          </a:p>
        </p:txBody>
      </p:sp>
    </p:spTree>
    <p:extLst>
      <p:ext uri="{BB962C8B-B14F-4D97-AF65-F5344CB8AC3E}">
        <p14:creationId xmlns:p14="http://schemas.microsoft.com/office/powerpoint/2010/main" val="26102559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md5 hashes</a:t>
            </a:r>
            <a:r>
              <a:rPr lang="en-AU" baseline="0" dirty="0" smtClean="0"/>
              <a:t> can get typecast to float in php</a:t>
            </a:r>
          </a:p>
          <a:p>
            <a:r>
              <a:rPr lang="en-AU" baseline="0" dirty="0" smtClean="0"/>
              <a:t>When comparing float and string values php will type juggle the string and can end up validating mismatched hashes.</a:t>
            </a:r>
          </a:p>
          <a:p>
            <a:r>
              <a:rPr lang="en-AU" baseline="0" dirty="0" smtClean="0"/>
              <a:t>Most payment gateway plugins written in php does not enforce type checks by using the </a:t>
            </a:r>
            <a:r>
              <a:rPr lang="en-AU" baseline="0" dirty="0" err="1" smtClean="0"/>
              <a:t>tripple</a:t>
            </a:r>
            <a:r>
              <a:rPr lang="en-AU" baseline="0" dirty="0" smtClean="0"/>
              <a:t> equals operator</a:t>
            </a:r>
            <a:endParaRPr lang="en-AU" dirty="0"/>
          </a:p>
        </p:txBody>
      </p:sp>
    </p:spTree>
    <p:extLst>
      <p:ext uri="{BB962C8B-B14F-4D97-AF65-F5344CB8AC3E}">
        <p14:creationId xmlns:p14="http://schemas.microsoft.com/office/powerpoint/2010/main" val="2308150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Payment gateway</a:t>
            </a:r>
            <a:r>
              <a:rPr lang="en-AU" baseline="0" dirty="0" smtClean="0"/>
              <a:t> is the web equivalent of point of sale</a:t>
            </a:r>
            <a:endParaRPr lang="en-AU" dirty="0"/>
          </a:p>
        </p:txBody>
      </p:sp>
    </p:spTree>
    <p:extLst>
      <p:ext uri="{BB962C8B-B14F-4D97-AF65-F5344CB8AC3E}">
        <p14:creationId xmlns:p14="http://schemas.microsoft.com/office/powerpoint/2010/main" val="1906526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Actors</a:t>
            </a:r>
            <a:r>
              <a:rPr lang="en-AU" baseline="0" dirty="0" smtClean="0"/>
              <a:t>, definitions, </a:t>
            </a:r>
            <a:r>
              <a:rPr lang="en-AU" baseline="0" dirty="0" err="1" smtClean="0"/>
              <a:t>etc</a:t>
            </a:r>
            <a:endParaRPr lang="en-AU" baseline="0" dirty="0" smtClean="0"/>
          </a:p>
          <a:p>
            <a:r>
              <a:rPr lang="en-AU" baseline="0" dirty="0" smtClean="0"/>
              <a:t>We’ll start by defining the actors</a:t>
            </a:r>
            <a:endParaRPr lang="en-AU" dirty="0"/>
          </a:p>
        </p:txBody>
      </p:sp>
    </p:spTree>
    <p:extLst>
      <p:ext uri="{BB962C8B-B14F-4D97-AF65-F5344CB8AC3E}">
        <p14:creationId xmlns:p14="http://schemas.microsoft.com/office/powerpoint/2010/main" val="3177102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Customers likes to buys stuff and frequently</a:t>
            </a:r>
            <a:r>
              <a:rPr lang="en-AU" baseline="0" dirty="0" smtClean="0"/>
              <a:t> uses secure passwords like abc123</a:t>
            </a:r>
            <a:endParaRPr lang="en-AU" dirty="0"/>
          </a:p>
        </p:txBody>
      </p:sp>
    </p:spTree>
    <p:extLst>
      <p:ext uri="{BB962C8B-B14F-4D97-AF65-F5344CB8AC3E}">
        <p14:creationId xmlns:p14="http://schemas.microsoft.com/office/powerpoint/2010/main" val="2498098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Merchant runs a website</a:t>
            </a:r>
            <a:r>
              <a:rPr lang="en-AU" baseline="0" dirty="0" smtClean="0"/>
              <a:t> that sells stuff.</a:t>
            </a:r>
          </a:p>
          <a:p>
            <a:r>
              <a:rPr lang="en-AU" baseline="0" dirty="0" smtClean="0"/>
              <a:t>Most of the flaws covered by this presentation affect the merchant adversely</a:t>
            </a:r>
            <a:endParaRPr lang="en-AU" dirty="0"/>
          </a:p>
        </p:txBody>
      </p:sp>
    </p:spTree>
    <p:extLst>
      <p:ext uri="{BB962C8B-B14F-4D97-AF65-F5344CB8AC3E}">
        <p14:creationId xmlns:p14="http://schemas.microsoft.com/office/powerpoint/2010/main" val="487146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Merchant</a:t>
            </a:r>
            <a:r>
              <a:rPr lang="en-AU" baseline="0" dirty="0" smtClean="0"/>
              <a:t> handles the money</a:t>
            </a:r>
          </a:p>
          <a:p>
            <a:r>
              <a:rPr lang="en-AU" baseline="0" dirty="0" smtClean="0"/>
              <a:t>Usually takes a small fee per transaction</a:t>
            </a:r>
            <a:endParaRPr lang="en-AU" dirty="0"/>
          </a:p>
        </p:txBody>
      </p:sp>
    </p:spTree>
    <p:extLst>
      <p:ext uri="{BB962C8B-B14F-4D97-AF65-F5344CB8AC3E}">
        <p14:creationId xmlns:p14="http://schemas.microsoft.com/office/powerpoint/2010/main" val="1012982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Evil malicious basement dwelling nerd scanning</a:t>
            </a:r>
            <a:r>
              <a:rPr lang="en-AU" baseline="0" dirty="0" smtClean="0"/>
              <a:t> the internet for vulnerabilities</a:t>
            </a:r>
            <a:endParaRPr lang="en-AU" dirty="0"/>
          </a:p>
        </p:txBody>
      </p:sp>
    </p:spTree>
    <p:extLst>
      <p:ext uri="{BB962C8B-B14F-4D97-AF65-F5344CB8AC3E}">
        <p14:creationId xmlns:p14="http://schemas.microsoft.com/office/powerpoint/2010/main" val="139775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Microsoft_Excel_97-2003_Worksheet1.xls"/></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cxnSp>
        <p:nvCxnSpPr>
          <p:cNvPr id="7" name="Straight Connector 6"/>
          <p:cNvCxnSpPr/>
          <p:nvPr/>
        </p:nvCxnSpPr>
        <p:spPr>
          <a:xfrm>
            <a:off x="0" y="3054350"/>
            <a:ext cx="7989888" cy="1588"/>
          </a:xfrm>
          <a:prstGeom prst="line">
            <a:avLst/>
          </a:prstGeom>
          <a:ln w="6350">
            <a:solidFill>
              <a:srgbClr val="00FFFC"/>
            </a:solidFill>
            <a:tailEnd type="oval"/>
          </a:ln>
          <a:effectLst/>
        </p:spPr>
        <p:style>
          <a:lnRef idx="2">
            <a:schemeClr val="accent1"/>
          </a:lnRef>
          <a:fillRef idx="0">
            <a:schemeClr val="accent1"/>
          </a:fillRef>
          <a:effectRef idx="1">
            <a:schemeClr val="accent1"/>
          </a:effectRef>
          <a:fontRef idx="minor">
            <a:schemeClr val="tx1"/>
          </a:fontRef>
        </p:style>
      </p:cxnSp>
      <p:sp>
        <p:nvSpPr>
          <p:cNvPr id="8" name="Title 1"/>
          <p:cNvSpPr>
            <a:spLocks noGrp="1"/>
          </p:cNvSpPr>
          <p:nvPr>
            <p:ph type="title"/>
          </p:nvPr>
        </p:nvSpPr>
        <p:spPr>
          <a:xfrm>
            <a:off x="111682" y="2370809"/>
            <a:ext cx="8571034" cy="646331"/>
          </a:xfrm>
          <a:prstGeom prst="rect">
            <a:avLst/>
          </a:prstGeom>
        </p:spPr>
        <p:txBody>
          <a:bodyPr>
            <a:normAutofit/>
          </a:bodyPr>
          <a:lstStyle>
            <a:lvl1pPr algn="l">
              <a:defRPr sz="3600" b="1" cap="all" baseline="0">
                <a:solidFill>
                  <a:srgbClr val="868383"/>
                </a:solidFill>
                <a:latin typeface="Arial"/>
                <a:cs typeface="Arial"/>
              </a:defRPr>
            </a:lvl1pPr>
          </a:lstStyle>
          <a:p>
            <a:r>
              <a:rPr lang="en-US" smtClean="0"/>
              <a:t>Click to edit Master title style</a:t>
            </a:r>
            <a:endParaRPr lang="en-US" dirty="0"/>
          </a:p>
        </p:txBody>
      </p:sp>
      <p:sp>
        <p:nvSpPr>
          <p:cNvPr id="9" name="Subtitle 2"/>
          <p:cNvSpPr>
            <a:spLocks noGrp="1"/>
          </p:cNvSpPr>
          <p:nvPr>
            <p:ph type="subTitle" idx="1"/>
          </p:nvPr>
        </p:nvSpPr>
        <p:spPr>
          <a:xfrm>
            <a:off x="119350" y="2999156"/>
            <a:ext cx="8745250" cy="556844"/>
          </a:xfrm>
          <a:prstGeom prst="rect">
            <a:avLst/>
          </a:prstGeom>
        </p:spPr>
        <p:txBody>
          <a:bodyPr>
            <a:normAutofit/>
          </a:bodyPr>
          <a:lstStyle>
            <a:lvl1pPr marL="0" indent="0" algn="l">
              <a:buNone/>
              <a:defRPr sz="2800" b="1" cap="all" baseline="0">
                <a:solidFill>
                  <a:srgbClr val="7B7576"/>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0471868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heme 1 SIX IMAGES &amp; circle">
    <p:spTree>
      <p:nvGrpSpPr>
        <p:cNvPr id="1" name=""/>
        <p:cNvGrpSpPr/>
        <p:nvPr/>
      </p:nvGrpSpPr>
      <p:grpSpPr>
        <a:xfrm>
          <a:off x="0" y="0"/>
          <a:ext cx="0" cy="0"/>
          <a:chOff x="0" y="0"/>
          <a:chExt cx="0" cy="0"/>
        </a:xfrm>
      </p:grpSpPr>
      <p:sp>
        <p:nvSpPr>
          <p:cNvPr id="10" name="Oval 9"/>
          <p:cNvSpPr/>
          <p:nvPr/>
        </p:nvSpPr>
        <p:spPr>
          <a:xfrm>
            <a:off x="6572250" y="1114425"/>
            <a:ext cx="2265363" cy="2265363"/>
          </a:xfrm>
          <a:prstGeom prst="ellipse">
            <a:avLst/>
          </a:prstGeom>
          <a:solidFill>
            <a:srgbClr val="3C8D94">
              <a:alpha val="62000"/>
            </a:srgbClr>
          </a:solidFill>
          <a:ln w="6350">
            <a:solidFill>
              <a:srgbClr val="00FFFC"/>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000" dirty="0"/>
          </a:p>
        </p:txBody>
      </p:sp>
      <p:sp>
        <p:nvSpPr>
          <p:cNvPr id="11" name="Oval 10"/>
          <p:cNvSpPr/>
          <p:nvPr/>
        </p:nvSpPr>
        <p:spPr>
          <a:xfrm>
            <a:off x="2347913" y="1466850"/>
            <a:ext cx="65087" cy="66675"/>
          </a:xfrm>
          <a:prstGeom prst="ellipse">
            <a:avLst/>
          </a:prstGeom>
          <a:solidFill>
            <a:srgbClr val="00FFF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Oval 11"/>
          <p:cNvSpPr/>
          <p:nvPr/>
        </p:nvSpPr>
        <p:spPr>
          <a:xfrm>
            <a:off x="4368800" y="2074863"/>
            <a:ext cx="65088" cy="66675"/>
          </a:xfrm>
          <a:prstGeom prst="ellipse">
            <a:avLst/>
          </a:prstGeom>
          <a:solidFill>
            <a:srgbClr val="00FFF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cxnSp>
        <p:nvCxnSpPr>
          <p:cNvPr id="13" name="Straight Connector 12"/>
          <p:cNvCxnSpPr/>
          <p:nvPr/>
        </p:nvCxnSpPr>
        <p:spPr>
          <a:xfrm flipV="1">
            <a:off x="4402138" y="1778000"/>
            <a:ext cx="2265362" cy="330200"/>
          </a:xfrm>
          <a:prstGeom prst="line">
            <a:avLst/>
          </a:prstGeom>
          <a:ln w="6350">
            <a:solidFill>
              <a:srgbClr val="00FFFC"/>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378075" y="1501775"/>
            <a:ext cx="2022475" cy="603250"/>
          </a:xfrm>
          <a:prstGeom prst="line">
            <a:avLst/>
          </a:prstGeom>
          <a:ln w="6350">
            <a:solidFill>
              <a:srgbClr val="00FFFC"/>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10800000" flipH="1">
            <a:off x="169863" y="1501775"/>
            <a:ext cx="2209800" cy="935038"/>
          </a:xfrm>
          <a:prstGeom prst="line">
            <a:avLst/>
          </a:prstGeom>
          <a:ln w="6350">
            <a:solidFill>
              <a:srgbClr val="00FFFC"/>
            </a:solidFill>
            <a:tailEnd type="none"/>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6654800" y="1738313"/>
            <a:ext cx="65088" cy="66675"/>
          </a:xfrm>
          <a:prstGeom prst="ellipse">
            <a:avLst/>
          </a:prstGeom>
          <a:solidFill>
            <a:srgbClr val="00FFF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7" name="Oval 16"/>
          <p:cNvSpPr/>
          <p:nvPr/>
        </p:nvSpPr>
        <p:spPr>
          <a:xfrm>
            <a:off x="128588" y="2406650"/>
            <a:ext cx="65087" cy="66675"/>
          </a:xfrm>
          <a:prstGeom prst="ellipse">
            <a:avLst/>
          </a:prstGeom>
          <a:solidFill>
            <a:srgbClr val="00FFF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Picture Placeholder 5"/>
          <p:cNvSpPr>
            <a:spLocks noGrp="1"/>
          </p:cNvSpPr>
          <p:nvPr>
            <p:ph type="pic" sz="quarter" idx="20"/>
          </p:nvPr>
        </p:nvSpPr>
        <p:spPr>
          <a:xfrm>
            <a:off x="175148" y="2483776"/>
            <a:ext cx="1876563" cy="1470461"/>
          </a:xfrm>
          <a:prstGeom prst="rect">
            <a:avLst/>
          </a:prstGeom>
        </p:spPr>
        <p:txBody>
          <a:bodyPr anchor="ctr"/>
          <a:lstStyle>
            <a:lvl1pPr marL="0" indent="0" algn="ctr">
              <a:buNone/>
              <a:defRPr sz="2400">
                <a:latin typeface="Franklin Gothic Book" panose="020B0503020102020204" pitchFamily="34" charset="0"/>
              </a:defRPr>
            </a:lvl1pPr>
          </a:lstStyle>
          <a:p>
            <a:pPr lvl="0"/>
            <a:r>
              <a:rPr lang="en-US" noProof="0" smtClean="0"/>
              <a:t>Click icon to add picture</a:t>
            </a:r>
            <a:endParaRPr lang="en-GB" noProof="0"/>
          </a:p>
        </p:txBody>
      </p:sp>
      <p:sp>
        <p:nvSpPr>
          <p:cNvPr id="30" name="Title 1"/>
          <p:cNvSpPr>
            <a:spLocks noGrp="1"/>
          </p:cNvSpPr>
          <p:nvPr>
            <p:ph type="title"/>
          </p:nvPr>
        </p:nvSpPr>
        <p:spPr>
          <a:xfrm>
            <a:off x="118800" y="487333"/>
            <a:ext cx="8100646" cy="527538"/>
          </a:xfrm>
          <a:prstGeom prst="rect">
            <a:avLst/>
          </a:prstGeom>
        </p:spPr>
        <p:txBody>
          <a:bodyPr anchor="b"/>
          <a:lstStyle>
            <a:lvl1pPr algn="l">
              <a:defRPr sz="2400" b="1" cap="all" baseline="0">
                <a:solidFill>
                  <a:srgbClr val="7B7576"/>
                </a:solidFill>
                <a:latin typeface="Arial"/>
                <a:cs typeface="Arial"/>
              </a:defRPr>
            </a:lvl1pPr>
          </a:lstStyle>
          <a:p>
            <a:r>
              <a:rPr lang="en-US" smtClean="0"/>
              <a:t>Click to edit Master title style</a:t>
            </a:r>
            <a:endParaRPr lang="en-US" dirty="0"/>
          </a:p>
        </p:txBody>
      </p:sp>
      <p:sp>
        <p:nvSpPr>
          <p:cNvPr id="23" name="Picture Placeholder 5"/>
          <p:cNvSpPr>
            <a:spLocks noGrp="1"/>
          </p:cNvSpPr>
          <p:nvPr>
            <p:ph type="pic" sz="quarter" idx="21"/>
          </p:nvPr>
        </p:nvSpPr>
        <p:spPr>
          <a:xfrm>
            <a:off x="2292542" y="2480663"/>
            <a:ext cx="1876563" cy="1470461"/>
          </a:xfrm>
          <a:prstGeom prst="rect">
            <a:avLst/>
          </a:prstGeom>
        </p:spPr>
        <p:txBody>
          <a:bodyPr anchor="ctr"/>
          <a:lstStyle>
            <a:lvl1pPr marL="0" indent="0" algn="ctr">
              <a:buNone/>
              <a:defRPr sz="2400">
                <a:latin typeface="Franklin Gothic Book" panose="020B0503020102020204" pitchFamily="34" charset="0"/>
              </a:defRPr>
            </a:lvl1pPr>
          </a:lstStyle>
          <a:p>
            <a:pPr lvl="0"/>
            <a:r>
              <a:rPr lang="en-US" noProof="0" smtClean="0"/>
              <a:t>Click icon to add picture</a:t>
            </a:r>
            <a:endParaRPr lang="en-GB" noProof="0"/>
          </a:p>
        </p:txBody>
      </p:sp>
      <p:sp>
        <p:nvSpPr>
          <p:cNvPr id="24" name="Picture Placeholder 5"/>
          <p:cNvSpPr>
            <a:spLocks noGrp="1"/>
          </p:cNvSpPr>
          <p:nvPr>
            <p:ph type="pic" sz="quarter" idx="22"/>
          </p:nvPr>
        </p:nvSpPr>
        <p:spPr>
          <a:xfrm>
            <a:off x="4409936" y="2478835"/>
            <a:ext cx="1876563" cy="1470461"/>
          </a:xfrm>
          <a:prstGeom prst="rect">
            <a:avLst/>
          </a:prstGeom>
        </p:spPr>
        <p:txBody>
          <a:bodyPr anchor="ctr"/>
          <a:lstStyle>
            <a:lvl1pPr marL="0" indent="0" algn="ctr">
              <a:buNone/>
              <a:defRPr sz="2400">
                <a:latin typeface="Franklin Gothic Book" panose="020B0503020102020204" pitchFamily="34" charset="0"/>
              </a:defRPr>
            </a:lvl1pPr>
          </a:lstStyle>
          <a:p>
            <a:pPr lvl="0"/>
            <a:r>
              <a:rPr lang="en-US" noProof="0" smtClean="0"/>
              <a:t>Click icon to add picture</a:t>
            </a:r>
            <a:endParaRPr lang="en-GB" noProof="0"/>
          </a:p>
        </p:txBody>
      </p:sp>
      <p:sp>
        <p:nvSpPr>
          <p:cNvPr id="25" name="Picture Placeholder 5"/>
          <p:cNvSpPr>
            <a:spLocks noGrp="1"/>
          </p:cNvSpPr>
          <p:nvPr>
            <p:ph type="pic" sz="quarter" idx="23"/>
          </p:nvPr>
        </p:nvSpPr>
        <p:spPr>
          <a:xfrm>
            <a:off x="175148" y="4170361"/>
            <a:ext cx="1876563" cy="1470461"/>
          </a:xfrm>
          <a:prstGeom prst="rect">
            <a:avLst/>
          </a:prstGeom>
        </p:spPr>
        <p:txBody>
          <a:bodyPr anchor="ctr"/>
          <a:lstStyle>
            <a:lvl1pPr marL="0" indent="0" algn="ctr">
              <a:buNone/>
              <a:defRPr sz="2400">
                <a:latin typeface="Franklin Gothic Book" panose="020B0503020102020204" pitchFamily="34" charset="0"/>
              </a:defRPr>
            </a:lvl1pPr>
          </a:lstStyle>
          <a:p>
            <a:pPr lvl="0"/>
            <a:r>
              <a:rPr lang="en-US" noProof="0" smtClean="0"/>
              <a:t>Click icon to add picture</a:t>
            </a:r>
            <a:endParaRPr lang="en-GB" noProof="0"/>
          </a:p>
        </p:txBody>
      </p:sp>
      <p:sp>
        <p:nvSpPr>
          <p:cNvPr id="28" name="Picture Placeholder 5"/>
          <p:cNvSpPr>
            <a:spLocks noGrp="1"/>
          </p:cNvSpPr>
          <p:nvPr>
            <p:ph type="pic" sz="quarter" idx="24"/>
          </p:nvPr>
        </p:nvSpPr>
        <p:spPr>
          <a:xfrm>
            <a:off x="2292542" y="4167891"/>
            <a:ext cx="1876563" cy="1470461"/>
          </a:xfrm>
          <a:prstGeom prst="rect">
            <a:avLst/>
          </a:prstGeom>
        </p:spPr>
        <p:txBody>
          <a:bodyPr anchor="ctr"/>
          <a:lstStyle>
            <a:lvl1pPr marL="0" indent="0" algn="ctr">
              <a:buNone/>
              <a:defRPr sz="2400">
                <a:latin typeface="Franklin Gothic Book" panose="020B0503020102020204" pitchFamily="34" charset="0"/>
              </a:defRPr>
            </a:lvl1pPr>
          </a:lstStyle>
          <a:p>
            <a:pPr lvl="0"/>
            <a:r>
              <a:rPr lang="en-US" noProof="0" smtClean="0"/>
              <a:t>Click icon to add picture</a:t>
            </a:r>
            <a:endParaRPr lang="en-GB" noProof="0"/>
          </a:p>
        </p:txBody>
      </p:sp>
      <p:sp>
        <p:nvSpPr>
          <p:cNvPr id="29" name="Picture Placeholder 5"/>
          <p:cNvSpPr>
            <a:spLocks noGrp="1"/>
          </p:cNvSpPr>
          <p:nvPr>
            <p:ph type="pic" sz="quarter" idx="25"/>
          </p:nvPr>
        </p:nvSpPr>
        <p:spPr>
          <a:xfrm>
            <a:off x="4409936" y="4165420"/>
            <a:ext cx="1876563" cy="1470461"/>
          </a:xfrm>
          <a:prstGeom prst="rect">
            <a:avLst/>
          </a:prstGeom>
        </p:spPr>
        <p:txBody>
          <a:bodyPr anchor="ctr"/>
          <a:lstStyle>
            <a:lvl1pPr marL="0" indent="0" algn="ctr">
              <a:buNone/>
              <a:defRPr sz="2400">
                <a:latin typeface="Franklin Gothic Book" panose="020B0503020102020204" pitchFamily="34" charset="0"/>
              </a:defRPr>
            </a:lvl1pPr>
          </a:lstStyle>
          <a:p>
            <a:pPr lvl="0"/>
            <a:r>
              <a:rPr lang="en-US" noProof="0" smtClean="0"/>
              <a:t>Click icon to add picture</a:t>
            </a:r>
            <a:endParaRPr lang="en-GB" noProof="0"/>
          </a:p>
        </p:txBody>
      </p:sp>
      <p:sp>
        <p:nvSpPr>
          <p:cNvPr id="34" name="Text Placeholder 4"/>
          <p:cNvSpPr>
            <a:spLocks noGrp="1"/>
          </p:cNvSpPr>
          <p:nvPr>
            <p:ph type="body" sz="quarter" idx="3"/>
          </p:nvPr>
        </p:nvSpPr>
        <p:spPr>
          <a:xfrm>
            <a:off x="6579691" y="1270493"/>
            <a:ext cx="2232278" cy="1552149"/>
          </a:xfrm>
          <a:prstGeom prst="rect">
            <a:avLst/>
          </a:prstGeom>
          <a:ln>
            <a:noFill/>
          </a:ln>
        </p:spPr>
        <p:txBody>
          <a:bodyPr anchor="ctr" anchorCtr="1">
            <a:normAutofit/>
          </a:bodyPr>
          <a:lstStyle>
            <a:lvl1pPr marL="0" indent="0" algn="ctr">
              <a:buNone/>
              <a:defRPr sz="2000" b="1">
                <a:solidFill>
                  <a:srgbClr val="FFFFFF"/>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3251274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heme 1 IMAGE LEFT Content Right">
    <p:spTree>
      <p:nvGrpSpPr>
        <p:cNvPr id="1" name=""/>
        <p:cNvGrpSpPr/>
        <p:nvPr/>
      </p:nvGrpSpPr>
      <p:grpSpPr>
        <a:xfrm>
          <a:off x="0" y="0"/>
          <a:ext cx="0" cy="0"/>
          <a:chOff x="0" y="0"/>
          <a:chExt cx="0" cy="0"/>
        </a:xfrm>
      </p:grpSpPr>
      <p:cxnSp>
        <p:nvCxnSpPr>
          <p:cNvPr id="6" name="Straight Connector 5"/>
          <p:cNvCxnSpPr/>
          <p:nvPr/>
        </p:nvCxnSpPr>
        <p:spPr>
          <a:xfrm>
            <a:off x="3662363" y="1951038"/>
            <a:ext cx="577850" cy="112712"/>
          </a:xfrm>
          <a:prstGeom prst="line">
            <a:avLst/>
          </a:prstGeom>
          <a:ln w="6350">
            <a:solidFill>
              <a:srgbClr val="00FFFC"/>
            </a:solidFill>
            <a:tailEnd type="none"/>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4884738" y="1163638"/>
            <a:ext cx="306387" cy="568325"/>
          </a:xfrm>
          <a:prstGeom prst="line">
            <a:avLst/>
          </a:prstGeom>
          <a:ln w="6350">
            <a:solidFill>
              <a:srgbClr val="00FFFC"/>
            </a:solidFill>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13" idx="7"/>
          </p:cNvCxnSpPr>
          <p:nvPr/>
        </p:nvCxnSpPr>
        <p:spPr>
          <a:xfrm flipV="1">
            <a:off x="4238625" y="1163638"/>
            <a:ext cx="600075" cy="876300"/>
          </a:xfrm>
          <a:prstGeom prst="line">
            <a:avLst/>
          </a:prstGeom>
          <a:ln w="6350">
            <a:solidFill>
              <a:srgbClr val="00FFFC"/>
            </a:solidFill>
            <a:tailEnd type="none"/>
          </a:ln>
          <a:effectLst/>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4183063" y="2030413"/>
            <a:ext cx="65087" cy="65087"/>
          </a:xfrm>
          <a:prstGeom prst="ellipse">
            <a:avLst/>
          </a:prstGeom>
          <a:solidFill>
            <a:srgbClr val="00FFF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Oval 12"/>
          <p:cNvSpPr/>
          <p:nvPr/>
        </p:nvSpPr>
        <p:spPr>
          <a:xfrm>
            <a:off x="4829175" y="1108075"/>
            <a:ext cx="65088" cy="65088"/>
          </a:xfrm>
          <a:prstGeom prst="ellipse">
            <a:avLst/>
          </a:prstGeom>
          <a:solidFill>
            <a:srgbClr val="00FFF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4" name="Oval 13"/>
          <p:cNvSpPr/>
          <p:nvPr/>
        </p:nvSpPr>
        <p:spPr>
          <a:xfrm>
            <a:off x="5181600" y="1720850"/>
            <a:ext cx="68263" cy="66675"/>
          </a:xfrm>
          <a:prstGeom prst="ellipse">
            <a:avLst/>
          </a:prstGeom>
          <a:solidFill>
            <a:srgbClr val="00FFF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Picture Placeholder 2"/>
          <p:cNvSpPr>
            <a:spLocks noGrp="1"/>
          </p:cNvSpPr>
          <p:nvPr>
            <p:ph type="pic" idx="1"/>
          </p:nvPr>
        </p:nvSpPr>
        <p:spPr>
          <a:xfrm>
            <a:off x="394878" y="1583363"/>
            <a:ext cx="4190400" cy="4190400"/>
          </a:xfrm>
          <a:prstGeom prst="ellipse">
            <a:avLst/>
          </a:prstGeom>
          <a:ln w="12700">
            <a:solidFill>
              <a:srgbClr val="00FFFC"/>
            </a:solidFill>
          </a:ln>
        </p:spPr>
        <p:txBody>
          <a:bodyPr anchor="ctr"/>
          <a:lstStyle>
            <a:lvl1pPr marL="0" indent="0" algn="ctr">
              <a:buNone/>
              <a:defRPr sz="3200">
                <a:latin typeface="Franklin Gothic Demi" panose="020B07030201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10" name="Title 1"/>
          <p:cNvSpPr>
            <a:spLocks noGrp="1"/>
          </p:cNvSpPr>
          <p:nvPr>
            <p:ph type="title"/>
          </p:nvPr>
        </p:nvSpPr>
        <p:spPr>
          <a:xfrm>
            <a:off x="118800" y="486167"/>
            <a:ext cx="8100646" cy="527538"/>
          </a:xfrm>
          <a:prstGeom prst="rect">
            <a:avLst/>
          </a:prstGeom>
        </p:spPr>
        <p:txBody>
          <a:bodyPr anchor="b"/>
          <a:lstStyle>
            <a:lvl1pPr algn="l">
              <a:defRPr sz="2400" b="1" cap="all" baseline="0">
                <a:solidFill>
                  <a:srgbClr val="7B7576"/>
                </a:solidFill>
                <a:latin typeface="Arial"/>
                <a:cs typeface="Arial"/>
              </a:defRPr>
            </a:lvl1pPr>
          </a:lstStyle>
          <a:p>
            <a:r>
              <a:rPr lang="en-US" smtClean="0"/>
              <a:t>Click to edit Master title style</a:t>
            </a:r>
            <a:endParaRPr lang="en-US" dirty="0"/>
          </a:p>
        </p:txBody>
      </p:sp>
      <p:sp>
        <p:nvSpPr>
          <p:cNvPr id="12" name="Content Placeholder 5"/>
          <p:cNvSpPr>
            <a:spLocks noGrp="1"/>
          </p:cNvSpPr>
          <p:nvPr>
            <p:ph sz="quarter" idx="4"/>
          </p:nvPr>
        </p:nvSpPr>
        <p:spPr>
          <a:xfrm>
            <a:off x="5229825" y="2364159"/>
            <a:ext cx="3698275" cy="3512979"/>
          </a:xfrm>
          <a:prstGeom prst="rect">
            <a:avLst/>
          </a:prstGeom>
          <a:noFill/>
          <a:ln w="6350">
            <a:solidFill>
              <a:srgbClr val="00FFFC"/>
            </a:solidFill>
          </a:ln>
        </p:spPr>
        <p:txBody>
          <a:bodyPr>
            <a:normAutofit/>
          </a:bodyPr>
          <a:lstStyle>
            <a:lvl1pPr>
              <a:buSzPct val="95000"/>
              <a:defRPr sz="1600">
                <a:solidFill>
                  <a:srgbClr val="7B7576"/>
                </a:solidFill>
                <a:latin typeface="Arial"/>
                <a:cs typeface="Arial"/>
              </a:defRPr>
            </a:lvl1pPr>
            <a:lvl2pPr marL="541338" indent="-185738">
              <a:buSzPct val="90000"/>
              <a:buFont typeface="Arial" panose="020B0604020202020204" pitchFamily="34" charset="0"/>
              <a:buChar char="•"/>
              <a:defRPr sz="1600">
                <a:solidFill>
                  <a:srgbClr val="7B7576"/>
                </a:solidFill>
                <a:latin typeface="Arial"/>
                <a:cs typeface="Arial"/>
              </a:defRPr>
            </a:lvl2pPr>
            <a:lvl3pPr marL="717550" indent="-176213">
              <a:buSzPct val="90000"/>
              <a:defRPr sz="1600">
                <a:solidFill>
                  <a:srgbClr val="7B7576"/>
                </a:solidFill>
                <a:latin typeface="Arial"/>
                <a:cs typeface="Arial"/>
              </a:defRPr>
            </a:lvl3pPr>
            <a:lvl4pPr marL="895350" indent="-177800">
              <a:buSzPct val="90000"/>
              <a:buFont typeface="Arial" panose="020B0604020202020204" pitchFamily="34" charset="0"/>
              <a:buChar char="•"/>
              <a:defRPr sz="1600">
                <a:solidFill>
                  <a:srgbClr val="7B7576"/>
                </a:solidFill>
                <a:latin typeface="Arial"/>
                <a:cs typeface="Arial"/>
              </a:defRPr>
            </a:lvl4pPr>
            <a:lvl5pPr marL="1071563" indent="-176213">
              <a:buSzPct val="90000"/>
              <a:buFont typeface="Arial" panose="020B0604020202020204" pitchFamily="34" charset="0"/>
              <a:buChar char="•"/>
              <a:defRPr sz="1600">
                <a:solidFill>
                  <a:srgbClr val="7B7576"/>
                </a:solidFill>
                <a:latin typeface="Arial"/>
                <a:cs typeface="Aria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ext Placeholder 4"/>
          <p:cNvSpPr>
            <a:spLocks noGrp="1"/>
          </p:cNvSpPr>
          <p:nvPr>
            <p:ph type="body" sz="quarter" idx="3"/>
          </p:nvPr>
        </p:nvSpPr>
        <p:spPr>
          <a:xfrm>
            <a:off x="5229825" y="1768959"/>
            <a:ext cx="3698275" cy="585618"/>
          </a:xfrm>
          <a:prstGeom prst="rect">
            <a:avLst/>
          </a:prstGeom>
          <a:ln w="6350">
            <a:solidFill>
              <a:srgbClr val="00FFFC"/>
            </a:solidFill>
          </a:ln>
        </p:spPr>
        <p:txBody>
          <a:bodyPr anchor="ctr">
            <a:normAutofit/>
          </a:bodyPr>
          <a:lstStyle>
            <a:lvl1pPr marL="0" indent="0">
              <a:lnSpc>
                <a:spcPct val="80000"/>
              </a:lnSpc>
              <a:buNone/>
              <a:defRPr sz="2000" b="1" cap="all" baseline="0">
                <a:solidFill>
                  <a:srgbClr val="7B7576"/>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41350961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eme 1- Text on right">
    <p:spTree>
      <p:nvGrpSpPr>
        <p:cNvPr id="1" name=""/>
        <p:cNvGrpSpPr/>
        <p:nvPr/>
      </p:nvGrpSpPr>
      <p:grpSpPr>
        <a:xfrm>
          <a:off x="0" y="0"/>
          <a:ext cx="0" cy="0"/>
          <a:chOff x="0" y="0"/>
          <a:chExt cx="0" cy="0"/>
        </a:xfrm>
      </p:grpSpPr>
      <p:sp>
        <p:nvSpPr>
          <p:cNvPr id="7" name="Title 1"/>
          <p:cNvSpPr>
            <a:spLocks noGrp="1"/>
          </p:cNvSpPr>
          <p:nvPr>
            <p:ph type="title"/>
          </p:nvPr>
        </p:nvSpPr>
        <p:spPr>
          <a:xfrm>
            <a:off x="118800" y="486167"/>
            <a:ext cx="8100646" cy="527538"/>
          </a:xfrm>
          <a:prstGeom prst="rect">
            <a:avLst/>
          </a:prstGeom>
        </p:spPr>
        <p:txBody>
          <a:bodyPr anchor="b">
            <a:normAutofit/>
          </a:bodyPr>
          <a:lstStyle>
            <a:lvl1pPr algn="l">
              <a:defRPr sz="2400" b="1" cap="all" baseline="0">
                <a:solidFill>
                  <a:srgbClr val="7B7576"/>
                </a:solidFill>
                <a:latin typeface="Arial"/>
                <a:cs typeface="Arial"/>
              </a:defRPr>
            </a:lvl1pPr>
          </a:lstStyle>
          <a:p>
            <a:r>
              <a:rPr lang="en-US" smtClean="0"/>
              <a:t>Click to edit Master title style</a:t>
            </a:r>
            <a:endParaRPr lang="en-US" dirty="0"/>
          </a:p>
        </p:txBody>
      </p:sp>
      <p:cxnSp>
        <p:nvCxnSpPr>
          <p:cNvPr id="3" name="Straight Connector 2"/>
          <p:cNvCxnSpPr/>
          <p:nvPr/>
        </p:nvCxnSpPr>
        <p:spPr>
          <a:xfrm>
            <a:off x="6280613" y="1479361"/>
            <a:ext cx="200025" cy="273050"/>
          </a:xfrm>
          <a:prstGeom prst="line">
            <a:avLst/>
          </a:prstGeom>
          <a:ln w="6350">
            <a:solidFill>
              <a:srgbClr val="00FFFC"/>
            </a:solidFill>
          </a:ln>
          <a:effectLst/>
        </p:spPr>
        <p:style>
          <a:lnRef idx="2">
            <a:schemeClr val="accent1"/>
          </a:lnRef>
          <a:fillRef idx="0">
            <a:schemeClr val="accent1"/>
          </a:fillRef>
          <a:effectRef idx="1">
            <a:schemeClr val="accent1"/>
          </a:effectRef>
          <a:fontRef idx="minor">
            <a:schemeClr val="tx1"/>
          </a:fontRef>
        </p:style>
      </p:cxnSp>
      <p:sp>
        <p:nvSpPr>
          <p:cNvPr id="4" name="Content Placeholder 2"/>
          <p:cNvSpPr>
            <a:spLocks noGrp="1"/>
          </p:cNvSpPr>
          <p:nvPr>
            <p:ph idx="1"/>
          </p:nvPr>
        </p:nvSpPr>
        <p:spPr>
          <a:xfrm>
            <a:off x="6481386" y="1752094"/>
            <a:ext cx="2461464" cy="3756122"/>
          </a:xfrm>
          <a:prstGeom prst="rect">
            <a:avLst/>
          </a:prstGeom>
          <a:ln w="6350">
            <a:solidFill>
              <a:srgbClr val="00FFFC"/>
            </a:solidFill>
          </a:ln>
        </p:spPr>
        <p:txBody>
          <a:bodyPr>
            <a:normAutofit/>
          </a:bodyPr>
          <a:lstStyle>
            <a:lvl1pPr marL="0" indent="0">
              <a:buFontTx/>
              <a:buNone/>
              <a:defRPr sz="1600">
                <a:solidFill>
                  <a:srgbClr val="7B7576"/>
                </a:solidFill>
                <a:latin typeface="Arial"/>
                <a:cs typeface="Arial"/>
              </a:defRPr>
            </a:lvl1pPr>
            <a:lvl2pPr marL="457200" indent="0">
              <a:buFontTx/>
              <a:buNone/>
              <a:defRPr sz="1800">
                <a:solidFill>
                  <a:srgbClr val="7B7576"/>
                </a:solidFill>
                <a:latin typeface="Franklin Gothic Book"/>
                <a:cs typeface="Franklin Gothic Book"/>
              </a:defRPr>
            </a:lvl2pPr>
            <a:lvl3pPr marL="914400" indent="0">
              <a:buFontTx/>
              <a:buNone/>
              <a:defRPr sz="1800">
                <a:solidFill>
                  <a:srgbClr val="7B7576"/>
                </a:solidFill>
                <a:latin typeface="Franklin Gothic Book"/>
                <a:cs typeface="Franklin Gothic Book"/>
              </a:defRPr>
            </a:lvl3pPr>
            <a:lvl4pPr marL="1371600" indent="0">
              <a:buFontTx/>
              <a:buNone/>
              <a:defRPr sz="1800">
                <a:solidFill>
                  <a:srgbClr val="7B7576"/>
                </a:solidFill>
                <a:latin typeface="Franklin Gothic Book"/>
                <a:cs typeface="Franklin Gothic Book"/>
              </a:defRPr>
            </a:lvl4pPr>
            <a:lvl5pPr marL="1828800" indent="0">
              <a:buFontTx/>
              <a:buNone/>
              <a:defRPr sz="1800">
                <a:solidFill>
                  <a:srgbClr val="7B7576"/>
                </a:solidFill>
                <a:latin typeface="Franklin Gothic Book"/>
                <a:cs typeface="Franklin Gothic Book"/>
              </a:defRPr>
            </a:lvl5pPr>
          </a:lstStyle>
          <a:p>
            <a:pPr lvl="0"/>
            <a:r>
              <a:rPr lang="en-US" smtClean="0"/>
              <a:t>Click to edit Master text styles</a:t>
            </a:r>
          </a:p>
        </p:txBody>
      </p:sp>
      <p:cxnSp>
        <p:nvCxnSpPr>
          <p:cNvPr id="5" name="Straight Connector 4"/>
          <p:cNvCxnSpPr/>
          <p:nvPr/>
        </p:nvCxnSpPr>
        <p:spPr>
          <a:xfrm>
            <a:off x="0" y="1471613"/>
            <a:ext cx="6280613" cy="0"/>
          </a:xfrm>
          <a:prstGeom prst="line">
            <a:avLst/>
          </a:prstGeom>
          <a:ln w="6350">
            <a:solidFill>
              <a:srgbClr val="00FFF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356256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heme 1_IMAGE RIGHT">
    <p:spTree>
      <p:nvGrpSpPr>
        <p:cNvPr id="1" name=""/>
        <p:cNvGrpSpPr/>
        <p:nvPr/>
      </p:nvGrpSpPr>
      <p:grpSpPr>
        <a:xfrm>
          <a:off x="0" y="0"/>
          <a:ext cx="0" cy="0"/>
          <a:chOff x="0" y="0"/>
          <a:chExt cx="0" cy="0"/>
        </a:xfrm>
      </p:grpSpPr>
      <p:sp>
        <p:nvSpPr>
          <p:cNvPr id="22" name="Picture Placeholder 21"/>
          <p:cNvSpPr>
            <a:spLocks noGrp="1"/>
          </p:cNvSpPr>
          <p:nvPr>
            <p:ph type="pic" sz="quarter" idx="13"/>
          </p:nvPr>
        </p:nvSpPr>
        <p:spPr>
          <a:xfrm>
            <a:off x="5147408" y="1250463"/>
            <a:ext cx="3783866" cy="4747845"/>
          </a:xfrm>
          <a:prstGeom prst="rect">
            <a:avLst/>
          </a:prstGeom>
        </p:spPr>
        <p:txBody>
          <a:bodyPr>
            <a:normAutofit/>
          </a:bodyPr>
          <a:lstStyle>
            <a:lvl1pPr marL="0" indent="0">
              <a:buNone/>
              <a:defRPr/>
            </a:lvl1pPr>
          </a:lstStyle>
          <a:p>
            <a:pPr lvl="0"/>
            <a:r>
              <a:rPr lang="en-US" noProof="0" smtClean="0"/>
              <a:t>Click icon to add picture</a:t>
            </a:r>
            <a:endParaRPr lang="en-GB" noProof="0" dirty="0"/>
          </a:p>
        </p:txBody>
      </p:sp>
      <p:sp>
        <p:nvSpPr>
          <p:cNvPr id="8" name="Title 1"/>
          <p:cNvSpPr>
            <a:spLocks noGrp="1"/>
          </p:cNvSpPr>
          <p:nvPr>
            <p:ph type="title"/>
          </p:nvPr>
        </p:nvSpPr>
        <p:spPr>
          <a:xfrm>
            <a:off x="118800" y="486000"/>
            <a:ext cx="8587175" cy="527538"/>
          </a:xfrm>
          <a:prstGeom prst="rect">
            <a:avLst/>
          </a:prstGeom>
        </p:spPr>
        <p:txBody>
          <a:bodyPr anchor="b">
            <a:normAutofit/>
          </a:bodyPr>
          <a:lstStyle>
            <a:lvl1pPr algn="l">
              <a:defRPr sz="2400" b="1" cap="all" baseline="0">
                <a:solidFill>
                  <a:srgbClr val="7B7576"/>
                </a:solidFill>
                <a:latin typeface="Arial"/>
                <a:cs typeface="Arial"/>
              </a:defRPr>
            </a:lvl1pPr>
          </a:lstStyle>
          <a:p>
            <a:r>
              <a:rPr lang="en-US" smtClean="0"/>
              <a:t>Click to edit Master title style</a:t>
            </a:r>
            <a:endParaRPr lang="en-US" dirty="0"/>
          </a:p>
        </p:txBody>
      </p:sp>
      <p:sp>
        <p:nvSpPr>
          <p:cNvPr id="5" name="Content Placeholder 2"/>
          <p:cNvSpPr>
            <a:spLocks noGrp="1"/>
          </p:cNvSpPr>
          <p:nvPr>
            <p:ph idx="1"/>
          </p:nvPr>
        </p:nvSpPr>
        <p:spPr>
          <a:xfrm>
            <a:off x="122544" y="1173599"/>
            <a:ext cx="4891157" cy="4847493"/>
          </a:xfrm>
          <a:prstGeom prst="rect">
            <a:avLst/>
          </a:prstGeom>
        </p:spPr>
        <p:txBody>
          <a:bodyPr>
            <a:normAutofit/>
          </a:bodyPr>
          <a:lstStyle>
            <a:lvl1pPr>
              <a:lnSpc>
                <a:spcPts val="2200"/>
              </a:lnSpc>
              <a:buSzPct val="95000"/>
              <a:defRPr sz="1600">
                <a:solidFill>
                  <a:srgbClr val="7B7576"/>
                </a:solidFill>
                <a:latin typeface="Arial"/>
                <a:cs typeface="Arial"/>
              </a:defRPr>
            </a:lvl1pPr>
            <a:lvl2pPr marL="541338" indent="-185738">
              <a:lnSpc>
                <a:spcPts val="2200"/>
              </a:lnSpc>
              <a:buSzPct val="90000"/>
              <a:buFont typeface="Arial" panose="020B0604020202020204" pitchFamily="34" charset="0"/>
              <a:buChar char="•"/>
              <a:defRPr sz="1600">
                <a:solidFill>
                  <a:srgbClr val="7B7576"/>
                </a:solidFill>
                <a:latin typeface="Arial"/>
                <a:cs typeface="Arial"/>
              </a:defRPr>
            </a:lvl2pPr>
            <a:lvl3pPr marL="717550" indent="-176213">
              <a:lnSpc>
                <a:spcPts val="2200"/>
              </a:lnSpc>
              <a:buSzPct val="90000"/>
              <a:defRPr sz="1600">
                <a:solidFill>
                  <a:srgbClr val="7B7576"/>
                </a:solidFill>
                <a:latin typeface="Arial"/>
                <a:cs typeface="Arial"/>
              </a:defRPr>
            </a:lvl3pPr>
            <a:lvl4pPr marL="895350" indent="-177800">
              <a:lnSpc>
                <a:spcPts val="2200"/>
              </a:lnSpc>
              <a:buSzPct val="90000"/>
              <a:buFont typeface="Arial" panose="020B0604020202020204" pitchFamily="34" charset="0"/>
              <a:buChar char="•"/>
              <a:defRPr sz="1600">
                <a:solidFill>
                  <a:srgbClr val="7B7576"/>
                </a:solidFill>
                <a:latin typeface="Arial"/>
                <a:cs typeface="Arial"/>
              </a:defRPr>
            </a:lvl4pPr>
            <a:lvl5pPr marL="1071563" indent="-176213">
              <a:lnSpc>
                <a:spcPts val="2200"/>
              </a:lnSpc>
              <a:buSzPct val="90000"/>
              <a:buFont typeface="Arial" panose="020B0604020202020204" pitchFamily="34" charset="0"/>
              <a:buChar char="•"/>
              <a:defRPr sz="1600">
                <a:solidFill>
                  <a:srgbClr val="7B7576"/>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0651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eme 2 Title slide">
    <p:spTree>
      <p:nvGrpSpPr>
        <p:cNvPr id="1" name=""/>
        <p:cNvGrpSpPr/>
        <p:nvPr/>
      </p:nvGrpSpPr>
      <p:grpSpPr>
        <a:xfrm>
          <a:off x="0" y="0"/>
          <a:ext cx="0" cy="0"/>
          <a:chOff x="0" y="0"/>
          <a:chExt cx="0" cy="0"/>
        </a:xfrm>
      </p:grpSpPr>
      <p:cxnSp>
        <p:nvCxnSpPr>
          <p:cNvPr id="5" name="Straight Connector 4"/>
          <p:cNvCxnSpPr/>
          <p:nvPr userDrawn="1"/>
        </p:nvCxnSpPr>
        <p:spPr>
          <a:xfrm>
            <a:off x="0" y="3054350"/>
            <a:ext cx="7989888" cy="1588"/>
          </a:xfrm>
          <a:prstGeom prst="line">
            <a:avLst/>
          </a:prstGeom>
          <a:ln w="6350">
            <a:solidFill>
              <a:srgbClr val="00FFFC"/>
            </a:solidFill>
            <a:tailEnd type="oval"/>
          </a:ln>
          <a:effectLst/>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p:nvPr>
        </p:nvSpPr>
        <p:spPr>
          <a:xfrm>
            <a:off x="111682" y="2370809"/>
            <a:ext cx="8571034" cy="646331"/>
          </a:xfrm>
          <a:prstGeom prst="rect">
            <a:avLst/>
          </a:prstGeom>
        </p:spPr>
        <p:txBody>
          <a:bodyPr>
            <a:normAutofit/>
          </a:bodyPr>
          <a:lstStyle>
            <a:lvl1pPr algn="l">
              <a:defRPr sz="3600" b="1" cap="all" baseline="0">
                <a:solidFill>
                  <a:srgbClr val="868383"/>
                </a:solidFill>
                <a:latin typeface="Arial"/>
                <a:cs typeface="Arial"/>
              </a:defRPr>
            </a:lvl1pPr>
          </a:lstStyle>
          <a:p>
            <a:r>
              <a:rPr lang="en-US" dirty="0" smtClean="0"/>
              <a:t>Click to edit Master title style</a:t>
            </a:r>
            <a:endParaRPr lang="en-US" dirty="0"/>
          </a:p>
        </p:txBody>
      </p:sp>
      <p:sp>
        <p:nvSpPr>
          <p:cNvPr id="7" name="Subtitle 2"/>
          <p:cNvSpPr>
            <a:spLocks noGrp="1"/>
          </p:cNvSpPr>
          <p:nvPr>
            <p:ph type="subTitle" idx="1"/>
          </p:nvPr>
        </p:nvSpPr>
        <p:spPr>
          <a:xfrm>
            <a:off x="119350" y="2999156"/>
            <a:ext cx="8745250" cy="556844"/>
          </a:xfrm>
          <a:prstGeom prst="rect">
            <a:avLst/>
          </a:prstGeom>
        </p:spPr>
        <p:txBody>
          <a:bodyPr>
            <a:normAutofit/>
          </a:bodyPr>
          <a:lstStyle>
            <a:lvl1pPr marL="0" indent="0" algn="l">
              <a:buNone/>
              <a:defRPr sz="2800" b="1" cap="all" baseline="0">
                <a:solidFill>
                  <a:srgbClr val="7B7576"/>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133953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heme 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534" y="487571"/>
            <a:ext cx="8585873" cy="527538"/>
          </a:xfrm>
          <a:prstGeom prst="rect">
            <a:avLst/>
          </a:prstGeom>
        </p:spPr>
        <p:txBody>
          <a:bodyPr anchor="b">
            <a:normAutofit/>
          </a:bodyPr>
          <a:lstStyle>
            <a:lvl1pPr algn="l">
              <a:defRPr sz="2400" b="1" cap="all" baseline="0">
                <a:solidFill>
                  <a:srgbClr val="7B7576"/>
                </a:solidFill>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22545" y="1173600"/>
            <a:ext cx="8587174" cy="4747846"/>
          </a:xfrm>
          <a:prstGeom prst="rect">
            <a:avLst/>
          </a:prstGeom>
        </p:spPr>
        <p:txBody>
          <a:bodyPr>
            <a:normAutofit/>
          </a:bodyPr>
          <a:lstStyle>
            <a:lvl1pPr>
              <a:lnSpc>
                <a:spcPts val="2200"/>
              </a:lnSpc>
              <a:buSzPct val="95000"/>
              <a:defRPr sz="1600">
                <a:solidFill>
                  <a:srgbClr val="7B7576"/>
                </a:solidFill>
                <a:latin typeface="Arial"/>
                <a:cs typeface="Arial"/>
              </a:defRPr>
            </a:lvl1pPr>
            <a:lvl2pPr marL="541338" indent="-185738">
              <a:lnSpc>
                <a:spcPts val="2200"/>
              </a:lnSpc>
              <a:buSzPct val="90000"/>
              <a:buFont typeface="Arial" panose="020B0604020202020204" pitchFamily="34" charset="0"/>
              <a:buChar char="•"/>
              <a:defRPr sz="1600">
                <a:solidFill>
                  <a:srgbClr val="7B7576"/>
                </a:solidFill>
                <a:latin typeface="Arial"/>
                <a:cs typeface="Arial"/>
              </a:defRPr>
            </a:lvl2pPr>
            <a:lvl3pPr marL="717550" indent="-176213">
              <a:lnSpc>
                <a:spcPts val="2200"/>
              </a:lnSpc>
              <a:buSzPct val="90000"/>
              <a:defRPr sz="1600">
                <a:solidFill>
                  <a:srgbClr val="7B7576"/>
                </a:solidFill>
                <a:latin typeface="Arial"/>
                <a:cs typeface="Arial"/>
              </a:defRPr>
            </a:lvl3pPr>
            <a:lvl4pPr marL="895350" indent="-177800">
              <a:lnSpc>
                <a:spcPts val="2200"/>
              </a:lnSpc>
              <a:buSzPct val="90000"/>
              <a:buFont typeface="Arial" panose="020B0604020202020204" pitchFamily="34" charset="0"/>
              <a:buChar char="•"/>
              <a:defRPr sz="1600">
                <a:solidFill>
                  <a:srgbClr val="7B7576"/>
                </a:solidFill>
                <a:latin typeface="Arial"/>
                <a:cs typeface="Arial"/>
              </a:defRPr>
            </a:lvl4pPr>
            <a:lvl5pPr marL="1071563" indent="-176213">
              <a:lnSpc>
                <a:spcPts val="2200"/>
              </a:lnSpc>
              <a:buSzPct val="90000"/>
              <a:buFont typeface="Arial" panose="020B0604020202020204" pitchFamily="34" charset="0"/>
              <a:buChar char="•"/>
              <a:defRPr sz="1600">
                <a:solidFill>
                  <a:srgbClr val="7B7576"/>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7621710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eme 2_IMAGE RIGHT">
    <p:spTree>
      <p:nvGrpSpPr>
        <p:cNvPr id="1" name=""/>
        <p:cNvGrpSpPr/>
        <p:nvPr/>
      </p:nvGrpSpPr>
      <p:grpSpPr>
        <a:xfrm>
          <a:off x="0" y="0"/>
          <a:ext cx="0" cy="0"/>
          <a:chOff x="0" y="0"/>
          <a:chExt cx="0" cy="0"/>
        </a:xfrm>
      </p:grpSpPr>
      <p:sp>
        <p:nvSpPr>
          <p:cNvPr id="22" name="Picture Placeholder 21"/>
          <p:cNvSpPr>
            <a:spLocks noGrp="1"/>
          </p:cNvSpPr>
          <p:nvPr>
            <p:ph type="pic" sz="quarter" idx="13"/>
          </p:nvPr>
        </p:nvSpPr>
        <p:spPr>
          <a:xfrm>
            <a:off x="5147408" y="1250463"/>
            <a:ext cx="3783866" cy="4747845"/>
          </a:xfrm>
          <a:prstGeom prst="rect">
            <a:avLst/>
          </a:prstGeom>
        </p:spPr>
        <p:txBody>
          <a:bodyPr>
            <a:normAutofit/>
          </a:bodyPr>
          <a:lstStyle>
            <a:lvl1pPr marL="0" indent="0">
              <a:buNone/>
              <a:defRPr/>
            </a:lvl1pPr>
          </a:lstStyle>
          <a:p>
            <a:pPr lvl="0"/>
            <a:r>
              <a:rPr lang="en-US" noProof="0" smtClean="0"/>
              <a:t>Click icon to add picture</a:t>
            </a:r>
            <a:endParaRPr lang="en-GB" noProof="0" dirty="0"/>
          </a:p>
        </p:txBody>
      </p:sp>
      <p:sp>
        <p:nvSpPr>
          <p:cNvPr id="8" name="Title 1"/>
          <p:cNvSpPr>
            <a:spLocks noGrp="1"/>
          </p:cNvSpPr>
          <p:nvPr>
            <p:ph type="title"/>
          </p:nvPr>
        </p:nvSpPr>
        <p:spPr>
          <a:xfrm>
            <a:off x="118800" y="486000"/>
            <a:ext cx="8587175" cy="527538"/>
          </a:xfrm>
          <a:prstGeom prst="rect">
            <a:avLst/>
          </a:prstGeom>
        </p:spPr>
        <p:txBody>
          <a:bodyPr anchor="b">
            <a:normAutofit/>
          </a:bodyPr>
          <a:lstStyle>
            <a:lvl1pPr algn="l">
              <a:defRPr sz="2400" b="1" cap="all" baseline="0">
                <a:solidFill>
                  <a:srgbClr val="7B7576"/>
                </a:solidFill>
                <a:latin typeface="Arial"/>
                <a:cs typeface="Arial"/>
              </a:defRPr>
            </a:lvl1pPr>
          </a:lstStyle>
          <a:p>
            <a:r>
              <a:rPr lang="en-US" smtClean="0"/>
              <a:t>Click to edit Master title style</a:t>
            </a:r>
            <a:endParaRPr lang="en-US" dirty="0"/>
          </a:p>
        </p:txBody>
      </p:sp>
      <p:sp>
        <p:nvSpPr>
          <p:cNvPr id="5" name="Content Placeholder 2"/>
          <p:cNvSpPr>
            <a:spLocks noGrp="1"/>
          </p:cNvSpPr>
          <p:nvPr>
            <p:ph idx="1"/>
          </p:nvPr>
        </p:nvSpPr>
        <p:spPr>
          <a:xfrm>
            <a:off x="122544" y="1173599"/>
            <a:ext cx="4891157" cy="4847493"/>
          </a:xfrm>
          <a:prstGeom prst="rect">
            <a:avLst/>
          </a:prstGeom>
        </p:spPr>
        <p:txBody>
          <a:bodyPr>
            <a:normAutofit/>
          </a:bodyPr>
          <a:lstStyle>
            <a:lvl1pPr>
              <a:lnSpc>
                <a:spcPts val="2200"/>
              </a:lnSpc>
              <a:buSzPct val="95000"/>
              <a:defRPr sz="1600">
                <a:solidFill>
                  <a:srgbClr val="7B7576"/>
                </a:solidFill>
                <a:latin typeface="Arial"/>
                <a:cs typeface="Arial"/>
              </a:defRPr>
            </a:lvl1pPr>
            <a:lvl2pPr marL="541338" indent="-185738">
              <a:lnSpc>
                <a:spcPts val="2200"/>
              </a:lnSpc>
              <a:buSzPct val="90000"/>
              <a:buFont typeface="Arial" panose="020B0604020202020204" pitchFamily="34" charset="0"/>
              <a:buChar char="•"/>
              <a:defRPr sz="1600">
                <a:solidFill>
                  <a:srgbClr val="7B7576"/>
                </a:solidFill>
                <a:latin typeface="Arial"/>
                <a:cs typeface="Arial"/>
              </a:defRPr>
            </a:lvl2pPr>
            <a:lvl3pPr marL="717550" indent="-176213">
              <a:lnSpc>
                <a:spcPts val="2200"/>
              </a:lnSpc>
              <a:buSzPct val="90000"/>
              <a:defRPr sz="1600">
                <a:solidFill>
                  <a:srgbClr val="7B7576"/>
                </a:solidFill>
                <a:latin typeface="Arial"/>
                <a:cs typeface="Arial"/>
              </a:defRPr>
            </a:lvl3pPr>
            <a:lvl4pPr marL="895350" indent="-177800">
              <a:lnSpc>
                <a:spcPts val="2200"/>
              </a:lnSpc>
              <a:buSzPct val="90000"/>
              <a:buFont typeface="Arial" panose="020B0604020202020204" pitchFamily="34" charset="0"/>
              <a:buChar char="•"/>
              <a:defRPr sz="1600">
                <a:solidFill>
                  <a:srgbClr val="7B7576"/>
                </a:solidFill>
                <a:latin typeface="Arial"/>
                <a:cs typeface="Arial"/>
              </a:defRPr>
            </a:lvl4pPr>
            <a:lvl5pPr marL="1071563" indent="-176213">
              <a:lnSpc>
                <a:spcPts val="2200"/>
              </a:lnSpc>
              <a:buSzPct val="90000"/>
              <a:buFont typeface="Arial" panose="020B0604020202020204" pitchFamily="34" charset="0"/>
              <a:buChar char="•"/>
              <a:defRPr sz="1600">
                <a:solidFill>
                  <a:srgbClr val="7B7576"/>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90651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eme 2_SIX IMAGES TEXT">
    <p:spTree>
      <p:nvGrpSpPr>
        <p:cNvPr id="1" name=""/>
        <p:cNvGrpSpPr/>
        <p:nvPr/>
      </p:nvGrpSpPr>
      <p:grpSpPr>
        <a:xfrm>
          <a:off x="0" y="0"/>
          <a:ext cx="0" cy="0"/>
          <a:chOff x="0" y="0"/>
          <a:chExt cx="0" cy="0"/>
        </a:xfrm>
      </p:grpSpPr>
      <p:cxnSp>
        <p:nvCxnSpPr>
          <p:cNvPr id="10" name="Straight Connector 9"/>
          <p:cNvCxnSpPr/>
          <p:nvPr/>
        </p:nvCxnSpPr>
        <p:spPr>
          <a:xfrm>
            <a:off x="6265863" y="1471613"/>
            <a:ext cx="200025" cy="273050"/>
          </a:xfrm>
          <a:prstGeom prst="line">
            <a:avLst/>
          </a:prstGeom>
          <a:ln w="6350">
            <a:solidFill>
              <a:srgbClr val="00FFFC"/>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181725" y="1473200"/>
            <a:ext cx="84138" cy="1588"/>
          </a:xfrm>
          <a:prstGeom prst="line">
            <a:avLst/>
          </a:prstGeom>
          <a:ln w="6350">
            <a:solidFill>
              <a:srgbClr val="00FFFC"/>
            </a:solidFill>
          </a:ln>
          <a:effectLst/>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title"/>
          </p:nvPr>
        </p:nvSpPr>
        <p:spPr>
          <a:xfrm>
            <a:off x="118800" y="486000"/>
            <a:ext cx="8100646" cy="527538"/>
          </a:xfrm>
          <a:prstGeom prst="rect">
            <a:avLst/>
          </a:prstGeom>
        </p:spPr>
        <p:txBody>
          <a:bodyPr anchor="b">
            <a:normAutofit/>
          </a:bodyPr>
          <a:lstStyle>
            <a:lvl1pPr algn="l">
              <a:defRPr sz="2400" b="1" cap="all" baseline="0">
                <a:solidFill>
                  <a:srgbClr val="7B7576"/>
                </a:solidFill>
                <a:latin typeface="Arial"/>
                <a:cs typeface="Arial"/>
              </a:defRPr>
            </a:lvl1pPr>
          </a:lstStyle>
          <a:p>
            <a:r>
              <a:rPr lang="en-US" smtClean="0"/>
              <a:t>Click to edit Master title style</a:t>
            </a:r>
            <a:endParaRPr lang="en-US" dirty="0"/>
          </a:p>
        </p:txBody>
      </p:sp>
      <p:sp>
        <p:nvSpPr>
          <p:cNvPr id="15" name="Content Placeholder 2"/>
          <p:cNvSpPr>
            <a:spLocks noGrp="1" noChangeAspect="1"/>
          </p:cNvSpPr>
          <p:nvPr>
            <p:ph idx="1"/>
          </p:nvPr>
        </p:nvSpPr>
        <p:spPr>
          <a:xfrm>
            <a:off x="6466636" y="1744346"/>
            <a:ext cx="2461464" cy="3756122"/>
          </a:xfrm>
          <a:prstGeom prst="rect">
            <a:avLst/>
          </a:prstGeom>
          <a:ln w="6350">
            <a:solidFill>
              <a:srgbClr val="00FFFC"/>
            </a:solidFill>
          </a:ln>
        </p:spPr>
        <p:txBody>
          <a:bodyPr>
            <a:normAutofit/>
          </a:bodyPr>
          <a:lstStyle>
            <a:lvl1pPr marL="0" indent="0">
              <a:buFontTx/>
              <a:buNone/>
              <a:defRPr sz="1600">
                <a:solidFill>
                  <a:srgbClr val="7B7576"/>
                </a:solidFill>
                <a:latin typeface="Arial"/>
                <a:cs typeface="Arial"/>
              </a:defRPr>
            </a:lvl1pPr>
            <a:lvl2pPr marL="457200" indent="0">
              <a:buFontTx/>
              <a:buNone/>
              <a:defRPr sz="1800">
                <a:solidFill>
                  <a:srgbClr val="7B7576"/>
                </a:solidFill>
                <a:latin typeface="Franklin Gothic Book"/>
                <a:cs typeface="Franklin Gothic Book"/>
              </a:defRPr>
            </a:lvl2pPr>
            <a:lvl3pPr marL="914400" indent="0">
              <a:buFontTx/>
              <a:buNone/>
              <a:defRPr sz="1800">
                <a:solidFill>
                  <a:srgbClr val="7B7576"/>
                </a:solidFill>
                <a:latin typeface="Franklin Gothic Book"/>
                <a:cs typeface="Franklin Gothic Book"/>
              </a:defRPr>
            </a:lvl3pPr>
            <a:lvl4pPr marL="1371600" indent="0">
              <a:buFontTx/>
              <a:buNone/>
              <a:defRPr sz="1800">
                <a:solidFill>
                  <a:srgbClr val="7B7576"/>
                </a:solidFill>
                <a:latin typeface="Franklin Gothic Book"/>
                <a:cs typeface="Franklin Gothic Book"/>
              </a:defRPr>
            </a:lvl4pPr>
            <a:lvl5pPr marL="1828800" indent="0">
              <a:buFontTx/>
              <a:buNone/>
              <a:defRPr sz="1800">
                <a:solidFill>
                  <a:srgbClr val="7B7576"/>
                </a:solidFill>
                <a:latin typeface="Franklin Gothic Book"/>
                <a:cs typeface="Franklin Gothic Book"/>
              </a:defRPr>
            </a:lvl5pPr>
          </a:lstStyle>
          <a:p>
            <a:pPr lvl="0"/>
            <a:r>
              <a:rPr lang="en-US" smtClean="0"/>
              <a:t>Click to edit Master text styles</a:t>
            </a:r>
          </a:p>
        </p:txBody>
      </p:sp>
      <p:sp>
        <p:nvSpPr>
          <p:cNvPr id="16" name="Picture Placeholder 3"/>
          <p:cNvSpPr>
            <a:spLocks noGrp="1"/>
          </p:cNvSpPr>
          <p:nvPr>
            <p:ph type="pic" sz="quarter" idx="18"/>
          </p:nvPr>
        </p:nvSpPr>
        <p:spPr>
          <a:xfrm>
            <a:off x="234000" y="1474785"/>
            <a:ext cx="1980000" cy="1620000"/>
          </a:xfrm>
          <a:prstGeom prst="rect">
            <a:avLst/>
          </a:prstGeom>
          <a:ln w="6350">
            <a:solidFill>
              <a:srgbClr val="00FFFC"/>
            </a:solidFill>
          </a:ln>
        </p:spPr>
        <p:txBody>
          <a:bodyPr anchor="ctr">
            <a:normAutofit/>
          </a:bodyPr>
          <a:lstStyle>
            <a:lvl1pPr marL="0" indent="0" algn="ctr">
              <a:buNone/>
              <a:defRPr sz="2000">
                <a:latin typeface="Franklin Gothic Demi" panose="020B0703020102020204" pitchFamily="34" charset="0"/>
              </a:defRPr>
            </a:lvl1pPr>
          </a:lstStyle>
          <a:p>
            <a:pPr lvl="0"/>
            <a:r>
              <a:rPr lang="en-US" noProof="0" smtClean="0"/>
              <a:t>Click icon to add picture</a:t>
            </a:r>
            <a:endParaRPr lang="en-GB" noProof="0" dirty="0"/>
          </a:p>
        </p:txBody>
      </p:sp>
      <p:sp>
        <p:nvSpPr>
          <p:cNvPr id="17" name="Picture Placeholder 3"/>
          <p:cNvSpPr>
            <a:spLocks noGrp="1"/>
          </p:cNvSpPr>
          <p:nvPr>
            <p:ph type="pic" sz="quarter" idx="19"/>
          </p:nvPr>
        </p:nvSpPr>
        <p:spPr>
          <a:xfrm>
            <a:off x="2216967" y="1474785"/>
            <a:ext cx="1980000" cy="1620000"/>
          </a:xfrm>
          <a:prstGeom prst="rect">
            <a:avLst/>
          </a:prstGeom>
          <a:ln w="6350">
            <a:solidFill>
              <a:srgbClr val="00FFFC"/>
            </a:solidFill>
          </a:ln>
        </p:spPr>
        <p:txBody>
          <a:bodyPr anchor="ctr">
            <a:normAutofit/>
          </a:bodyPr>
          <a:lstStyle>
            <a:lvl1pPr marL="0" indent="0" algn="ctr">
              <a:buNone/>
              <a:defRPr sz="2000">
                <a:latin typeface="Franklin Gothic Demi" panose="020B0703020102020204" pitchFamily="34" charset="0"/>
              </a:defRPr>
            </a:lvl1pPr>
          </a:lstStyle>
          <a:p>
            <a:pPr lvl="0"/>
            <a:r>
              <a:rPr lang="en-US" noProof="0" smtClean="0"/>
              <a:t>Click icon to add picture</a:t>
            </a:r>
            <a:endParaRPr lang="en-GB" noProof="0" dirty="0"/>
          </a:p>
        </p:txBody>
      </p:sp>
      <p:sp>
        <p:nvSpPr>
          <p:cNvPr id="18" name="Picture Placeholder 3"/>
          <p:cNvSpPr>
            <a:spLocks noGrp="1"/>
          </p:cNvSpPr>
          <p:nvPr>
            <p:ph type="pic" sz="quarter" idx="20"/>
          </p:nvPr>
        </p:nvSpPr>
        <p:spPr>
          <a:xfrm>
            <a:off x="4200567" y="1474785"/>
            <a:ext cx="1980000" cy="1620000"/>
          </a:xfrm>
          <a:prstGeom prst="rect">
            <a:avLst/>
          </a:prstGeom>
          <a:ln w="6350">
            <a:solidFill>
              <a:srgbClr val="00FFFC"/>
            </a:solidFill>
          </a:ln>
        </p:spPr>
        <p:txBody>
          <a:bodyPr anchor="ctr">
            <a:normAutofit/>
          </a:bodyPr>
          <a:lstStyle>
            <a:lvl1pPr marL="0" indent="0" algn="ctr">
              <a:buNone/>
              <a:defRPr sz="2000">
                <a:latin typeface="Franklin Gothic Demi" panose="020B0703020102020204" pitchFamily="34" charset="0"/>
              </a:defRPr>
            </a:lvl1pPr>
          </a:lstStyle>
          <a:p>
            <a:pPr lvl="0"/>
            <a:r>
              <a:rPr lang="en-US" noProof="0" smtClean="0"/>
              <a:t>Click icon to add picture</a:t>
            </a:r>
            <a:endParaRPr lang="en-GB" noProof="0" dirty="0"/>
          </a:p>
        </p:txBody>
      </p:sp>
      <p:sp>
        <p:nvSpPr>
          <p:cNvPr id="19" name="Picture Placeholder 3"/>
          <p:cNvSpPr>
            <a:spLocks noGrp="1"/>
          </p:cNvSpPr>
          <p:nvPr>
            <p:ph type="pic" sz="quarter" idx="21"/>
          </p:nvPr>
        </p:nvSpPr>
        <p:spPr>
          <a:xfrm>
            <a:off x="234000" y="3096643"/>
            <a:ext cx="1980000" cy="1620000"/>
          </a:xfrm>
          <a:prstGeom prst="rect">
            <a:avLst/>
          </a:prstGeom>
          <a:ln w="6350">
            <a:solidFill>
              <a:srgbClr val="00FFFC"/>
            </a:solidFill>
          </a:ln>
        </p:spPr>
        <p:txBody>
          <a:bodyPr anchor="ctr">
            <a:normAutofit/>
          </a:bodyPr>
          <a:lstStyle>
            <a:lvl1pPr marL="0" indent="0" algn="ctr">
              <a:buNone/>
              <a:defRPr sz="2000">
                <a:latin typeface="Franklin Gothic Demi" panose="020B0703020102020204" pitchFamily="34" charset="0"/>
              </a:defRPr>
            </a:lvl1pPr>
          </a:lstStyle>
          <a:p>
            <a:pPr lvl="0"/>
            <a:r>
              <a:rPr lang="en-US" noProof="0" smtClean="0"/>
              <a:t>Click icon to add picture</a:t>
            </a:r>
            <a:endParaRPr lang="en-GB" noProof="0" dirty="0"/>
          </a:p>
        </p:txBody>
      </p:sp>
      <p:sp>
        <p:nvSpPr>
          <p:cNvPr id="20" name="Picture Placeholder 3"/>
          <p:cNvSpPr>
            <a:spLocks noGrp="1"/>
          </p:cNvSpPr>
          <p:nvPr>
            <p:ph type="pic" sz="quarter" idx="22"/>
          </p:nvPr>
        </p:nvSpPr>
        <p:spPr>
          <a:xfrm>
            <a:off x="2216967" y="3096643"/>
            <a:ext cx="1980000" cy="1620000"/>
          </a:xfrm>
          <a:prstGeom prst="rect">
            <a:avLst/>
          </a:prstGeom>
          <a:ln w="6350">
            <a:solidFill>
              <a:srgbClr val="00FFFC"/>
            </a:solidFill>
          </a:ln>
        </p:spPr>
        <p:txBody>
          <a:bodyPr anchor="ctr">
            <a:normAutofit/>
          </a:bodyPr>
          <a:lstStyle>
            <a:lvl1pPr marL="0" indent="0" algn="ctr">
              <a:buNone/>
              <a:defRPr sz="2000">
                <a:latin typeface="Franklin Gothic Demi" panose="020B0703020102020204" pitchFamily="34" charset="0"/>
              </a:defRPr>
            </a:lvl1pPr>
          </a:lstStyle>
          <a:p>
            <a:pPr lvl="0"/>
            <a:r>
              <a:rPr lang="en-US" noProof="0" smtClean="0"/>
              <a:t>Click icon to add picture</a:t>
            </a:r>
            <a:endParaRPr lang="en-GB" noProof="0" dirty="0"/>
          </a:p>
        </p:txBody>
      </p:sp>
      <p:sp>
        <p:nvSpPr>
          <p:cNvPr id="21" name="Picture Placeholder 3"/>
          <p:cNvSpPr>
            <a:spLocks noGrp="1"/>
          </p:cNvSpPr>
          <p:nvPr>
            <p:ph type="pic" sz="quarter" idx="23"/>
          </p:nvPr>
        </p:nvSpPr>
        <p:spPr>
          <a:xfrm>
            <a:off x="4200567" y="3096643"/>
            <a:ext cx="1980000" cy="1620000"/>
          </a:xfrm>
          <a:prstGeom prst="rect">
            <a:avLst/>
          </a:prstGeom>
          <a:ln w="6350">
            <a:solidFill>
              <a:srgbClr val="00FFFC"/>
            </a:solidFill>
          </a:ln>
        </p:spPr>
        <p:txBody>
          <a:bodyPr anchor="ctr">
            <a:normAutofit/>
          </a:bodyPr>
          <a:lstStyle>
            <a:lvl1pPr marL="0" indent="0" algn="ctr">
              <a:buNone/>
              <a:defRPr sz="2000">
                <a:latin typeface="Franklin Gothic Demi" panose="020B0703020102020204" pitchFamily="34" charset="0"/>
              </a:defRPr>
            </a:lvl1pPr>
          </a:lstStyle>
          <a:p>
            <a:pPr lvl="0"/>
            <a:r>
              <a:rPr lang="en-US" noProof="0" smtClean="0"/>
              <a:t>Click icon to add picture</a:t>
            </a:r>
            <a:endParaRPr lang="en-GB" noProof="0"/>
          </a:p>
        </p:txBody>
      </p:sp>
    </p:spTree>
    <p:extLst>
      <p:ext uri="{BB962C8B-B14F-4D97-AF65-F5344CB8AC3E}">
        <p14:creationId xmlns:p14="http://schemas.microsoft.com/office/powerpoint/2010/main" val="285945031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eme 2 Content left">
    <p:spTree>
      <p:nvGrpSpPr>
        <p:cNvPr id="1" name=""/>
        <p:cNvGrpSpPr/>
        <p:nvPr/>
      </p:nvGrpSpPr>
      <p:grpSpPr>
        <a:xfrm>
          <a:off x="0" y="0"/>
          <a:ext cx="0" cy="0"/>
          <a:chOff x="0" y="0"/>
          <a:chExt cx="0" cy="0"/>
        </a:xfrm>
      </p:grpSpPr>
      <p:cxnSp>
        <p:nvCxnSpPr>
          <p:cNvPr id="5" name="Straight Connector 4"/>
          <p:cNvCxnSpPr/>
          <p:nvPr/>
        </p:nvCxnSpPr>
        <p:spPr>
          <a:xfrm>
            <a:off x="3937000" y="1258888"/>
            <a:ext cx="2671763" cy="725487"/>
          </a:xfrm>
          <a:prstGeom prst="line">
            <a:avLst/>
          </a:prstGeom>
          <a:ln w="6350">
            <a:solidFill>
              <a:srgbClr val="00FFFC"/>
            </a:solidFill>
            <a:tailEnd type="none"/>
          </a:ln>
          <a:effectLst/>
        </p:spPr>
        <p:style>
          <a:lnRef idx="2">
            <a:schemeClr val="accent1"/>
          </a:lnRef>
          <a:fillRef idx="0">
            <a:schemeClr val="accent1"/>
          </a:fillRef>
          <a:effectRef idx="1">
            <a:schemeClr val="accent1"/>
          </a:effectRef>
          <a:fontRef idx="minor">
            <a:schemeClr val="tx1"/>
          </a:fontRef>
        </p:style>
      </p:cxnSp>
      <p:sp>
        <p:nvSpPr>
          <p:cNvPr id="6" name="Oval 5"/>
          <p:cNvSpPr/>
          <p:nvPr/>
        </p:nvSpPr>
        <p:spPr>
          <a:xfrm>
            <a:off x="6572250" y="1114425"/>
            <a:ext cx="2265363" cy="2265363"/>
          </a:xfrm>
          <a:prstGeom prst="ellipse">
            <a:avLst/>
          </a:prstGeom>
          <a:solidFill>
            <a:srgbClr val="3C8D94">
              <a:alpha val="62000"/>
            </a:srgbClr>
          </a:solidFill>
          <a:ln w="6350">
            <a:solidFill>
              <a:srgbClr val="00FFFC"/>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000" dirty="0"/>
          </a:p>
        </p:txBody>
      </p:sp>
      <p:cxnSp>
        <p:nvCxnSpPr>
          <p:cNvPr id="8" name="Straight Connector 7"/>
          <p:cNvCxnSpPr/>
          <p:nvPr/>
        </p:nvCxnSpPr>
        <p:spPr>
          <a:xfrm>
            <a:off x="1092200" y="1262063"/>
            <a:ext cx="2008188" cy="271462"/>
          </a:xfrm>
          <a:prstGeom prst="line">
            <a:avLst/>
          </a:prstGeom>
          <a:ln w="6350">
            <a:solidFill>
              <a:srgbClr val="00FFFC"/>
            </a:solidFill>
            <a:tailEnd type="none"/>
          </a:ln>
          <a:effectLst/>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6580188" y="1952625"/>
            <a:ext cx="65087" cy="65088"/>
          </a:xfrm>
          <a:prstGeom prst="ellipse">
            <a:avLst/>
          </a:prstGeom>
          <a:solidFill>
            <a:srgbClr val="00FFF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 name="Oval 9"/>
          <p:cNvSpPr/>
          <p:nvPr/>
        </p:nvSpPr>
        <p:spPr>
          <a:xfrm>
            <a:off x="3903663" y="1225550"/>
            <a:ext cx="65087" cy="65088"/>
          </a:xfrm>
          <a:prstGeom prst="ellipse">
            <a:avLst/>
          </a:prstGeom>
          <a:solidFill>
            <a:srgbClr val="00FFF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cxnSp>
        <p:nvCxnSpPr>
          <p:cNvPr id="11" name="Straight Connector 10"/>
          <p:cNvCxnSpPr/>
          <p:nvPr/>
        </p:nvCxnSpPr>
        <p:spPr>
          <a:xfrm rot="10800000" flipV="1">
            <a:off x="276225" y="1249363"/>
            <a:ext cx="806450" cy="747712"/>
          </a:xfrm>
          <a:prstGeom prst="line">
            <a:avLst/>
          </a:prstGeom>
          <a:ln w="6350">
            <a:solidFill>
              <a:srgbClr val="00FFFC"/>
            </a:solidFill>
            <a:tailEnd type="none"/>
          </a:ln>
          <a:effectLst/>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1041400" y="1228725"/>
            <a:ext cx="65088" cy="66675"/>
          </a:xfrm>
          <a:prstGeom prst="ellipse">
            <a:avLst/>
          </a:prstGeom>
          <a:solidFill>
            <a:srgbClr val="00FFF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5" name="Oval 14"/>
          <p:cNvSpPr/>
          <p:nvPr/>
        </p:nvSpPr>
        <p:spPr>
          <a:xfrm>
            <a:off x="3065463" y="1500188"/>
            <a:ext cx="65087" cy="65087"/>
          </a:xfrm>
          <a:prstGeom prst="ellipse">
            <a:avLst/>
          </a:prstGeom>
          <a:solidFill>
            <a:srgbClr val="00FFF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cxnSp>
        <p:nvCxnSpPr>
          <p:cNvPr id="16" name="Straight Connector 15"/>
          <p:cNvCxnSpPr/>
          <p:nvPr/>
        </p:nvCxnSpPr>
        <p:spPr>
          <a:xfrm flipH="1">
            <a:off x="3098800" y="1257300"/>
            <a:ext cx="835025" cy="273050"/>
          </a:xfrm>
          <a:prstGeom prst="line">
            <a:avLst/>
          </a:prstGeom>
          <a:ln w="6350">
            <a:solidFill>
              <a:srgbClr val="00FFFC"/>
            </a:solidFill>
            <a:tailEnd type="none"/>
          </a:ln>
          <a:effectLst/>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118800" y="486167"/>
            <a:ext cx="8100646" cy="527538"/>
          </a:xfrm>
          <a:prstGeom prst="rect">
            <a:avLst/>
          </a:prstGeom>
        </p:spPr>
        <p:txBody>
          <a:bodyPr anchor="b">
            <a:normAutofit/>
          </a:bodyPr>
          <a:lstStyle>
            <a:lvl1pPr algn="l">
              <a:defRPr sz="2400" b="1" cap="all" baseline="0">
                <a:solidFill>
                  <a:srgbClr val="868383"/>
                </a:solidFill>
                <a:latin typeface="Arial"/>
                <a:cs typeface="Arial"/>
              </a:defRPr>
            </a:lvl1pPr>
          </a:lstStyle>
          <a:p>
            <a:r>
              <a:rPr lang="en-GB" dirty="0" smtClean="0"/>
              <a:t>Click to edit Master title style</a:t>
            </a:r>
            <a:endParaRPr lang="en-US" dirty="0"/>
          </a:p>
        </p:txBody>
      </p:sp>
      <p:sp>
        <p:nvSpPr>
          <p:cNvPr id="12" name="Content Placeholder 5"/>
          <p:cNvSpPr>
            <a:spLocks noGrp="1"/>
          </p:cNvSpPr>
          <p:nvPr>
            <p:ph sz="quarter" idx="4"/>
          </p:nvPr>
        </p:nvSpPr>
        <p:spPr>
          <a:xfrm>
            <a:off x="126000" y="1851402"/>
            <a:ext cx="5977401" cy="3879671"/>
          </a:xfrm>
          <a:prstGeom prst="rect">
            <a:avLst/>
          </a:prstGeom>
          <a:noFill/>
          <a:ln w="6350">
            <a:noFill/>
          </a:ln>
        </p:spPr>
        <p:txBody>
          <a:bodyPr>
            <a:normAutofit/>
          </a:bodyPr>
          <a:lstStyle>
            <a:lvl1pPr>
              <a:buClr>
                <a:srgbClr val="00FFFC"/>
              </a:buClr>
              <a:buSzPct val="130000"/>
              <a:defRPr sz="1600">
                <a:solidFill>
                  <a:srgbClr val="868383"/>
                </a:solidFill>
                <a:latin typeface="Arial"/>
                <a:cs typeface="Arial"/>
              </a:defRPr>
            </a:lvl1pPr>
            <a:lvl2pPr marL="541338" indent="-185738">
              <a:buSzPct val="90000"/>
              <a:buFont typeface="Arial" panose="020B0604020202020204" pitchFamily="34" charset="0"/>
              <a:buChar char="•"/>
              <a:defRPr sz="1600">
                <a:solidFill>
                  <a:srgbClr val="868383"/>
                </a:solidFill>
                <a:latin typeface="Arial"/>
                <a:cs typeface="Arial"/>
              </a:defRPr>
            </a:lvl2pPr>
            <a:lvl3pPr marL="717550" indent="-176213">
              <a:buSzPct val="90000"/>
              <a:defRPr sz="1600">
                <a:solidFill>
                  <a:srgbClr val="868383"/>
                </a:solidFill>
                <a:latin typeface="Arial"/>
                <a:cs typeface="Arial"/>
              </a:defRPr>
            </a:lvl3pPr>
            <a:lvl4pPr marL="895350" indent="-177800">
              <a:buSzPct val="90000"/>
              <a:buFont typeface="Arial" panose="020B0604020202020204" pitchFamily="34" charset="0"/>
              <a:buChar char="•"/>
              <a:defRPr sz="1600">
                <a:solidFill>
                  <a:srgbClr val="868383"/>
                </a:solidFill>
                <a:latin typeface="Arial"/>
                <a:cs typeface="Arial"/>
              </a:defRPr>
            </a:lvl4pPr>
            <a:lvl5pPr marL="1071563" indent="-176213">
              <a:buSzPct val="90000"/>
              <a:buFont typeface="Arial" panose="020B0604020202020204" pitchFamily="34" charset="0"/>
              <a:buChar char="•"/>
              <a:defRPr sz="1600">
                <a:solidFill>
                  <a:srgbClr val="868383"/>
                </a:solidFill>
                <a:latin typeface="Arial"/>
                <a:cs typeface="Arial"/>
              </a:defRPr>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13" name="Text Placeholder 4"/>
          <p:cNvSpPr>
            <a:spLocks noGrp="1"/>
          </p:cNvSpPr>
          <p:nvPr>
            <p:ph type="body" sz="quarter" idx="3"/>
          </p:nvPr>
        </p:nvSpPr>
        <p:spPr>
          <a:xfrm>
            <a:off x="6579691" y="1270493"/>
            <a:ext cx="2232278" cy="1552149"/>
          </a:xfrm>
          <a:prstGeom prst="rect">
            <a:avLst/>
          </a:prstGeom>
          <a:ln>
            <a:noFill/>
          </a:ln>
        </p:spPr>
        <p:txBody>
          <a:bodyPr anchor="ctr" anchorCtr="1">
            <a:normAutofit/>
          </a:bodyPr>
          <a:lstStyle>
            <a:lvl1pPr marL="0" indent="0" algn="ctr">
              <a:buNone/>
              <a:defRPr sz="2000" b="1">
                <a:solidFill>
                  <a:srgbClr val="FFFFFF"/>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Tree>
    <p:extLst>
      <p:ext uri="{BB962C8B-B14F-4D97-AF65-F5344CB8AC3E}">
        <p14:creationId xmlns:p14="http://schemas.microsoft.com/office/powerpoint/2010/main" val="1038997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eme 2 - Blank Header">
    <p:spTree>
      <p:nvGrpSpPr>
        <p:cNvPr id="1" name=""/>
        <p:cNvGrpSpPr/>
        <p:nvPr/>
      </p:nvGrpSpPr>
      <p:grpSpPr>
        <a:xfrm>
          <a:off x="0" y="0"/>
          <a:ext cx="0" cy="0"/>
          <a:chOff x="0" y="0"/>
          <a:chExt cx="0" cy="0"/>
        </a:xfrm>
      </p:grpSpPr>
      <p:sp>
        <p:nvSpPr>
          <p:cNvPr id="7" name="Title 1"/>
          <p:cNvSpPr>
            <a:spLocks noGrp="1"/>
          </p:cNvSpPr>
          <p:nvPr>
            <p:ph type="title"/>
          </p:nvPr>
        </p:nvSpPr>
        <p:spPr>
          <a:xfrm>
            <a:off x="118800" y="486167"/>
            <a:ext cx="8100646" cy="527538"/>
          </a:xfrm>
          <a:prstGeom prst="rect">
            <a:avLst/>
          </a:prstGeom>
        </p:spPr>
        <p:txBody>
          <a:bodyPr anchor="b">
            <a:normAutofit/>
          </a:bodyPr>
          <a:lstStyle>
            <a:lvl1pPr algn="l">
              <a:defRPr sz="2400" b="1" cap="all" baseline="0">
                <a:solidFill>
                  <a:srgbClr val="7B7576"/>
                </a:solidFill>
                <a:latin typeface="Arial"/>
                <a:cs typeface="Arial"/>
              </a:defRPr>
            </a:lvl1pPr>
          </a:lstStyle>
          <a:p>
            <a:r>
              <a:rPr lang="en-GB" dirty="0" smtClean="0"/>
              <a:t>Click to edit Master title style</a:t>
            </a:r>
            <a:endParaRPr lang="en-US" dirty="0"/>
          </a:p>
        </p:txBody>
      </p:sp>
    </p:spTree>
    <p:extLst>
      <p:ext uri="{BB962C8B-B14F-4D97-AF65-F5344CB8AC3E}">
        <p14:creationId xmlns:p14="http://schemas.microsoft.com/office/powerpoint/2010/main" val="1084321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heme 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534" y="487571"/>
            <a:ext cx="8585873" cy="527538"/>
          </a:xfrm>
          <a:prstGeom prst="rect">
            <a:avLst/>
          </a:prstGeom>
        </p:spPr>
        <p:txBody>
          <a:bodyPr anchor="b">
            <a:normAutofit/>
          </a:bodyPr>
          <a:lstStyle>
            <a:lvl1pPr algn="l">
              <a:defRPr sz="2400" b="1" cap="all" baseline="0">
                <a:solidFill>
                  <a:srgbClr val="7B7576"/>
                </a:solidFill>
                <a:latin typeface="Arial"/>
                <a:cs typeface="Arial"/>
              </a:defRPr>
            </a:lvl1pPr>
          </a:lstStyle>
          <a:p>
            <a:r>
              <a:rPr lang="en-US" smtClean="0"/>
              <a:t>Click to edit Master title style</a:t>
            </a:r>
            <a:endParaRPr lang="en-US" dirty="0"/>
          </a:p>
        </p:txBody>
      </p:sp>
      <p:sp>
        <p:nvSpPr>
          <p:cNvPr id="3" name="Content Placeholder 2"/>
          <p:cNvSpPr>
            <a:spLocks noGrp="1"/>
          </p:cNvSpPr>
          <p:nvPr>
            <p:ph idx="1"/>
          </p:nvPr>
        </p:nvSpPr>
        <p:spPr>
          <a:xfrm>
            <a:off x="122545" y="1173600"/>
            <a:ext cx="8587174" cy="4747846"/>
          </a:xfrm>
          <a:prstGeom prst="rect">
            <a:avLst/>
          </a:prstGeom>
        </p:spPr>
        <p:txBody>
          <a:bodyPr>
            <a:normAutofit/>
          </a:bodyPr>
          <a:lstStyle>
            <a:lvl1pPr>
              <a:lnSpc>
                <a:spcPts val="2200"/>
              </a:lnSpc>
              <a:buSzPct val="95000"/>
              <a:defRPr sz="1600">
                <a:solidFill>
                  <a:srgbClr val="7B7576"/>
                </a:solidFill>
                <a:latin typeface="Arial"/>
                <a:cs typeface="Arial"/>
              </a:defRPr>
            </a:lvl1pPr>
            <a:lvl2pPr marL="641350" indent="-285750">
              <a:lnSpc>
                <a:spcPts val="2200"/>
              </a:lnSpc>
              <a:buSzPct val="90000"/>
              <a:buFont typeface="Arial" panose="020B0604020202020204" pitchFamily="34" charset="0"/>
              <a:buChar char="•"/>
              <a:defRPr sz="1600">
                <a:solidFill>
                  <a:srgbClr val="7B7576"/>
                </a:solidFill>
                <a:latin typeface="Arial"/>
                <a:cs typeface="Arial"/>
              </a:defRPr>
            </a:lvl2pPr>
            <a:lvl3pPr marL="895350" indent="-266700">
              <a:lnSpc>
                <a:spcPts val="2200"/>
              </a:lnSpc>
              <a:buSzPct val="90000"/>
              <a:buFont typeface="Arial" panose="020B0604020202020204" pitchFamily="34" charset="0"/>
              <a:buChar char="•"/>
              <a:defRPr sz="1600">
                <a:solidFill>
                  <a:srgbClr val="7B7576"/>
                </a:solidFill>
                <a:latin typeface="Arial"/>
                <a:cs typeface="Arial"/>
              </a:defRPr>
            </a:lvl3pPr>
            <a:lvl4pPr marL="1169988" indent="-274638">
              <a:lnSpc>
                <a:spcPts val="2200"/>
              </a:lnSpc>
              <a:buSzPct val="90000"/>
              <a:buFont typeface="Arial" panose="020B0604020202020204" pitchFamily="34" charset="0"/>
              <a:buChar char="•"/>
              <a:defRPr sz="1600">
                <a:solidFill>
                  <a:srgbClr val="7B7576"/>
                </a:solidFill>
                <a:latin typeface="Arial"/>
                <a:cs typeface="Arial"/>
              </a:defRPr>
            </a:lvl4pPr>
            <a:lvl5pPr marL="1435100" indent="-265113">
              <a:lnSpc>
                <a:spcPts val="2200"/>
              </a:lnSpc>
              <a:buSzPct val="90000"/>
              <a:buFont typeface="Arial" panose="020B0604020202020204" pitchFamily="34" charset="0"/>
              <a:buChar char="•"/>
              <a:defRPr sz="1600">
                <a:solidFill>
                  <a:srgbClr val="7B7576"/>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966038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eme 2 SIX IMAGES &amp; circle">
    <p:spTree>
      <p:nvGrpSpPr>
        <p:cNvPr id="1" name=""/>
        <p:cNvGrpSpPr/>
        <p:nvPr/>
      </p:nvGrpSpPr>
      <p:grpSpPr>
        <a:xfrm>
          <a:off x="0" y="0"/>
          <a:ext cx="0" cy="0"/>
          <a:chOff x="0" y="0"/>
          <a:chExt cx="0" cy="0"/>
        </a:xfrm>
      </p:grpSpPr>
      <p:sp>
        <p:nvSpPr>
          <p:cNvPr id="10" name="Oval 9"/>
          <p:cNvSpPr/>
          <p:nvPr/>
        </p:nvSpPr>
        <p:spPr>
          <a:xfrm>
            <a:off x="6572250" y="1114425"/>
            <a:ext cx="2265363" cy="2265363"/>
          </a:xfrm>
          <a:prstGeom prst="ellipse">
            <a:avLst/>
          </a:prstGeom>
          <a:solidFill>
            <a:srgbClr val="3C8D94">
              <a:alpha val="62000"/>
            </a:srgbClr>
          </a:solidFill>
          <a:ln w="6350">
            <a:solidFill>
              <a:srgbClr val="00FFFC"/>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000" dirty="0"/>
          </a:p>
        </p:txBody>
      </p:sp>
      <p:sp>
        <p:nvSpPr>
          <p:cNvPr id="11" name="Oval 10"/>
          <p:cNvSpPr/>
          <p:nvPr/>
        </p:nvSpPr>
        <p:spPr>
          <a:xfrm>
            <a:off x="2347913" y="1466850"/>
            <a:ext cx="65087" cy="66675"/>
          </a:xfrm>
          <a:prstGeom prst="ellipse">
            <a:avLst/>
          </a:prstGeom>
          <a:solidFill>
            <a:srgbClr val="00FFF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Oval 11"/>
          <p:cNvSpPr/>
          <p:nvPr/>
        </p:nvSpPr>
        <p:spPr>
          <a:xfrm>
            <a:off x="4368800" y="2074863"/>
            <a:ext cx="65088" cy="66675"/>
          </a:xfrm>
          <a:prstGeom prst="ellipse">
            <a:avLst/>
          </a:prstGeom>
          <a:solidFill>
            <a:srgbClr val="00FFF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cxnSp>
        <p:nvCxnSpPr>
          <p:cNvPr id="13" name="Straight Connector 12"/>
          <p:cNvCxnSpPr/>
          <p:nvPr/>
        </p:nvCxnSpPr>
        <p:spPr>
          <a:xfrm flipV="1">
            <a:off x="4402138" y="1778000"/>
            <a:ext cx="2265362" cy="330200"/>
          </a:xfrm>
          <a:prstGeom prst="line">
            <a:avLst/>
          </a:prstGeom>
          <a:ln w="6350">
            <a:solidFill>
              <a:srgbClr val="00FFFC"/>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378075" y="1501775"/>
            <a:ext cx="2022475" cy="603250"/>
          </a:xfrm>
          <a:prstGeom prst="line">
            <a:avLst/>
          </a:prstGeom>
          <a:ln w="6350">
            <a:solidFill>
              <a:srgbClr val="00FFFC"/>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10800000" flipH="1">
            <a:off x="169863" y="1501775"/>
            <a:ext cx="2209800" cy="935038"/>
          </a:xfrm>
          <a:prstGeom prst="line">
            <a:avLst/>
          </a:prstGeom>
          <a:ln w="6350">
            <a:solidFill>
              <a:srgbClr val="00FFFC"/>
            </a:solidFill>
            <a:tailEnd type="none"/>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6654800" y="1738313"/>
            <a:ext cx="65088" cy="66675"/>
          </a:xfrm>
          <a:prstGeom prst="ellipse">
            <a:avLst/>
          </a:prstGeom>
          <a:solidFill>
            <a:srgbClr val="00FFF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7" name="Oval 16"/>
          <p:cNvSpPr/>
          <p:nvPr/>
        </p:nvSpPr>
        <p:spPr>
          <a:xfrm>
            <a:off x="128588" y="2406650"/>
            <a:ext cx="65087" cy="66675"/>
          </a:xfrm>
          <a:prstGeom prst="ellipse">
            <a:avLst/>
          </a:prstGeom>
          <a:solidFill>
            <a:srgbClr val="00FFF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Picture Placeholder 5"/>
          <p:cNvSpPr>
            <a:spLocks noGrp="1"/>
          </p:cNvSpPr>
          <p:nvPr>
            <p:ph type="pic" sz="quarter" idx="20"/>
          </p:nvPr>
        </p:nvSpPr>
        <p:spPr>
          <a:xfrm>
            <a:off x="175148" y="2483776"/>
            <a:ext cx="1876563" cy="1470461"/>
          </a:xfrm>
          <a:prstGeom prst="rect">
            <a:avLst/>
          </a:prstGeom>
        </p:spPr>
        <p:txBody>
          <a:bodyPr anchor="ctr"/>
          <a:lstStyle>
            <a:lvl1pPr marL="0" indent="0" algn="ctr">
              <a:buNone/>
              <a:defRPr sz="2400">
                <a:latin typeface="Franklin Gothic Book" panose="020B0503020102020204" pitchFamily="34" charset="0"/>
              </a:defRPr>
            </a:lvl1pPr>
          </a:lstStyle>
          <a:p>
            <a:pPr lvl="0"/>
            <a:endParaRPr lang="en-GB" noProof="0"/>
          </a:p>
        </p:txBody>
      </p:sp>
      <p:sp>
        <p:nvSpPr>
          <p:cNvPr id="30" name="Title 1"/>
          <p:cNvSpPr>
            <a:spLocks noGrp="1"/>
          </p:cNvSpPr>
          <p:nvPr>
            <p:ph type="title"/>
          </p:nvPr>
        </p:nvSpPr>
        <p:spPr>
          <a:xfrm>
            <a:off x="118800" y="487333"/>
            <a:ext cx="8100646" cy="527538"/>
          </a:xfrm>
          <a:prstGeom prst="rect">
            <a:avLst/>
          </a:prstGeom>
        </p:spPr>
        <p:txBody>
          <a:bodyPr anchor="b"/>
          <a:lstStyle>
            <a:lvl1pPr algn="l">
              <a:defRPr sz="2400" b="1" cap="all" baseline="0">
                <a:solidFill>
                  <a:srgbClr val="7B7576"/>
                </a:solidFill>
                <a:latin typeface="Arial"/>
                <a:cs typeface="Arial"/>
              </a:defRPr>
            </a:lvl1pPr>
          </a:lstStyle>
          <a:p>
            <a:r>
              <a:rPr lang="en-GB" dirty="0" smtClean="0"/>
              <a:t>Click to edit Master title style</a:t>
            </a:r>
            <a:endParaRPr lang="en-US" dirty="0"/>
          </a:p>
        </p:txBody>
      </p:sp>
      <p:sp>
        <p:nvSpPr>
          <p:cNvPr id="23" name="Picture Placeholder 5"/>
          <p:cNvSpPr>
            <a:spLocks noGrp="1"/>
          </p:cNvSpPr>
          <p:nvPr>
            <p:ph type="pic" sz="quarter" idx="21"/>
          </p:nvPr>
        </p:nvSpPr>
        <p:spPr>
          <a:xfrm>
            <a:off x="2292542" y="2480663"/>
            <a:ext cx="1876563" cy="1470461"/>
          </a:xfrm>
          <a:prstGeom prst="rect">
            <a:avLst/>
          </a:prstGeom>
        </p:spPr>
        <p:txBody>
          <a:bodyPr anchor="ctr"/>
          <a:lstStyle>
            <a:lvl1pPr marL="0" indent="0" algn="ctr">
              <a:buNone/>
              <a:defRPr sz="2400">
                <a:latin typeface="Franklin Gothic Book" panose="020B0503020102020204" pitchFamily="34" charset="0"/>
              </a:defRPr>
            </a:lvl1pPr>
          </a:lstStyle>
          <a:p>
            <a:pPr lvl="0"/>
            <a:endParaRPr lang="en-GB" noProof="0"/>
          </a:p>
        </p:txBody>
      </p:sp>
      <p:sp>
        <p:nvSpPr>
          <p:cNvPr id="24" name="Picture Placeholder 5"/>
          <p:cNvSpPr>
            <a:spLocks noGrp="1"/>
          </p:cNvSpPr>
          <p:nvPr>
            <p:ph type="pic" sz="quarter" idx="22"/>
          </p:nvPr>
        </p:nvSpPr>
        <p:spPr>
          <a:xfrm>
            <a:off x="4409936" y="2478835"/>
            <a:ext cx="1876563" cy="1470461"/>
          </a:xfrm>
          <a:prstGeom prst="rect">
            <a:avLst/>
          </a:prstGeom>
        </p:spPr>
        <p:txBody>
          <a:bodyPr anchor="ctr"/>
          <a:lstStyle>
            <a:lvl1pPr marL="0" indent="0" algn="ctr">
              <a:buNone/>
              <a:defRPr sz="2400">
                <a:latin typeface="Franklin Gothic Book" panose="020B0503020102020204" pitchFamily="34" charset="0"/>
              </a:defRPr>
            </a:lvl1pPr>
          </a:lstStyle>
          <a:p>
            <a:pPr lvl="0"/>
            <a:endParaRPr lang="en-GB" noProof="0"/>
          </a:p>
        </p:txBody>
      </p:sp>
      <p:sp>
        <p:nvSpPr>
          <p:cNvPr id="25" name="Picture Placeholder 5"/>
          <p:cNvSpPr>
            <a:spLocks noGrp="1"/>
          </p:cNvSpPr>
          <p:nvPr>
            <p:ph type="pic" sz="quarter" idx="23"/>
          </p:nvPr>
        </p:nvSpPr>
        <p:spPr>
          <a:xfrm>
            <a:off x="175148" y="4170361"/>
            <a:ext cx="1876563" cy="1470461"/>
          </a:xfrm>
          <a:prstGeom prst="rect">
            <a:avLst/>
          </a:prstGeom>
        </p:spPr>
        <p:txBody>
          <a:bodyPr anchor="ctr"/>
          <a:lstStyle>
            <a:lvl1pPr marL="0" indent="0" algn="ctr">
              <a:buNone/>
              <a:defRPr sz="2400">
                <a:latin typeface="Franklin Gothic Book" panose="020B0503020102020204" pitchFamily="34" charset="0"/>
              </a:defRPr>
            </a:lvl1pPr>
          </a:lstStyle>
          <a:p>
            <a:pPr lvl="0"/>
            <a:endParaRPr lang="en-GB" noProof="0"/>
          </a:p>
        </p:txBody>
      </p:sp>
      <p:sp>
        <p:nvSpPr>
          <p:cNvPr id="28" name="Picture Placeholder 5"/>
          <p:cNvSpPr>
            <a:spLocks noGrp="1"/>
          </p:cNvSpPr>
          <p:nvPr>
            <p:ph type="pic" sz="quarter" idx="24"/>
          </p:nvPr>
        </p:nvSpPr>
        <p:spPr>
          <a:xfrm>
            <a:off x="2292542" y="4167891"/>
            <a:ext cx="1876563" cy="1470461"/>
          </a:xfrm>
          <a:prstGeom prst="rect">
            <a:avLst/>
          </a:prstGeom>
        </p:spPr>
        <p:txBody>
          <a:bodyPr anchor="ctr"/>
          <a:lstStyle>
            <a:lvl1pPr marL="0" indent="0" algn="ctr">
              <a:buNone/>
              <a:defRPr sz="2400">
                <a:latin typeface="Franklin Gothic Book" panose="020B0503020102020204" pitchFamily="34" charset="0"/>
              </a:defRPr>
            </a:lvl1pPr>
          </a:lstStyle>
          <a:p>
            <a:pPr lvl="0"/>
            <a:endParaRPr lang="en-GB" noProof="0"/>
          </a:p>
        </p:txBody>
      </p:sp>
      <p:sp>
        <p:nvSpPr>
          <p:cNvPr id="29" name="Picture Placeholder 5"/>
          <p:cNvSpPr>
            <a:spLocks noGrp="1"/>
          </p:cNvSpPr>
          <p:nvPr>
            <p:ph type="pic" sz="quarter" idx="25"/>
          </p:nvPr>
        </p:nvSpPr>
        <p:spPr>
          <a:xfrm>
            <a:off x="4409936" y="4165420"/>
            <a:ext cx="1876563" cy="1470461"/>
          </a:xfrm>
          <a:prstGeom prst="rect">
            <a:avLst/>
          </a:prstGeom>
        </p:spPr>
        <p:txBody>
          <a:bodyPr anchor="ctr"/>
          <a:lstStyle>
            <a:lvl1pPr marL="0" indent="0" algn="ctr">
              <a:buNone/>
              <a:defRPr sz="2400">
                <a:latin typeface="Franklin Gothic Book" panose="020B0503020102020204" pitchFamily="34" charset="0"/>
              </a:defRPr>
            </a:lvl1pPr>
          </a:lstStyle>
          <a:p>
            <a:pPr lvl="0"/>
            <a:endParaRPr lang="en-GB" noProof="0"/>
          </a:p>
        </p:txBody>
      </p:sp>
      <p:sp>
        <p:nvSpPr>
          <p:cNvPr id="34" name="Text Placeholder 4"/>
          <p:cNvSpPr>
            <a:spLocks noGrp="1"/>
          </p:cNvSpPr>
          <p:nvPr>
            <p:ph type="body" sz="quarter" idx="3"/>
          </p:nvPr>
        </p:nvSpPr>
        <p:spPr>
          <a:xfrm>
            <a:off x="6579691" y="1270493"/>
            <a:ext cx="2232278" cy="1552149"/>
          </a:xfrm>
          <a:prstGeom prst="rect">
            <a:avLst/>
          </a:prstGeom>
          <a:ln>
            <a:noFill/>
          </a:ln>
        </p:spPr>
        <p:txBody>
          <a:bodyPr anchor="ctr" anchorCtr="1">
            <a:normAutofit/>
          </a:bodyPr>
          <a:lstStyle>
            <a:lvl1pPr marL="0" indent="0" algn="ctr">
              <a:buNone/>
              <a:defRPr sz="2000" b="1">
                <a:solidFill>
                  <a:srgbClr val="FFFFFF"/>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Tree>
    <p:extLst>
      <p:ext uri="{BB962C8B-B14F-4D97-AF65-F5344CB8AC3E}">
        <p14:creationId xmlns:p14="http://schemas.microsoft.com/office/powerpoint/2010/main" val="9664380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eme 2 IMAGE LEFT Content Right">
    <p:spTree>
      <p:nvGrpSpPr>
        <p:cNvPr id="1" name=""/>
        <p:cNvGrpSpPr/>
        <p:nvPr/>
      </p:nvGrpSpPr>
      <p:grpSpPr>
        <a:xfrm>
          <a:off x="0" y="0"/>
          <a:ext cx="0" cy="0"/>
          <a:chOff x="0" y="0"/>
          <a:chExt cx="0" cy="0"/>
        </a:xfrm>
      </p:grpSpPr>
      <p:cxnSp>
        <p:nvCxnSpPr>
          <p:cNvPr id="6" name="Straight Connector 5"/>
          <p:cNvCxnSpPr/>
          <p:nvPr/>
        </p:nvCxnSpPr>
        <p:spPr>
          <a:xfrm>
            <a:off x="3662363" y="1951038"/>
            <a:ext cx="577850" cy="112712"/>
          </a:xfrm>
          <a:prstGeom prst="line">
            <a:avLst/>
          </a:prstGeom>
          <a:ln w="6350">
            <a:solidFill>
              <a:srgbClr val="00FFFC"/>
            </a:solidFill>
            <a:tailEnd type="none"/>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4884738" y="1163638"/>
            <a:ext cx="306387" cy="568325"/>
          </a:xfrm>
          <a:prstGeom prst="line">
            <a:avLst/>
          </a:prstGeom>
          <a:ln w="6350">
            <a:solidFill>
              <a:srgbClr val="00FFFC"/>
            </a:solidFill>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13" idx="7"/>
          </p:cNvCxnSpPr>
          <p:nvPr/>
        </p:nvCxnSpPr>
        <p:spPr>
          <a:xfrm flipV="1">
            <a:off x="4238625" y="1163638"/>
            <a:ext cx="600075" cy="876300"/>
          </a:xfrm>
          <a:prstGeom prst="line">
            <a:avLst/>
          </a:prstGeom>
          <a:ln w="6350">
            <a:solidFill>
              <a:srgbClr val="00FFFC"/>
            </a:solidFill>
            <a:tailEnd type="none"/>
          </a:ln>
          <a:effectLst/>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4183063" y="2030413"/>
            <a:ext cx="65087" cy="65087"/>
          </a:xfrm>
          <a:prstGeom prst="ellipse">
            <a:avLst/>
          </a:prstGeom>
          <a:solidFill>
            <a:srgbClr val="00FFF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Oval 12"/>
          <p:cNvSpPr/>
          <p:nvPr/>
        </p:nvSpPr>
        <p:spPr>
          <a:xfrm>
            <a:off x="4829175" y="1108075"/>
            <a:ext cx="65088" cy="65088"/>
          </a:xfrm>
          <a:prstGeom prst="ellipse">
            <a:avLst/>
          </a:prstGeom>
          <a:solidFill>
            <a:srgbClr val="00FFF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4" name="Oval 13"/>
          <p:cNvSpPr/>
          <p:nvPr/>
        </p:nvSpPr>
        <p:spPr>
          <a:xfrm>
            <a:off x="5181600" y="1720850"/>
            <a:ext cx="68263" cy="66675"/>
          </a:xfrm>
          <a:prstGeom prst="ellipse">
            <a:avLst/>
          </a:prstGeom>
          <a:solidFill>
            <a:srgbClr val="00FFF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Picture Placeholder 2"/>
          <p:cNvSpPr>
            <a:spLocks noGrp="1"/>
          </p:cNvSpPr>
          <p:nvPr>
            <p:ph type="pic" idx="1"/>
          </p:nvPr>
        </p:nvSpPr>
        <p:spPr>
          <a:xfrm>
            <a:off x="394878" y="1583363"/>
            <a:ext cx="4190400" cy="4190400"/>
          </a:xfrm>
          <a:prstGeom prst="ellipse">
            <a:avLst/>
          </a:prstGeom>
          <a:ln w="12700">
            <a:solidFill>
              <a:srgbClr val="00FFFC"/>
            </a:solidFill>
          </a:ln>
        </p:spPr>
        <p:txBody>
          <a:bodyPr anchor="ctr"/>
          <a:lstStyle>
            <a:lvl1pPr marL="0" indent="0" algn="ctr">
              <a:buNone/>
              <a:defRPr sz="3200">
                <a:latin typeface="Franklin Gothic Demi" panose="020B07030201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0" name="Title 1"/>
          <p:cNvSpPr>
            <a:spLocks noGrp="1"/>
          </p:cNvSpPr>
          <p:nvPr>
            <p:ph type="title"/>
          </p:nvPr>
        </p:nvSpPr>
        <p:spPr>
          <a:xfrm>
            <a:off x="118800" y="486167"/>
            <a:ext cx="8100646" cy="527538"/>
          </a:xfrm>
          <a:prstGeom prst="rect">
            <a:avLst/>
          </a:prstGeom>
        </p:spPr>
        <p:txBody>
          <a:bodyPr anchor="b"/>
          <a:lstStyle>
            <a:lvl1pPr algn="l">
              <a:defRPr sz="2400" b="1" cap="all" baseline="0">
                <a:solidFill>
                  <a:srgbClr val="7B7576"/>
                </a:solidFill>
                <a:latin typeface="Arial"/>
                <a:cs typeface="Arial"/>
              </a:defRPr>
            </a:lvl1pPr>
          </a:lstStyle>
          <a:p>
            <a:r>
              <a:rPr lang="en-GB" dirty="0" smtClean="0"/>
              <a:t>Click to edit Master title style</a:t>
            </a:r>
            <a:endParaRPr lang="en-US" dirty="0"/>
          </a:p>
        </p:txBody>
      </p:sp>
      <p:sp>
        <p:nvSpPr>
          <p:cNvPr id="12" name="Content Placeholder 5"/>
          <p:cNvSpPr>
            <a:spLocks noGrp="1"/>
          </p:cNvSpPr>
          <p:nvPr>
            <p:ph sz="quarter" idx="4"/>
          </p:nvPr>
        </p:nvSpPr>
        <p:spPr>
          <a:xfrm>
            <a:off x="5229825" y="2364159"/>
            <a:ext cx="3698275" cy="3512979"/>
          </a:xfrm>
          <a:prstGeom prst="rect">
            <a:avLst/>
          </a:prstGeom>
          <a:noFill/>
          <a:ln w="6350">
            <a:solidFill>
              <a:srgbClr val="00FFFC"/>
            </a:solidFill>
          </a:ln>
        </p:spPr>
        <p:txBody>
          <a:bodyPr>
            <a:normAutofit/>
          </a:bodyPr>
          <a:lstStyle>
            <a:lvl1pPr>
              <a:buSzPct val="95000"/>
              <a:defRPr sz="1600">
                <a:solidFill>
                  <a:srgbClr val="7B7576"/>
                </a:solidFill>
                <a:latin typeface="Arial"/>
                <a:cs typeface="Arial"/>
              </a:defRPr>
            </a:lvl1pPr>
            <a:lvl2pPr marL="541338" indent="-185738">
              <a:buSzPct val="90000"/>
              <a:buFont typeface="Arial" panose="020B0604020202020204" pitchFamily="34" charset="0"/>
              <a:buChar char="•"/>
              <a:defRPr sz="1600">
                <a:solidFill>
                  <a:srgbClr val="7B7576"/>
                </a:solidFill>
                <a:latin typeface="Arial"/>
                <a:cs typeface="Arial"/>
              </a:defRPr>
            </a:lvl2pPr>
            <a:lvl3pPr marL="717550" indent="-176213">
              <a:buSzPct val="90000"/>
              <a:defRPr sz="1600">
                <a:solidFill>
                  <a:srgbClr val="7B7576"/>
                </a:solidFill>
                <a:latin typeface="Arial"/>
                <a:cs typeface="Arial"/>
              </a:defRPr>
            </a:lvl3pPr>
            <a:lvl4pPr marL="895350" indent="-177800">
              <a:buSzPct val="90000"/>
              <a:buFont typeface="Arial" panose="020B0604020202020204" pitchFamily="34" charset="0"/>
              <a:buChar char="•"/>
              <a:defRPr sz="1600">
                <a:solidFill>
                  <a:srgbClr val="7B7576"/>
                </a:solidFill>
                <a:latin typeface="Arial"/>
                <a:cs typeface="Arial"/>
              </a:defRPr>
            </a:lvl4pPr>
            <a:lvl5pPr marL="1071563" indent="-176213">
              <a:buSzPct val="90000"/>
              <a:buFont typeface="Arial" panose="020B0604020202020204" pitchFamily="34" charset="0"/>
              <a:buChar char="•"/>
              <a:defRPr sz="1600">
                <a:solidFill>
                  <a:srgbClr val="7B7576"/>
                </a:solidFill>
                <a:latin typeface="Arial"/>
                <a:cs typeface="Arial"/>
              </a:defRPr>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22" name="Text Placeholder 4"/>
          <p:cNvSpPr>
            <a:spLocks noGrp="1"/>
          </p:cNvSpPr>
          <p:nvPr>
            <p:ph type="body" sz="quarter" idx="3"/>
          </p:nvPr>
        </p:nvSpPr>
        <p:spPr>
          <a:xfrm>
            <a:off x="5229825" y="1768959"/>
            <a:ext cx="3698275" cy="585618"/>
          </a:xfrm>
          <a:prstGeom prst="rect">
            <a:avLst/>
          </a:prstGeom>
          <a:ln w="6350">
            <a:solidFill>
              <a:srgbClr val="00FFFC"/>
            </a:solidFill>
          </a:ln>
        </p:spPr>
        <p:txBody>
          <a:bodyPr anchor="ctr"/>
          <a:lstStyle>
            <a:lvl1pPr marL="0" indent="0">
              <a:lnSpc>
                <a:spcPct val="80000"/>
              </a:lnSpc>
              <a:buNone/>
              <a:defRPr sz="2000" b="1" cap="all" baseline="0">
                <a:solidFill>
                  <a:srgbClr val="7B7576"/>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Tree>
    <p:extLst>
      <p:ext uri="{BB962C8B-B14F-4D97-AF65-F5344CB8AC3E}">
        <p14:creationId xmlns:p14="http://schemas.microsoft.com/office/powerpoint/2010/main" val="30625278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eme 2 - Disclaimer 1">
    <p:spTree>
      <p:nvGrpSpPr>
        <p:cNvPr id="1" name=""/>
        <p:cNvGrpSpPr/>
        <p:nvPr/>
      </p:nvGrpSpPr>
      <p:grpSpPr>
        <a:xfrm>
          <a:off x="0" y="0"/>
          <a:ext cx="0" cy="0"/>
          <a:chOff x="0" y="0"/>
          <a:chExt cx="0" cy="0"/>
        </a:xfrm>
      </p:grpSpPr>
      <p:cxnSp>
        <p:nvCxnSpPr>
          <p:cNvPr id="3" name="Straight Connector 2"/>
          <p:cNvCxnSpPr/>
          <p:nvPr userDrawn="1"/>
        </p:nvCxnSpPr>
        <p:spPr>
          <a:xfrm>
            <a:off x="4231140" y="4036911"/>
            <a:ext cx="200025" cy="273050"/>
          </a:xfrm>
          <a:prstGeom prst="line">
            <a:avLst/>
          </a:prstGeom>
          <a:ln w="6350">
            <a:solidFill>
              <a:srgbClr val="00FFFC"/>
            </a:solidFill>
          </a:ln>
          <a:effectLst/>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118800" y="486167"/>
            <a:ext cx="8100646" cy="527538"/>
          </a:xfrm>
          <a:prstGeom prst="rect">
            <a:avLst/>
          </a:prstGeom>
        </p:spPr>
        <p:txBody>
          <a:bodyPr anchor="b">
            <a:normAutofit/>
          </a:bodyPr>
          <a:lstStyle>
            <a:lvl1pPr algn="l">
              <a:defRPr sz="2400" b="1" cap="all" baseline="0">
                <a:solidFill>
                  <a:srgbClr val="7B7576"/>
                </a:solidFill>
                <a:latin typeface="Arial"/>
                <a:cs typeface="Arial"/>
              </a:defRPr>
            </a:lvl1pPr>
          </a:lstStyle>
          <a:p>
            <a:r>
              <a:rPr lang="en-GB" dirty="0" smtClean="0"/>
              <a:t>Click to edit Master title style</a:t>
            </a:r>
            <a:endParaRPr lang="en-US" dirty="0"/>
          </a:p>
        </p:txBody>
      </p:sp>
      <p:cxnSp>
        <p:nvCxnSpPr>
          <p:cNvPr id="4" name="Straight Connector 3"/>
          <p:cNvCxnSpPr/>
          <p:nvPr userDrawn="1"/>
        </p:nvCxnSpPr>
        <p:spPr>
          <a:xfrm flipV="1">
            <a:off x="0" y="4041819"/>
            <a:ext cx="4241346" cy="7748"/>
          </a:xfrm>
          <a:prstGeom prst="line">
            <a:avLst/>
          </a:prstGeom>
          <a:ln w="6350">
            <a:solidFill>
              <a:srgbClr val="00FFFC"/>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6"/>
          <p:cNvSpPr txBox="1">
            <a:spLocks/>
          </p:cNvSpPr>
          <p:nvPr userDrawn="1"/>
        </p:nvSpPr>
        <p:spPr>
          <a:xfrm>
            <a:off x="4424400" y="2487600"/>
            <a:ext cx="4337582" cy="3678623"/>
          </a:xfrm>
          <a:prstGeom prst="rect">
            <a:avLst/>
          </a:prstGeom>
          <a:ln>
            <a:solidFill>
              <a:srgbClr val="00FFFC"/>
            </a:solidFill>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Arial" panose="020B0604020202020204" pitchFamily="34" charset="0"/>
              <a:buNone/>
            </a:pPr>
            <a:r>
              <a:rPr lang="en-GB" altLang="en-US" sz="1050" dirty="0" smtClean="0">
                <a:solidFill>
                  <a:schemeClr val="bg1">
                    <a:lumMod val="50000"/>
                  </a:schemeClr>
                </a:solidFill>
                <a:latin typeface="Arial" panose="020B0604020202020204" pitchFamily="34" charset="0"/>
                <a:cs typeface="Arial" panose="020B0604020202020204" pitchFamily="34" charset="0"/>
              </a:rPr>
              <a:t>BAE Systems Applied</a:t>
            </a:r>
            <a:r>
              <a:rPr lang="en-GB" altLang="en-US" sz="1050" baseline="0" dirty="0" smtClean="0">
                <a:solidFill>
                  <a:schemeClr val="bg1">
                    <a:lumMod val="50000"/>
                  </a:schemeClr>
                </a:solidFill>
                <a:latin typeface="Arial" panose="020B0604020202020204" pitchFamily="34" charset="0"/>
                <a:cs typeface="Arial" panose="020B0604020202020204" pitchFamily="34" charset="0"/>
              </a:rPr>
              <a:t> </a:t>
            </a:r>
            <a:r>
              <a:rPr lang="en-GB" altLang="en-US" sz="1050" dirty="0" smtClean="0">
                <a:solidFill>
                  <a:schemeClr val="bg1">
                    <a:lumMod val="50000"/>
                  </a:schemeClr>
                </a:solidFill>
                <a:latin typeface="Arial" panose="020B0604020202020204" pitchFamily="34" charset="0"/>
                <a:cs typeface="Arial" panose="020B0604020202020204" pitchFamily="34" charset="0"/>
              </a:rPr>
              <a:t>Intelligence</a:t>
            </a:r>
            <a:br>
              <a:rPr lang="en-GB" altLang="en-US" sz="1050" dirty="0" smtClean="0">
                <a:solidFill>
                  <a:schemeClr val="bg1">
                    <a:lumMod val="50000"/>
                  </a:schemeClr>
                </a:solidFill>
                <a:latin typeface="Arial" panose="020B0604020202020204" pitchFamily="34" charset="0"/>
                <a:cs typeface="Arial" panose="020B0604020202020204" pitchFamily="34" charset="0"/>
              </a:rPr>
            </a:br>
            <a:r>
              <a:rPr lang="en-GB" altLang="en-US" sz="1050" dirty="0" smtClean="0">
                <a:solidFill>
                  <a:schemeClr val="bg1">
                    <a:lumMod val="50000"/>
                  </a:schemeClr>
                </a:solidFill>
                <a:latin typeface="Arial" panose="020B0604020202020204" pitchFamily="34" charset="0"/>
                <a:cs typeface="Arial" panose="020B0604020202020204" pitchFamily="34" charset="0"/>
              </a:rPr>
              <a:t>Surrey Research Park</a:t>
            </a:r>
            <a:br>
              <a:rPr lang="en-GB" altLang="en-US" sz="1050" dirty="0" smtClean="0">
                <a:solidFill>
                  <a:schemeClr val="bg1">
                    <a:lumMod val="50000"/>
                  </a:schemeClr>
                </a:solidFill>
                <a:latin typeface="Arial" panose="020B0604020202020204" pitchFamily="34" charset="0"/>
                <a:cs typeface="Arial" panose="020B0604020202020204" pitchFamily="34" charset="0"/>
              </a:rPr>
            </a:br>
            <a:r>
              <a:rPr lang="en-GB" altLang="en-US" sz="1050" dirty="0" smtClean="0">
                <a:solidFill>
                  <a:schemeClr val="bg1">
                    <a:lumMod val="50000"/>
                  </a:schemeClr>
                </a:solidFill>
                <a:latin typeface="Arial" panose="020B0604020202020204" pitchFamily="34" charset="0"/>
                <a:cs typeface="Arial" panose="020B0604020202020204" pitchFamily="34" charset="0"/>
              </a:rPr>
              <a:t>Guildford</a:t>
            </a:r>
            <a:br>
              <a:rPr lang="en-GB" altLang="en-US" sz="1050" dirty="0" smtClean="0">
                <a:solidFill>
                  <a:schemeClr val="bg1">
                    <a:lumMod val="50000"/>
                  </a:schemeClr>
                </a:solidFill>
                <a:latin typeface="Arial" panose="020B0604020202020204" pitchFamily="34" charset="0"/>
                <a:cs typeface="Arial" panose="020B0604020202020204" pitchFamily="34" charset="0"/>
              </a:rPr>
            </a:br>
            <a:r>
              <a:rPr lang="en-GB" altLang="en-US" sz="1050" dirty="0" smtClean="0">
                <a:solidFill>
                  <a:schemeClr val="bg1">
                    <a:lumMod val="50000"/>
                  </a:schemeClr>
                </a:solidFill>
                <a:latin typeface="Arial" panose="020B0604020202020204" pitchFamily="34" charset="0"/>
                <a:cs typeface="Arial" panose="020B0604020202020204" pitchFamily="34" charset="0"/>
              </a:rPr>
              <a:t>Surrey</a:t>
            </a:r>
            <a:br>
              <a:rPr lang="en-GB" altLang="en-US" sz="1050" dirty="0" smtClean="0">
                <a:solidFill>
                  <a:schemeClr val="bg1">
                    <a:lumMod val="50000"/>
                  </a:schemeClr>
                </a:solidFill>
                <a:latin typeface="Arial" panose="020B0604020202020204" pitchFamily="34" charset="0"/>
                <a:cs typeface="Arial" panose="020B0604020202020204" pitchFamily="34" charset="0"/>
              </a:rPr>
            </a:br>
            <a:r>
              <a:rPr lang="en-GB" altLang="en-US" sz="1050" dirty="0" smtClean="0">
                <a:solidFill>
                  <a:schemeClr val="bg1">
                    <a:lumMod val="50000"/>
                  </a:schemeClr>
                </a:solidFill>
                <a:latin typeface="Arial" panose="020B0604020202020204" pitchFamily="34" charset="0"/>
                <a:cs typeface="Arial" panose="020B0604020202020204" pitchFamily="34" charset="0"/>
              </a:rPr>
              <a:t>GU2 7YP</a:t>
            </a:r>
            <a:br>
              <a:rPr lang="en-GB" altLang="en-US" sz="1050" dirty="0" smtClean="0">
                <a:solidFill>
                  <a:schemeClr val="bg1">
                    <a:lumMod val="50000"/>
                  </a:schemeClr>
                </a:solidFill>
                <a:latin typeface="Arial" panose="020B0604020202020204" pitchFamily="34" charset="0"/>
                <a:cs typeface="Arial" panose="020B0604020202020204" pitchFamily="34" charset="0"/>
              </a:rPr>
            </a:br>
            <a:r>
              <a:rPr lang="en-GB" altLang="en-US" sz="1050" dirty="0" smtClean="0">
                <a:solidFill>
                  <a:schemeClr val="bg1">
                    <a:lumMod val="50000"/>
                  </a:schemeClr>
                </a:solidFill>
                <a:latin typeface="Arial" panose="020B0604020202020204" pitchFamily="34" charset="0"/>
                <a:cs typeface="Arial" panose="020B0604020202020204" pitchFamily="34" charset="0"/>
              </a:rPr>
              <a:t>United Kingdom</a:t>
            </a:r>
          </a:p>
          <a:p>
            <a:pPr marL="0" indent="0">
              <a:buFont typeface="Arial" panose="020B0604020202020204" pitchFamily="34" charset="0"/>
              <a:buNone/>
            </a:pPr>
            <a:endParaRPr lang="en-GB" altLang="en-US" sz="1200" dirty="0" smtClean="0">
              <a:solidFill>
                <a:schemeClr val="bg1">
                  <a:lumMod val="50000"/>
                </a:schemeClr>
              </a:solidFill>
              <a:latin typeface="Arial" panose="020B0604020202020204" pitchFamily="34" charset="0"/>
              <a:cs typeface="Arial" panose="020B0604020202020204" pitchFamily="34" charset="0"/>
            </a:endParaRPr>
          </a:p>
          <a:p>
            <a:pPr marL="0" indent="0">
              <a:buFont typeface="Arial" panose="020B0604020202020204" pitchFamily="34" charset="0"/>
              <a:buNone/>
            </a:pPr>
            <a:r>
              <a:rPr lang="en-GB" altLang="en-US" sz="1050" dirty="0" smtClean="0">
                <a:solidFill>
                  <a:schemeClr val="bg1">
                    <a:lumMod val="50000"/>
                  </a:schemeClr>
                </a:solidFill>
                <a:latin typeface="Arial" panose="020B0604020202020204" pitchFamily="34" charset="0"/>
                <a:cs typeface="Arial" panose="020B0604020202020204" pitchFamily="34" charset="0"/>
              </a:rPr>
              <a:t>T: +44 (0)1483 816000</a:t>
            </a:r>
            <a:br>
              <a:rPr lang="en-GB" altLang="en-US" sz="1050" dirty="0" smtClean="0">
                <a:solidFill>
                  <a:schemeClr val="bg1">
                    <a:lumMod val="50000"/>
                  </a:schemeClr>
                </a:solidFill>
                <a:latin typeface="Arial" panose="020B0604020202020204" pitchFamily="34" charset="0"/>
                <a:cs typeface="Arial" panose="020B0604020202020204" pitchFamily="34" charset="0"/>
              </a:rPr>
            </a:br>
            <a:r>
              <a:rPr lang="en-GB" altLang="en-US" sz="1050" dirty="0" smtClean="0">
                <a:solidFill>
                  <a:schemeClr val="bg1">
                    <a:lumMod val="50000"/>
                  </a:schemeClr>
                </a:solidFill>
                <a:latin typeface="Arial" panose="020B0604020202020204" pitchFamily="34" charset="0"/>
                <a:cs typeface="Arial" panose="020B0604020202020204" pitchFamily="34" charset="0"/>
              </a:rPr>
              <a:t>F: +44 (0)1483 816144</a:t>
            </a:r>
          </a:p>
          <a:p>
            <a:pPr marL="0" indent="0">
              <a:buFont typeface="Arial" panose="020B0604020202020204" pitchFamily="34" charset="0"/>
              <a:buNone/>
            </a:pPr>
            <a:endParaRPr lang="en-GB" sz="1200" dirty="0" smtClean="0">
              <a:solidFill>
                <a:schemeClr val="bg1">
                  <a:lumMod val="50000"/>
                </a:schemeClr>
              </a:solidFill>
              <a:latin typeface="Arial" panose="020B0604020202020204" pitchFamily="34" charset="0"/>
              <a:cs typeface="Arial" panose="020B0604020202020204" pitchFamily="34" charset="0"/>
            </a:endParaRPr>
          </a:p>
          <a:p>
            <a:r>
              <a:rPr lang="en-GB" sz="900" kern="1200" dirty="0" smtClean="0">
                <a:solidFill>
                  <a:schemeClr val="accent4"/>
                </a:solidFill>
                <a:effectLst/>
                <a:latin typeface="Arial" panose="020B0604020202020204" pitchFamily="34" charset="0"/>
                <a:ea typeface="+mn-ea"/>
                <a:cs typeface="Arial" panose="020B0604020202020204" pitchFamily="34" charset="0"/>
              </a:rPr>
              <a:t>Copyright © 2014 BAE Systems. </a:t>
            </a:r>
            <a:br>
              <a:rPr lang="en-GB" sz="900" kern="1200" dirty="0" smtClean="0">
                <a:solidFill>
                  <a:schemeClr val="accent4"/>
                </a:solidFill>
                <a:effectLst/>
                <a:latin typeface="Arial" panose="020B0604020202020204" pitchFamily="34" charset="0"/>
                <a:ea typeface="+mn-ea"/>
                <a:cs typeface="Arial" panose="020B0604020202020204" pitchFamily="34" charset="0"/>
              </a:rPr>
            </a:br>
            <a:r>
              <a:rPr lang="en-GB" sz="900" kern="1200" dirty="0" smtClean="0">
                <a:solidFill>
                  <a:schemeClr val="accent4"/>
                </a:solidFill>
                <a:effectLst/>
                <a:latin typeface="Arial" panose="020B0604020202020204" pitchFamily="34" charset="0"/>
                <a:ea typeface="+mn-ea"/>
                <a:cs typeface="Arial" panose="020B0604020202020204" pitchFamily="34" charset="0"/>
              </a:rPr>
              <a:t/>
            </a:r>
            <a:br>
              <a:rPr lang="en-GB" sz="900" kern="1200" dirty="0" smtClean="0">
                <a:solidFill>
                  <a:schemeClr val="accent4"/>
                </a:solidFill>
                <a:effectLst/>
                <a:latin typeface="Arial" panose="020B0604020202020204" pitchFamily="34" charset="0"/>
                <a:ea typeface="+mn-ea"/>
                <a:cs typeface="Arial" panose="020B0604020202020204" pitchFamily="34" charset="0"/>
              </a:rPr>
            </a:br>
            <a:r>
              <a:rPr lang="en-GB" sz="900" kern="1200" dirty="0" smtClean="0">
                <a:solidFill>
                  <a:schemeClr val="accent4"/>
                </a:solidFill>
                <a:effectLst/>
                <a:latin typeface="Arial" panose="020B0604020202020204" pitchFamily="34" charset="0"/>
                <a:ea typeface="+mn-ea"/>
                <a:cs typeface="Arial" panose="020B0604020202020204" pitchFamily="34" charset="0"/>
              </a:rPr>
              <a:t>All rights reserved.</a:t>
            </a:r>
            <a:r>
              <a:rPr lang="en-GB" sz="900" kern="1200" baseline="0" dirty="0" smtClean="0">
                <a:solidFill>
                  <a:schemeClr val="accent4"/>
                </a:solidFill>
                <a:effectLst/>
                <a:latin typeface="Arial" panose="020B0604020202020204" pitchFamily="34" charset="0"/>
                <a:ea typeface="+mn-ea"/>
                <a:cs typeface="Arial" panose="020B0604020202020204" pitchFamily="34" charset="0"/>
              </a:rPr>
              <a:t> </a:t>
            </a:r>
            <a:r>
              <a:rPr lang="en-GB" sz="900" kern="1200" dirty="0" smtClean="0">
                <a:solidFill>
                  <a:schemeClr val="accent4"/>
                </a:solidFill>
                <a:effectLst/>
                <a:latin typeface="Arial" panose="020B0604020202020204" pitchFamily="34" charset="0"/>
                <a:ea typeface="+mn-ea"/>
                <a:cs typeface="Arial" panose="020B0604020202020204" pitchFamily="34" charset="0"/>
              </a:rPr>
              <a:t>BAE SYSTEMS, the BAE SYSTEMS Logo and the product names referenced herein are trademarks of BAE Systems plc. </a:t>
            </a:r>
            <a:br>
              <a:rPr lang="en-GB" sz="900" kern="1200" dirty="0" smtClean="0">
                <a:solidFill>
                  <a:schemeClr val="accent4"/>
                </a:solidFill>
                <a:effectLst/>
                <a:latin typeface="Arial" panose="020B0604020202020204" pitchFamily="34" charset="0"/>
                <a:ea typeface="+mn-ea"/>
                <a:cs typeface="Arial" panose="020B0604020202020204" pitchFamily="34" charset="0"/>
              </a:rPr>
            </a:br>
            <a:r>
              <a:rPr lang="en-GB" sz="900" kern="1200" dirty="0" smtClean="0">
                <a:solidFill>
                  <a:schemeClr val="accent4"/>
                </a:solidFill>
                <a:effectLst/>
                <a:latin typeface="Arial" panose="020B0604020202020204" pitchFamily="34" charset="0"/>
                <a:ea typeface="+mn-ea"/>
                <a:cs typeface="Arial" panose="020B0604020202020204" pitchFamily="34" charset="0"/>
              </a:rPr>
              <a:t/>
            </a:r>
            <a:br>
              <a:rPr lang="en-GB" sz="900" kern="1200" dirty="0" smtClean="0">
                <a:solidFill>
                  <a:schemeClr val="accent4"/>
                </a:solidFill>
                <a:effectLst/>
                <a:latin typeface="Arial" panose="020B0604020202020204" pitchFamily="34" charset="0"/>
                <a:ea typeface="+mn-ea"/>
                <a:cs typeface="Arial" panose="020B0604020202020204" pitchFamily="34" charset="0"/>
              </a:rPr>
            </a:br>
            <a:r>
              <a:rPr lang="en-GB" sz="900" kern="1200" dirty="0" smtClean="0">
                <a:solidFill>
                  <a:schemeClr val="accent4"/>
                </a:solidFill>
                <a:effectLst/>
                <a:latin typeface="Arial" panose="020B0604020202020204" pitchFamily="34" charset="0"/>
                <a:ea typeface="+mn-ea"/>
                <a:cs typeface="Arial" panose="020B0604020202020204" pitchFamily="34" charset="0"/>
              </a:rPr>
              <a:t>BAE Systems Applied Intelligence Limited registered in England &amp;</a:t>
            </a:r>
            <a:r>
              <a:rPr lang="en-GB" sz="900" kern="1200" baseline="0" dirty="0" smtClean="0">
                <a:solidFill>
                  <a:schemeClr val="accent4"/>
                </a:solidFill>
                <a:effectLst/>
                <a:latin typeface="Arial" panose="020B0604020202020204" pitchFamily="34" charset="0"/>
                <a:ea typeface="+mn-ea"/>
                <a:cs typeface="Arial" panose="020B0604020202020204" pitchFamily="34" charset="0"/>
              </a:rPr>
              <a:t> </a:t>
            </a:r>
            <a:r>
              <a:rPr lang="en-GB" sz="900" kern="1200" dirty="0" smtClean="0">
                <a:solidFill>
                  <a:schemeClr val="accent4"/>
                </a:solidFill>
                <a:effectLst/>
                <a:latin typeface="Arial" panose="020B0604020202020204" pitchFamily="34" charset="0"/>
                <a:ea typeface="+mn-ea"/>
                <a:cs typeface="Arial" panose="020B0604020202020204" pitchFamily="34" charset="0"/>
              </a:rPr>
              <a:t>Wales Company</a:t>
            </a:r>
            <a:r>
              <a:rPr lang="en-GB" sz="900" kern="1200" baseline="0" dirty="0" smtClean="0">
                <a:solidFill>
                  <a:schemeClr val="accent4"/>
                </a:solidFill>
                <a:effectLst/>
                <a:latin typeface="Arial" panose="020B0604020202020204" pitchFamily="34" charset="0"/>
                <a:ea typeface="+mn-ea"/>
                <a:cs typeface="Arial" panose="020B0604020202020204" pitchFamily="34" charset="0"/>
              </a:rPr>
              <a:t> </a:t>
            </a:r>
            <a:r>
              <a:rPr lang="en-GB" sz="900" kern="1200" dirty="0" smtClean="0">
                <a:solidFill>
                  <a:schemeClr val="accent4"/>
                </a:solidFill>
                <a:effectLst/>
                <a:latin typeface="Arial" panose="020B0604020202020204" pitchFamily="34" charset="0"/>
                <a:ea typeface="+mn-ea"/>
                <a:cs typeface="Arial" panose="020B0604020202020204" pitchFamily="34" charset="0"/>
              </a:rPr>
              <a:t>No.1337451 with its registered office at Surrey Research Park, Guildford, England, GU2 7YP.</a:t>
            </a:r>
            <a:r>
              <a:rPr lang="en-GB" sz="900" kern="1200" baseline="0" dirty="0" smtClean="0">
                <a:solidFill>
                  <a:schemeClr val="accent4"/>
                </a:solidFill>
                <a:effectLst/>
                <a:latin typeface="Arial" panose="020B0604020202020204" pitchFamily="34" charset="0"/>
                <a:ea typeface="+mn-ea"/>
                <a:cs typeface="Arial" panose="020B0604020202020204" pitchFamily="34" charset="0"/>
              </a:rPr>
              <a:t> </a:t>
            </a:r>
            <a:br>
              <a:rPr lang="en-GB" sz="900" kern="1200" baseline="0" dirty="0" smtClean="0">
                <a:solidFill>
                  <a:schemeClr val="accent4"/>
                </a:solidFill>
                <a:effectLst/>
                <a:latin typeface="Arial" panose="020B0604020202020204" pitchFamily="34" charset="0"/>
                <a:ea typeface="+mn-ea"/>
                <a:cs typeface="Arial" panose="020B0604020202020204" pitchFamily="34" charset="0"/>
              </a:rPr>
            </a:br>
            <a:r>
              <a:rPr lang="en-GB" sz="900" kern="1200" baseline="0" dirty="0" smtClean="0">
                <a:solidFill>
                  <a:schemeClr val="accent4"/>
                </a:solidFill>
                <a:effectLst/>
                <a:latin typeface="Arial" panose="020B0604020202020204" pitchFamily="34" charset="0"/>
                <a:ea typeface="+mn-ea"/>
                <a:cs typeface="Arial" panose="020B0604020202020204" pitchFamily="34" charset="0"/>
              </a:rPr>
              <a:t/>
            </a:r>
            <a:br>
              <a:rPr lang="en-GB" sz="900" kern="1200" baseline="0" dirty="0" smtClean="0">
                <a:solidFill>
                  <a:schemeClr val="accent4"/>
                </a:solidFill>
                <a:effectLst/>
                <a:latin typeface="Arial" panose="020B0604020202020204" pitchFamily="34" charset="0"/>
                <a:ea typeface="+mn-ea"/>
                <a:cs typeface="Arial" panose="020B0604020202020204" pitchFamily="34" charset="0"/>
              </a:rPr>
            </a:br>
            <a:r>
              <a:rPr lang="en-GB" sz="900" kern="1200" dirty="0" smtClean="0">
                <a:solidFill>
                  <a:schemeClr val="accent4"/>
                </a:solidFill>
                <a:effectLst/>
                <a:latin typeface="Arial" panose="020B0604020202020204" pitchFamily="34" charset="0"/>
                <a:ea typeface="+mn-ea"/>
                <a:cs typeface="Arial" panose="020B0604020202020204" pitchFamily="34" charset="0"/>
              </a:rPr>
              <a:t>No part of this document may be copied, reproduced, adapted or redistributed in any form or by any means without the express prior written consent of BAE Systems Applied Intelligence.</a:t>
            </a:r>
          </a:p>
        </p:txBody>
      </p:sp>
    </p:spTree>
    <p:extLst>
      <p:ext uri="{BB962C8B-B14F-4D97-AF65-F5344CB8AC3E}">
        <p14:creationId xmlns:p14="http://schemas.microsoft.com/office/powerpoint/2010/main" val="10742335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eme 2 - Disclaimer 2">
    <p:spTree>
      <p:nvGrpSpPr>
        <p:cNvPr id="1" name=""/>
        <p:cNvGrpSpPr/>
        <p:nvPr/>
      </p:nvGrpSpPr>
      <p:grpSpPr>
        <a:xfrm>
          <a:off x="0" y="0"/>
          <a:ext cx="0" cy="0"/>
          <a:chOff x="0" y="0"/>
          <a:chExt cx="0" cy="0"/>
        </a:xfrm>
      </p:grpSpPr>
      <p:sp>
        <p:nvSpPr>
          <p:cNvPr id="7" name="Title 1"/>
          <p:cNvSpPr>
            <a:spLocks noGrp="1"/>
          </p:cNvSpPr>
          <p:nvPr>
            <p:ph type="title"/>
          </p:nvPr>
        </p:nvSpPr>
        <p:spPr>
          <a:xfrm>
            <a:off x="118800" y="486167"/>
            <a:ext cx="8100646" cy="527538"/>
          </a:xfrm>
          <a:prstGeom prst="rect">
            <a:avLst/>
          </a:prstGeom>
        </p:spPr>
        <p:txBody>
          <a:bodyPr anchor="b">
            <a:normAutofit/>
          </a:bodyPr>
          <a:lstStyle>
            <a:lvl1pPr algn="l">
              <a:defRPr sz="2400" b="1" cap="all" baseline="0">
                <a:solidFill>
                  <a:srgbClr val="7B7576"/>
                </a:solidFill>
                <a:latin typeface="Arial"/>
                <a:cs typeface="Arial"/>
              </a:defRPr>
            </a:lvl1pPr>
          </a:lstStyle>
          <a:p>
            <a:r>
              <a:rPr lang="en-GB" dirty="0" smtClean="0"/>
              <a:t>Click to edit Master title style</a:t>
            </a:r>
            <a:endParaRPr lang="en-US" dirty="0"/>
          </a:p>
        </p:txBody>
      </p:sp>
      <p:sp>
        <p:nvSpPr>
          <p:cNvPr id="6" name="Content Placeholder 6"/>
          <p:cNvSpPr txBox="1">
            <a:spLocks/>
          </p:cNvSpPr>
          <p:nvPr userDrawn="1"/>
        </p:nvSpPr>
        <p:spPr>
          <a:xfrm>
            <a:off x="171860" y="1065321"/>
            <a:ext cx="4292600" cy="5104660"/>
          </a:xfrm>
          <a:prstGeom prst="rect">
            <a:avLst/>
          </a:prstGeom>
          <a:ln>
            <a:solidFill>
              <a:srgbClr val="00FFFC"/>
            </a:solidFill>
          </a:ln>
        </p:spPr>
        <p:txBody>
          <a:bodyPr anchor="ctr" anchorCtr="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GB" altLang="en-US" sz="2000" b="1" dirty="0" smtClean="0">
              <a:solidFill>
                <a:schemeClr val="bg1">
                  <a:lumMod val="50000"/>
                </a:schemeClr>
              </a:solidFill>
              <a:latin typeface="Arial" panose="020B0604020202020204" pitchFamily="34" charset="0"/>
              <a:cs typeface="Arial" panose="020B0604020202020204" pitchFamily="34" charset="0"/>
            </a:endParaRPr>
          </a:p>
          <a:p>
            <a:pPr marL="0" indent="0">
              <a:buFont typeface="Arial" panose="020B0604020202020204" pitchFamily="34" charset="0"/>
              <a:buNone/>
            </a:pPr>
            <a:r>
              <a:rPr lang="en-GB" altLang="en-US" sz="2000" b="1" dirty="0" smtClean="0">
                <a:solidFill>
                  <a:schemeClr val="bg1">
                    <a:lumMod val="50000"/>
                  </a:schemeClr>
                </a:solidFill>
                <a:latin typeface="Arial" panose="020B0604020202020204" pitchFamily="34" charset="0"/>
                <a:cs typeface="Arial" panose="020B0604020202020204" pitchFamily="34" charset="0"/>
              </a:rPr>
              <a:t>FREEDOM OF INFORMATION ACT</a:t>
            </a:r>
          </a:p>
          <a:p>
            <a:pPr marL="0" indent="0">
              <a:buFont typeface="Arial" panose="020B0604020202020204" pitchFamily="34" charset="0"/>
              <a:buNone/>
            </a:pPr>
            <a:endParaRPr lang="en-GB" altLang="en-US" sz="1050" dirty="0" smtClean="0"/>
          </a:p>
          <a:p>
            <a:pPr marL="0" indent="0">
              <a:buFont typeface="Arial" panose="020B0604020202020204" pitchFamily="34" charset="0"/>
              <a:buNone/>
            </a:pPr>
            <a:r>
              <a:rPr lang="en-GB" altLang="en-US" sz="1050" dirty="0" smtClean="0">
                <a:solidFill>
                  <a:schemeClr val="bg1">
                    <a:lumMod val="50000"/>
                  </a:schemeClr>
                </a:solidFill>
                <a:latin typeface="Arial" panose="020B0604020202020204" pitchFamily="34" charset="0"/>
                <a:cs typeface="Arial" panose="020B0604020202020204" pitchFamily="34" charset="0"/>
              </a:rPr>
              <a:t>This document (&lt;</a:t>
            </a:r>
            <a:r>
              <a:rPr lang="en-GB" altLang="en-US" sz="1050" dirty="0" err="1" smtClean="0">
                <a:solidFill>
                  <a:schemeClr val="bg1">
                    <a:lumMod val="50000"/>
                  </a:schemeClr>
                </a:solidFill>
                <a:latin typeface="Arial" panose="020B0604020202020204" pitchFamily="34" charset="0"/>
                <a:cs typeface="Arial" panose="020B0604020202020204" pitchFamily="34" charset="0"/>
              </a:rPr>
              <a:t>projectreference</a:t>
            </a:r>
            <a:r>
              <a:rPr lang="en-GB" altLang="en-US" sz="1050" dirty="0" smtClean="0">
                <a:solidFill>
                  <a:schemeClr val="bg1">
                    <a:lumMod val="50000"/>
                  </a:schemeClr>
                </a:solidFill>
                <a:latin typeface="Arial" panose="020B0604020202020204" pitchFamily="34" charset="0"/>
                <a:cs typeface="Arial" panose="020B0604020202020204" pitchFamily="34" charset="0"/>
              </a:rPr>
              <a:t>&gt;&lt;</a:t>
            </a:r>
            <a:r>
              <a:rPr lang="en-GB" altLang="en-US" sz="1050" dirty="0" err="1" smtClean="0">
                <a:solidFill>
                  <a:schemeClr val="bg1">
                    <a:lumMod val="50000"/>
                  </a:schemeClr>
                </a:solidFill>
                <a:latin typeface="Arial" panose="020B0604020202020204" pitchFamily="34" charset="0"/>
                <a:cs typeface="Arial" panose="020B0604020202020204" pitchFamily="34" charset="0"/>
              </a:rPr>
              <a:t>documentnumber</a:t>
            </a:r>
            <a:r>
              <a:rPr lang="en-GB" altLang="en-US" sz="1050" dirty="0" smtClean="0">
                <a:solidFill>
                  <a:schemeClr val="bg1">
                    <a:lumMod val="50000"/>
                  </a:schemeClr>
                </a:solidFill>
                <a:latin typeface="Arial" panose="020B0604020202020204" pitchFamily="34" charset="0"/>
                <a:cs typeface="Arial" panose="020B0604020202020204" pitchFamily="34" charset="0"/>
              </a:rPr>
              <a:t>&gt;) contains confidential and commercially sensitive material which is provided for the Authority's internal use only and is not intended for general dissemination.</a:t>
            </a:r>
          </a:p>
          <a:p>
            <a:pPr marL="0" indent="0">
              <a:buFont typeface="Arial" panose="020B0604020202020204" pitchFamily="34" charset="0"/>
              <a:buNone/>
            </a:pPr>
            <a:r>
              <a:rPr lang="en-GB" altLang="en-US" sz="1050" dirty="0" smtClean="0">
                <a:solidFill>
                  <a:schemeClr val="bg1">
                    <a:lumMod val="50000"/>
                  </a:schemeClr>
                </a:solidFill>
                <a:latin typeface="Arial" panose="020B0604020202020204" pitchFamily="34" charset="0"/>
                <a:cs typeface="Arial" panose="020B0604020202020204" pitchFamily="34" charset="0"/>
              </a:rPr>
              <a:t>The information contained herein pertains to bodies dealing with security, national security and / or defence matters that would be exempt under Sections 23, 24 and 26 of the Freedom of Information Act 2000 (FOIA).  It also consists of information which describes our methodologies, processes and commercial arrangements all of which would be exempt from disclosure under Sections 41 and 43 of the Act.</a:t>
            </a:r>
          </a:p>
          <a:p>
            <a:pPr marL="0" indent="0">
              <a:buFont typeface="Arial" panose="020B0604020202020204" pitchFamily="34" charset="0"/>
              <a:buNone/>
            </a:pPr>
            <a:r>
              <a:rPr lang="en-GB" altLang="en-US" sz="1050" dirty="0" smtClean="0">
                <a:solidFill>
                  <a:schemeClr val="bg1">
                    <a:lumMod val="50000"/>
                  </a:schemeClr>
                </a:solidFill>
                <a:latin typeface="Arial" panose="020B0604020202020204" pitchFamily="34" charset="0"/>
                <a:cs typeface="Arial" panose="020B0604020202020204" pitchFamily="34" charset="0"/>
              </a:rPr>
              <a:t>Should the Authority receive any request for disclosure of the information provided in this document, the Authority is requested to notify BAE Systems Applied Intelligence. BAE Systems Applied Intelligence shall provide every assistance to the Authority in complying with its obligations under the Act.</a:t>
            </a:r>
          </a:p>
          <a:p>
            <a:pPr marL="0" indent="0">
              <a:buFont typeface="Arial" panose="020B0604020202020204" pitchFamily="34" charset="0"/>
              <a:buNone/>
            </a:pPr>
            <a:r>
              <a:rPr lang="en-GB" altLang="en-US" sz="1050" dirty="0" smtClean="0">
                <a:solidFill>
                  <a:schemeClr val="bg1">
                    <a:lumMod val="50000"/>
                  </a:schemeClr>
                </a:solidFill>
                <a:latin typeface="Arial" panose="020B0604020202020204" pitchFamily="34" charset="0"/>
                <a:cs typeface="Arial" panose="020B0604020202020204" pitchFamily="34" charset="0"/>
              </a:rPr>
              <a:t>BAE Systems Applied Intelligence’s point of contact for FOIA requests is:</a:t>
            </a:r>
          </a:p>
          <a:p>
            <a:pPr marL="0" indent="0">
              <a:buFont typeface="Arial" panose="020B0604020202020204" pitchFamily="34" charset="0"/>
              <a:buNone/>
            </a:pPr>
            <a:r>
              <a:rPr lang="en-GB" altLang="en-US" sz="1050" dirty="0" smtClean="0">
                <a:solidFill>
                  <a:schemeClr val="bg1">
                    <a:lumMod val="50000"/>
                  </a:schemeClr>
                </a:solidFill>
                <a:latin typeface="Arial" panose="020B0604020202020204" pitchFamily="34" charset="0"/>
                <a:cs typeface="Arial" panose="020B0604020202020204" pitchFamily="34" charset="0"/>
              </a:rPr>
              <a:t>Chief Counsel</a:t>
            </a:r>
            <a:br>
              <a:rPr lang="en-GB" altLang="en-US" sz="1050" dirty="0" smtClean="0">
                <a:solidFill>
                  <a:schemeClr val="bg1">
                    <a:lumMod val="50000"/>
                  </a:schemeClr>
                </a:solidFill>
                <a:latin typeface="Arial" panose="020B0604020202020204" pitchFamily="34" charset="0"/>
                <a:cs typeface="Arial" panose="020B0604020202020204" pitchFamily="34" charset="0"/>
              </a:rPr>
            </a:br>
            <a:r>
              <a:rPr lang="en-GB" altLang="en-US" sz="1050" dirty="0" smtClean="0">
                <a:solidFill>
                  <a:schemeClr val="bg1">
                    <a:lumMod val="50000"/>
                  </a:schemeClr>
                </a:solidFill>
                <a:latin typeface="Arial" panose="020B0604020202020204" pitchFamily="34" charset="0"/>
                <a:cs typeface="Arial" panose="020B0604020202020204" pitchFamily="34" charset="0"/>
              </a:rPr>
              <a:t>Legal Department</a:t>
            </a:r>
            <a:br>
              <a:rPr lang="en-GB" altLang="en-US" sz="1050" dirty="0" smtClean="0">
                <a:solidFill>
                  <a:schemeClr val="bg1">
                    <a:lumMod val="50000"/>
                  </a:schemeClr>
                </a:solidFill>
                <a:latin typeface="Arial" panose="020B0604020202020204" pitchFamily="34" charset="0"/>
                <a:cs typeface="Arial" panose="020B0604020202020204" pitchFamily="34" charset="0"/>
              </a:rPr>
            </a:br>
            <a:r>
              <a:rPr lang="en-GB" altLang="en-US" sz="1050" dirty="0" smtClean="0">
                <a:solidFill>
                  <a:schemeClr val="bg1">
                    <a:lumMod val="50000"/>
                  </a:schemeClr>
                </a:solidFill>
                <a:latin typeface="Arial" panose="020B0604020202020204" pitchFamily="34" charset="0"/>
                <a:cs typeface="Arial" panose="020B0604020202020204" pitchFamily="34" charset="0"/>
              </a:rPr>
              <a:t>BAE Systems Applied Intelligence</a:t>
            </a:r>
            <a:br>
              <a:rPr lang="en-GB" altLang="en-US" sz="1050" dirty="0" smtClean="0">
                <a:solidFill>
                  <a:schemeClr val="bg1">
                    <a:lumMod val="50000"/>
                  </a:schemeClr>
                </a:solidFill>
                <a:latin typeface="Arial" panose="020B0604020202020204" pitchFamily="34" charset="0"/>
                <a:cs typeface="Arial" panose="020B0604020202020204" pitchFamily="34" charset="0"/>
              </a:rPr>
            </a:br>
            <a:r>
              <a:rPr lang="en-GB" altLang="en-US" sz="1050" dirty="0" smtClean="0">
                <a:solidFill>
                  <a:schemeClr val="bg1">
                    <a:lumMod val="50000"/>
                  </a:schemeClr>
                </a:solidFill>
                <a:latin typeface="Arial" panose="020B0604020202020204" pitchFamily="34" charset="0"/>
                <a:cs typeface="Arial" panose="020B0604020202020204" pitchFamily="34" charset="0"/>
              </a:rPr>
              <a:t>Surrey Research Park</a:t>
            </a:r>
            <a:br>
              <a:rPr lang="en-GB" altLang="en-US" sz="1050" dirty="0" smtClean="0">
                <a:solidFill>
                  <a:schemeClr val="bg1">
                    <a:lumMod val="50000"/>
                  </a:schemeClr>
                </a:solidFill>
                <a:latin typeface="Arial" panose="020B0604020202020204" pitchFamily="34" charset="0"/>
                <a:cs typeface="Arial" panose="020B0604020202020204" pitchFamily="34" charset="0"/>
              </a:rPr>
            </a:br>
            <a:r>
              <a:rPr lang="en-GB" altLang="en-US" sz="1050" dirty="0" smtClean="0">
                <a:solidFill>
                  <a:schemeClr val="bg1">
                    <a:lumMod val="50000"/>
                  </a:schemeClr>
                </a:solidFill>
                <a:latin typeface="Arial" panose="020B0604020202020204" pitchFamily="34" charset="0"/>
                <a:cs typeface="Arial" panose="020B0604020202020204" pitchFamily="34" charset="0"/>
              </a:rPr>
              <a:t>Guildford GU2 7YP</a:t>
            </a:r>
            <a:br>
              <a:rPr lang="en-GB" altLang="en-US" sz="1050" dirty="0" smtClean="0">
                <a:solidFill>
                  <a:schemeClr val="bg1">
                    <a:lumMod val="50000"/>
                  </a:schemeClr>
                </a:solidFill>
                <a:latin typeface="Arial" panose="020B0604020202020204" pitchFamily="34" charset="0"/>
                <a:cs typeface="Arial" panose="020B0604020202020204" pitchFamily="34" charset="0"/>
              </a:rPr>
            </a:br>
            <a:r>
              <a:rPr lang="en-GB" altLang="en-US" sz="1050" dirty="0" smtClean="0">
                <a:solidFill>
                  <a:schemeClr val="bg1">
                    <a:lumMod val="50000"/>
                  </a:schemeClr>
                </a:solidFill>
                <a:latin typeface="Arial" panose="020B0604020202020204" pitchFamily="34" charset="0"/>
                <a:cs typeface="Arial" panose="020B0604020202020204" pitchFamily="34" charset="0"/>
              </a:rPr>
              <a:t>Telephone 01483 816082</a:t>
            </a:r>
          </a:p>
          <a:p>
            <a:pPr marL="0" indent="0">
              <a:buFont typeface="Arial" panose="020B0604020202020204" pitchFamily="34" charset="0"/>
              <a:buNone/>
            </a:pPr>
            <a:endParaRPr lang="en-GB" sz="1050" dirty="0"/>
          </a:p>
        </p:txBody>
      </p:sp>
      <p:cxnSp>
        <p:nvCxnSpPr>
          <p:cNvPr id="8" name="Straight Connector 7"/>
          <p:cNvCxnSpPr/>
          <p:nvPr userDrawn="1"/>
        </p:nvCxnSpPr>
        <p:spPr>
          <a:xfrm>
            <a:off x="4464460" y="3617651"/>
            <a:ext cx="237331" cy="424168"/>
          </a:xfrm>
          <a:prstGeom prst="line">
            <a:avLst/>
          </a:prstGeom>
          <a:ln w="6350">
            <a:solidFill>
              <a:srgbClr val="00FFFC"/>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701791" y="4041819"/>
            <a:ext cx="4442209" cy="0"/>
          </a:xfrm>
          <a:prstGeom prst="line">
            <a:avLst/>
          </a:prstGeom>
          <a:ln w="6350">
            <a:solidFill>
              <a:srgbClr val="00FFF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6530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heme_1 SIX IMAGES TEXT">
    <p:spTree>
      <p:nvGrpSpPr>
        <p:cNvPr id="1" name=""/>
        <p:cNvGrpSpPr/>
        <p:nvPr/>
      </p:nvGrpSpPr>
      <p:grpSpPr>
        <a:xfrm>
          <a:off x="0" y="0"/>
          <a:ext cx="0" cy="0"/>
          <a:chOff x="0" y="0"/>
          <a:chExt cx="0" cy="0"/>
        </a:xfrm>
      </p:grpSpPr>
      <p:cxnSp>
        <p:nvCxnSpPr>
          <p:cNvPr id="10" name="Straight Connector 9"/>
          <p:cNvCxnSpPr/>
          <p:nvPr/>
        </p:nvCxnSpPr>
        <p:spPr>
          <a:xfrm>
            <a:off x="6265863" y="1471613"/>
            <a:ext cx="200025" cy="273050"/>
          </a:xfrm>
          <a:prstGeom prst="line">
            <a:avLst/>
          </a:prstGeom>
          <a:ln w="6350">
            <a:solidFill>
              <a:srgbClr val="00FFFC"/>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181725" y="1473200"/>
            <a:ext cx="84138" cy="1588"/>
          </a:xfrm>
          <a:prstGeom prst="line">
            <a:avLst/>
          </a:prstGeom>
          <a:ln w="6350">
            <a:solidFill>
              <a:srgbClr val="00FFFC"/>
            </a:solidFill>
          </a:ln>
          <a:effectLst/>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title"/>
          </p:nvPr>
        </p:nvSpPr>
        <p:spPr>
          <a:xfrm>
            <a:off x="118800" y="486000"/>
            <a:ext cx="8100646" cy="527538"/>
          </a:xfrm>
          <a:prstGeom prst="rect">
            <a:avLst/>
          </a:prstGeom>
        </p:spPr>
        <p:txBody>
          <a:bodyPr anchor="b">
            <a:normAutofit/>
          </a:bodyPr>
          <a:lstStyle>
            <a:lvl1pPr algn="l">
              <a:defRPr sz="2400" b="1" cap="all" baseline="0">
                <a:solidFill>
                  <a:srgbClr val="7B7576"/>
                </a:solidFill>
                <a:latin typeface="Arial"/>
                <a:cs typeface="Arial"/>
              </a:defRPr>
            </a:lvl1pPr>
          </a:lstStyle>
          <a:p>
            <a:r>
              <a:rPr lang="en-US" smtClean="0"/>
              <a:t>Click to edit Master title style</a:t>
            </a:r>
            <a:endParaRPr lang="en-US" dirty="0"/>
          </a:p>
        </p:txBody>
      </p:sp>
      <p:sp>
        <p:nvSpPr>
          <p:cNvPr id="15" name="Content Placeholder 2"/>
          <p:cNvSpPr>
            <a:spLocks noGrp="1" noChangeAspect="1"/>
          </p:cNvSpPr>
          <p:nvPr>
            <p:ph idx="1"/>
          </p:nvPr>
        </p:nvSpPr>
        <p:spPr>
          <a:xfrm>
            <a:off x="6466636" y="1744346"/>
            <a:ext cx="2461464" cy="3756122"/>
          </a:xfrm>
          <a:prstGeom prst="rect">
            <a:avLst/>
          </a:prstGeom>
          <a:ln w="6350">
            <a:solidFill>
              <a:srgbClr val="00FFFC"/>
            </a:solidFill>
          </a:ln>
        </p:spPr>
        <p:txBody>
          <a:bodyPr>
            <a:normAutofit/>
          </a:bodyPr>
          <a:lstStyle>
            <a:lvl1pPr marL="0" indent="0">
              <a:buFontTx/>
              <a:buNone/>
              <a:defRPr sz="1600">
                <a:solidFill>
                  <a:srgbClr val="7B7576"/>
                </a:solidFill>
                <a:latin typeface="Arial"/>
                <a:cs typeface="Arial"/>
              </a:defRPr>
            </a:lvl1pPr>
            <a:lvl2pPr marL="457200" indent="0">
              <a:buFontTx/>
              <a:buNone/>
              <a:defRPr sz="1800">
                <a:solidFill>
                  <a:srgbClr val="7B7576"/>
                </a:solidFill>
                <a:latin typeface="Franklin Gothic Book"/>
                <a:cs typeface="Franklin Gothic Book"/>
              </a:defRPr>
            </a:lvl2pPr>
            <a:lvl3pPr marL="914400" indent="0">
              <a:buFontTx/>
              <a:buNone/>
              <a:defRPr sz="1800">
                <a:solidFill>
                  <a:srgbClr val="7B7576"/>
                </a:solidFill>
                <a:latin typeface="Franklin Gothic Book"/>
                <a:cs typeface="Franklin Gothic Book"/>
              </a:defRPr>
            </a:lvl3pPr>
            <a:lvl4pPr marL="1371600" indent="0">
              <a:buFontTx/>
              <a:buNone/>
              <a:defRPr sz="1800">
                <a:solidFill>
                  <a:srgbClr val="7B7576"/>
                </a:solidFill>
                <a:latin typeface="Franklin Gothic Book"/>
                <a:cs typeface="Franklin Gothic Book"/>
              </a:defRPr>
            </a:lvl4pPr>
            <a:lvl5pPr marL="1828800" indent="0">
              <a:buFontTx/>
              <a:buNone/>
              <a:defRPr sz="1800">
                <a:solidFill>
                  <a:srgbClr val="7B7576"/>
                </a:solidFill>
                <a:latin typeface="Franklin Gothic Book"/>
                <a:cs typeface="Franklin Gothic Book"/>
              </a:defRPr>
            </a:lvl5pPr>
          </a:lstStyle>
          <a:p>
            <a:pPr lvl="0"/>
            <a:r>
              <a:rPr lang="en-US" smtClean="0"/>
              <a:t>Click to edit Master text styles</a:t>
            </a:r>
          </a:p>
        </p:txBody>
      </p:sp>
      <p:sp>
        <p:nvSpPr>
          <p:cNvPr id="16" name="Picture Placeholder 3"/>
          <p:cNvSpPr>
            <a:spLocks noGrp="1"/>
          </p:cNvSpPr>
          <p:nvPr>
            <p:ph type="pic" sz="quarter" idx="18"/>
          </p:nvPr>
        </p:nvSpPr>
        <p:spPr>
          <a:xfrm>
            <a:off x="234000" y="1474785"/>
            <a:ext cx="1980000" cy="1620000"/>
          </a:xfrm>
          <a:prstGeom prst="rect">
            <a:avLst/>
          </a:prstGeom>
          <a:ln w="6350">
            <a:solidFill>
              <a:srgbClr val="00FFFC"/>
            </a:solidFill>
          </a:ln>
        </p:spPr>
        <p:txBody>
          <a:bodyPr anchor="ctr">
            <a:normAutofit/>
          </a:bodyPr>
          <a:lstStyle>
            <a:lvl1pPr marL="0" indent="0" algn="ctr">
              <a:buNone/>
              <a:defRPr sz="2000">
                <a:latin typeface="Franklin Gothic Demi" panose="020B0703020102020204" pitchFamily="34" charset="0"/>
              </a:defRPr>
            </a:lvl1pPr>
          </a:lstStyle>
          <a:p>
            <a:pPr lvl="0"/>
            <a:r>
              <a:rPr lang="en-US" noProof="0" smtClean="0"/>
              <a:t>Click icon to add picture</a:t>
            </a:r>
            <a:endParaRPr lang="en-GB" noProof="0" dirty="0"/>
          </a:p>
        </p:txBody>
      </p:sp>
      <p:sp>
        <p:nvSpPr>
          <p:cNvPr id="17" name="Picture Placeholder 3"/>
          <p:cNvSpPr>
            <a:spLocks noGrp="1"/>
          </p:cNvSpPr>
          <p:nvPr>
            <p:ph type="pic" sz="quarter" idx="19"/>
          </p:nvPr>
        </p:nvSpPr>
        <p:spPr>
          <a:xfrm>
            <a:off x="2216967" y="1474785"/>
            <a:ext cx="1980000" cy="1620000"/>
          </a:xfrm>
          <a:prstGeom prst="rect">
            <a:avLst/>
          </a:prstGeom>
          <a:ln w="6350">
            <a:solidFill>
              <a:srgbClr val="00FFFC"/>
            </a:solidFill>
          </a:ln>
        </p:spPr>
        <p:txBody>
          <a:bodyPr anchor="ctr">
            <a:normAutofit/>
          </a:bodyPr>
          <a:lstStyle>
            <a:lvl1pPr marL="0" indent="0" algn="ctr">
              <a:buNone/>
              <a:defRPr sz="2000">
                <a:latin typeface="Franklin Gothic Demi" panose="020B0703020102020204" pitchFamily="34" charset="0"/>
              </a:defRPr>
            </a:lvl1pPr>
          </a:lstStyle>
          <a:p>
            <a:pPr lvl="0"/>
            <a:r>
              <a:rPr lang="en-US" noProof="0" smtClean="0"/>
              <a:t>Click icon to add picture</a:t>
            </a:r>
            <a:endParaRPr lang="en-GB" noProof="0" dirty="0"/>
          </a:p>
        </p:txBody>
      </p:sp>
      <p:sp>
        <p:nvSpPr>
          <p:cNvPr id="18" name="Picture Placeholder 3"/>
          <p:cNvSpPr>
            <a:spLocks noGrp="1"/>
          </p:cNvSpPr>
          <p:nvPr>
            <p:ph type="pic" sz="quarter" idx="20"/>
          </p:nvPr>
        </p:nvSpPr>
        <p:spPr>
          <a:xfrm>
            <a:off x="4200567" y="1474785"/>
            <a:ext cx="1980000" cy="1620000"/>
          </a:xfrm>
          <a:prstGeom prst="rect">
            <a:avLst/>
          </a:prstGeom>
          <a:ln w="6350">
            <a:solidFill>
              <a:srgbClr val="00FFFC"/>
            </a:solidFill>
          </a:ln>
        </p:spPr>
        <p:txBody>
          <a:bodyPr anchor="ctr">
            <a:normAutofit/>
          </a:bodyPr>
          <a:lstStyle>
            <a:lvl1pPr marL="0" indent="0" algn="ctr">
              <a:buNone/>
              <a:defRPr sz="2000">
                <a:latin typeface="Franklin Gothic Demi" panose="020B0703020102020204" pitchFamily="34" charset="0"/>
              </a:defRPr>
            </a:lvl1pPr>
          </a:lstStyle>
          <a:p>
            <a:pPr lvl="0"/>
            <a:r>
              <a:rPr lang="en-US" noProof="0" smtClean="0"/>
              <a:t>Click icon to add picture</a:t>
            </a:r>
            <a:endParaRPr lang="en-GB" noProof="0" dirty="0"/>
          </a:p>
        </p:txBody>
      </p:sp>
      <p:sp>
        <p:nvSpPr>
          <p:cNvPr id="19" name="Picture Placeholder 3"/>
          <p:cNvSpPr>
            <a:spLocks noGrp="1"/>
          </p:cNvSpPr>
          <p:nvPr>
            <p:ph type="pic" sz="quarter" idx="21"/>
          </p:nvPr>
        </p:nvSpPr>
        <p:spPr>
          <a:xfrm>
            <a:off x="234000" y="3096643"/>
            <a:ext cx="1980000" cy="1620000"/>
          </a:xfrm>
          <a:prstGeom prst="rect">
            <a:avLst/>
          </a:prstGeom>
          <a:ln w="6350">
            <a:solidFill>
              <a:srgbClr val="00FFFC"/>
            </a:solidFill>
          </a:ln>
        </p:spPr>
        <p:txBody>
          <a:bodyPr anchor="ctr">
            <a:normAutofit/>
          </a:bodyPr>
          <a:lstStyle>
            <a:lvl1pPr marL="0" indent="0" algn="ctr">
              <a:buNone/>
              <a:defRPr sz="2000">
                <a:latin typeface="Franklin Gothic Demi" panose="020B0703020102020204" pitchFamily="34" charset="0"/>
              </a:defRPr>
            </a:lvl1pPr>
          </a:lstStyle>
          <a:p>
            <a:pPr lvl="0"/>
            <a:r>
              <a:rPr lang="en-US" noProof="0" smtClean="0"/>
              <a:t>Click icon to add picture</a:t>
            </a:r>
            <a:endParaRPr lang="en-GB" noProof="0" dirty="0"/>
          </a:p>
        </p:txBody>
      </p:sp>
      <p:sp>
        <p:nvSpPr>
          <p:cNvPr id="20" name="Picture Placeholder 3"/>
          <p:cNvSpPr>
            <a:spLocks noGrp="1"/>
          </p:cNvSpPr>
          <p:nvPr>
            <p:ph type="pic" sz="quarter" idx="22"/>
          </p:nvPr>
        </p:nvSpPr>
        <p:spPr>
          <a:xfrm>
            <a:off x="2216967" y="3096643"/>
            <a:ext cx="1980000" cy="1620000"/>
          </a:xfrm>
          <a:prstGeom prst="rect">
            <a:avLst/>
          </a:prstGeom>
          <a:ln w="6350">
            <a:solidFill>
              <a:srgbClr val="00FFFC"/>
            </a:solidFill>
          </a:ln>
        </p:spPr>
        <p:txBody>
          <a:bodyPr anchor="ctr">
            <a:normAutofit/>
          </a:bodyPr>
          <a:lstStyle>
            <a:lvl1pPr marL="0" indent="0" algn="ctr">
              <a:buNone/>
              <a:defRPr sz="2000">
                <a:latin typeface="Franklin Gothic Demi" panose="020B0703020102020204" pitchFamily="34" charset="0"/>
              </a:defRPr>
            </a:lvl1pPr>
          </a:lstStyle>
          <a:p>
            <a:pPr lvl="0"/>
            <a:r>
              <a:rPr lang="en-US" noProof="0" smtClean="0"/>
              <a:t>Click icon to add picture</a:t>
            </a:r>
            <a:endParaRPr lang="en-GB" noProof="0" dirty="0"/>
          </a:p>
        </p:txBody>
      </p:sp>
      <p:sp>
        <p:nvSpPr>
          <p:cNvPr id="21" name="Picture Placeholder 3"/>
          <p:cNvSpPr>
            <a:spLocks noGrp="1"/>
          </p:cNvSpPr>
          <p:nvPr>
            <p:ph type="pic" sz="quarter" idx="23"/>
          </p:nvPr>
        </p:nvSpPr>
        <p:spPr>
          <a:xfrm>
            <a:off x="4200567" y="3096643"/>
            <a:ext cx="1980000" cy="1620000"/>
          </a:xfrm>
          <a:prstGeom prst="rect">
            <a:avLst/>
          </a:prstGeom>
          <a:ln w="6350">
            <a:solidFill>
              <a:srgbClr val="00FFFC"/>
            </a:solidFill>
          </a:ln>
        </p:spPr>
        <p:txBody>
          <a:bodyPr anchor="ctr">
            <a:normAutofit/>
          </a:bodyPr>
          <a:lstStyle>
            <a:lvl1pPr marL="0" indent="0" algn="ctr">
              <a:buNone/>
              <a:defRPr sz="2000">
                <a:latin typeface="Franklin Gothic Demi" panose="020B0703020102020204" pitchFamily="34" charset="0"/>
              </a:defRPr>
            </a:lvl1pPr>
          </a:lstStyle>
          <a:p>
            <a:pPr lvl="0"/>
            <a:r>
              <a:rPr lang="en-US" noProof="0" smtClean="0"/>
              <a:t>Click icon to add picture</a:t>
            </a:r>
            <a:endParaRPr lang="en-GB" noProof="0"/>
          </a:p>
        </p:txBody>
      </p:sp>
    </p:spTree>
    <p:extLst>
      <p:ext uri="{BB962C8B-B14F-4D97-AF65-F5344CB8AC3E}">
        <p14:creationId xmlns:p14="http://schemas.microsoft.com/office/powerpoint/2010/main" val="285376229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heme 1 - BLANK HEADER">
    <p:spTree>
      <p:nvGrpSpPr>
        <p:cNvPr id="1" name=""/>
        <p:cNvGrpSpPr/>
        <p:nvPr/>
      </p:nvGrpSpPr>
      <p:grpSpPr>
        <a:xfrm>
          <a:off x="0" y="0"/>
          <a:ext cx="0" cy="0"/>
          <a:chOff x="0" y="0"/>
          <a:chExt cx="0" cy="0"/>
        </a:xfrm>
      </p:grpSpPr>
      <p:graphicFrame>
        <p:nvGraphicFramePr>
          <p:cNvPr id="3" name="Chart 8"/>
          <p:cNvGraphicFramePr>
            <a:graphicFrameLocks/>
          </p:cNvGraphicFramePr>
          <p:nvPr/>
        </p:nvGraphicFramePr>
        <p:xfrm>
          <a:off x="352425" y="1514475"/>
          <a:ext cx="7208838" cy="4160838"/>
        </p:xfrm>
        <a:graphic>
          <a:graphicData uri="http://schemas.openxmlformats.org/presentationml/2006/ole">
            <mc:AlternateContent xmlns:mc="http://schemas.openxmlformats.org/markup-compatibility/2006">
              <mc:Choice xmlns:v="urn:schemas-microsoft-com:vml" Requires="v">
                <p:oleObj spid="_x0000_s6302" r:id="rId4" imgW="7204876" imgH="4163224" progId="Excel.Sheet.8">
                  <p:embed/>
                </p:oleObj>
              </mc:Choice>
              <mc:Fallback>
                <p:oleObj r:id="rId4" imgW="7204876" imgH="4163224"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425" y="1514475"/>
                        <a:ext cx="7208838" cy="4160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1"/>
          <p:cNvSpPr>
            <a:spLocks noGrp="1"/>
          </p:cNvSpPr>
          <p:nvPr>
            <p:ph type="title"/>
          </p:nvPr>
        </p:nvSpPr>
        <p:spPr>
          <a:xfrm>
            <a:off x="118800" y="551873"/>
            <a:ext cx="8100646" cy="461665"/>
          </a:xfrm>
          <a:prstGeom prst="rect">
            <a:avLst/>
          </a:prstGeom>
        </p:spPr>
        <p:txBody>
          <a:bodyPr anchor="b">
            <a:normAutofit/>
          </a:bodyPr>
          <a:lstStyle>
            <a:lvl1pPr algn="l">
              <a:defRPr sz="2400" b="1" cap="all" baseline="0">
                <a:solidFill>
                  <a:srgbClr val="7B7576"/>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51886021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eme 1 - CIRCLE IMAGE&amp;TEXT">
    <p:spTree>
      <p:nvGrpSpPr>
        <p:cNvPr id="1" name=""/>
        <p:cNvGrpSpPr/>
        <p:nvPr/>
      </p:nvGrpSpPr>
      <p:grpSpPr>
        <a:xfrm>
          <a:off x="0" y="0"/>
          <a:ext cx="0" cy="0"/>
          <a:chOff x="0" y="0"/>
          <a:chExt cx="0" cy="0"/>
        </a:xfrm>
      </p:grpSpPr>
      <p:sp>
        <p:nvSpPr>
          <p:cNvPr id="7" name="Rectangle 6"/>
          <p:cNvSpPr/>
          <p:nvPr/>
        </p:nvSpPr>
        <p:spPr>
          <a:xfrm>
            <a:off x="4849813" y="2171700"/>
            <a:ext cx="4078287" cy="3759200"/>
          </a:xfrm>
          <a:prstGeom prst="rect">
            <a:avLst/>
          </a:prstGeom>
          <a:noFill/>
          <a:ln w="6350">
            <a:solidFill>
              <a:srgbClr val="00FFFC"/>
            </a:solidFill>
          </a:ln>
          <a:effectLst/>
        </p:spPr>
        <p:style>
          <a:lnRef idx="1">
            <a:schemeClr val="accent1"/>
          </a:lnRef>
          <a:fillRef idx="3">
            <a:schemeClr val="accent1"/>
          </a:fillRef>
          <a:effectRef idx="2">
            <a:schemeClr val="accent1"/>
          </a:effectRef>
          <a:fontRef idx="minor">
            <a:schemeClr val="lt1"/>
          </a:fontRef>
        </p:style>
        <p:txBody>
          <a:bodyPr anchor="ctr">
            <a:normAutofit/>
          </a:bodyPr>
          <a:lstStyle/>
          <a:p>
            <a:pPr algn="ctr" fontAlgn="auto">
              <a:spcBef>
                <a:spcPts val="0"/>
              </a:spcBef>
              <a:spcAft>
                <a:spcPts val="0"/>
              </a:spcAft>
              <a:defRPr/>
            </a:pPr>
            <a:endParaRPr lang="en-US" sz="1800" dirty="0"/>
          </a:p>
        </p:txBody>
      </p:sp>
      <p:cxnSp>
        <p:nvCxnSpPr>
          <p:cNvPr id="8" name="Straight Connector 7"/>
          <p:cNvCxnSpPr/>
          <p:nvPr/>
        </p:nvCxnSpPr>
        <p:spPr>
          <a:xfrm flipV="1">
            <a:off x="2925763" y="1223963"/>
            <a:ext cx="215900" cy="865187"/>
          </a:xfrm>
          <a:prstGeom prst="line">
            <a:avLst/>
          </a:prstGeom>
          <a:ln w="6350">
            <a:solidFill>
              <a:srgbClr val="00FFFC"/>
            </a:solidFill>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3141663" y="1223963"/>
            <a:ext cx="1042987" cy="950912"/>
          </a:xfrm>
          <a:prstGeom prst="line">
            <a:avLst/>
          </a:prstGeom>
          <a:ln w="6350">
            <a:solidFill>
              <a:srgbClr val="00FFFC"/>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184650" y="2174875"/>
            <a:ext cx="4743450" cy="0"/>
          </a:xfrm>
          <a:prstGeom prst="line">
            <a:avLst/>
          </a:prstGeom>
          <a:ln w="6350">
            <a:solidFill>
              <a:srgbClr val="00FFFC"/>
            </a:solidFill>
            <a:tailEnd type="none"/>
          </a:ln>
          <a:effectLst/>
        </p:spPr>
        <p:style>
          <a:lnRef idx="2">
            <a:schemeClr val="accent1"/>
          </a:lnRef>
          <a:fillRef idx="0">
            <a:schemeClr val="accent1"/>
          </a:fillRef>
          <a:effectRef idx="1">
            <a:schemeClr val="accent1"/>
          </a:effectRef>
          <a:fontRef idx="minor">
            <a:schemeClr val="tx1"/>
          </a:fontRef>
        </p:style>
      </p:cxnSp>
      <p:sp>
        <p:nvSpPr>
          <p:cNvPr id="6" name="Content Placeholder 5"/>
          <p:cNvSpPr>
            <a:spLocks noGrp="1"/>
          </p:cNvSpPr>
          <p:nvPr>
            <p:ph sz="quarter" idx="4"/>
          </p:nvPr>
        </p:nvSpPr>
        <p:spPr>
          <a:xfrm>
            <a:off x="4849219" y="2183753"/>
            <a:ext cx="4078881" cy="3619979"/>
          </a:xfrm>
          <a:prstGeom prst="rect">
            <a:avLst/>
          </a:prstGeom>
          <a:noFill/>
          <a:ln>
            <a:noFill/>
          </a:ln>
        </p:spPr>
        <p:txBody>
          <a:bodyPr>
            <a:normAutofit/>
          </a:bodyPr>
          <a:lstStyle>
            <a:lvl1pPr>
              <a:buSzPct val="95000"/>
              <a:defRPr sz="1600">
                <a:solidFill>
                  <a:srgbClr val="7B7576"/>
                </a:solidFill>
                <a:latin typeface="Arial"/>
                <a:cs typeface="Arial"/>
              </a:defRPr>
            </a:lvl1pPr>
            <a:lvl2pPr marL="541338" indent="-185738">
              <a:buSzPct val="90000"/>
              <a:buFont typeface="Arial" panose="020B0604020202020204" pitchFamily="34" charset="0"/>
              <a:buChar char="•"/>
              <a:defRPr sz="1600">
                <a:solidFill>
                  <a:srgbClr val="7B7576"/>
                </a:solidFill>
                <a:latin typeface="Arial"/>
                <a:cs typeface="Arial"/>
              </a:defRPr>
            </a:lvl2pPr>
            <a:lvl3pPr marL="717550" indent="-176213">
              <a:buSzPct val="90000"/>
              <a:defRPr sz="1600">
                <a:solidFill>
                  <a:srgbClr val="7B7576"/>
                </a:solidFill>
                <a:latin typeface="Arial"/>
                <a:cs typeface="Arial"/>
              </a:defRPr>
            </a:lvl3pPr>
            <a:lvl4pPr marL="895350" indent="-177800">
              <a:buSzPct val="90000"/>
              <a:buFont typeface="Arial" panose="020B0604020202020204" pitchFamily="34" charset="0"/>
              <a:buChar char="•"/>
              <a:defRPr sz="1600">
                <a:solidFill>
                  <a:srgbClr val="7B7576"/>
                </a:solidFill>
                <a:latin typeface="Arial"/>
                <a:cs typeface="Arial"/>
              </a:defRPr>
            </a:lvl4pPr>
            <a:lvl5pPr marL="1071563" indent="-176213">
              <a:buSzPct val="90000"/>
              <a:buFont typeface="Arial" panose="020B0604020202020204" pitchFamily="34" charset="0"/>
              <a:buChar char="•"/>
              <a:defRPr sz="1600">
                <a:solidFill>
                  <a:srgbClr val="7B7576"/>
                </a:solidFill>
                <a:latin typeface="Arial"/>
                <a:cs typeface="Aria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49219" y="1684085"/>
            <a:ext cx="4078881" cy="487220"/>
          </a:xfrm>
          <a:prstGeom prst="rect">
            <a:avLst/>
          </a:prstGeom>
          <a:ln w="6350">
            <a:solidFill>
              <a:srgbClr val="00FFFC"/>
            </a:solidFill>
          </a:ln>
        </p:spPr>
        <p:txBody>
          <a:bodyPr anchor="ctr">
            <a:normAutofit/>
          </a:bodyPr>
          <a:lstStyle>
            <a:lvl1pPr marL="0" indent="0">
              <a:lnSpc>
                <a:spcPct val="80000"/>
              </a:lnSpc>
              <a:buNone/>
              <a:defRPr sz="1600" b="1" cap="all" baseline="0">
                <a:solidFill>
                  <a:srgbClr val="7B7576"/>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itle 1"/>
          <p:cNvSpPr>
            <a:spLocks noGrp="1"/>
          </p:cNvSpPr>
          <p:nvPr>
            <p:ph type="title"/>
          </p:nvPr>
        </p:nvSpPr>
        <p:spPr>
          <a:xfrm>
            <a:off x="118800" y="486000"/>
            <a:ext cx="8100646" cy="527538"/>
          </a:xfrm>
          <a:prstGeom prst="rect">
            <a:avLst/>
          </a:prstGeom>
        </p:spPr>
        <p:txBody>
          <a:bodyPr anchor="b">
            <a:normAutofit/>
          </a:bodyPr>
          <a:lstStyle>
            <a:lvl1pPr algn="l">
              <a:defRPr sz="2400" b="1" cap="all" baseline="0">
                <a:solidFill>
                  <a:srgbClr val="7B7576"/>
                </a:solidFill>
                <a:latin typeface="Arial"/>
                <a:cs typeface="Arial"/>
              </a:defRPr>
            </a:lvl1pPr>
          </a:lstStyle>
          <a:p>
            <a:r>
              <a:rPr lang="en-US" smtClean="0"/>
              <a:t>Click to edit Master title style</a:t>
            </a:r>
            <a:endParaRPr lang="en-US" dirty="0"/>
          </a:p>
        </p:txBody>
      </p:sp>
      <p:sp>
        <p:nvSpPr>
          <p:cNvPr id="3" name="Picture Placeholder 2"/>
          <p:cNvSpPr>
            <a:spLocks noGrp="1"/>
          </p:cNvSpPr>
          <p:nvPr>
            <p:ph type="pic" sz="quarter" idx="14"/>
          </p:nvPr>
        </p:nvSpPr>
        <p:spPr>
          <a:xfrm>
            <a:off x="395287" y="1991632"/>
            <a:ext cx="3837025" cy="3838738"/>
          </a:xfrm>
          <a:prstGeom prst="ellipse">
            <a:avLst/>
          </a:prstGeom>
          <a:ln>
            <a:solidFill>
              <a:srgbClr val="00FFFC"/>
            </a:solidFill>
          </a:ln>
        </p:spPr>
        <p:txBody>
          <a:bodyPr anchor="ctr">
            <a:normAutofit/>
          </a:bodyPr>
          <a:lstStyle>
            <a:lvl1pPr marL="0" indent="0" algn="ctr">
              <a:buNone/>
              <a:defRPr>
                <a:latin typeface="Franklin Gothic Demi Cond" panose="020B0706030402020204" pitchFamily="34" charset="0"/>
              </a:defRPr>
            </a:lvl1pPr>
          </a:lstStyle>
          <a:p>
            <a:pPr lvl="0"/>
            <a:r>
              <a:rPr lang="en-US" noProof="0" smtClean="0"/>
              <a:t>Click icon to add picture</a:t>
            </a:r>
            <a:endParaRPr lang="en-GB" noProof="0" dirty="0"/>
          </a:p>
        </p:txBody>
      </p:sp>
    </p:spTree>
    <p:extLst>
      <p:ext uri="{BB962C8B-B14F-4D97-AF65-F5344CB8AC3E}">
        <p14:creationId xmlns:p14="http://schemas.microsoft.com/office/powerpoint/2010/main" val="284939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CLAIMER_1">
    <p:spTree>
      <p:nvGrpSpPr>
        <p:cNvPr id="1" name=""/>
        <p:cNvGrpSpPr/>
        <p:nvPr/>
      </p:nvGrpSpPr>
      <p:grpSpPr>
        <a:xfrm>
          <a:off x="0" y="0"/>
          <a:ext cx="0" cy="0"/>
          <a:chOff x="0" y="0"/>
          <a:chExt cx="0" cy="0"/>
        </a:xfrm>
      </p:grpSpPr>
      <p:sp>
        <p:nvSpPr>
          <p:cNvPr id="2" name="Content Placeholder 6"/>
          <p:cNvSpPr txBox="1">
            <a:spLocks/>
          </p:cNvSpPr>
          <p:nvPr userDrawn="1"/>
        </p:nvSpPr>
        <p:spPr>
          <a:xfrm>
            <a:off x="4422653" y="2486283"/>
            <a:ext cx="4337582" cy="3678623"/>
          </a:xfrm>
          <a:prstGeom prst="rect">
            <a:avLst/>
          </a:prstGeom>
          <a:ln>
            <a:solidFill>
              <a:srgbClr val="00FFFC"/>
            </a:solidFill>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Arial" panose="020B0604020202020204" pitchFamily="34" charset="0"/>
              <a:buNone/>
            </a:pPr>
            <a:r>
              <a:rPr lang="en-GB" altLang="en-US" sz="1050" dirty="0" smtClean="0">
                <a:solidFill>
                  <a:schemeClr val="bg1">
                    <a:lumMod val="50000"/>
                  </a:schemeClr>
                </a:solidFill>
                <a:latin typeface="Arial" panose="020B0604020202020204" pitchFamily="34" charset="0"/>
                <a:cs typeface="Arial" panose="020B0604020202020204" pitchFamily="34" charset="0"/>
              </a:rPr>
              <a:t>BAE Systems Applied</a:t>
            </a:r>
            <a:r>
              <a:rPr lang="en-GB" altLang="en-US" sz="1050" baseline="0" dirty="0" smtClean="0">
                <a:solidFill>
                  <a:schemeClr val="bg1">
                    <a:lumMod val="50000"/>
                  </a:schemeClr>
                </a:solidFill>
                <a:latin typeface="Arial" panose="020B0604020202020204" pitchFamily="34" charset="0"/>
                <a:cs typeface="Arial" panose="020B0604020202020204" pitchFamily="34" charset="0"/>
              </a:rPr>
              <a:t> </a:t>
            </a:r>
            <a:r>
              <a:rPr lang="en-GB" altLang="en-US" sz="1050" dirty="0" smtClean="0">
                <a:solidFill>
                  <a:schemeClr val="bg1">
                    <a:lumMod val="50000"/>
                  </a:schemeClr>
                </a:solidFill>
                <a:latin typeface="Arial" panose="020B0604020202020204" pitchFamily="34" charset="0"/>
                <a:cs typeface="Arial" panose="020B0604020202020204" pitchFamily="34" charset="0"/>
              </a:rPr>
              <a:t>Intelligence</a:t>
            </a:r>
            <a:br>
              <a:rPr lang="en-GB" altLang="en-US" sz="1050" dirty="0" smtClean="0">
                <a:solidFill>
                  <a:schemeClr val="bg1">
                    <a:lumMod val="50000"/>
                  </a:schemeClr>
                </a:solidFill>
                <a:latin typeface="Arial" panose="020B0604020202020204" pitchFamily="34" charset="0"/>
                <a:cs typeface="Arial" panose="020B0604020202020204" pitchFamily="34" charset="0"/>
              </a:rPr>
            </a:br>
            <a:r>
              <a:rPr lang="en-GB" altLang="en-US" sz="1050" dirty="0" smtClean="0">
                <a:solidFill>
                  <a:schemeClr val="bg1">
                    <a:lumMod val="50000"/>
                  </a:schemeClr>
                </a:solidFill>
                <a:latin typeface="Arial" panose="020B0604020202020204" pitchFamily="34" charset="0"/>
                <a:cs typeface="Arial" panose="020B0604020202020204" pitchFamily="34" charset="0"/>
              </a:rPr>
              <a:t>Surrey Research Park</a:t>
            </a:r>
            <a:br>
              <a:rPr lang="en-GB" altLang="en-US" sz="1050" dirty="0" smtClean="0">
                <a:solidFill>
                  <a:schemeClr val="bg1">
                    <a:lumMod val="50000"/>
                  </a:schemeClr>
                </a:solidFill>
                <a:latin typeface="Arial" panose="020B0604020202020204" pitchFamily="34" charset="0"/>
                <a:cs typeface="Arial" panose="020B0604020202020204" pitchFamily="34" charset="0"/>
              </a:rPr>
            </a:br>
            <a:r>
              <a:rPr lang="en-GB" altLang="en-US" sz="1050" dirty="0" smtClean="0">
                <a:solidFill>
                  <a:schemeClr val="bg1">
                    <a:lumMod val="50000"/>
                  </a:schemeClr>
                </a:solidFill>
                <a:latin typeface="Arial" panose="020B0604020202020204" pitchFamily="34" charset="0"/>
                <a:cs typeface="Arial" panose="020B0604020202020204" pitchFamily="34" charset="0"/>
              </a:rPr>
              <a:t>Guildford</a:t>
            </a:r>
            <a:br>
              <a:rPr lang="en-GB" altLang="en-US" sz="1050" dirty="0" smtClean="0">
                <a:solidFill>
                  <a:schemeClr val="bg1">
                    <a:lumMod val="50000"/>
                  </a:schemeClr>
                </a:solidFill>
                <a:latin typeface="Arial" panose="020B0604020202020204" pitchFamily="34" charset="0"/>
                <a:cs typeface="Arial" panose="020B0604020202020204" pitchFamily="34" charset="0"/>
              </a:rPr>
            </a:br>
            <a:r>
              <a:rPr lang="en-GB" altLang="en-US" sz="1050" dirty="0" smtClean="0">
                <a:solidFill>
                  <a:schemeClr val="bg1">
                    <a:lumMod val="50000"/>
                  </a:schemeClr>
                </a:solidFill>
                <a:latin typeface="Arial" panose="020B0604020202020204" pitchFamily="34" charset="0"/>
                <a:cs typeface="Arial" panose="020B0604020202020204" pitchFamily="34" charset="0"/>
              </a:rPr>
              <a:t>Surrey</a:t>
            </a:r>
            <a:br>
              <a:rPr lang="en-GB" altLang="en-US" sz="1050" dirty="0" smtClean="0">
                <a:solidFill>
                  <a:schemeClr val="bg1">
                    <a:lumMod val="50000"/>
                  </a:schemeClr>
                </a:solidFill>
                <a:latin typeface="Arial" panose="020B0604020202020204" pitchFamily="34" charset="0"/>
                <a:cs typeface="Arial" panose="020B0604020202020204" pitchFamily="34" charset="0"/>
              </a:rPr>
            </a:br>
            <a:r>
              <a:rPr lang="en-GB" altLang="en-US" sz="1050" dirty="0" smtClean="0">
                <a:solidFill>
                  <a:schemeClr val="bg1">
                    <a:lumMod val="50000"/>
                  </a:schemeClr>
                </a:solidFill>
                <a:latin typeface="Arial" panose="020B0604020202020204" pitchFamily="34" charset="0"/>
                <a:cs typeface="Arial" panose="020B0604020202020204" pitchFamily="34" charset="0"/>
              </a:rPr>
              <a:t>GU2 7YP</a:t>
            </a:r>
            <a:br>
              <a:rPr lang="en-GB" altLang="en-US" sz="1050" dirty="0" smtClean="0">
                <a:solidFill>
                  <a:schemeClr val="bg1">
                    <a:lumMod val="50000"/>
                  </a:schemeClr>
                </a:solidFill>
                <a:latin typeface="Arial" panose="020B0604020202020204" pitchFamily="34" charset="0"/>
                <a:cs typeface="Arial" panose="020B0604020202020204" pitchFamily="34" charset="0"/>
              </a:rPr>
            </a:br>
            <a:r>
              <a:rPr lang="en-GB" altLang="en-US" sz="1050" dirty="0" smtClean="0">
                <a:solidFill>
                  <a:schemeClr val="bg1">
                    <a:lumMod val="50000"/>
                  </a:schemeClr>
                </a:solidFill>
                <a:latin typeface="Arial" panose="020B0604020202020204" pitchFamily="34" charset="0"/>
                <a:cs typeface="Arial" panose="020B0604020202020204" pitchFamily="34" charset="0"/>
              </a:rPr>
              <a:t>United Kingdom</a:t>
            </a:r>
          </a:p>
          <a:p>
            <a:pPr marL="0" indent="0">
              <a:buFont typeface="Arial" panose="020B0604020202020204" pitchFamily="34" charset="0"/>
              <a:buNone/>
            </a:pPr>
            <a:endParaRPr lang="en-GB" altLang="en-US" sz="1050" dirty="0" smtClean="0">
              <a:solidFill>
                <a:schemeClr val="bg1">
                  <a:lumMod val="50000"/>
                </a:schemeClr>
              </a:solidFill>
              <a:latin typeface="Arial" panose="020B0604020202020204" pitchFamily="34" charset="0"/>
              <a:cs typeface="Arial" panose="020B0604020202020204" pitchFamily="34" charset="0"/>
            </a:endParaRPr>
          </a:p>
          <a:p>
            <a:pPr marL="0" indent="0">
              <a:buFont typeface="Arial" panose="020B0604020202020204" pitchFamily="34" charset="0"/>
              <a:buNone/>
            </a:pPr>
            <a:r>
              <a:rPr lang="en-GB" altLang="en-US" sz="1050" dirty="0" smtClean="0">
                <a:solidFill>
                  <a:schemeClr val="bg1">
                    <a:lumMod val="50000"/>
                  </a:schemeClr>
                </a:solidFill>
                <a:latin typeface="Arial" panose="020B0604020202020204" pitchFamily="34" charset="0"/>
                <a:cs typeface="Arial" panose="020B0604020202020204" pitchFamily="34" charset="0"/>
              </a:rPr>
              <a:t>T: +44 (0)1483 816000</a:t>
            </a:r>
            <a:br>
              <a:rPr lang="en-GB" altLang="en-US" sz="1050" dirty="0" smtClean="0">
                <a:solidFill>
                  <a:schemeClr val="bg1">
                    <a:lumMod val="50000"/>
                  </a:schemeClr>
                </a:solidFill>
                <a:latin typeface="Arial" panose="020B0604020202020204" pitchFamily="34" charset="0"/>
                <a:cs typeface="Arial" panose="020B0604020202020204" pitchFamily="34" charset="0"/>
              </a:rPr>
            </a:br>
            <a:r>
              <a:rPr lang="en-GB" altLang="en-US" sz="1050" dirty="0" smtClean="0">
                <a:solidFill>
                  <a:schemeClr val="bg1">
                    <a:lumMod val="50000"/>
                  </a:schemeClr>
                </a:solidFill>
                <a:latin typeface="Arial" panose="020B0604020202020204" pitchFamily="34" charset="0"/>
                <a:cs typeface="Arial" panose="020B0604020202020204" pitchFamily="34" charset="0"/>
              </a:rPr>
              <a:t>F: +44 (0)1483 816144</a:t>
            </a:r>
          </a:p>
          <a:p>
            <a:pPr marL="0" indent="0">
              <a:buFont typeface="Arial" panose="020B0604020202020204" pitchFamily="34" charset="0"/>
              <a:buNone/>
            </a:pPr>
            <a:endParaRPr lang="en-GB" sz="1050" dirty="0" smtClean="0">
              <a:solidFill>
                <a:schemeClr val="bg1">
                  <a:lumMod val="50000"/>
                </a:schemeClr>
              </a:solidFill>
              <a:latin typeface="Arial" panose="020B0604020202020204" pitchFamily="34" charset="0"/>
              <a:cs typeface="Arial" panose="020B0604020202020204" pitchFamily="34" charset="0"/>
            </a:endParaRPr>
          </a:p>
          <a:p>
            <a:r>
              <a:rPr lang="en-GB" sz="900" kern="1200" dirty="0" smtClean="0">
                <a:solidFill>
                  <a:schemeClr val="tx1"/>
                </a:solidFill>
                <a:effectLst/>
                <a:latin typeface="+mn-lt"/>
                <a:ea typeface="+mn-ea"/>
                <a:cs typeface="+mn-cs"/>
              </a:rPr>
              <a:t>Copyright © 2014 BAE Systems. </a:t>
            </a:r>
            <a:br>
              <a:rPr lang="en-GB" sz="900" kern="1200" dirty="0" smtClean="0">
                <a:solidFill>
                  <a:schemeClr val="tx1"/>
                </a:solidFill>
                <a:effectLst/>
                <a:latin typeface="+mn-lt"/>
                <a:ea typeface="+mn-ea"/>
                <a:cs typeface="+mn-cs"/>
              </a:rPr>
            </a:br>
            <a:r>
              <a:rPr lang="en-GB" sz="900" kern="1200" dirty="0" smtClean="0">
                <a:solidFill>
                  <a:schemeClr val="tx1"/>
                </a:solidFill>
                <a:effectLst/>
                <a:latin typeface="+mn-lt"/>
                <a:ea typeface="+mn-ea"/>
                <a:cs typeface="+mn-cs"/>
              </a:rPr>
              <a:t/>
            </a:r>
            <a:br>
              <a:rPr lang="en-GB" sz="900" kern="1200" dirty="0" smtClean="0">
                <a:solidFill>
                  <a:schemeClr val="tx1"/>
                </a:solidFill>
                <a:effectLst/>
                <a:latin typeface="+mn-lt"/>
                <a:ea typeface="+mn-ea"/>
                <a:cs typeface="+mn-cs"/>
              </a:rPr>
            </a:br>
            <a:r>
              <a:rPr lang="en-GB" sz="900" kern="1200" dirty="0" smtClean="0">
                <a:solidFill>
                  <a:schemeClr val="tx1"/>
                </a:solidFill>
                <a:effectLst/>
                <a:latin typeface="+mn-lt"/>
                <a:ea typeface="+mn-ea"/>
                <a:cs typeface="+mn-cs"/>
              </a:rPr>
              <a:t>All rights reserved.</a:t>
            </a:r>
            <a:r>
              <a:rPr lang="en-GB" sz="900" kern="1200" baseline="0" dirty="0" smtClean="0">
                <a:solidFill>
                  <a:schemeClr val="tx1"/>
                </a:solidFill>
                <a:effectLst/>
                <a:latin typeface="+mn-lt"/>
                <a:ea typeface="+mn-ea"/>
                <a:cs typeface="+mn-cs"/>
              </a:rPr>
              <a:t> </a:t>
            </a:r>
            <a:r>
              <a:rPr lang="en-GB" sz="900" kern="1200" dirty="0" smtClean="0">
                <a:solidFill>
                  <a:schemeClr val="tx1"/>
                </a:solidFill>
                <a:effectLst/>
                <a:latin typeface="+mn-lt"/>
                <a:ea typeface="+mn-ea"/>
                <a:cs typeface="+mn-cs"/>
              </a:rPr>
              <a:t>BAE SYSTEMS, the BAE SYSTEMS Logo and the product names referenced herein are trademarks of BAE Systems plc. </a:t>
            </a:r>
            <a:br>
              <a:rPr lang="en-GB" sz="900" kern="1200" dirty="0" smtClean="0">
                <a:solidFill>
                  <a:schemeClr val="tx1"/>
                </a:solidFill>
                <a:effectLst/>
                <a:latin typeface="+mn-lt"/>
                <a:ea typeface="+mn-ea"/>
                <a:cs typeface="+mn-cs"/>
              </a:rPr>
            </a:br>
            <a:r>
              <a:rPr lang="en-GB" sz="900" kern="1200" dirty="0" smtClean="0">
                <a:solidFill>
                  <a:schemeClr val="tx1"/>
                </a:solidFill>
                <a:effectLst/>
                <a:latin typeface="+mn-lt"/>
                <a:ea typeface="+mn-ea"/>
                <a:cs typeface="+mn-cs"/>
              </a:rPr>
              <a:t/>
            </a:r>
            <a:br>
              <a:rPr lang="en-GB" sz="900" kern="1200" dirty="0" smtClean="0">
                <a:solidFill>
                  <a:schemeClr val="tx1"/>
                </a:solidFill>
                <a:effectLst/>
                <a:latin typeface="+mn-lt"/>
                <a:ea typeface="+mn-ea"/>
                <a:cs typeface="+mn-cs"/>
              </a:rPr>
            </a:br>
            <a:r>
              <a:rPr lang="en-GB" sz="900" kern="1200" dirty="0" smtClean="0">
                <a:solidFill>
                  <a:schemeClr val="tx1"/>
                </a:solidFill>
                <a:effectLst/>
                <a:latin typeface="+mn-lt"/>
                <a:ea typeface="+mn-ea"/>
                <a:cs typeface="+mn-cs"/>
              </a:rPr>
              <a:t>BAE Systems Applied Intelligence Limited registered in England &amp;</a:t>
            </a:r>
            <a:r>
              <a:rPr lang="en-GB" sz="900" kern="1200" baseline="0" dirty="0" smtClean="0">
                <a:solidFill>
                  <a:schemeClr val="tx1"/>
                </a:solidFill>
                <a:effectLst/>
                <a:latin typeface="+mn-lt"/>
                <a:ea typeface="+mn-ea"/>
                <a:cs typeface="+mn-cs"/>
              </a:rPr>
              <a:t> </a:t>
            </a:r>
            <a:r>
              <a:rPr lang="en-GB" sz="900" kern="1200" dirty="0" smtClean="0">
                <a:solidFill>
                  <a:schemeClr val="tx1"/>
                </a:solidFill>
                <a:effectLst/>
                <a:latin typeface="+mn-lt"/>
                <a:ea typeface="+mn-ea"/>
                <a:cs typeface="+mn-cs"/>
              </a:rPr>
              <a:t>Wales Company</a:t>
            </a:r>
            <a:r>
              <a:rPr lang="en-GB" sz="900" kern="1200" baseline="0" dirty="0" smtClean="0">
                <a:solidFill>
                  <a:schemeClr val="tx1"/>
                </a:solidFill>
                <a:effectLst/>
                <a:latin typeface="+mn-lt"/>
                <a:ea typeface="+mn-ea"/>
                <a:cs typeface="+mn-cs"/>
              </a:rPr>
              <a:t> </a:t>
            </a:r>
            <a:r>
              <a:rPr lang="en-GB" sz="900" kern="1200" dirty="0" smtClean="0">
                <a:solidFill>
                  <a:schemeClr val="tx1"/>
                </a:solidFill>
                <a:effectLst/>
                <a:latin typeface="+mn-lt"/>
                <a:ea typeface="+mn-ea"/>
                <a:cs typeface="+mn-cs"/>
              </a:rPr>
              <a:t>No.1337451 with its registered office at Surrey Research Park, Guildford, England, GU2 7YP.</a:t>
            </a:r>
            <a:r>
              <a:rPr lang="en-GB" sz="900" kern="1200" baseline="0" dirty="0" smtClean="0">
                <a:solidFill>
                  <a:schemeClr val="tx1"/>
                </a:solidFill>
                <a:effectLst/>
                <a:latin typeface="+mn-lt"/>
                <a:ea typeface="+mn-ea"/>
                <a:cs typeface="+mn-cs"/>
              </a:rPr>
              <a:t> </a:t>
            </a:r>
            <a:br>
              <a:rPr lang="en-GB" sz="900" kern="1200" baseline="0" dirty="0" smtClean="0">
                <a:solidFill>
                  <a:schemeClr val="tx1"/>
                </a:solidFill>
                <a:effectLst/>
                <a:latin typeface="+mn-lt"/>
                <a:ea typeface="+mn-ea"/>
                <a:cs typeface="+mn-cs"/>
              </a:rPr>
            </a:br>
            <a:r>
              <a:rPr lang="en-GB" sz="900" kern="1200" baseline="0" dirty="0" smtClean="0">
                <a:solidFill>
                  <a:schemeClr val="tx1"/>
                </a:solidFill>
                <a:effectLst/>
                <a:latin typeface="+mn-lt"/>
                <a:ea typeface="+mn-ea"/>
                <a:cs typeface="+mn-cs"/>
              </a:rPr>
              <a:t/>
            </a:r>
            <a:br>
              <a:rPr lang="en-GB" sz="900" kern="1200" baseline="0" dirty="0" smtClean="0">
                <a:solidFill>
                  <a:schemeClr val="tx1"/>
                </a:solidFill>
                <a:effectLst/>
                <a:latin typeface="+mn-lt"/>
                <a:ea typeface="+mn-ea"/>
                <a:cs typeface="+mn-cs"/>
              </a:rPr>
            </a:br>
            <a:r>
              <a:rPr lang="en-GB" sz="900" kern="1200" dirty="0" smtClean="0">
                <a:solidFill>
                  <a:schemeClr val="tx1"/>
                </a:solidFill>
                <a:effectLst/>
                <a:latin typeface="+mn-lt"/>
                <a:ea typeface="+mn-ea"/>
                <a:cs typeface="+mn-cs"/>
              </a:rPr>
              <a:t>No part of this document may be copied, reproduced, adapted or redistributed in any form or by any means without the express prior written consent of BAE Systems Applied Intelligence.</a:t>
            </a:r>
          </a:p>
          <a:p>
            <a:pPr marL="0" indent="0">
              <a:buFont typeface="Arial" panose="020B0604020202020204" pitchFamily="34" charset="0"/>
              <a:buNone/>
            </a:pPr>
            <a:endParaRPr lang="en-GB" sz="1000" dirty="0" smtClean="0">
              <a:solidFill>
                <a:schemeClr val="bg1">
                  <a:lumMod val="50000"/>
                </a:schemeClr>
              </a:solidFill>
              <a:latin typeface="Arial" panose="020B0604020202020204" pitchFamily="34" charset="0"/>
              <a:cs typeface="Arial" panose="020B0604020202020204" pitchFamily="34" charset="0"/>
            </a:endParaRPr>
          </a:p>
        </p:txBody>
      </p:sp>
      <p:sp>
        <p:nvSpPr>
          <p:cNvPr id="3" name="Title 1"/>
          <p:cNvSpPr>
            <a:spLocks noGrp="1"/>
          </p:cNvSpPr>
          <p:nvPr>
            <p:ph type="title"/>
          </p:nvPr>
        </p:nvSpPr>
        <p:spPr>
          <a:xfrm>
            <a:off x="118800" y="486000"/>
            <a:ext cx="8100646" cy="527538"/>
          </a:xfrm>
          <a:prstGeom prst="rect">
            <a:avLst/>
          </a:prstGeom>
        </p:spPr>
        <p:txBody>
          <a:bodyPr anchor="b">
            <a:normAutofit/>
          </a:bodyPr>
          <a:lstStyle>
            <a:lvl1pPr algn="l">
              <a:defRPr sz="2400" b="1" cap="all" baseline="0">
                <a:solidFill>
                  <a:srgbClr val="7B7576"/>
                </a:solidFill>
                <a:latin typeface="Arial"/>
                <a:cs typeface="Arial"/>
              </a:defRPr>
            </a:lvl1pPr>
          </a:lstStyle>
          <a:p>
            <a:r>
              <a:rPr lang="en-US" smtClean="0"/>
              <a:t>Click to edit Master title style</a:t>
            </a:r>
            <a:endParaRPr lang="en-US" dirty="0"/>
          </a:p>
        </p:txBody>
      </p:sp>
      <p:cxnSp>
        <p:nvCxnSpPr>
          <p:cNvPr id="4" name="Straight Connector 3"/>
          <p:cNvCxnSpPr/>
          <p:nvPr userDrawn="1"/>
        </p:nvCxnSpPr>
        <p:spPr>
          <a:xfrm>
            <a:off x="-35514" y="4041819"/>
            <a:ext cx="4458167" cy="0"/>
          </a:xfrm>
          <a:prstGeom prst="line">
            <a:avLst/>
          </a:prstGeom>
          <a:ln w="6350">
            <a:solidFill>
              <a:srgbClr val="00FFF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94240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claimer_2">
    <p:spTree>
      <p:nvGrpSpPr>
        <p:cNvPr id="1" name=""/>
        <p:cNvGrpSpPr/>
        <p:nvPr/>
      </p:nvGrpSpPr>
      <p:grpSpPr>
        <a:xfrm>
          <a:off x="0" y="0"/>
          <a:ext cx="0" cy="0"/>
          <a:chOff x="0" y="0"/>
          <a:chExt cx="0" cy="0"/>
        </a:xfrm>
      </p:grpSpPr>
      <p:sp>
        <p:nvSpPr>
          <p:cNvPr id="3" name="Title 1"/>
          <p:cNvSpPr>
            <a:spLocks noGrp="1"/>
          </p:cNvSpPr>
          <p:nvPr>
            <p:ph type="title"/>
          </p:nvPr>
        </p:nvSpPr>
        <p:spPr>
          <a:xfrm>
            <a:off x="118800" y="486000"/>
            <a:ext cx="8100646" cy="527538"/>
          </a:xfrm>
          <a:prstGeom prst="rect">
            <a:avLst/>
          </a:prstGeom>
        </p:spPr>
        <p:txBody>
          <a:bodyPr anchor="b">
            <a:normAutofit/>
          </a:bodyPr>
          <a:lstStyle>
            <a:lvl1pPr algn="l">
              <a:defRPr sz="2400" b="1" cap="all" baseline="0">
                <a:solidFill>
                  <a:srgbClr val="7B7576"/>
                </a:solidFill>
                <a:latin typeface="Arial"/>
                <a:cs typeface="Arial"/>
              </a:defRPr>
            </a:lvl1pPr>
          </a:lstStyle>
          <a:p>
            <a:r>
              <a:rPr lang="en-US" smtClean="0"/>
              <a:t>Click to edit Master title style</a:t>
            </a:r>
            <a:endParaRPr lang="en-US" dirty="0"/>
          </a:p>
        </p:txBody>
      </p:sp>
      <p:sp>
        <p:nvSpPr>
          <p:cNvPr id="4" name="Content Placeholder 6"/>
          <p:cNvSpPr txBox="1">
            <a:spLocks/>
          </p:cNvSpPr>
          <p:nvPr userDrawn="1"/>
        </p:nvSpPr>
        <p:spPr>
          <a:xfrm>
            <a:off x="171860" y="1065321"/>
            <a:ext cx="4292600" cy="5104660"/>
          </a:xfrm>
          <a:prstGeom prst="rect">
            <a:avLst/>
          </a:prstGeom>
          <a:ln>
            <a:solidFill>
              <a:srgbClr val="00FFFC"/>
            </a:solidFill>
          </a:ln>
        </p:spPr>
        <p:txBody>
          <a:bodyPr anchor="ctr" anchorCtr="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GB" altLang="en-US" sz="2000" b="1" dirty="0" smtClean="0">
              <a:solidFill>
                <a:schemeClr val="bg1">
                  <a:lumMod val="50000"/>
                </a:schemeClr>
              </a:solidFill>
              <a:latin typeface="Arial" panose="020B0604020202020204" pitchFamily="34" charset="0"/>
              <a:cs typeface="Arial" panose="020B0604020202020204" pitchFamily="34" charset="0"/>
            </a:endParaRPr>
          </a:p>
          <a:p>
            <a:pPr marL="0" indent="0">
              <a:buFont typeface="Arial" panose="020B0604020202020204" pitchFamily="34" charset="0"/>
              <a:buNone/>
            </a:pPr>
            <a:r>
              <a:rPr lang="en-GB" altLang="en-US" sz="2000" b="1" dirty="0" smtClean="0">
                <a:solidFill>
                  <a:schemeClr val="bg1">
                    <a:lumMod val="50000"/>
                  </a:schemeClr>
                </a:solidFill>
                <a:latin typeface="Arial" panose="020B0604020202020204" pitchFamily="34" charset="0"/>
                <a:cs typeface="Arial" panose="020B0604020202020204" pitchFamily="34" charset="0"/>
              </a:rPr>
              <a:t>FREEDOM OF INFORMATION ACT</a:t>
            </a:r>
          </a:p>
          <a:p>
            <a:pPr marL="0" indent="0">
              <a:buFont typeface="Arial" panose="020B0604020202020204" pitchFamily="34" charset="0"/>
              <a:buNone/>
            </a:pPr>
            <a:endParaRPr lang="en-GB" altLang="en-US" sz="1050" dirty="0" smtClean="0"/>
          </a:p>
          <a:p>
            <a:pPr marL="0" indent="0">
              <a:buFont typeface="Arial" panose="020B0604020202020204" pitchFamily="34" charset="0"/>
              <a:buNone/>
            </a:pPr>
            <a:r>
              <a:rPr lang="en-GB" altLang="en-US" sz="1050" dirty="0" smtClean="0">
                <a:solidFill>
                  <a:schemeClr val="bg1">
                    <a:lumMod val="50000"/>
                  </a:schemeClr>
                </a:solidFill>
                <a:latin typeface="Arial" panose="020B0604020202020204" pitchFamily="34" charset="0"/>
                <a:cs typeface="Arial" panose="020B0604020202020204" pitchFamily="34" charset="0"/>
              </a:rPr>
              <a:t>This document (&lt;</a:t>
            </a:r>
            <a:r>
              <a:rPr lang="en-GB" altLang="en-US" sz="1050" dirty="0" err="1" smtClean="0">
                <a:solidFill>
                  <a:schemeClr val="bg1">
                    <a:lumMod val="50000"/>
                  </a:schemeClr>
                </a:solidFill>
                <a:latin typeface="Arial" panose="020B0604020202020204" pitchFamily="34" charset="0"/>
                <a:cs typeface="Arial" panose="020B0604020202020204" pitchFamily="34" charset="0"/>
              </a:rPr>
              <a:t>projectreference</a:t>
            </a:r>
            <a:r>
              <a:rPr lang="en-GB" altLang="en-US" sz="1050" dirty="0" smtClean="0">
                <a:solidFill>
                  <a:schemeClr val="bg1">
                    <a:lumMod val="50000"/>
                  </a:schemeClr>
                </a:solidFill>
                <a:latin typeface="Arial" panose="020B0604020202020204" pitchFamily="34" charset="0"/>
                <a:cs typeface="Arial" panose="020B0604020202020204" pitchFamily="34" charset="0"/>
              </a:rPr>
              <a:t>&gt;&lt;</a:t>
            </a:r>
            <a:r>
              <a:rPr lang="en-GB" altLang="en-US" sz="1050" dirty="0" err="1" smtClean="0">
                <a:solidFill>
                  <a:schemeClr val="bg1">
                    <a:lumMod val="50000"/>
                  </a:schemeClr>
                </a:solidFill>
                <a:latin typeface="Arial" panose="020B0604020202020204" pitchFamily="34" charset="0"/>
                <a:cs typeface="Arial" panose="020B0604020202020204" pitchFamily="34" charset="0"/>
              </a:rPr>
              <a:t>documentnumber</a:t>
            </a:r>
            <a:r>
              <a:rPr lang="en-GB" altLang="en-US" sz="1050" dirty="0" smtClean="0">
                <a:solidFill>
                  <a:schemeClr val="bg1">
                    <a:lumMod val="50000"/>
                  </a:schemeClr>
                </a:solidFill>
                <a:latin typeface="Arial" panose="020B0604020202020204" pitchFamily="34" charset="0"/>
                <a:cs typeface="Arial" panose="020B0604020202020204" pitchFamily="34" charset="0"/>
              </a:rPr>
              <a:t>&gt;) contains confidential and commercially sensitive material which is provided for the Authority's internal use only and is not intended for general dissemination.</a:t>
            </a:r>
          </a:p>
          <a:p>
            <a:pPr marL="0" indent="0">
              <a:buFont typeface="Arial" panose="020B0604020202020204" pitchFamily="34" charset="0"/>
              <a:buNone/>
            </a:pPr>
            <a:r>
              <a:rPr lang="en-GB" altLang="en-US" sz="1050" dirty="0" smtClean="0">
                <a:solidFill>
                  <a:schemeClr val="bg1">
                    <a:lumMod val="50000"/>
                  </a:schemeClr>
                </a:solidFill>
                <a:latin typeface="Arial" panose="020B0604020202020204" pitchFamily="34" charset="0"/>
                <a:cs typeface="Arial" panose="020B0604020202020204" pitchFamily="34" charset="0"/>
              </a:rPr>
              <a:t>The information contained herein pertains to bodies dealing with security, national security and / or defence matters that would be exempt under Sections 23, 24 and 26 of the Freedom of Information Act 2000 (FOIA).  It also consists of information which describes our methodologies, processes and commercial arrangements all of which would be exempt from disclosure under Sections 41 and 43 of the Act.</a:t>
            </a:r>
          </a:p>
          <a:p>
            <a:pPr marL="0" indent="0">
              <a:buFont typeface="Arial" panose="020B0604020202020204" pitchFamily="34" charset="0"/>
              <a:buNone/>
            </a:pPr>
            <a:r>
              <a:rPr lang="en-GB" altLang="en-US" sz="1050" dirty="0" smtClean="0">
                <a:solidFill>
                  <a:schemeClr val="bg1">
                    <a:lumMod val="50000"/>
                  </a:schemeClr>
                </a:solidFill>
                <a:latin typeface="Arial" panose="020B0604020202020204" pitchFamily="34" charset="0"/>
                <a:cs typeface="Arial" panose="020B0604020202020204" pitchFamily="34" charset="0"/>
              </a:rPr>
              <a:t>Should the Authority receive any request for disclosure of the information provided in this document, the Authority is requested to notify BAE Systems Applied Intelligence. BAE Systems Applied Intelligence shall provide every assistance to the Authority in complying with its obligations under the Act.</a:t>
            </a:r>
          </a:p>
          <a:p>
            <a:pPr marL="0" indent="0">
              <a:buFont typeface="Arial" panose="020B0604020202020204" pitchFamily="34" charset="0"/>
              <a:buNone/>
            </a:pPr>
            <a:r>
              <a:rPr lang="en-GB" altLang="en-US" sz="1050" dirty="0" smtClean="0">
                <a:solidFill>
                  <a:schemeClr val="bg1">
                    <a:lumMod val="50000"/>
                  </a:schemeClr>
                </a:solidFill>
                <a:latin typeface="Arial" panose="020B0604020202020204" pitchFamily="34" charset="0"/>
                <a:cs typeface="Arial" panose="020B0604020202020204" pitchFamily="34" charset="0"/>
              </a:rPr>
              <a:t>BAE Systems Applied Intelligence’s point of contact for FOIA requests is:</a:t>
            </a:r>
          </a:p>
          <a:p>
            <a:pPr marL="0" indent="0">
              <a:buFont typeface="Arial" panose="020B0604020202020204" pitchFamily="34" charset="0"/>
              <a:buNone/>
            </a:pPr>
            <a:r>
              <a:rPr lang="en-GB" altLang="en-US" sz="1050" dirty="0" smtClean="0">
                <a:solidFill>
                  <a:schemeClr val="bg1">
                    <a:lumMod val="50000"/>
                  </a:schemeClr>
                </a:solidFill>
                <a:latin typeface="Arial" panose="020B0604020202020204" pitchFamily="34" charset="0"/>
                <a:cs typeface="Arial" panose="020B0604020202020204" pitchFamily="34" charset="0"/>
              </a:rPr>
              <a:t>Chief Counsel</a:t>
            </a:r>
            <a:br>
              <a:rPr lang="en-GB" altLang="en-US" sz="1050" dirty="0" smtClean="0">
                <a:solidFill>
                  <a:schemeClr val="bg1">
                    <a:lumMod val="50000"/>
                  </a:schemeClr>
                </a:solidFill>
                <a:latin typeface="Arial" panose="020B0604020202020204" pitchFamily="34" charset="0"/>
                <a:cs typeface="Arial" panose="020B0604020202020204" pitchFamily="34" charset="0"/>
              </a:rPr>
            </a:br>
            <a:r>
              <a:rPr lang="en-GB" altLang="en-US" sz="1050" dirty="0" smtClean="0">
                <a:solidFill>
                  <a:schemeClr val="bg1">
                    <a:lumMod val="50000"/>
                  </a:schemeClr>
                </a:solidFill>
                <a:latin typeface="Arial" panose="020B0604020202020204" pitchFamily="34" charset="0"/>
                <a:cs typeface="Arial" panose="020B0604020202020204" pitchFamily="34" charset="0"/>
              </a:rPr>
              <a:t>Legal Department</a:t>
            </a:r>
            <a:br>
              <a:rPr lang="en-GB" altLang="en-US" sz="1050" dirty="0" smtClean="0">
                <a:solidFill>
                  <a:schemeClr val="bg1">
                    <a:lumMod val="50000"/>
                  </a:schemeClr>
                </a:solidFill>
                <a:latin typeface="Arial" panose="020B0604020202020204" pitchFamily="34" charset="0"/>
                <a:cs typeface="Arial" panose="020B0604020202020204" pitchFamily="34" charset="0"/>
              </a:rPr>
            </a:br>
            <a:r>
              <a:rPr lang="en-GB" altLang="en-US" sz="1050" dirty="0" smtClean="0">
                <a:solidFill>
                  <a:schemeClr val="bg1">
                    <a:lumMod val="50000"/>
                  </a:schemeClr>
                </a:solidFill>
                <a:latin typeface="Arial" panose="020B0604020202020204" pitchFamily="34" charset="0"/>
                <a:cs typeface="Arial" panose="020B0604020202020204" pitchFamily="34" charset="0"/>
              </a:rPr>
              <a:t>BAE Systems Applied Intelligence</a:t>
            </a:r>
            <a:br>
              <a:rPr lang="en-GB" altLang="en-US" sz="1050" dirty="0" smtClean="0">
                <a:solidFill>
                  <a:schemeClr val="bg1">
                    <a:lumMod val="50000"/>
                  </a:schemeClr>
                </a:solidFill>
                <a:latin typeface="Arial" panose="020B0604020202020204" pitchFamily="34" charset="0"/>
                <a:cs typeface="Arial" panose="020B0604020202020204" pitchFamily="34" charset="0"/>
              </a:rPr>
            </a:br>
            <a:r>
              <a:rPr lang="en-GB" altLang="en-US" sz="1050" dirty="0" smtClean="0">
                <a:solidFill>
                  <a:schemeClr val="bg1">
                    <a:lumMod val="50000"/>
                  </a:schemeClr>
                </a:solidFill>
                <a:latin typeface="Arial" panose="020B0604020202020204" pitchFamily="34" charset="0"/>
                <a:cs typeface="Arial" panose="020B0604020202020204" pitchFamily="34" charset="0"/>
              </a:rPr>
              <a:t>Surrey Research Park</a:t>
            </a:r>
            <a:br>
              <a:rPr lang="en-GB" altLang="en-US" sz="1050" dirty="0" smtClean="0">
                <a:solidFill>
                  <a:schemeClr val="bg1">
                    <a:lumMod val="50000"/>
                  </a:schemeClr>
                </a:solidFill>
                <a:latin typeface="Arial" panose="020B0604020202020204" pitchFamily="34" charset="0"/>
                <a:cs typeface="Arial" panose="020B0604020202020204" pitchFamily="34" charset="0"/>
              </a:rPr>
            </a:br>
            <a:r>
              <a:rPr lang="en-GB" altLang="en-US" sz="1050" dirty="0" smtClean="0">
                <a:solidFill>
                  <a:schemeClr val="bg1">
                    <a:lumMod val="50000"/>
                  </a:schemeClr>
                </a:solidFill>
                <a:latin typeface="Arial" panose="020B0604020202020204" pitchFamily="34" charset="0"/>
                <a:cs typeface="Arial" panose="020B0604020202020204" pitchFamily="34" charset="0"/>
              </a:rPr>
              <a:t>Guildford GU2 7YP</a:t>
            </a:r>
            <a:br>
              <a:rPr lang="en-GB" altLang="en-US" sz="1050" dirty="0" smtClean="0">
                <a:solidFill>
                  <a:schemeClr val="bg1">
                    <a:lumMod val="50000"/>
                  </a:schemeClr>
                </a:solidFill>
                <a:latin typeface="Arial" panose="020B0604020202020204" pitchFamily="34" charset="0"/>
                <a:cs typeface="Arial" panose="020B0604020202020204" pitchFamily="34" charset="0"/>
              </a:rPr>
            </a:br>
            <a:r>
              <a:rPr lang="en-GB" altLang="en-US" sz="1050" dirty="0" smtClean="0">
                <a:solidFill>
                  <a:schemeClr val="bg1">
                    <a:lumMod val="50000"/>
                  </a:schemeClr>
                </a:solidFill>
                <a:latin typeface="Arial" panose="020B0604020202020204" pitchFamily="34" charset="0"/>
                <a:cs typeface="Arial" panose="020B0604020202020204" pitchFamily="34" charset="0"/>
              </a:rPr>
              <a:t>Telephone 01483 816082</a:t>
            </a:r>
          </a:p>
          <a:p>
            <a:pPr marL="0" indent="0">
              <a:buFont typeface="Arial" panose="020B0604020202020204" pitchFamily="34" charset="0"/>
              <a:buNone/>
            </a:pPr>
            <a:endParaRPr lang="en-GB" sz="1050" dirty="0"/>
          </a:p>
        </p:txBody>
      </p:sp>
      <p:cxnSp>
        <p:nvCxnSpPr>
          <p:cNvPr id="5" name="Straight Connector 4"/>
          <p:cNvCxnSpPr/>
          <p:nvPr userDrawn="1"/>
        </p:nvCxnSpPr>
        <p:spPr>
          <a:xfrm>
            <a:off x="4464460" y="3617651"/>
            <a:ext cx="237331" cy="424168"/>
          </a:xfrm>
          <a:prstGeom prst="line">
            <a:avLst/>
          </a:prstGeom>
          <a:ln w="6350">
            <a:solidFill>
              <a:srgbClr val="00FFFC"/>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a:off x="4701791" y="4041819"/>
            <a:ext cx="4442209" cy="0"/>
          </a:xfrm>
          <a:prstGeom prst="line">
            <a:avLst/>
          </a:prstGeom>
          <a:ln w="6350">
            <a:solidFill>
              <a:srgbClr val="00FFF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384322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heme_1_IMAGE RIGHT">
    <p:spTree>
      <p:nvGrpSpPr>
        <p:cNvPr id="1" name=""/>
        <p:cNvGrpSpPr/>
        <p:nvPr/>
      </p:nvGrpSpPr>
      <p:grpSpPr>
        <a:xfrm>
          <a:off x="0" y="0"/>
          <a:ext cx="0" cy="0"/>
          <a:chOff x="0" y="0"/>
          <a:chExt cx="0" cy="0"/>
        </a:xfrm>
      </p:grpSpPr>
      <p:sp>
        <p:nvSpPr>
          <p:cNvPr id="22" name="Picture Placeholder 21"/>
          <p:cNvSpPr>
            <a:spLocks noGrp="1"/>
          </p:cNvSpPr>
          <p:nvPr>
            <p:ph type="pic" sz="quarter" idx="13"/>
          </p:nvPr>
        </p:nvSpPr>
        <p:spPr>
          <a:xfrm>
            <a:off x="5147408" y="1250463"/>
            <a:ext cx="3783866" cy="4747845"/>
          </a:xfrm>
          <a:prstGeom prst="rect">
            <a:avLst/>
          </a:prstGeom>
        </p:spPr>
        <p:txBody>
          <a:bodyPr>
            <a:normAutofit/>
          </a:bodyPr>
          <a:lstStyle>
            <a:lvl1pPr marL="0" indent="0">
              <a:buNone/>
              <a:defRPr/>
            </a:lvl1pPr>
          </a:lstStyle>
          <a:p>
            <a:pPr lvl="0"/>
            <a:r>
              <a:rPr lang="en-US" noProof="0" smtClean="0"/>
              <a:t>Click icon to add picture</a:t>
            </a:r>
            <a:endParaRPr lang="en-GB" noProof="0" dirty="0"/>
          </a:p>
        </p:txBody>
      </p:sp>
      <p:sp>
        <p:nvSpPr>
          <p:cNvPr id="8" name="Title 1"/>
          <p:cNvSpPr>
            <a:spLocks noGrp="1"/>
          </p:cNvSpPr>
          <p:nvPr>
            <p:ph type="title"/>
          </p:nvPr>
        </p:nvSpPr>
        <p:spPr>
          <a:xfrm>
            <a:off x="118800" y="486000"/>
            <a:ext cx="8587175" cy="527538"/>
          </a:xfrm>
          <a:prstGeom prst="rect">
            <a:avLst/>
          </a:prstGeom>
        </p:spPr>
        <p:txBody>
          <a:bodyPr anchor="b">
            <a:normAutofit/>
          </a:bodyPr>
          <a:lstStyle>
            <a:lvl1pPr algn="l">
              <a:defRPr sz="2400" b="1" cap="all" baseline="0">
                <a:solidFill>
                  <a:srgbClr val="7B7576"/>
                </a:solidFill>
                <a:latin typeface="Arial"/>
                <a:cs typeface="Arial"/>
              </a:defRPr>
            </a:lvl1pPr>
          </a:lstStyle>
          <a:p>
            <a:r>
              <a:rPr lang="en-US" smtClean="0"/>
              <a:t>Click to edit Master title style</a:t>
            </a:r>
            <a:endParaRPr lang="en-US" dirty="0"/>
          </a:p>
        </p:txBody>
      </p:sp>
      <p:sp>
        <p:nvSpPr>
          <p:cNvPr id="5" name="Content Placeholder 2"/>
          <p:cNvSpPr>
            <a:spLocks noGrp="1"/>
          </p:cNvSpPr>
          <p:nvPr>
            <p:ph idx="1"/>
          </p:nvPr>
        </p:nvSpPr>
        <p:spPr>
          <a:xfrm>
            <a:off x="122544" y="1173599"/>
            <a:ext cx="4891157" cy="4847493"/>
          </a:xfrm>
          <a:prstGeom prst="rect">
            <a:avLst/>
          </a:prstGeom>
        </p:spPr>
        <p:txBody>
          <a:bodyPr>
            <a:normAutofit/>
          </a:bodyPr>
          <a:lstStyle>
            <a:lvl1pPr>
              <a:lnSpc>
                <a:spcPts val="2200"/>
              </a:lnSpc>
              <a:buSzPct val="95000"/>
              <a:defRPr sz="1600">
                <a:solidFill>
                  <a:srgbClr val="7B7576"/>
                </a:solidFill>
                <a:latin typeface="Arial"/>
                <a:cs typeface="Arial"/>
              </a:defRPr>
            </a:lvl1pPr>
            <a:lvl2pPr marL="541338" indent="-185738">
              <a:lnSpc>
                <a:spcPts val="2200"/>
              </a:lnSpc>
              <a:buSzPct val="90000"/>
              <a:buFont typeface="Arial" panose="020B0604020202020204" pitchFamily="34" charset="0"/>
              <a:buChar char="•"/>
              <a:defRPr sz="1600">
                <a:solidFill>
                  <a:srgbClr val="7B7576"/>
                </a:solidFill>
                <a:latin typeface="Arial"/>
                <a:cs typeface="Arial"/>
              </a:defRPr>
            </a:lvl2pPr>
            <a:lvl3pPr marL="717550" indent="-176213">
              <a:lnSpc>
                <a:spcPts val="2200"/>
              </a:lnSpc>
              <a:buSzPct val="90000"/>
              <a:buFont typeface="Arial" panose="020B0604020202020204" pitchFamily="34" charset="0"/>
              <a:buChar char="•"/>
              <a:defRPr sz="1600">
                <a:solidFill>
                  <a:srgbClr val="7B7576"/>
                </a:solidFill>
                <a:latin typeface="Arial"/>
                <a:cs typeface="Arial"/>
              </a:defRPr>
            </a:lvl3pPr>
            <a:lvl4pPr marL="895350" indent="-177800">
              <a:lnSpc>
                <a:spcPts val="2200"/>
              </a:lnSpc>
              <a:buSzPct val="90000"/>
              <a:buFont typeface="Arial" panose="020B0604020202020204" pitchFamily="34" charset="0"/>
              <a:buChar char="•"/>
              <a:defRPr sz="1600">
                <a:solidFill>
                  <a:srgbClr val="7B7576"/>
                </a:solidFill>
                <a:latin typeface="Arial"/>
                <a:cs typeface="Arial"/>
              </a:defRPr>
            </a:lvl4pPr>
            <a:lvl5pPr marL="1071563" indent="-176213">
              <a:lnSpc>
                <a:spcPts val="2200"/>
              </a:lnSpc>
              <a:buSzPct val="90000"/>
              <a:buFont typeface="Arial" panose="020B0604020202020204" pitchFamily="34" charset="0"/>
              <a:buChar char="•"/>
              <a:defRPr sz="1600">
                <a:solidFill>
                  <a:srgbClr val="7B7576"/>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1892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heme 1_Content left">
    <p:spTree>
      <p:nvGrpSpPr>
        <p:cNvPr id="1" name=""/>
        <p:cNvGrpSpPr/>
        <p:nvPr/>
      </p:nvGrpSpPr>
      <p:grpSpPr>
        <a:xfrm>
          <a:off x="0" y="0"/>
          <a:ext cx="0" cy="0"/>
          <a:chOff x="0" y="0"/>
          <a:chExt cx="0" cy="0"/>
        </a:xfrm>
      </p:grpSpPr>
      <p:cxnSp>
        <p:nvCxnSpPr>
          <p:cNvPr id="5" name="Straight Connector 4"/>
          <p:cNvCxnSpPr/>
          <p:nvPr/>
        </p:nvCxnSpPr>
        <p:spPr>
          <a:xfrm>
            <a:off x="3937000" y="1258888"/>
            <a:ext cx="2671763" cy="725487"/>
          </a:xfrm>
          <a:prstGeom prst="line">
            <a:avLst/>
          </a:prstGeom>
          <a:ln w="6350">
            <a:solidFill>
              <a:srgbClr val="00FFFC"/>
            </a:solidFill>
            <a:tailEnd type="none"/>
          </a:ln>
          <a:effectLst/>
        </p:spPr>
        <p:style>
          <a:lnRef idx="2">
            <a:schemeClr val="accent1"/>
          </a:lnRef>
          <a:fillRef idx="0">
            <a:schemeClr val="accent1"/>
          </a:fillRef>
          <a:effectRef idx="1">
            <a:schemeClr val="accent1"/>
          </a:effectRef>
          <a:fontRef idx="minor">
            <a:schemeClr val="tx1"/>
          </a:fontRef>
        </p:style>
      </p:cxnSp>
      <p:sp>
        <p:nvSpPr>
          <p:cNvPr id="6" name="Oval 5"/>
          <p:cNvSpPr/>
          <p:nvPr/>
        </p:nvSpPr>
        <p:spPr>
          <a:xfrm>
            <a:off x="6572250" y="1114425"/>
            <a:ext cx="2265363" cy="2265363"/>
          </a:xfrm>
          <a:prstGeom prst="ellipse">
            <a:avLst/>
          </a:prstGeom>
          <a:solidFill>
            <a:srgbClr val="3C8D94">
              <a:alpha val="62000"/>
            </a:srgbClr>
          </a:solidFill>
          <a:ln w="6350">
            <a:solidFill>
              <a:srgbClr val="00FFFC"/>
            </a:solidFill>
          </a:ln>
          <a:effectLst/>
        </p:spPr>
        <p:style>
          <a:lnRef idx="1">
            <a:schemeClr val="accent1"/>
          </a:lnRef>
          <a:fillRef idx="3">
            <a:schemeClr val="accent1"/>
          </a:fillRef>
          <a:effectRef idx="2">
            <a:schemeClr val="accent1"/>
          </a:effectRef>
          <a:fontRef idx="minor">
            <a:schemeClr val="lt1"/>
          </a:fontRef>
        </p:style>
        <p:txBody>
          <a:bodyPr anchor="ctr">
            <a:normAutofit/>
          </a:bodyPr>
          <a:lstStyle/>
          <a:p>
            <a:pPr algn="ctr" fontAlgn="auto">
              <a:spcBef>
                <a:spcPts val="0"/>
              </a:spcBef>
              <a:spcAft>
                <a:spcPts val="0"/>
              </a:spcAft>
              <a:defRPr/>
            </a:pPr>
            <a:endParaRPr lang="en-US" sz="2000" dirty="0"/>
          </a:p>
        </p:txBody>
      </p:sp>
      <p:cxnSp>
        <p:nvCxnSpPr>
          <p:cNvPr id="8" name="Straight Connector 7"/>
          <p:cNvCxnSpPr/>
          <p:nvPr/>
        </p:nvCxnSpPr>
        <p:spPr>
          <a:xfrm>
            <a:off x="1092200" y="1262063"/>
            <a:ext cx="2008188" cy="271462"/>
          </a:xfrm>
          <a:prstGeom prst="line">
            <a:avLst/>
          </a:prstGeom>
          <a:ln w="6350">
            <a:solidFill>
              <a:srgbClr val="00FFFC"/>
            </a:solidFill>
            <a:tailEnd type="none"/>
          </a:ln>
          <a:effectLst/>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6580188" y="1952625"/>
            <a:ext cx="65087" cy="65088"/>
          </a:xfrm>
          <a:prstGeom prst="ellipse">
            <a:avLst/>
          </a:prstGeom>
          <a:solidFill>
            <a:srgbClr val="00FFFC"/>
          </a:solidFill>
          <a:ln>
            <a:noFill/>
          </a:ln>
          <a:effectLst/>
        </p:spPr>
        <p:style>
          <a:lnRef idx="1">
            <a:schemeClr val="accent1"/>
          </a:lnRef>
          <a:fillRef idx="3">
            <a:schemeClr val="accent1"/>
          </a:fillRef>
          <a:effectRef idx="2">
            <a:schemeClr val="accent1"/>
          </a:effectRef>
          <a:fontRef idx="minor">
            <a:schemeClr val="lt1"/>
          </a:fontRef>
        </p:style>
        <p:txBody>
          <a:bodyPr anchor="ctr">
            <a:normAutofit fontScale="25000" lnSpcReduction="20000"/>
          </a:bodyPr>
          <a:lstStyle/>
          <a:p>
            <a:pPr algn="ctr" fontAlgn="auto">
              <a:spcBef>
                <a:spcPts val="0"/>
              </a:spcBef>
              <a:spcAft>
                <a:spcPts val="0"/>
              </a:spcAft>
              <a:defRPr/>
            </a:pPr>
            <a:endParaRPr lang="en-US" sz="1800"/>
          </a:p>
        </p:txBody>
      </p:sp>
      <p:sp>
        <p:nvSpPr>
          <p:cNvPr id="10" name="Oval 9"/>
          <p:cNvSpPr/>
          <p:nvPr/>
        </p:nvSpPr>
        <p:spPr>
          <a:xfrm>
            <a:off x="3903663" y="1225550"/>
            <a:ext cx="65087" cy="65088"/>
          </a:xfrm>
          <a:prstGeom prst="ellipse">
            <a:avLst/>
          </a:prstGeom>
          <a:solidFill>
            <a:srgbClr val="00FFFC"/>
          </a:solidFill>
          <a:ln>
            <a:noFill/>
          </a:ln>
          <a:effectLst/>
        </p:spPr>
        <p:style>
          <a:lnRef idx="1">
            <a:schemeClr val="accent1"/>
          </a:lnRef>
          <a:fillRef idx="3">
            <a:schemeClr val="accent1"/>
          </a:fillRef>
          <a:effectRef idx="2">
            <a:schemeClr val="accent1"/>
          </a:effectRef>
          <a:fontRef idx="minor">
            <a:schemeClr val="lt1"/>
          </a:fontRef>
        </p:style>
        <p:txBody>
          <a:bodyPr anchor="ctr">
            <a:normAutofit fontScale="25000" lnSpcReduction="20000"/>
          </a:bodyPr>
          <a:lstStyle/>
          <a:p>
            <a:pPr algn="ctr" fontAlgn="auto">
              <a:spcBef>
                <a:spcPts val="0"/>
              </a:spcBef>
              <a:spcAft>
                <a:spcPts val="0"/>
              </a:spcAft>
              <a:defRPr/>
            </a:pPr>
            <a:endParaRPr lang="en-US" sz="1800" dirty="0"/>
          </a:p>
        </p:txBody>
      </p:sp>
      <p:cxnSp>
        <p:nvCxnSpPr>
          <p:cNvPr id="11" name="Straight Connector 10"/>
          <p:cNvCxnSpPr/>
          <p:nvPr/>
        </p:nvCxnSpPr>
        <p:spPr>
          <a:xfrm rot="10800000" flipV="1">
            <a:off x="276225" y="1249363"/>
            <a:ext cx="806450" cy="747712"/>
          </a:xfrm>
          <a:prstGeom prst="line">
            <a:avLst/>
          </a:prstGeom>
          <a:ln w="6350">
            <a:solidFill>
              <a:srgbClr val="00FFFC"/>
            </a:solidFill>
            <a:tailEnd type="none"/>
          </a:ln>
          <a:effectLst/>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1041400" y="1228725"/>
            <a:ext cx="65088" cy="66675"/>
          </a:xfrm>
          <a:prstGeom prst="ellipse">
            <a:avLst/>
          </a:prstGeom>
          <a:solidFill>
            <a:srgbClr val="00FFFC"/>
          </a:solidFill>
          <a:ln>
            <a:noFill/>
          </a:ln>
          <a:effectLst/>
        </p:spPr>
        <p:style>
          <a:lnRef idx="1">
            <a:schemeClr val="accent1"/>
          </a:lnRef>
          <a:fillRef idx="3">
            <a:schemeClr val="accent1"/>
          </a:fillRef>
          <a:effectRef idx="2">
            <a:schemeClr val="accent1"/>
          </a:effectRef>
          <a:fontRef idx="minor">
            <a:schemeClr val="lt1"/>
          </a:fontRef>
        </p:style>
        <p:txBody>
          <a:bodyPr anchor="ctr">
            <a:normAutofit fontScale="25000" lnSpcReduction="20000"/>
          </a:bodyPr>
          <a:lstStyle/>
          <a:p>
            <a:pPr algn="ctr" fontAlgn="auto">
              <a:spcBef>
                <a:spcPts val="0"/>
              </a:spcBef>
              <a:spcAft>
                <a:spcPts val="0"/>
              </a:spcAft>
              <a:defRPr/>
            </a:pPr>
            <a:endParaRPr lang="en-US" sz="1800"/>
          </a:p>
        </p:txBody>
      </p:sp>
      <p:sp>
        <p:nvSpPr>
          <p:cNvPr id="15" name="Oval 14"/>
          <p:cNvSpPr/>
          <p:nvPr/>
        </p:nvSpPr>
        <p:spPr>
          <a:xfrm>
            <a:off x="3065463" y="1500188"/>
            <a:ext cx="65087" cy="65087"/>
          </a:xfrm>
          <a:prstGeom prst="ellipse">
            <a:avLst/>
          </a:prstGeom>
          <a:solidFill>
            <a:srgbClr val="00FFFC"/>
          </a:solidFill>
          <a:ln>
            <a:noFill/>
          </a:ln>
          <a:effectLst/>
        </p:spPr>
        <p:style>
          <a:lnRef idx="1">
            <a:schemeClr val="accent1"/>
          </a:lnRef>
          <a:fillRef idx="3">
            <a:schemeClr val="accent1"/>
          </a:fillRef>
          <a:effectRef idx="2">
            <a:schemeClr val="accent1"/>
          </a:effectRef>
          <a:fontRef idx="minor">
            <a:schemeClr val="lt1"/>
          </a:fontRef>
        </p:style>
        <p:txBody>
          <a:bodyPr anchor="ctr">
            <a:normAutofit fontScale="25000" lnSpcReduction="20000"/>
          </a:bodyPr>
          <a:lstStyle/>
          <a:p>
            <a:pPr algn="ctr" fontAlgn="auto">
              <a:spcBef>
                <a:spcPts val="0"/>
              </a:spcBef>
              <a:spcAft>
                <a:spcPts val="0"/>
              </a:spcAft>
              <a:defRPr/>
            </a:pPr>
            <a:endParaRPr lang="en-US" sz="1800"/>
          </a:p>
        </p:txBody>
      </p:sp>
      <p:cxnSp>
        <p:nvCxnSpPr>
          <p:cNvPr id="16" name="Straight Connector 15"/>
          <p:cNvCxnSpPr/>
          <p:nvPr/>
        </p:nvCxnSpPr>
        <p:spPr>
          <a:xfrm flipH="1">
            <a:off x="3098800" y="1257300"/>
            <a:ext cx="835025" cy="273050"/>
          </a:xfrm>
          <a:prstGeom prst="line">
            <a:avLst/>
          </a:prstGeom>
          <a:ln w="6350">
            <a:solidFill>
              <a:srgbClr val="00FFFC"/>
            </a:solidFill>
            <a:tailEnd type="none"/>
          </a:ln>
          <a:effectLst/>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118800" y="486167"/>
            <a:ext cx="8100646" cy="527538"/>
          </a:xfrm>
          <a:prstGeom prst="rect">
            <a:avLst/>
          </a:prstGeom>
        </p:spPr>
        <p:txBody>
          <a:bodyPr anchor="b">
            <a:normAutofit/>
          </a:bodyPr>
          <a:lstStyle>
            <a:lvl1pPr algn="l">
              <a:defRPr sz="2400" b="1" cap="all" baseline="0">
                <a:solidFill>
                  <a:srgbClr val="868383"/>
                </a:solidFill>
                <a:latin typeface="Arial"/>
                <a:cs typeface="Arial"/>
              </a:defRPr>
            </a:lvl1pPr>
          </a:lstStyle>
          <a:p>
            <a:r>
              <a:rPr lang="en-US" smtClean="0"/>
              <a:t>Click to edit Master title style</a:t>
            </a:r>
            <a:endParaRPr lang="en-US" dirty="0"/>
          </a:p>
        </p:txBody>
      </p:sp>
      <p:sp>
        <p:nvSpPr>
          <p:cNvPr id="12" name="Content Placeholder 5"/>
          <p:cNvSpPr>
            <a:spLocks noGrp="1"/>
          </p:cNvSpPr>
          <p:nvPr>
            <p:ph sz="quarter" idx="4"/>
          </p:nvPr>
        </p:nvSpPr>
        <p:spPr>
          <a:xfrm>
            <a:off x="126000" y="1851402"/>
            <a:ext cx="5977401" cy="3879671"/>
          </a:xfrm>
          <a:prstGeom prst="rect">
            <a:avLst/>
          </a:prstGeom>
          <a:noFill/>
          <a:ln w="6350">
            <a:noFill/>
          </a:ln>
        </p:spPr>
        <p:txBody>
          <a:bodyPr>
            <a:normAutofit/>
          </a:bodyPr>
          <a:lstStyle>
            <a:lvl1pPr>
              <a:buClr>
                <a:srgbClr val="00FFFC"/>
              </a:buClr>
              <a:buSzPct val="130000"/>
              <a:defRPr sz="1600">
                <a:solidFill>
                  <a:srgbClr val="868383"/>
                </a:solidFill>
                <a:latin typeface="Arial"/>
                <a:cs typeface="Arial"/>
              </a:defRPr>
            </a:lvl1pPr>
            <a:lvl2pPr marL="541338" indent="-185738">
              <a:buSzPct val="90000"/>
              <a:buFont typeface="Arial" panose="020B0604020202020204" pitchFamily="34" charset="0"/>
              <a:buChar char="•"/>
              <a:defRPr sz="1600">
                <a:solidFill>
                  <a:srgbClr val="868383"/>
                </a:solidFill>
                <a:latin typeface="Arial"/>
                <a:cs typeface="Arial"/>
              </a:defRPr>
            </a:lvl2pPr>
            <a:lvl3pPr marL="717550" indent="-176213">
              <a:buSzPct val="90000"/>
              <a:defRPr sz="1600">
                <a:solidFill>
                  <a:srgbClr val="868383"/>
                </a:solidFill>
                <a:latin typeface="Arial"/>
                <a:cs typeface="Arial"/>
              </a:defRPr>
            </a:lvl3pPr>
            <a:lvl4pPr marL="895350" indent="-177800">
              <a:buSzPct val="90000"/>
              <a:buFont typeface="Arial" panose="020B0604020202020204" pitchFamily="34" charset="0"/>
              <a:buChar char="•"/>
              <a:defRPr sz="1600">
                <a:solidFill>
                  <a:srgbClr val="868383"/>
                </a:solidFill>
                <a:latin typeface="Arial"/>
                <a:cs typeface="Arial"/>
              </a:defRPr>
            </a:lvl4pPr>
            <a:lvl5pPr marL="1071563" indent="-176213">
              <a:buSzPct val="90000"/>
              <a:buFont typeface="Arial" panose="020B0604020202020204" pitchFamily="34" charset="0"/>
              <a:buChar char="•"/>
              <a:defRPr sz="1600">
                <a:solidFill>
                  <a:srgbClr val="868383"/>
                </a:solidFill>
                <a:latin typeface="Arial"/>
                <a:cs typeface="Aria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4"/>
          <p:cNvSpPr>
            <a:spLocks noGrp="1"/>
          </p:cNvSpPr>
          <p:nvPr>
            <p:ph type="body" sz="quarter" idx="3"/>
          </p:nvPr>
        </p:nvSpPr>
        <p:spPr>
          <a:xfrm>
            <a:off x="6579691" y="1270493"/>
            <a:ext cx="2232278" cy="1552149"/>
          </a:xfrm>
          <a:prstGeom prst="rect">
            <a:avLst/>
          </a:prstGeom>
          <a:ln>
            <a:noFill/>
          </a:ln>
        </p:spPr>
        <p:txBody>
          <a:bodyPr anchor="ctr" anchorCtr="1">
            <a:normAutofit/>
          </a:bodyPr>
          <a:lstStyle>
            <a:lvl1pPr marL="0" indent="0" algn="ctr">
              <a:buNone/>
              <a:defRPr sz="2000" b="1">
                <a:solidFill>
                  <a:srgbClr val="FFFFFF"/>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934930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emf"/><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Line 15"/>
          <p:cNvSpPr>
            <a:spLocks noChangeShapeType="1"/>
          </p:cNvSpPr>
          <p:nvPr/>
        </p:nvSpPr>
        <p:spPr bwMode="auto">
          <a:xfrm>
            <a:off x="0" y="1022350"/>
            <a:ext cx="9144000" cy="0"/>
          </a:xfrm>
          <a:prstGeom prst="line">
            <a:avLst/>
          </a:prstGeom>
          <a:noFill/>
          <a:ln w="6350">
            <a:solidFill>
              <a:srgbClr val="3C8D94"/>
            </a:solidFill>
            <a:round/>
            <a:headEnd/>
            <a:tailEnd/>
          </a:ln>
        </p:spPr>
        <p:txBody>
          <a:bodyPr/>
          <a:lstStyle/>
          <a:p>
            <a:pPr>
              <a:defRPr/>
            </a:pPr>
            <a:endParaRPr lang="en-US">
              <a:latin typeface="Arial" pitchFamily="18" charset="0"/>
              <a:cs typeface="ＭＳ Ｐゴシック" pitchFamily="18" charset="-128"/>
            </a:endParaRPr>
          </a:p>
        </p:txBody>
      </p:sp>
      <p:sp>
        <p:nvSpPr>
          <p:cNvPr id="8" name="Line 15"/>
          <p:cNvSpPr>
            <a:spLocks noChangeShapeType="1"/>
          </p:cNvSpPr>
          <p:nvPr/>
        </p:nvSpPr>
        <p:spPr bwMode="auto">
          <a:xfrm>
            <a:off x="0" y="6354478"/>
            <a:ext cx="9144000" cy="0"/>
          </a:xfrm>
          <a:prstGeom prst="line">
            <a:avLst/>
          </a:prstGeom>
          <a:noFill/>
          <a:ln w="6350">
            <a:solidFill>
              <a:srgbClr val="3C8D94"/>
            </a:solidFill>
            <a:round/>
            <a:headEnd/>
            <a:tailEnd/>
          </a:ln>
        </p:spPr>
        <p:txBody>
          <a:bodyPr/>
          <a:lstStyle/>
          <a:p>
            <a:pPr>
              <a:defRPr/>
            </a:pPr>
            <a:endParaRPr lang="en-US">
              <a:latin typeface="Arial" pitchFamily="18" charset="0"/>
              <a:cs typeface="ＭＳ Ｐゴシック" pitchFamily="18" charset="-128"/>
            </a:endParaRPr>
          </a:p>
        </p:txBody>
      </p:sp>
      <p:sp>
        <p:nvSpPr>
          <p:cNvPr id="10" name="Date Placeholder 3"/>
          <p:cNvSpPr txBox="1">
            <a:spLocks/>
          </p:cNvSpPr>
          <p:nvPr/>
        </p:nvSpPr>
        <p:spPr>
          <a:xfrm>
            <a:off x="61913" y="6472238"/>
            <a:ext cx="3349625" cy="236537"/>
          </a:xfrm>
          <a:prstGeom prst="rect">
            <a:avLst/>
          </a:prstGeom>
        </p:spPr>
        <p:txBody>
          <a:bodyPr anchor="ctr"/>
          <a:lstStyle>
            <a:lvl1pPr eaLnBrk="0" hangingPunct="0">
              <a:defRPr sz="2400">
                <a:solidFill>
                  <a:schemeClr val="tx1"/>
                </a:solidFill>
                <a:latin typeface="Arial" charset="0"/>
                <a:ea typeface="ＭＳ Ｐゴシック" pitchFamily="18" charset="-128"/>
              </a:defRPr>
            </a:lvl1pPr>
            <a:lvl2pPr marL="37931725" indent="-37474525" eaLnBrk="0" hangingPunct="0">
              <a:defRPr sz="2400">
                <a:solidFill>
                  <a:schemeClr val="tx1"/>
                </a:solidFill>
                <a:latin typeface="Arial" charset="0"/>
                <a:ea typeface="ＭＳ Ｐゴシック" pitchFamily="18" charset="-128"/>
              </a:defRPr>
            </a:lvl2pPr>
            <a:lvl3pPr eaLnBrk="0" hangingPunct="0">
              <a:defRPr sz="2400">
                <a:solidFill>
                  <a:schemeClr val="tx1"/>
                </a:solidFill>
                <a:latin typeface="Arial" charset="0"/>
                <a:ea typeface="ＭＳ Ｐゴシック" pitchFamily="18" charset="-128"/>
              </a:defRPr>
            </a:lvl3pPr>
            <a:lvl4pPr eaLnBrk="0" hangingPunct="0">
              <a:defRPr sz="2400">
                <a:solidFill>
                  <a:schemeClr val="tx1"/>
                </a:solidFill>
                <a:latin typeface="Arial" charset="0"/>
                <a:ea typeface="ＭＳ Ｐゴシック" pitchFamily="18" charset="-128"/>
              </a:defRPr>
            </a:lvl4pPr>
            <a:lvl5pPr eaLnBrk="0" hangingPunct="0">
              <a:defRPr sz="2400">
                <a:solidFill>
                  <a:schemeClr val="tx1"/>
                </a:solidFill>
                <a:latin typeface="Arial" charset="0"/>
                <a:ea typeface="ＭＳ Ｐゴシック" pitchFamily="18" charset="-128"/>
              </a:defRPr>
            </a:lvl5pPr>
            <a:lvl6pPr marL="457200" eaLnBrk="0" fontAlgn="base" hangingPunct="0">
              <a:spcBef>
                <a:spcPct val="0"/>
              </a:spcBef>
              <a:spcAft>
                <a:spcPct val="0"/>
              </a:spcAft>
              <a:defRPr sz="2400">
                <a:solidFill>
                  <a:schemeClr val="tx1"/>
                </a:solidFill>
                <a:latin typeface="Arial" charset="0"/>
                <a:ea typeface="ＭＳ Ｐゴシック" pitchFamily="18" charset="-128"/>
              </a:defRPr>
            </a:lvl6pPr>
            <a:lvl7pPr marL="914400" eaLnBrk="0" fontAlgn="base" hangingPunct="0">
              <a:spcBef>
                <a:spcPct val="0"/>
              </a:spcBef>
              <a:spcAft>
                <a:spcPct val="0"/>
              </a:spcAft>
              <a:defRPr sz="2400">
                <a:solidFill>
                  <a:schemeClr val="tx1"/>
                </a:solidFill>
                <a:latin typeface="Arial" charset="0"/>
                <a:ea typeface="ＭＳ Ｐゴシック" pitchFamily="18" charset="-128"/>
              </a:defRPr>
            </a:lvl7pPr>
            <a:lvl8pPr marL="1371600" eaLnBrk="0" fontAlgn="base" hangingPunct="0">
              <a:spcBef>
                <a:spcPct val="0"/>
              </a:spcBef>
              <a:spcAft>
                <a:spcPct val="0"/>
              </a:spcAft>
              <a:defRPr sz="2400">
                <a:solidFill>
                  <a:schemeClr val="tx1"/>
                </a:solidFill>
                <a:latin typeface="Arial" charset="0"/>
                <a:ea typeface="ＭＳ Ｐゴシック" pitchFamily="18" charset="-128"/>
              </a:defRPr>
            </a:lvl8pPr>
            <a:lvl9pPr marL="1828800" eaLnBrk="0" fontAlgn="base" hangingPunct="0">
              <a:spcBef>
                <a:spcPct val="0"/>
              </a:spcBef>
              <a:spcAft>
                <a:spcPct val="0"/>
              </a:spcAft>
              <a:defRPr sz="2400">
                <a:solidFill>
                  <a:schemeClr val="tx1"/>
                </a:solidFill>
                <a:latin typeface="Arial" charset="0"/>
                <a:ea typeface="ＭＳ Ｐゴシック" pitchFamily="18" charset="-128"/>
              </a:defRPr>
            </a:lvl9pPr>
          </a:lstStyle>
          <a:p>
            <a:pPr eaLnBrk="1" hangingPunct="1"/>
            <a:r>
              <a:rPr lang="en-GB" altLang="en-US" sz="900" dirty="0">
                <a:solidFill>
                  <a:srgbClr val="7B7576"/>
                </a:solidFill>
                <a:cs typeface="Arial" charset="0"/>
              </a:rPr>
              <a:t>Copyright © </a:t>
            </a:r>
            <a:r>
              <a:rPr lang="en-GB" altLang="en-US" sz="900" dirty="0" smtClean="0">
                <a:solidFill>
                  <a:srgbClr val="7B7576"/>
                </a:solidFill>
                <a:cs typeface="Arial" charset="0"/>
              </a:rPr>
              <a:t>2014 </a:t>
            </a:r>
            <a:r>
              <a:rPr lang="en-GB" altLang="en-US" sz="900" dirty="0">
                <a:solidFill>
                  <a:srgbClr val="7B7576"/>
                </a:solidFill>
                <a:cs typeface="Arial" charset="0"/>
              </a:rPr>
              <a:t>BAE Systems. All Rights Reserved</a:t>
            </a:r>
            <a:r>
              <a:rPr lang="en-GB" altLang="en-US" sz="900" dirty="0" smtClean="0">
                <a:solidFill>
                  <a:srgbClr val="7B7576"/>
                </a:solidFill>
                <a:cs typeface="Arial" charset="0"/>
              </a:rPr>
              <a:t>.</a:t>
            </a:r>
          </a:p>
          <a:p>
            <a:pPr eaLnBrk="1" hangingPunct="1"/>
            <a:r>
              <a:rPr lang="en-GB" altLang="en-US" sz="900" dirty="0" smtClean="0">
                <a:solidFill>
                  <a:srgbClr val="7B7576"/>
                </a:solidFill>
                <a:cs typeface="Arial" charset="0"/>
              </a:rPr>
              <a:t>BAE Systems is</a:t>
            </a:r>
            <a:r>
              <a:rPr lang="en-GB" altLang="en-US" sz="900" baseline="0" dirty="0" smtClean="0">
                <a:solidFill>
                  <a:srgbClr val="7B7576"/>
                </a:solidFill>
                <a:cs typeface="Arial" charset="0"/>
              </a:rPr>
              <a:t> a trade mark of BAE Systems plc</a:t>
            </a:r>
            <a:r>
              <a:rPr lang="en-GB" altLang="en-US" sz="900" dirty="0" smtClean="0">
                <a:solidFill>
                  <a:srgbClr val="7B7576"/>
                </a:solidFill>
                <a:cs typeface="Arial" charset="0"/>
              </a:rPr>
              <a:t> </a:t>
            </a:r>
            <a:endParaRPr lang="en-GB" altLang="en-US" sz="900" dirty="0">
              <a:solidFill>
                <a:srgbClr val="7B7576"/>
              </a:solidFill>
              <a:cs typeface="Arial" charset="0"/>
            </a:endParaRPr>
          </a:p>
        </p:txBody>
      </p:sp>
      <p:sp>
        <p:nvSpPr>
          <p:cNvPr id="11" name="Slide Number Placeholder 4"/>
          <p:cNvSpPr txBox="1">
            <a:spLocks/>
          </p:cNvSpPr>
          <p:nvPr/>
        </p:nvSpPr>
        <p:spPr>
          <a:xfrm>
            <a:off x="6961188" y="6410972"/>
            <a:ext cx="2057400" cy="365125"/>
          </a:xfrm>
          <a:prstGeom prst="rect">
            <a:avLst/>
          </a:prstGeom>
        </p:spPr>
        <p:txBody>
          <a:bodyPr anchor="ctr"/>
          <a:lstStyle>
            <a:lvl1pPr eaLnBrk="0" hangingPunct="0">
              <a:defRPr sz="2400">
                <a:solidFill>
                  <a:schemeClr val="tx1"/>
                </a:solidFill>
                <a:latin typeface="Arial" charset="0"/>
                <a:ea typeface="ＭＳ Ｐゴシック" pitchFamily="18" charset="-128"/>
              </a:defRPr>
            </a:lvl1pPr>
            <a:lvl2pPr marL="37931725" indent="-37474525" eaLnBrk="0" hangingPunct="0">
              <a:defRPr sz="2400">
                <a:solidFill>
                  <a:schemeClr val="tx1"/>
                </a:solidFill>
                <a:latin typeface="Arial" charset="0"/>
                <a:ea typeface="ＭＳ Ｐゴシック" pitchFamily="18" charset="-128"/>
              </a:defRPr>
            </a:lvl2pPr>
            <a:lvl3pPr eaLnBrk="0" hangingPunct="0">
              <a:defRPr sz="2400">
                <a:solidFill>
                  <a:schemeClr val="tx1"/>
                </a:solidFill>
                <a:latin typeface="Arial" charset="0"/>
                <a:ea typeface="ＭＳ Ｐゴシック" pitchFamily="18" charset="-128"/>
              </a:defRPr>
            </a:lvl3pPr>
            <a:lvl4pPr eaLnBrk="0" hangingPunct="0">
              <a:defRPr sz="2400">
                <a:solidFill>
                  <a:schemeClr val="tx1"/>
                </a:solidFill>
                <a:latin typeface="Arial" charset="0"/>
                <a:ea typeface="ＭＳ Ｐゴシック" pitchFamily="18" charset="-128"/>
              </a:defRPr>
            </a:lvl4pPr>
            <a:lvl5pPr eaLnBrk="0" hangingPunct="0">
              <a:defRPr sz="2400">
                <a:solidFill>
                  <a:schemeClr val="tx1"/>
                </a:solidFill>
                <a:latin typeface="Arial" charset="0"/>
                <a:ea typeface="ＭＳ Ｐゴシック" pitchFamily="18" charset="-128"/>
              </a:defRPr>
            </a:lvl5pPr>
            <a:lvl6pPr marL="457200" eaLnBrk="0" fontAlgn="base" hangingPunct="0">
              <a:spcBef>
                <a:spcPct val="0"/>
              </a:spcBef>
              <a:spcAft>
                <a:spcPct val="0"/>
              </a:spcAft>
              <a:defRPr sz="2400">
                <a:solidFill>
                  <a:schemeClr val="tx1"/>
                </a:solidFill>
                <a:latin typeface="Arial" charset="0"/>
                <a:ea typeface="ＭＳ Ｐゴシック" pitchFamily="18" charset="-128"/>
              </a:defRPr>
            </a:lvl6pPr>
            <a:lvl7pPr marL="914400" eaLnBrk="0" fontAlgn="base" hangingPunct="0">
              <a:spcBef>
                <a:spcPct val="0"/>
              </a:spcBef>
              <a:spcAft>
                <a:spcPct val="0"/>
              </a:spcAft>
              <a:defRPr sz="2400">
                <a:solidFill>
                  <a:schemeClr val="tx1"/>
                </a:solidFill>
                <a:latin typeface="Arial" charset="0"/>
                <a:ea typeface="ＭＳ Ｐゴシック" pitchFamily="18" charset="-128"/>
              </a:defRPr>
            </a:lvl7pPr>
            <a:lvl8pPr marL="1371600" eaLnBrk="0" fontAlgn="base" hangingPunct="0">
              <a:spcBef>
                <a:spcPct val="0"/>
              </a:spcBef>
              <a:spcAft>
                <a:spcPct val="0"/>
              </a:spcAft>
              <a:defRPr sz="2400">
                <a:solidFill>
                  <a:schemeClr val="tx1"/>
                </a:solidFill>
                <a:latin typeface="Arial" charset="0"/>
                <a:ea typeface="ＭＳ Ｐゴシック" pitchFamily="18" charset="-128"/>
              </a:defRPr>
            </a:lvl8pPr>
            <a:lvl9pPr marL="1828800" eaLnBrk="0" fontAlgn="base" hangingPunct="0">
              <a:spcBef>
                <a:spcPct val="0"/>
              </a:spcBef>
              <a:spcAft>
                <a:spcPct val="0"/>
              </a:spcAft>
              <a:defRPr sz="2400">
                <a:solidFill>
                  <a:schemeClr val="tx1"/>
                </a:solidFill>
                <a:latin typeface="Arial" charset="0"/>
                <a:ea typeface="ＭＳ Ｐゴシック" pitchFamily="18" charset="-128"/>
              </a:defRPr>
            </a:lvl9pPr>
          </a:lstStyle>
          <a:p>
            <a:pPr algn="r" eaLnBrk="1" hangingPunct="1"/>
            <a:fld id="{4628E007-978F-4DB5-BF43-9C502E20BB6F}" type="slidenum">
              <a:rPr lang="en-GB" altLang="en-US" sz="1000">
                <a:solidFill>
                  <a:srgbClr val="7B7576"/>
                </a:solidFill>
                <a:cs typeface="Arial" charset="0"/>
              </a:rPr>
              <a:pPr algn="r" eaLnBrk="1" hangingPunct="1"/>
              <a:t>‹#›</a:t>
            </a:fld>
            <a:endParaRPr lang="en-GB" altLang="en-US" sz="1000" dirty="0">
              <a:solidFill>
                <a:srgbClr val="7B7576"/>
              </a:solidFill>
              <a:cs typeface="Arial" charset="0"/>
            </a:endParaRPr>
          </a:p>
        </p:txBody>
      </p:sp>
      <p:pic>
        <p:nvPicPr>
          <p:cNvPr id="13" name="Picture 11"/>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618413" y="206375"/>
            <a:ext cx="13462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1" descr="NEW Logo.ai"/>
          <p:cNvPicPr>
            <a:picLocks noChangeAspect="1"/>
          </p:cNvPicPr>
          <p:nvPr/>
        </p:nvPicPr>
        <p:blipFill>
          <a:blip r:embed="rId16" cstate="print">
            <a:extLst>
              <a:ext uri="{28A0092B-C50C-407E-A947-70E740481C1C}">
                <a14:useLocalDpi xmlns:a14="http://schemas.microsoft.com/office/drawing/2010/main" val="0"/>
              </a:ext>
            </a:extLst>
          </a:blip>
          <a:srcRect l="11646" t="41255" r="31517" b="43585"/>
          <a:stretch>
            <a:fillRect/>
          </a:stretch>
        </p:blipFill>
        <p:spPr bwMode="auto">
          <a:xfrm>
            <a:off x="190500" y="184150"/>
            <a:ext cx="1601788"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050808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704" r:id="rId6"/>
    <p:sldLayoutId id="2147483695" r:id="rId7"/>
    <p:sldLayoutId id="2147483696" r:id="rId8"/>
    <p:sldLayoutId id="2147483698" r:id="rId9"/>
    <p:sldLayoutId id="2147483699" r:id="rId10"/>
    <p:sldLayoutId id="2147483700" r:id="rId11"/>
    <p:sldLayoutId id="2147483702" r:id="rId12"/>
    <p:sldLayoutId id="2147483703"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Line 15"/>
          <p:cNvSpPr>
            <a:spLocks noChangeShapeType="1"/>
          </p:cNvSpPr>
          <p:nvPr/>
        </p:nvSpPr>
        <p:spPr bwMode="auto">
          <a:xfrm>
            <a:off x="0" y="1022350"/>
            <a:ext cx="9144000" cy="0"/>
          </a:xfrm>
          <a:prstGeom prst="line">
            <a:avLst/>
          </a:prstGeom>
          <a:noFill/>
          <a:ln w="6350">
            <a:solidFill>
              <a:srgbClr val="3C8D94"/>
            </a:solidFill>
            <a:round/>
            <a:headEnd/>
            <a:tailEnd/>
          </a:ln>
        </p:spPr>
        <p:txBody>
          <a:bodyPr/>
          <a:lstStyle/>
          <a:p>
            <a:pPr>
              <a:defRPr/>
            </a:pPr>
            <a:endParaRPr lang="en-US">
              <a:latin typeface="Arial" pitchFamily="18" charset="0"/>
              <a:cs typeface="ＭＳ Ｐゴシック" pitchFamily="18" charset="-128"/>
            </a:endParaRPr>
          </a:p>
        </p:txBody>
      </p:sp>
      <p:sp>
        <p:nvSpPr>
          <p:cNvPr id="2051" name="Line 15"/>
          <p:cNvSpPr>
            <a:spLocks noChangeShapeType="1"/>
          </p:cNvSpPr>
          <p:nvPr/>
        </p:nvSpPr>
        <p:spPr bwMode="auto">
          <a:xfrm>
            <a:off x="0" y="6207125"/>
            <a:ext cx="9144000" cy="0"/>
          </a:xfrm>
          <a:prstGeom prst="line">
            <a:avLst/>
          </a:prstGeom>
          <a:noFill/>
          <a:ln w="6350">
            <a:solidFill>
              <a:srgbClr val="3C8D94"/>
            </a:solidFill>
            <a:round/>
            <a:headEnd/>
            <a:tailEnd/>
          </a:ln>
        </p:spPr>
        <p:txBody>
          <a:bodyPr/>
          <a:lstStyle/>
          <a:p>
            <a:pPr>
              <a:defRPr/>
            </a:pPr>
            <a:endParaRPr lang="en-US">
              <a:latin typeface="Arial" pitchFamily="18" charset="0"/>
              <a:cs typeface="ＭＳ Ｐゴシック" pitchFamily="18" charset="-128"/>
            </a:endParaRPr>
          </a:p>
        </p:txBody>
      </p:sp>
      <p:sp>
        <p:nvSpPr>
          <p:cNvPr id="2" name="Rectangle 1"/>
          <p:cNvSpPr/>
          <p:nvPr/>
        </p:nvSpPr>
        <p:spPr>
          <a:xfrm>
            <a:off x="0" y="1016000"/>
            <a:ext cx="9144000" cy="5187950"/>
          </a:xfrm>
          <a:prstGeom prst="rect">
            <a:avLst/>
          </a:prstGeom>
          <a:solidFill>
            <a:srgbClr val="3C8D94">
              <a:alpha val="9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7" name="Slide Number Placeholder 4"/>
          <p:cNvSpPr txBox="1">
            <a:spLocks/>
          </p:cNvSpPr>
          <p:nvPr/>
        </p:nvSpPr>
        <p:spPr>
          <a:xfrm>
            <a:off x="6961188" y="6419850"/>
            <a:ext cx="2057400" cy="365125"/>
          </a:xfrm>
          <a:prstGeom prst="rect">
            <a:avLst/>
          </a:prstGeom>
        </p:spPr>
        <p:txBody>
          <a:bodyPr anchor="ctr"/>
          <a:lstStyle>
            <a:lvl1pPr eaLnBrk="0" hangingPunct="0">
              <a:defRPr sz="2400">
                <a:solidFill>
                  <a:schemeClr val="tx1"/>
                </a:solidFill>
                <a:latin typeface="Arial" charset="0"/>
                <a:ea typeface="ＭＳ Ｐゴシック" pitchFamily="18" charset="-128"/>
              </a:defRPr>
            </a:lvl1pPr>
            <a:lvl2pPr marL="37931725" indent="-37474525" eaLnBrk="0" hangingPunct="0">
              <a:defRPr sz="2400">
                <a:solidFill>
                  <a:schemeClr val="tx1"/>
                </a:solidFill>
                <a:latin typeface="Arial" charset="0"/>
                <a:ea typeface="ＭＳ Ｐゴシック" pitchFamily="18" charset="-128"/>
              </a:defRPr>
            </a:lvl2pPr>
            <a:lvl3pPr eaLnBrk="0" hangingPunct="0">
              <a:defRPr sz="2400">
                <a:solidFill>
                  <a:schemeClr val="tx1"/>
                </a:solidFill>
                <a:latin typeface="Arial" charset="0"/>
                <a:ea typeface="ＭＳ Ｐゴシック" pitchFamily="18" charset="-128"/>
              </a:defRPr>
            </a:lvl3pPr>
            <a:lvl4pPr eaLnBrk="0" hangingPunct="0">
              <a:defRPr sz="2400">
                <a:solidFill>
                  <a:schemeClr val="tx1"/>
                </a:solidFill>
                <a:latin typeface="Arial" charset="0"/>
                <a:ea typeface="ＭＳ Ｐゴシック" pitchFamily="18" charset="-128"/>
              </a:defRPr>
            </a:lvl4pPr>
            <a:lvl5pPr eaLnBrk="0" hangingPunct="0">
              <a:defRPr sz="2400">
                <a:solidFill>
                  <a:schemeClr val="tx1"/>
                </a:solidFill>
                <a:latin typeface="Arial" charset="0"/>
                <a:ea typeface="ＭＳ Ｐゴシック" pitchFamily="18" charset="-128"/>
              </a:defRPr>
            </a:lvl5pPr>
            <a:lvl6pPr marL="457200" eaLnBrk="0" fontAlgn="base" hangingPunct="0">
              <a:spcBef>
                <a:spcPct val="0"/>
              </a:spcBef>
              <a:spcAft>
                <a:spcPct val="0"/>
              </a:spcAft>
              <a:defRPr sz="2400">
                <a:solidFill>
                  <a:schemeClr val="tx1"/>
                </a:solidFill>
                <a:latin typeface="Arial" charset="0"/>
                <a:ea typeface="ＭＳ Ｐゴシック" pitchFamily="18" charset="-128"/>
              </a:defRPr>
            </a:lvl6pPr>
            <a:lvl7pPr marL="914400" eaLnBrk="0" fontAlgn="base" hangingPunct="0">
              <a:spcBef>
                <a:spcPct val="0"/>
              </a:spcBef>
              <a:spcAft>
                <a:spcPct val="0"/>
              </a:spcAft>
              <a:defRPr sz="2400">
                <a:solidFill>
                  <a:schemeClr val="tx1"/>
                </a:solidFill>
                <a:latin typeface="Arial" charset="0"/>
                <a:ea typeface="ＭＳ Ｐゴシック" pitchFamily="18" charset="-128"/>
              </a:defRPr>
            </a:lvl7pPr>
            <a:lvl8pPr marL="1371600" eaLnBrk="0" fontAlgn="base" hangingPunct="0">
              <a:spcBef>
                <a:spcPct val="0"/>
              </a:spcBef>
              <a:spcAft>
                <a:spcPct val="0"/>
              </a:spcAft>
              <a:defRPr sz="2400">
                <a:solidFill>
                  <a:schemeClr val="tx1"/>
                </a:solidFill>
                <a:latin typeface="Arial" charset="0"/>
                <a:ea typeface="ＭＳ Ｐゴシック" pitchFamily="18" charset="-128"/>
              </a:defRPr>
            </a:lvl8pPr>
            <a:lvl9pPr marL="1828800" eaLnBrk="0" fontAlgn="base" hangingPunct="0">
              <a:spcBef>
                <a:spcPct val="0"/>
              </a:spcBef>
              <a:spcAft>
                <a:spcPct val="0"/>
              </a:spcAft>
              <a:defRPr sz="2400">
                <a:solidFill>
                  <a:schemeClr val="tx1"/>
                </a:solidFill>
                <a:latin typeface="Arial" charset="0"/>
                <a:ea typeface="ＭＳ Ｐゴシック" pitchFamily="18" charset="-128"/>
              </a:defRPr>
            </a:lvl9pPr>
          </a:lstStyle>
          <a:p>
            <a:pPr algn="r" eaLnBrk="1" hangingPunct="1"/>
            <a:fld id="{A773C703-9702-4845-B543-354943671012}" type="slidenum">
              <a:rPr lang="en-GB" altLang="en-US" sz="1000">
                <a:solidFill>
                  <a:srgbClr val="7B7576"/>
                </a:solidFill>
                <a:cs typeface="Arial" charset="0"/>
              </a:rPr>
              <a:pPr algn="r" eaLnBrk="1" hangingPunct="1"/>
              <a:t>‹#›</a:t>
            </a:fld>
            <a:endParaRPr lang="en-GB" altLang="en-US" sz="1000">
              <a:solidFill>
                <a:srgbClr val="7B7576"/>
              </a:solidFill>
              <a:cs typeface="Arial" charset="0"/>
            </a:endParaRPr>
          </a:p>
        </p:txBody>
      </p:sp>
      <p:sp>
        <p:nvSpPr>
          <p:cNvPr id="10" name="Date Placeholder 3"/>
          <p:cNvSpPr txBox="1">
            <a:spLocks/>
          </p:cNvSpPr>
          <p:nvPr/>
        </p:nvSpPr>
        <p:spPr>
          <a:xfrm>
            <a:off x="61913" y="6472238"/>
            <a:ext cx="3349625" cy="236537"/>
          </a:xfrm>
          <a:prstGeom prst="rect">
            <a:avLst/>
          </a:prstGeom>
        </p:spPr>
        <p:txBody>
          <a:bodyPr anchor="ctr"/>
          <a:lstStyle>
            <a:lvl1pPr eaLnBrk="0" hangingPunct="0">
              <a:defRPr sz="2400">
                <a:solidFill>
                  <a:schemeClr val="tx1"/>
                </a:solidFill>
                <a:latin typeface="Arial" charset="0"/>
                <a:ea typeface="ＭＳ Ｐゴシック" pitchFamily="18" charset="-128"/>
              </a:defRPr>
            </a:lvl1pPr>
            <a:lvl2pPr marL="37931725" indent="-37474525" eaLnBrk="0" hangingPunct="0">
              <a:defRPr sz="2400">
                <a:solidFill>
                  <a:schemeClr val="tx1"/>
                </a:solidFill>
                <a:latin typeface="Arial" charset="0"/>
                <a:ea typeface="ＭＳ Ｐゴシック" pitchFamily="18" charset="-128"/>
              </a:defRPr>
            </a:lvl2pPr>
            <a:lvl3pPr eaLnBrk="0" hangingPunct="0">
              <a:defRPr sz="2400">
                <a:solidFill>
                  <a:schemeClr val="tx1"/>
                </a:solidFill>
                <a:latin typeface="Arial" charset="0"/>
                <a:ea typeface="ＭＳ Ｐゴシック" pitchFamily="18" charset="-128"/>
              </a:defRPr>
            </a:lvl3pPr>
            <a:lvl4pPr eaLnBrk="0" hangingPunct="0">
              <a:defRPr sz="2400">
                <a:solidFill>
                  <a:schemeClr val="tx1"/>
                </a:solidFill>
                <a:latin typeface="Arial" charset="0"/>
                <a:ea typeface="ＭＳ Ｐゴシック" pitchFamily="18" charset="-128"/>
              </a:defRPr>
            </a:lvl4pPr>
            <a:lvl5pPr eaLnBrk="0" hangingPunct="0">
              <a:defRPr sz="2400">
                <a:solidFill>
                  <a:schemeClr val="tx1"/>
                </a:solidFill>
                <a:latin typeface="Arial" charset="0"/>
                <a:ea typeface="ＭＳ Ｐゴシック" pitchFamily="18" charset="-128"/>
              </a:defRPr>
            </a:lvl5pPr>
            <a:lvl6pPr marL="457200" eaLnBrk="0" fontAlgn="base" hangingPunct="0">
              <a:spcBef>
                <a:spcPct val="0"/>
              </a:spcBef>
              <a:spcAft>
                <a:spcPct val="0"/>
              </a:spcAft>
              <a:defRPr sz="2400">
                <a:solidFill>
                  <a:schemeClr val="tx1"/>
                </a:solidFill>
                <a:latin typeface="Arial" charset="0"/>
                <a:ea typeface="ＭＳ Ｐゴシック" pitchFamily="18" charset="-128"/>
              </a:defRPr>
            </a:lvl6pPr>
            <a:lvl7pPr marL="914400" eaLnBrk="0" fontAlgn="base" hangingPunct="0">
              <a:spcBef>
                <a:spcPct val="0"/>
              </a:spcBef>
              <a:spcAft>
                <a:spcPct val="0"/>
              </a:spcAft>
              <a:defRPr sz="2400">
                <a:solidFill>
                  <a:schemeClr val="tx1"/>
                </a:solidFill>
                <a:latin typeface="Arial" charset="0"/>
                <a:ea typeface="ＭＳ Ｐゴシック" pitchFamily="18" charset="-128"/>
              </a:defRPr>
            </a:lvl7pPr>
            <a:lvl8pPr marL="1371600" eaLnBrk="0" fontAlgn="base" hangingPunct="0">
              <a:spcBef>
                <a:spcPct val="0"/>
              </a:spcBef>
              <a:spcAft>
                <a:spcPct val="0"/>
              </a:spcAft>
              <a:defRPr sz="2400">
                <a:solidFill>
                  <a:schemeClr val="tx1"/>
                </a:solidFill>
                <a:latin typeface="Arial" charset="0"/>
                <a:ea typeface="ＭＳ Ｐゴシック" pitchFamily="18" charset="-128"/>
              </a:defRPr>
            </a:lvl8pPr>
            <a:lvl9pPr marL="1828800" eaLnBrk="0" fontAlgn="base" hangingPunct="0">
              <a:spcBef>
                <a:spcPct val="0"/>
              </a:spcBef>
              <a:spcAft>
                <a:spcPct val="0"/>
              </a:spcAft>
              <a:defRPr sz="2400">
                <a:solidFill>
                  <a:schemeClr val="tx1"/>
                </a:solidFill>
                <a:latin typeface="Arial" charset="0"/>
                <a:ea typeface="ＭＳ Ｐゴシック" pitchFamily="18" charset="-128"/>
              </a:defRPr>
            </a:lvl9pPr>
          </a:lstStyle>
          <a:p>
            <a:pPr eaLnBrk="1" hangingPunct="1"/>
            <a:r>
              <a:rPr lang="en-GB" altLang="en-US" sz="900" dirty="0">
                <a:solidFill>
                  <a:srgbClr val="7B7576"/>
                </a:solidFill>
                <a:cs typeface="Arial" charset="0"/>
              </a:rPr>
              <a:t>Copyright © </a:t>
            </a:r>
            <a:r>
              <a:rPr lang="en-GB" altLang="en-US" sz="900" dirty="0" smtClean="0">
                <a:solidFill>
                  <a:srgbClr val="7B7576"/>
                </a:solidFill>
                <a:cs typeface="Arial" charset="0"/>
              </a:rPr>
              <a:t>2014 </a:t>
            </a:r>
            <a:r>
              <a:rPr lang="en-GB" altLang="en-US" sz="900" dirty="0">
                <a:solidFill>
                  <a:srgbClr val="7B7576"/>
                </a:solidFill>
                <a:cs typeface="Arial" charset="0"/>
              </a:rPr>
              <a:t>BAE Systems. All Rights Reserved</a:t>
            </a:r>
            <a:r>
              <a:rPr lang="en-GB" altLang="en-US" sz="900" dirty="0" smtClean="0">
                <a:solidFill>
                  <a:srgbClr val="7B7576"/>
                </a:solidFill>
                <a:cs typeface="Arial" charset="0"/>
              </a:rPr>
              <a:t>.</a:t>
            </a:r>
          </a:p>
          <a:p>
            <a:pPr eaLnBrk="1" hangingPunct="1"/>
            <a:r>
              <a:rPr lang="en-GB" altLang="en-US" sz="900" dirty="0" smtClean="0">
                <a:solidFill>
                  <a:srgbClr val="7B7576"/>
                </a:solidFill>
                <a:cs typeface="Arial" charset="0"/>
              </a:rPr>
              <a:t>BAE Systems is</a:t>
            </a:r>
            <a:r>
              <a:rPr lang="en-GB" altLang="en-US" sz="900" baseline="0" dirty="0" smtClean="0">
                <a:solidFill>
                  <a:srgbClr val="7B7576"/>
                </a:solidFill>
                <a:cs typeface="Arial" charset="0"/>
              </a:rPr>
              <a:t> a trade mark of BAE Systems plc</a:t>
            </a:r>
            <a:r>
              <a:rPr lang="en-GB" altLang="en-US" sz="900" dirty="0" smtClean="0">
                <a:solidFill>
                  <a:srgbClr val="7B7576"/>
                </a:solidFill>
                <a:cs typeface="Arial" charset="0"/>
              </a:rPr>
              <a:t> </a:t>
            </a:r>
            <a:endParaRPr lang="en-GB" altLang="en-US" sz="900" dirty="0">
              <a:solidFill>
                <a:srgbClr val="7B7576"/>
              </a:solidFill>
              <a:cs typeface="Arial" charset="0"/>
            </a:endParaRPr>
          </a:p>
        </p:txBody>
      </p:sp>
      <p:sp>
        <p:nvSpPr>
          <p:cNvPr id="11" name="Footer Placeholder 2"/>
          <p:cNvSpPr txBox="1">
            <a:spLocks/>
          </p:cNvSpPr>
          <p:nvPr/>
        </p:nvSpPr>
        <p:spPr>
          <a:xfrm>
            <a:off x="2731576" y="6397286"/>
            <a:ext cx="3680847" cy="365125"/>
          </a:xfrm>
          <a:prstGeom prst="rect">
            <a:avLst/>
          </a:prstGeom>
        </p:spPr>
        <p:txBody>
          <a:bodyPr anchor="ctr" anchorCtr="0"/>
          <a:lstStyle>
            <a:lvl1pPr eaLnBrk="0" hangingPunct="0">
              <a:defRPr sz="2400">
                <a:solidFill>
                  <a:schemeClr val="tx1"/>
                </a:solidFill>
                <a:latin typeface="Arial" charset="0"/>
                <a:ea typeface="ＭＳ Ｐゴシック" pitchFamily="26" charset="-128"/>
              </a:defRPr>
            </a:lvl1pPr>
            <a:lvl2pPr marL="37931725" indent="-37474525" eaLnBrk="0" hangingPunct="0">
              <a:defRPr sz="2400">
                <a:solidFill>
                  <a:schemeClr val="tx1"/>
                </a:solidFill>
                <a:latin typeface="Arial" charset="0"/>
                <a:ea typeface="ＭＳ Ｐゴシック" pitchFamily="26" charset="-128"/>
              </a:defRPr>
            </a:lvl2pPr>
            <a:lvl3pPr eaLnBrk="0" hangingPunct="0">
              <a:defRPr sz="2400">
                <a:solidFill>
                  <a:schemeClr val="tx1"/>
                </a:solidFill>
                <a:latin typeface="Arial" charset="0"/>
                <a:ea typeface="ＭＳ Ｐゴシック" pitchFamily="26" charset="-128"/>
              </a:defRPr>
            </a:lvl3pPr>
            <a:lvl4pPr eaLnBrk="0" hangingPunct="0">
              <a:defRPr sz="2400">
                <a:solidFill>
                  <a:schemeClr val="tx1"/>
                </a:solidFill>
                <a:latin typeface="Arial" charset="0"/>
                <a:ea typeface="ＭＳ Ｐゴシック" pitchFamily="26" charset="-128"/>
              </a:defRPr>
            </a:lvl4pPr>
            <a:lvl5pPr eaLnBrk="0" hangingPunct="0">
              <a:defRPr sz="2400">
                <a:solidFill>
                  <a:schemeClr val="tx1"/>
                </a:solidFill>
                <a:latin typeface="Arial" charset="0"/>
                <a:ea typeface="ＭＳ Ｐゴシック" pitchFamily="26" charset="-128"/>
              </a:defRPr>
            </a:lvl5pPr>
            <a:lvl6pPr marL="457200" eaLnBrk="0" fontAlgn="base" hangingPunct="0">
              <a:spcBef>
                <a:spcPct val="0"/>
              </a:spcBef>
              <a:spcAft>
                <a:spcPct val="0"/>
              </a:spcAft>
              <a:defRPr sz="2400">
                <a:solidFill>
                  <a:schemeClr val="tx1"/>
                </a:solidFill>
                <a:latin typeface="Arial" charset="0"/>
                <a:ea typeface="ＭＳ Ｐゴシック" pitchFamily="26" charset="-128"/>
              </a:defRPr>
            </a:lvl6pPr>
            <a:lvl7pPr marL="914400" eaLnBrk="0" fontAlgn="base" hangingPunct="0">
              <a:spcBef>
                <a:spcPct val="0"/>
              </a:spcBef>
              <a:spcAft>
                <a:spcPct val="0"/>
              </a:spcAft>
              <a:defRPr sz="2400">
                <a:solidFill>
                  <a:schemeClr val="tx1"/>
                </a:solidFill>
                <a:latin typeface="Arial" charset="0"/>
                <a:ea typeface="ＭＳ Ｐゴシック" pitchFamily="26" charset="-128"/>
              </a:defRPr>
            </a:lvl7pPr>
            <a:lvl8pPr marL="1371600" eaLnBrk="0" fontAlgn="base" hangingPunct="0">
              <a:spcBef>
                <a:spcPct val="0"/>
              </a:spcBef>
              <a:spcAft>
                <a:spcPct val="0"/>
              </a:spcAft>
              <a:defRPr sz="2400">
                <a:solidFill>
                  <a:schemeClr val="tx1"/>
                </a:solidFill>
                <a:latin typeface="Arial" charset="0"/>
                <a:ea typeface="ＭＳ Ｐゴシック" pitchFamily="26" charset="-128"/>
              </a:defRPr>
            </a:lvl8pPr>
            <a:lvl9pPr marL="1828800" eaLnBrk="0" fontAlgn="base" hangingPunct="0">
              <a:spcBef>
                <a:spcPct val="0"/>
              </a:spcBef>
              <a:spcAft>
                <a:spcPct val="0"/>
              </a:spcAft>
              <a:defRPr sz="2400">
                <a:solidFill>
                  <a:schemeClr val="tx1"/>
                </a:solidFill>
                <a:latin typeface="Arial" charset="0"/>
                <a:ea typeface="ＭＳ Ｐゴシック" pitchFamily="26" charset="-128"/>
              </a:defRPr>
            </a:lvl9pPr>
          </a:lstStyle>
          <a:p>
            <a:pPr algn="ctr" eaLnBrk="1" hangingPunct="1">
              <a:defRPr/>
            </a:pPr>
            <a:r>
              <a:rPr lang="en-GB" altLang="en-US" sz="1000" b="0" dirty="0" smtClean="0">
                <a:solidFill>
                  <a:schemeClr val="accent5"/>
                </a:solidFill>
                <a:cs typeface="Arial" charset="0"/>
              </a:rPr>
              <a:t>Company Confidential</a:t>
            </a:r>
          </a:p>
        </p:txBody>
      </p:sp>
      <p:sp>
        <p:nvSpPr>
          <p:cNvPr id="13" name="Footer Placeholder 2"/>
          <p:cNvSpPr txBox="1">
            <a:spLocks/>
          </p:cNvSpPr>
          <p:nvPr/>
        </p:nvSpPr>
        <p:spPr>
          <a:xfrm>
            <a:off x="2731576" y="152654"/>
            <a:ext cx="3680847" cy="365125"/>
          </a:xfrm>
          <a:prstGeom prst="rect">
            <a:avLst/>
          </a:prstGeom>
        </p:spPr>
        <p:txBody>
          <a:bodyPr anchor="ctr" anchorCtr="0"/>
          <a:lstStyle>
            <a:lvl1pPr eaLnBrk="0" hangingPunct="0">
              <a:defRPr sz="2400">
                <a:solidFill>
                  <a:schemeClr val="tx1"/>
                </a:solidFill>
                <a:latin typeface="Arial" charset="0"/>
                <a:ea typeface="ＭＳ Ｐゴシック" pitchFamily="26" charset="-128"/>
              </a:defRPr>
            </a:lvl1pPr>
            <a:lvl2pPr marL="37931725" indent="-37474525" eaLnBrk="0" hangingPunct="0">
              <a:defRPr sz="2400">
                <a:solidFill>
                  <a:schemeClr val="tx1"/>
                </a:solidFill>
                <a:latin typeface="Arial" charset="0"/>
                <a:ea typeface="ＭＳ Ｐゴシック" pitchFamily="26" charset="-128"/>
              </a:defRPr>
            </a:lvl2pPr>
            <a:lvl3pPr eaLnBrk="0" hangingPunct="0">
              <a:defRPr sz="2400">
                <a:solidFill>
                  <a:schemeClr val="tx1"/>
                </a:solidFill>
                <a:latin typeface="Arial" charset="0"/>
                <a:ea typeface="ＭＳ Ｐゴシック" pitchFamily="26" charset="-128"/>
              </a:defRPr>
            </a:lvl3pPr>
            <a:lvl4pPr eaLnBrk="0" hangingPunct="0">
              <a:defRPr sz="2400">
                <a:solidFill>
                  <a:schemeClr val="tx1"/>
                </a:solidFill>
                <a:latin typeface="Arial" charset="0"/>
                <a:ea typeface="ＭＳ Ｐゴシック" pitchFamily="26" charset="-128"/>
              </a:defRPr>
            </a:lvl4pPr>
            <a:lvl5pPr eaLnBrk="0" hangingPunct="0">
              <a:defRPr sz="2400">
                <a:solidFill>
                  <a:schemeClr val="tx1"/>
                </a:solidFill>
                <a:latin typeface="Arial" charset="0"/>
                <a:ea typeface="ＭＳ Ｐゴシック" pitchFamily="26" charset="-128"/>
              </a:defRPr>
            </a:lvl5pPr>
            <a:lvl6pPr marL="457200" eaLnBrk="0" fontAlgn="base" hangingPunct="0">
              <a:spcBef>
                <a:spcPct val="0"/>
              </a:spcBef>
              <a:spcAft>
                <a:spcPct val="0"/>
              </a:spcAft>
              <a:defRPr sz="2400">
                <a:solidFill>
                  <a:schemeClr val="tx1"/>
                </a:solidFill>
                <a:latin typeface="Arial" charset="0"/>
                <a:ea typeface="ＭＳ Ｐゴシック" pitchFamily="26" charset="-128"/>
              </a:defRPr>
            </a:lvl6pPr>
            <a:lvl7pPr marL="914400" eaLnBrk="0" fontAlgn="base" hangingPunct="0">
              <a:spcBef>
                <a:spcPct val="0"/>
              </a:spcBef>
              <a:spcAft>
                <a:spcPct val="0"/>
              </a:spcAft>
              <a:defRPr sz="2400">
                <a:solidFill>
                  <a:schemeClr val="tx1"/>
                </a:solidFill>
                <a:latin typeface="Arial" charset="0"/>
                <a:ea typeface="ＭＳ Ｐゴシック" pitchFamily="26" charset="-128"/>
              </a:defRPr>
            </a:lvl7pPr>
            <a:lvl8pPr marL="1371600" eaLnBrk="0" fontAlgn="base" hangingPunct="0">
              <a:spcBef>
                <a:spcPct val="0"/>
              </a:spcBef>
              <a:spcAft>
                <a:spcPct val="0"/>
              </a:spcAft>
              <a:defRPr sz="2400">
                <a:solidFill>
                  <a:schemeClr val="tx1"/>
                </a:solidFill>
                <a:latin typeface="Arial" charset="0"/>
                <a:ea typeface="ＭＳ Ｐゴシック" pitchFamily="26" charset="-128"/>
              </a:defRPr>
            </a:lvl8pPr>
            <a:lvl9pPr marL="1828800" eaLnBrk="0" fontAlgn="base" hangingPunct="0">
              <a:spcBef>
                <a:spcPct val="0"/>
              </a:spcBef>
              <a:spcAft>
                <a:spcPct val="0"/>
              </a:spcAft>
              <a:defRPr sz="2400">
                <a:solidFill>
                  <a:schemeClr val="tx1"/>
                </a:solidFill>
                <a:latin typeface="Arial" charset="0"/>
                <a:ea typeface="ＭＳ Ｐゴシック" pitchFamily="26" charset="-128"/>
              </a:defRPr>
            </a:lvl9pPr>
          </a:lstStyle>
          <a:p>
            <a:pPr algn="ctr" eaLnBrk="1" hangingPunct="1">
              <a:defRPr/>
            </a:pPr>
            <a:r>
              <a:rPr lang="en-GB" altLang="en-US" sz="1000" b="0" dirty="0" smtClean="0">
                <a:solidFill>
                  <a:schemeClr val="accent5"/>
                </a:solidFill>
                <a:cs typeface="Arial" charset="0"/>
              </a:rPr>
              <a:t>Company Confidential</a:t>
            </a:r>
          </a:p>
        </p:txBody>
      </p:sp>
      <p:pic>
        <p:nvPicPr>
          <p:cNvPr id="15" name="Picture 11"/>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618413" y="206375"/>
            <a:ext cx="13462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1" descr="NEW Logo.ai"/>
          <p:cNvPicPr>
            <a:picLocks noChangeAspect="1"/>
          </p:cNvPicPr>
          <p:nvPr/>
        </p:nvPicPr>
        <p:blipFill>
          <a:blip r:embed="rId13" cstate="print">
            <a:extLst>
              <a:ext uri="{28A0092B-C50C-407E-A947-70E740481C1C}">
                <a14:useLocalDpi xmlns:a14="http://schemas.microsoft.com/office/drawing/2010/main" val="0"/>
              </a:ext>
            </a:extLst>
          </a:blip>
          <a:srcRect l="11646" t="41255" r="31517" b="43585"/>
          <a:stretch>
            <a:fillRect/>
          </a:stretch>
        </p:blipFill>
        <p:spPr bwMode="auto">
          <a:xfrm>
            <a:off x="190500" y="184150"/>
            <a:ext cx="1601788"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Footer Placeholder 2"/>
          <p:cNvSpPr txBox="1">
            <a:spLocks/>
          </p:cNvSpPr>
          <p:nvPr/>
        </p:nvSpPr>
        <p:spPr>
          <a:xfrm>
            <a:off x="6667131" y="6403388"/>
            <a:ext cx="1997476" cy="365125"/>
          </a:xfrm>
          <a:prstGeom prst="rect">
            <a:avLst/>
          </a:prstGeom>
        </p:spPr>
        <p:txBody>
          <a:bodyPr anchor="ctr" anchorCtr="0"/>
          <a:lstStyle>
            <a:lvl1pPr eaLnBrk="0" hangingPunct="0">
              <a:defRPr sz="2400">
                <a:solidFill>
                  <a:schemeClr val="tx1"/>
                </a:solidFill>
                <a:latin typeface="Arial" charset="0"/>
                <a:ea typeface="ＭＳ Ｐゴシック" pitchFamily="26" charset="-128"/>
              </a:defRPr>
            </a:lvl1pPr>
            <a:lvl2pPr marL="37931725" indent="-37474525" eaLnBrk="0" hangingPunct="0">
              <a:defRPr sz="2400">
                <a:solidFill>
                  <a:schemeClr val="tx1"/>
                </a:solidFill>
                <a:latin typeface="Arial" charset="0"/>
                <a:ea typeface="ＭＳ Ｐゴシック" pitchFamily="26" charset="-128"/>
              </a:defRPr>
            </a:lvl2pPr>
            <a:lvl3pPr eaLnBrk="0" hangingPunct="0">
              <a:defRPr sz="2400">
                <a:solidFill>
                  <a:schemeClr val="tx1"/>
                </a:solidFill>
                <a:latin typeface="Arial" charset="0"/>
                <a:ea typeface="ＭＳ Ｐゴシック" pitchFamily="26" charset="-128"/>
              </a:defRPr>
            </a:lvl3pPr>
            <a:lvl4pPr eaLnBrk="0" hangingPunct="0">
              <a:defRPr sz="2400">
                <a:solidFill>
                  <a:schemeClr val="tx1"/>
                </a:solidFill>
                <a:latin typeface="Arial" charset="0"/>
                <a:ea typeface="ＭＳ Ｐゴシック" pitchFamily="26" charset="-128"/>
              </a:defRPr>
            </a:lvl4pPr>
            <a:lvl5pPr eaLnBrk="0" hangingPunct="0">
              <a:defRPr sz="2400">
                <a:solidFill>
                  <a:schemeClr val="tx1"/>
                </a:solidFill>
                <a:latin typeface="Arial" charset="0"/>
                <a:ea typeface="ＭＳ Ｐゴシック" pitchFamily="26" charset="-128"/>
              </a:defRPr>
            </a:lvl5pPr>
            <a:lvl6pPr marL="457200" eaLnBrk="0" fontAlgn="base" hangingPunct="0">
              <a:spcBef>
                <a:spcPct val="0"/>
              </a:spcBef>
              <a:spcAft>
                <a:spcPct val="0"/>
              </a:spcAft>
              <a:defRPr sz="2400">
                <a:solidFill>
                  <a:schemeClr val="tx1"/>
                </a:solidFill>
                <a:latin typeface="Arial" charset="0"/>
                <a:ea typeface="ＭＳ Ｐゴシック" pitchFamily="26" charset="-128"/>
              </a:defRPr>
            </a:lvl6pPr>
            <a:lvl7pPr marL="914400" eaLnBrk="0" fontAlgn="base" hangingPunct="0">
              <a:spcBef>
                <a:spcPct val="0"/>
              </a:spcBef>
              <a:spcAft>
                <a:spcPct val="0"/>
              </a:spcAft>
              <a:defRPr sz="2400">
                <a:solidFill>
                  <a:schemeClr val="tx1"/>
                </a:solidFill>
                <a:latin typeface="Arial" charset="0"/>
                <a:ea typeface="ＭＳ Ｐゴシック" pitchFamily="26" charset="-128"/>
              </a:defRPr>
            </a:lvl7pPr>
            <a:lvl8pPr marL="1371600" eaLnBrk="0" fontAlgn="base" hangingPunct="0">
              <a:spcBef>
                <a:spcPct val="0"/>
              </a:spcBef>
              <a:spcAft>
                <a:spcPct val="0"/>
              </a:spcAft>
              <a:defRPr sz="2400">
                <a:solidFill>
                  <a:schemeClr val="tx1"/>
                </a:solidFill>
                <a:latin typeface="Arial" charset="0"/>
                <a:ea typeface="ＭＳ Ｐゴシック" pitchFamily="26" charset="-128"/>
              </a:defRPr>
            </a:lvl8pPr>
            <a:lvl9pPr marL="1828800" eaLnBrk="0" fontAlgn="base" hangingPunct="0">
              <a:spcBef>
                <a:spcPct val="0"/>
              </a:spcBef>
              <a:spcAft>
                <a:spcPct val="0"/>
              </a:spcAft>
              <a:defRPr sz="2400">
                <a:solidFill>
                  <a:schemeClr val="tx1"/>
                </a:solidFill>
                <a:latin typeface="Arial" charset="0"/>
                <a:ea typeface="ＭＳ Ｐゴシック" pitchFamily="26" charset="-128"/>
              </a:defRPr>
            </a:lvl9pPr>
          </a:lstStyle>
          <a:p>
            <a:pPr algn="ctr" eaLnBrk="1" hangingPunct="1">
              <a:defRPr/>
            </a:pPr>
            <a:r>
              <a:rPr lang="en-GB" altLang="en-US" sz="800" dirty="0" smtClean="0">
                <a:solidFill>
                  <a:srgbClr val="7B7576"/>
                </a:solidFill>
                <a:cs typeface="Arial" charset="0"/>
              </a:rPr>
              <a:t>[Insert</a:t>
            </a:r>
            <a:r>
              <a:rPr lang="en-GB" altLang="en-US" sz="800" baseline="0" dirty="0" smtClean="0">
                <a:solidFill>
                  <a:srgbClr val="7B7576"/>
                </a:solidFill>
                <a:cs typeface="Arial" charset="0"/>
              </a:rPr>
              <a:t> </a:t>
            </a:r>
            <a:r>
              <a:rPr lang="en-GB" altLang="en-US" sz="800" dirty="0" smtClean="0">
                <a:solidFill>
                  <a:srgbClr val="7B7576"/>
                </a:solidFill>
                <a:cs typeface="Arial" charset="0"/>
              </a:rPr>
              <a:t>Document</a:t>
            </a:r>
            <a:r>
              <a:rPr lang="en-GB" altLang="en-US" sz="800" baseline="0" dirty="0" smtClean="0">
                <a:solidFill>
                  <a:srgbClr val="7B7576"/>
                </a:solidFill>
                <a:cs typeface="Arial" charset="0"/>
              </a:rPr>
              <a:t> Reference Number</a:t>
            </a:r>
            <a:r>
              <a:rPr lang="en-GB" altLang="en-US" sz="800" dirty="0" smtClean="0">
                <a:solidFill>
                  <a:srgbClr val="7B7576"/>
                </a:solidFill>
                <a:cs typeface="Arial" charset="0"/>
              </a:rPr>
              <a:t>] </a:t>
            </a:r>
          </a:p>
        </p:txBody>
      </p:sp>
    </p:spTree>
    <p:extLst>
      <p:ext uri="{BB962C8B-B14F-4D97-AF65-F5344CB8AC3E}">
        <p14:creationId xmlns:p14="http://schemas.microsoft.com/office/powerpoint/2010/main" val="8185205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705" r:id="rId9"/>
    <p:sldLayoutId id="2147483706" r:id="rId10"/>
  </p:sldLayoutIdLst>
  <p:timing>
    <p:tnLst>
      <p:par>
        <p:cTn id="1" dur="indefinite" restart="never" nodeType="tmRoot"/>
      </p:par>
    </p:tnLst>
  </p:timing>
  <p:hf hdr="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api.paymentgateway.url/"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hyperlink" Target="https://test.paymentgateway.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paymentgw.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justanotherhacker.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hyperlink" Target="https://github.com/wireghoul/presentations/"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www.baesystemsdetica.com.au/" TargetMode="External"/><Relationship Id="rId2" Type="http://schemas.openxmlformats.org/officeDocument/2006/relationships/hyperlink" Target="mailto:australia@baesystemsdet.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altLang="en-US" cap="none" dirty="0" err="1" smtClean="0">
                <a:latin typeface="Arial" charset="0"/>
                <a:ea typeface="ＭＳ Ｐゴシック" pitchFamily="18" charset="-128"/>
                <a:cs typeface="Arial" charset="0"/>
              </a:rPr>
              <a:t>Solutum</a:t>
            </a:r>
            <a:r>
              <a:rPr lang="en-GB" altLang="en-US" cap="none" dirty="0" smtClean="0">
                <a:latin typeface="Arial" charset="0"/>
                <a:ea typeface="ＭＳ Ｐゴシック" pitchFamily="18" charset="-128"/>
                <a:cs typeface="Arial" charset="0"/>
              </a:rPr>
              <a:t> cumulus </a:t>
            </a:r>
            <a:r>
              <a:rPr lang="en-GB" altLang="en-US" cap="none" dirty="0" err="1" smtClean="0">
                <a:latin typeface="Arial" charset="0"/>
                <a:ea typeface="ＭＳ Ｐゴシック" pitchFamily="18" charset="-128"/>
                <a:cs typeface="Arial" charset="0"/>
              </a:rPr>
              <a:t>mediocris</a:t>
            </a:r>
            <a:endParaRPr lang="en-GB" altLang="en-US" cap="none" dirty="0" smtClean="0">
              <a:latin typeface="Arial" charset="0"/>
              <a:ea typeface="ＭＳ Ｐゴシック" pitchFamily="18" charset="-128"/>
              <a:cs typeface="Arial" charset="0"/>
            </a:endParaRPr>
          </a:p>
        </p:txBody>
      </p:sp>
      <p:sp>
        <p:nvSpPr>
          <p:cNvPr id="25603" name="Subtitle 2"/>
          <p:cNvSpPr>
            <a:spLocks noGrp="1"/>
          </p:cNvSpPr>
          <p:nvPr>
            <p:ph type="subTitle"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altLang="en-US" cap="none" dirty="0" err="1" smtClean="0">
                <a:latin typeface="Arial" charset="0"/>
                <a:ea typeface="ＭＳ Ｐゴシック" pitchFamily="18" charset="-128"/>
                <a:cs typeface="Arial" charset="0"/>
              </a:rPr>
              <a:t>Blackhat</a:t>
            </a:r>
            <a:r>
              <a:rPr lang="en-GB" altLang="en-US" cap="none" dirty="0" smtClean="0">
                <a:latin typeface="Arial" charset="0"/>
                <a:ea typeface="ＭＳ Ｐゴシック" pitchFamily="18" charset="-128"/>
                <a:cs typeface="Arial" charset="0"/>
              </a:rPr>
              <a:t> Asia 2014</a:t>
            </a:r>
          </a:p>
        </p:txBody>
      </p:sp>
    </p:spTree>
    <p:extLst>
      <p:ext uri="{BB962C8B-B14F-4D97-AF65-F5344CB8AC3E}">
        <p14:creationId xmlns:p14="http://schemas.microsoft.com/office/powerpoint/2010/main" val="1079114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Testing payment</a:t>
            </a:r>
            <a:endParaRPr lang="en-AU" dirty="0"/>
          </a:p>
        </p:txBody>
      </p:sp>
      <p:sp>
        <p:nvSpPr>
          <p:cNvPr id="3" name="Content Placeholder 2"/>
          <p:cNvSpPr>
            <a:spLocks noGrp="1"/>
          </p:cNvSpPr>
          <p:nvPr>
            <p:ph idx="1"/>
          </p:nvPr>
        </p:nvSpPr>
        <p:spPr/>
        <p:txBody>
          <a:bodyPr/>
          <a:lstStyle/>
          <a:p>
            <a:pPr fontAlgn="t"/>
            <a:r>
              <a:rPr lang="en-AU" sz="2400" b="1" dirty="0"/>
              <a:t>Use test card numbers</a:t>
            </a:r>
          </a:p>
          <a:p>
            <a:pPr fontAlgn="t"/>
            <a:endParaRPr lang="en-AU" sz="2400" b="1" dirty="0"/>
          </a:p>
          <a:p>
            <a:pPr fontAlgn="t"/>
            <a:r>
              <a:rPr lang="en-AU" sz="2400" b="1" dirty="0"/>
              <a:t>VISA 		4111 1111 1111 1111</a:t>
            </a:r>
          </a:p>
          <a:p>
            <a:pPr fontAlgn="t"/>
            <a:endParaRPr lang="en-AU" sz="2400" dirty="0"/>
          </a:p>
          <a:p>
            <a:pPr fontAlgn="t"/>
            <a:r>
              <a:rPr lang="en-AU" sz="2400" b="1" dirty="0" err="1"/>
              <a:t>Mastercard</a:t>
            </a:r>
            <a:r>
              <a:rPr lang="en-AU" sz="2400" b="1" dirty="0"/>
              <a:t> 		5555 5555 5555 4444</a:t>
            </a:r>
          </a:p>
          <a:p>
            <a:pPr fontAlgn="t"/>
            <a:endParaRPr lang="en-AU" sz="2400" dirty="0"/>
          </a:p>
          <a:p>
            <a:pPr fontAlgn="t"/>
            <a:r>
              <a:rPr lang="en-AU" sz="2400" b="1" dirty="0"/>
              <a:t>American Express 	378282246310005</a:t>
            </a:r>
            <a:endParaRPr lang="en-AU" sz="2400" dirty="0"/>
          </a:p>
          <a:p>
            <a:endParaRPr lang="en-AU" dirty="0"/>
          </a:p>
        </p:txBody>
      </p:sp>
    </p:spTree>
    <p:extLst>
      <p:ext uri="{BB962C8B-B14F-4D97-AF65-F5344CB8AC3E}">
        <p14:creationId xmlns:p14="http://schemas.microsoft.com/office/powerpoint/2010/main" val="1452871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Placeholder 8" descr="Untitled12.png"/>
          <p:cNvPicPr>
            <a:picLocks noGrp="1" noChangeAspect="1"/>
          </p:cNvPicPr>
          <p:nvPr>
            <p:ph type="pic" sz="quarter" idx="13"/>
          </p:nvPr>
        </p:nvPicPr>
        <p:blipFill>
          <a:blip r:embed="rId3"/>
          <a:srcRect l="2919" r="2919"/>
          <a:stretch>
            <a:fillRect/>
          </a:stretch>
        </p:blipFill>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Content Placeholder 4"/>
          <p:cNvSpPr>
            <a:spLocks noGrp="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GB" altLang="en-US" sz="2000" dirty="0" smtClean="0">
                <a:latin typeface="Arial" charset="0"/>
                <a:ea typeface="Franklin Gothic Medium" pitchFamily="18" charset="0"/>
              </a:rPr>
              <a:t>Primary means of interaction between online payment form and payment gateway</a:t>
            </a:r>
          </a:p>
          <a:p>
            <a:r>
              <a:rPr lang="en-GB" altLang="en-US" sz="2000" dirty="0" smtClean="0">
                <a:latin typeface="Arial" charset="0"/>
                <a:ea typeface="Franklin Gothic Medium" pitchFamily="18" charset="0"/>
              </a:rPr>
              <a:t>Typical operations include:</a:t>
            </a:r>
          </a:p>
          <a:p>
            <a:r>
              <a:rPr lang="en-GB" altLang="en-US" sz="2000" dirty="0" smtClean="0">
                <a:latin typeface="Arial" charset="0"/>
                <a:ea typeface="Franklin Gothic Medium" pitchFamily="18" charset="0"/>
              </a:rPr>
              <a:t>Charge card</a:t>
            </a:r>
          </a:p>
          <a:p>
            <a:r>
              <a:rPr lang="en-GB" altLang="en-US" sz="2000" dirty="0" smtClean="0">
                <a:latin typeface="Arial" charset="0"/>
                <a:ea typeface="Franklin Gothic Medium" pitchFamily="18" charset="0"/>
              </a:rPr>
              <a:t>Query payment status</a:t>
            </a:r>
          </a:p>
          <a:p>
            <a:r>
              <a:rPr lang="en-GB" altLang="en-US" sz="2000" dirty="0" smtClean="0">
                <a:latin typeface="Arial" charset="0"/>
                <a:ea typeface="Franklin Gothic Medium" pitchFamily="18" charset="0"/>
              </a:rPr>
              <a:t>Manage recurring payments</a:t>
            </a:r>
          </a:p>
          <a:p>
            <a:r>
              <a:rPr lang="en-GB" altLang="en-US" sz="2000" dirty="0" smtClean="0">
                <a:latin typeface="Arial" charset="0"/>
                <a:ea typeface="Franklin Gothic Medium" pitchFamily="18" charset="0"/>
              </a:rPr>
              <a:t>Refund payments</a:t>
            </a:r>
          </a:p>
          <a:p>
            <a:pPr marL="0" indent="0">
              <a:buNone/>
            </a:pPr>
            <a:endParaRPr lang="en-GB" altLang="en-US" dirty="0" smtClean="0">
              <a:latin typeface="Arial" charset="0"/>
              <a:ea typeface="Franklin Gothic Medium" pitchFamily="18" charset="0"/>
            </a:endParaRPr>
          </a:p>
          <a:p>
            <a:pPr marL="0" indent="0">
              <a:buNone/>
            </a:pPr>
            <a:endParaRPr lang="en-GB" altLang="en-US" dirty="0" smtClean="0">
              <a:latin typeface="Arial" charset="0"/>
              <a:ea typeface="Franklin Gothic Medium" pitchFamily="18" charset="0"/>
            </a:endParaRPr>
          </a:p>
        </p:txBody>
      </p:sp>
      <p:sp>
        <p:nvSpPr>
          <p:cNvPr id="2" name="Title 1"/>
          <p:cNvSpPr>
            <a:spLocks noGrp="1"/>
          </p:cNvSpPr>
          <p:nvPr>
            <p:ph type="title"/>
          </p:nvPr>
        </p:nvSpPr>
        <p:spPr/>
        <p:txBody>
          <a:bodyPr/>
          <a:lstStyle/>
          <a:p>
            <a:r>
              <a:rPr lang="en-GB" dirty="0" smtClean="0"/>
              <a:t>API</a:t>
            </a:r>
            <a:endParaRPr lang="en-GB" dirty="0"/>
          </a:p>
        </p:txBody>
      </p:sp>
    </p:spTree>
    <p:extLst>
      <p:ext uri="{BB962C8B-B14F-4D97-AF65-F5344CB8AC3E}">
        <p14:creationId xmlns:p14="http://schemas.microsoft.com/office/powerpoint/2010/main" val="3471866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Api</a:t>
            </a:r>
            <a:r>
              <a:rPr lang="en-AU" dirty="0" smtClean="0"/>
              <a:t> access points</a:t>
            </a:r>
            <a:endParaRPr lang="en-AU" dirty="0"/>
          </a:p>
        </p:txBody>
      </p:sp>
      <p:sp>
        <p:nvSpPr>
          <p:cNvPr id="3" name="Content Placeholder 2"/>
          <p:cNvSpPr txBox="1">
            <a:spLocks/>
          </p:cNvSpPr>
          <p:nvPr/>
        </p:nvSpPr>
        <p:spPr>
          <a:xfrm>
            <a:off x="149225" y="1308100"/>
            <a:ext cx="8555038"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AU" smtClean="0"/>
              <a:t>Production</a:t>
            </a:r>
          </a:p>
          <a:p>
            <a:r>
              <a:rPr lang="en-AU" smtClean="0">
                <a:hlinkClick r:id="rId3"/>
              </a:rPr>
              <a:t>https://api.paymentgateway.url</a:t>
            </a:r>
            <a:endParaRPr lang="en-AU" smtClean="0"/>
          </a:p>
          <a:p>
            <a:endParaRPr lang="en-AU" smtClean="0"/>
          </a:p>
          <a:p>
            <a:r>
              <a:rPr lang="en-AU" smtClean="0"/>
              <a:t>Sandbox</a:t>
            </a:r>
          </a:p>
          <a:p>
            <a:r>
              <a:rPr lang="en-AU" smtClean="0">
                <a:hlinkClick r:id="rId4"/>
              </a:rPr>
              <a:t>https://test.paymentgateway.url</a:t>
            </a:r>
            <a:endParaRPr lang="en-AU" smtClean="0"/>
          </a:p>
          <a:p>
            <a:endParaRPr lang="en-AU" dirty="0"/>
          </a:p>
        </p:txBody>
      </p:sp>
    </p:spTree>
    <p:extLst>
      <p:ext uri="{BB962C8B-B14F-4D97-AF65-F5344CB8AC3E}">
        <p14:creationId xmlns:p14="http://schemas.microsoft.com/office/powerpoint/2010/main" val="4138233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Leveraging the sandbox</a:t>
            </a:r>
            <a:endParaRPr lang="en-AU" dirty="0"/>
          </a:p>
        </p:txBody>
      </p:sp>
      <p:pic>
        <p:nvPicPr>
          <p:cNvPr id="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040" t="40574" r="18500"/>
          <a:stretch/>
        </p:blipFill>
        <p:spPr bwMode="auto">
          <a:xfrm>
            <a:off x="251520" y="1882164"/>
            <a:ext cx="8384511" cy="1042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0939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Arrow 11"/>
          <p:cNvSpPr/>
          <p:nvPr/>
        </p:nvSpPr>
        <p:spPr>
          <a:xfrm>
            <a:off x="2026024" y="1730188"/>
            <a:ext cx="1775011" cy="78889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POST</a:t>
            </a:r>
          </a:p>
        </p:txBody>
      </p:sp>
      <p:sp>
        <p:nvSpPr>
          <p:cNvPr id="2" name="Title 1"/>
          <p:cNvSpPr>
            <a:spLocks noGrp="1"/>
          </p:cNvSpPr>
          <p:nvPr>
            <p:ph type="title"/>
          </p:nvPr>
        </p:nvSpPr>
        <p:spPr/>
        <p:txBody>
          <a:bodyPr/>
          <a:lstStyle/>
          <a:p>
            <a:r>
              <a:rPr lang="en-GB" dirty="0" smtClean="0"/>
              <a:t>API - Direct</a:t>
            </a:r>
            <a:endParaRPr lang="en-GB" dirty="0"/>
          </a:p>
        </p:txBody>
      </p:sp>
      <p:sp>
        <p:nvSpPr>
          <p:cNvPr id="5" name="Rectangle 4"/>
          <p:cNvSpPr/>
          <p:nvPr/>
        </p:nvSpPr>
        <p:spPr>
          <a:xfrm>
            <a:off x="466165" y="1559859"/>
            <a:ext cx="1559859" cy="4258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Customer</a:t>
            </a:r>
            <a:endParaRPr lang="en-AU" dirty="0"/>
          </a:p>
        </p:txBody>
      </p:sp>
      <p:sp>
        <p:nvSpPr>
          <p:cNvPr id="6" name="Rectangle 5"/>
          <p:cNvSpPr/>
          <p:nvPr/>
        </p:nvSpPr>
        <p:spPr>
          <a:xfrm>
            <a:off x="3801035" y="1559856"/>
            <a:ext cx="1559859" cy="425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Merchant</a:t>
            </a:r>
            <a:endParaRPr lang="en-AU" dirty="0"/>
          </a:p>
        </p:txBody>
      </p:sp>
      <p:sp>
        <p:nvSpPr>
          <p:cNvPr id="7" name="Rectangle 6"/>
          <p:cNvSpPr/>
          <p:nvPr/>
        </p:nvSpPr>
        <p:spPr>
          <a:xfrm>
            <a:off x="7135906" y="1559857"/>
            <a:ext cx="1559859" cy="425823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Payment Gateway</a:t>
            </a:r>
            <a:endParaRPr lang="en-AU" dirty="0"/>
          </a:p>
        </p:txBody>
      </p:sp>
      <p:sp>
        <p:nvSpPr>
          <p:cNvPr id="11" name="TextBox 10"/>
          <p:cNvSpPr txBox="1"/>
          <p:nvPr/>
        </p:nvSpPr>
        <p:spPr>
          <a:xfrm>
            <a:off x="1555372" y="2378472"/>
            <a:ext cx="6033247" cy="206210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POST /payment HTTP/1.1</a:t>
            </a:r>
          </a:p>
          <a:p>
            <a:r>
              <a:rPr lang="en-AU" sz="1600" dirty="0" smtClean="0"/>
              <a:t>Host: www.webshop.com</a:t>
            </a:r>
          </a:p>
          <a:p>
            <a:r>
              <a:rPr lang="en-AU" sz="1600" dirty="0" smtClean="0"/>
              <a:t>…</a:t>
            </a:r>
          </a:p>
          <a:p>
            <a:r>
              <a:rPr lang="en-AU" sz="1600" dirty="0" err="1" smtClean="0"/>
              <a:t>Creditcard</a:t>
            </a:r>
            <a:r>
              <a:rPr lang="en-AU" sz="1600" dirty="0" smtClean="0"/>
              <a:t>=4111111111111111</a:t>
            </a:r>
          </a:p>
          <a:p>
            <a:r>
              <a:rPr lang="en-AU" sz="1600" dirty="0" err="1" smtClean="0"/>
              <a:t>ExpM</a:t>
            </a:r>
            <a:r>
              <a:rPr lang="en-AU" sz="1600" dirty="0" smtClean="0"/>
              <a:t>=04</a:t>
            </a:r>
          </a:p>
          <a:p>
            <a:r>
              <a:rPr lang="en-AU" sz="1600" dirty="0" err="1" smtClean="0"/>
              <a:t>ExpY</a:t>
            </a:r>
            <a:r>
              <a:rPr lang="en-AU" sz="1600" dirty="0" smtClean="0"/>
              <a:t>=15</a:t>
            </a:r>
          </a:p>
          <a:p>
            <a:r>
              <a:rPr lang="en-AU" sz="1600" dirty="0" smtClean="0"/>
              <a:t>CCV=123</a:t>
            </a:r>
          </a:p>
          <a:p>
            <a:r>
              <a:rPr lang="en-AU" sz="1600" dirty="0" smtClean="0"/>
              <a:t>Amount=100.00</a:t>
            </a:r>
            <a:endParaRPr lang="en-AU" sz="1600" dirty="0"/>
          </a:p>
        </p:txBody>
      </p:sp>
    </p:spTree>
    <p:extLst>
      <p:ext uri="{BB962C8B-B14F-4D97-AF65-F5344CB8AC3E}">
        <p14:creationId xmlns:p14="http://schemas.microsoft.com/office/powerpoint/2010/main" val="275444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Arrow 11"/>
          <p:cNvSpPr/>
          <p:nvPr/>
        </p:nvSpPr>
        <p:spPr>
          <a:xfrm>
            <a:off x="2026024" y="1730188"/>
            <a:ext cx="1775011" cy="78889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POST</a:t>
            </a:r>
          </a:p>
        </p:txBody>
      </p:sp>
      <p:sp>
        <p:nvSpPr>
          <p:cNvPr id="2" name="Title 1"/>
          <p:cNvSpPr>
            <a:spLocks noGrp="1"/>
          </p:cNvSpPr>
          <p:nvPr>
            <p:ph type="title"/>
          </p:nvPr>
        </p:nvSpPr>
        <p:spPr/>
        <p:txBody>
          <a:bodyPr/>
          <a:lstStyle/>
          <a:p>
            <a:r>
              <a:rPr lang="en-GB" dirty="0" smtClean="0"/>
              <a:t>API - Direct</a:t>
            </a:r>
            <a:endParaRPr lang="en-GB" dirty="0"/>
          </a:p>
        </p:txBody>
      </p:sp>
      <p:sp>
        <p:nvSpPr>
          <p:cNvPr id="5" name="Rectangle 4"/>
          <p:cNvSpPr/>
          <p:nvPr/>
        </p:nvSpPr>
        <p:spPr>
          <a:xfrm>
            <a:off x="466165" y="1559859"/>
            <a:ext cx="1559859" cy="4258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Customer</a:t>
            </a:r>
            <a:endParaRPr lang="en-AU" dirty="0"/>
          </a:p>
        </p:txBody>
      </p:sp>
      <p:sp>
        <p:nvSpPr>
          <p:cNvPr id="6" name="Rectangle 5"/>
          <p:cNvSpPr/>
          <p:nvPr/>
        </p:nvSpPr>
        <p:spPr>
          <a:xfrm>
            <a:off x="3801035" y="1559856"/>
            <a:ext cx="1559859" cy="425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Merchant</a:t>
            </a:r>
            <a:endParaRPr lang="en-AU" dirty="0"/>
          </a:p>
        </p:txBody>
      </p:sp>
      <p:sp>
        <p:nvSpPr>
          <p:cNvPr id="7" name="Rectangle 6"/>
          <p:cNvSpPr/>
          <p:nvPr/>
        </p:nvSpPr>
        <p:spPr>
          <a:xfrm>
            <a:off x="7135906" y="1559857"/>
            <a:ext cx="1559859" cy="425823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Payment Gateway</a:t>
            </a:r>
            <a:endParaRPr lang="en-AU" dirty="0"/>
          </a:p>
        </p:txBody>
      </p:sp>
      <p:sp>
        <p:nvSpPr>
          <p:cNvPr id="9" name="Right Arrow 8"/>
          <p:cNvSpPr/>
          <p:nvPr/>
        </p:nvSpPr>
        <p:spPr>
          <a:xfrm>
            <a:off x="5360894" y="2254174"/>
            <a:ext cx="1775012" cy="766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POST</a:t>
            </a:r>
            <a:endParaRPr lang="en-AU" dirty="0"/>
          </a:p>
        </p:txBody>
      </p:sp>
      <p:sp>
        <p:nvSpPr>
          <p:cNvPr id="11" name="TextBox 10"/>
          <p:cNvSpPr txBox="1"/>
          <p:nvPr/>
        </p:nvSpPr>
        <p:spPr>
          <a:xfrm>
            <a:off x="1564340" y="1902492"/>
            <a:ext cx="6033247" cy="30469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a:t>POST </a:t>
            </a:r>
            <a:r>
              <a:rPr lang="en-AU" sz="1600" dirty="0" smtClean="0"/>
              <a:t>/payment HTTP/1.1</a:t>
            </a:r>
          </a:p>
          <a:p>
            <a:r>
              <a:rPr lang="en-AU" sz="1600" dirty="0" smtClean="0"/>
              <a:t>Host</a:t>
            </a:r>
            <a:r>
              <a:rPr lang="en-AU" sz="1600" dirty="0"/>
              <a:t>: </a:t>
            </a:r>
            <a:r>
              <a:rPr lang="en-AU" sz="1600" dirty="0" smtClean="0">
                <a:hlinkClick r:id="rId3"/>
              </a:rPr>
              <a:t>www.paymentgw.com</a:t>
            </a:r>
            <a:endParaRPr lang="en-AU" sz="1600" dirty="0" smtClean="0"/>
          </a:p>
          <a:p>
            <a:r>
              <a:rPr lang="en-AU" sz="1600" dirty="0"/>
              <a:t>Authorization: Basic dTkxMjM0OlNPQVAxMjM</a:t>
            </a:r>
            <a:r>
              <a:rPr lang="en-AU" sz="1600" dirty="0" smtClean="0"/>
              <a:t>=</a:t>
            </a:r>
          </a:p>
          <a:p>
            <a:r>
              <a:rPr lang="en-AU" sz="1600" dirty="0" smtClean="0"/>
              <a:t>SOAP-Action: Payment </a:t>
            </a:r>
          </a:p>
          <a:p>
            <a:r>
              <a:rPr lang="en-AU" sz="1600" dirty="0" smtClean="0"/>
              <a:t>….</a:t>
            </a:r>
          </a:p>
          <a:p>
            <a:r>
              <a:rPr lang="en-AU" sz="1600" dirty="0" smtClean="0"/>
              <a:t>&lt;</a:t>
            </a:r>
            <a:r>
              <a:rPr lang="en-AU" sz="1600" dirty="0" err="1" smtClean="0"/>
              <a:t>CardNumber</a:t>
            </a:r>
            <a:r>
              <a:rPr lang="en-AU" sz="1600" dirty="0" smtClean="0"/>
              <a:t>&gt;4111111111111111&lt;/</a:t>
            </a:r>
            <a:r>
              <a:rPr lang="en-AU" sz="1600" dirty="0" err="1" smtClean="0"/>
              <a:t>CardNumber</a:t>
            </a:r>
            <a:r>
              <a:rPr lang="en-AU" sz="1600" dirty="0" smtClean="0"/>
              <a:t>&gt;</a:t>
            </a:r>
          </a:p>
          <a:p>
            <a:r>
              <a:rPr lang="en-AU" sz="1600" dirty="0" smtClean="0"/>
              <a:t>&lt;Expiry&gt;</a:t>
            </a:r>
          </a:p>
          <a:p>
            <a:r>
              <a:rPr lang="en-AU" sz="1600" dirty="0"/>
              <a:t> </a:t>
            </a:r>
            <a:r>
              <a:rPr lang="en-AU" sz="1600" dirty="0" smtClean="0"/>
              <a:t> &lt;Month&gt;04&lt;/Month&gt;</a:t>
            </a:r>
          </a:p>
          <a:p>
            <a:r>
              <a:rPr lang="en-AU" sz="1600" dirty="0"/>
              <a:t> </a:t>
            </a:r>
            <a:r>
              <a:rPr lang="en-AU" sz="1600" dirty="0" smtClean="0"/>
              <a:t> &lt;Year&gt;14&lt;/Year&gt;</a:t>
            </a:r>
          </a:p>
          <a:p>
            <a:r>
              <a:rPr lang="en-AU" sz="1600" dirty="0" smtClean="0"/>
              <a:t>&lt;/Expiry&gt;</a:t>
            </a:r>
          </a:p>
          <a:p>
            <a:r>
              <a:rPr lang="en-AU" sz="1600" dirty="0" smtClean="0"/>
              <a:t>&lt;CVV&gt;123&lt;/CVV&gt;</a:t>
            </a:r>
          </a:p>
          <a:p>
            <a:r>
              <a:rPr lang="en-AU" sz="1600" dirty="0" smtClean="0"/>
              <a:t>&lt;Amount&gt;10000&lt;/Amount&gt;</a:t>
            </a:r>
            <a:endParaRPr lang="en-AU" sz="1600" dirty="0"/>
          </a:p>
        </p:txBody>
      </p:sp>
    </p:spTree>
    <p:extLst>
      <p:ext uri="{BB962C8B-B14F-4D97-AF65-F5344CB8AC3E}">
        <p14:creationId xmlns:p14="http://schemas.microsoft.com/office/powerpoint/2010/main" val="276844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Arrow 11"/>
          <p:cNvSpPr/>
          <p:nvPr/>
        </p:nvSpPr>
        <p:spPr>
          <a:xfrm>
            <a:off x="2026024" y="1730188"/>
            <a:ext cx="1775011" cy="78889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POST</a:t>
            </a:r>
          </a:p>
        </p:txBody>
      </p:sp>
      <p:sp>
        <p:nvSpPr>
          <p:cNvPr id="2" name="Title 1"/>
          <p:cNvSpPr>
            <a:spLocks noGrp="1"/>
          </p:cNvSpPr>
          <p:nvPr>
            <p:ph type="title"/>
          </p:nvPr>
        </p:nvSpPr>
        <p:spPr/>
        <p:txBody>
          <a:bodyPr/>
          <a:lstStyle/>
          <a:p>
            <a:r>
              <a:rPr lang="en-GB" dirty="0" smtClean="0"/>
              <a:t>API - Direct</a:t>
            </a:r>
            <a:endParaRPr lang="en-GB" dirty="0"/>
          </a:p>
        </p:txBody>
      </p:sp>
      <p:sp>
        <p:nvSpPr>
          <p:cNvPr id="5" name="Rectangle 4"/>
          <p:cNvSpPr/>
          <p:nvPr/>
        </p:nvSpPr>
        <p:spPr>
          <a:xfrm>
            <a:off x="466165" y="1559859"/>
            <a:ext cx="1559859" cy="4258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Customer</a:t>
            </a:r>
            <a:endParaRPr lang="en-AU" dirty="0"/>
          </a:p>
        </p:txBody>
      </p:sp>
      <p:sp>
        <p:nvSpPr>
          <p:cNvPr id="6" name="Rectangle 5"/>
          <p:cNvSpPr/>
          <p:nvPr/>
        </p:nvSpPr>
        <p:spPr>
          <a:xfrm>
            <a:off x="3801035" y="1559856"/>
            <a:ext cx="1559859" cy="425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Merchant</a:t>
            </a:r>
            <a:endParaRPr lang="en-AU" dirty="0"/>
          </a:p>
        </p:txBody>
      </p:sp>
      <p:sp>
        <p:nvSpPr>
          <p:cNvPr id="7" name="Rectangle 6"/>
          <p:cNvSpPr/>
          <p:nvPr/>
        </p:nvSpPr>
        <p:spPr>
          <a:xfrm>
            <a:off x="7135906" y="1559857"/>
            <a:ext cx="1559859" cy="425823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Payment Gateway</a:t>
            </a:r>
            <a:endParaRPr lang="en-AU" dirty="0"/>
          </a:p>
        </p:txBody>
      </p:sp>
      <p:sp>
        <p:nvSpPr>
          <p:cNvPr id="9" name="Right Arrow 8"/>
          <p:cNvSpPr/>
          <p:nvPr/>
        </p:nvSpPr>
        <p:spPr>
          <a:xfrm>
            <a:off x="5360894" y="2254174"/>
            <a:ext cx="1775012" cy="766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POST</a:t>
            </a:r>
            <a:endParaRPr lang="en-AU" dirty="0"/>
          </a:p>
        </p:txBody>
      </p:sp>
      <p:sp>
        <p:nvSpPr>
          <p:cNvPr id="10" name="Left Arrow 9"/>
          <p:cNvSpPr/>
          <p:nvPr/>
        </p:nvSpPr>
        <p:spPr>
          <a:xfrm>
            <a:off x="5360894" y="4141693"/>
            <a:ext cx="1775012" cy="735105"/>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XML</a:t>
            </a:r>
            <a:endParaRPr lang="en-AU" dirty="0"/>
          </a:p>
        </p:txBody>
      </p:sp>
      <p:sp>
        <p:nvSpPr>
          <p:cNvPr id="11" name="TextBox 10"/>
          <p:cNvSpPr txBox="1"/>
          <p:nvPr/>
        </p:nvSpPr>
        <p:spPr>
          <a:xfrm>
            <a:off x="1555376" y="2397948"/>
            <a:ext cx="6033247" cy="206210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HTTP/1.1 200 OK</a:t>
            </a:r>
          </a:p>
          <a:p>
            <a:r>
              <a:rPr lang="en-AU" sz="1600" dirty="0" smtClean="0"/>
              <a:t>Connection: close </a:t>
            </a:r>
          </a:p>
          <a:p>
            <a:r>
              <a:rPr lang="en-AU" sz="1600" dirty="0" smtClean="0"/>
              <a:t>….</a:t>
            </a:r>
          </a:p>
          <a:p>
            <a:r>
              <a:rPr lang="en-AU" sz="1600" dirty="0" smtClean="0"/>
              <a:t>&lt;Response&gt;</a:t>
            </a:r>
          </a:p>
          <a:p>
            <a:r>
              <a:rPr lang="en-AU" sz="1600" dirty="0"/>
              <a:t>&lt;</a:t>
            </a:r>
            <a:r>
              <a:rPr lang="en-AU" sz="1600" dirty="0" smtClean="0"/>
              <a:t>Code&gt;0&lt;/Code&gt;</a:t>
            </a:r>
          </a:p>
          <a:p>
            <a:r>
              <a:rPr lang="en-AU" sz="1600" dirty="0" smtClean="0"/>
              <a:t>&lt;Receipt&gt;912937791-0008912&lt;/Receipt&gt;</a:t>
            </a:r>
          </a:p>
          <a:p>
            <a:r>
              <a:rPr lang="en-AU" sz="1600" dirty="0" smtClean="0"/>
              <a:t>&lt;Amount&gt;10000&lt;/Amount&gt;</a:t>
            </a:r>
          </a:p>
          <a:p>
            <a:r>
              <a:rPr lang="en-AU" sz="1600" dirty="0" smtClean="0"/>
              <a:t>…</a:t>
            </a:r>
          </a:p>
        </p:txBody>
      </p:sp>
    </p:spTree>
    <p:extLst>
      <p:ext uri="{BB962C8B-B14F-4D97-AF65-F5344CB8AC3E}">
        <p14:creationId xmlns:p14="http://schemas.microsoft.com/office/powerpoint/2010/main" val="224002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eft Arrow 12"/>
          <p:cNvSpPr/>
          <p:nvPr/>
        </p:nvSpPr>
        <p:spPr>
          <a:xfrm>
            <a:off x="2026024" y="4760259"/>
            <a:ext cx="1775011" cy="8215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HTML</a:t>
            </a:r>
          </a:p>
        </p:txBody>
      </p:sp>
      <p:sp>
        <p:nvSpPr>
          <p:cNvPr id="12" name="Right Arrow 11"/>
          <p:cNvSpPr/>
          <p:nvPr/>
        </p:nvSpPr>
        <p:spPr>
          <a:xfrm>
            <a:off x="2026024" y="1730188"/>
            <a:ext cx="1775011" cy="78889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POST</a:t>
            </a:r>
          </a:p>
        </p:txBody>
      </p:sp>
      <p:sp>
        <p:nvSpPr>
          <p:cNvPr id="2" name="Title 1"/>
          <p:cNvSpPr>
            <a:spLocks noGrp="1"/>
          </p:cNvSpPr>
          <p:nvPr>
            <p:ph type="title"/>
          </p:nvPr>
        </p:nvSpPr>
        <p:spPr/>
        <p:txBody>
          <a:bodyPr/>
          <a:lstStyle/>
          <a:p>
            <a:r>
              <a:rPr lang="en-GB" dirty="0" smtClean="0"/>
              <a:t>API - Direct</a:t>
            </a:r>
            <a:endParaRPr lang="en-GB" dirty="0"/>
          </a:p>
        </p:txBody>
      </p:sp>
      <p:sp>
        <p:nvSpPr>
          <p:cNvPr id="5" name="Rectangle 4"/>
          <p:cNvSpPr/>
          <p:nvPr/>
        </p:nvSpPr>
        <p:spPr>
          <a:xfrm>
            <a:off x="466165" y="1559859"/>
            <a:ext cx="1559859" cy="4258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Customer</a:t>
            </a:r>
            <a:endParaRPr lang="en-AU" dirty="0"/>
          </a:p>
        </p:txBody>
      </p:sp>
      <p:sp>
        <p:nvSpPr>
          <p:cNvPr id="6" name="Rectangle 5"/>
          <p:cNvSpPr/>
          <p:nvPr/>
        </p:nvSpPr>
        <p:spPr>
          <a:xfrm>
            <a:off x="3801035" y="1559856"/>
            <a:ext cx="1559859" cy="425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Merchant</a:t>
            </a:r>
            <a:endParaRPr lang="en-AU" dirty="0"/>
          </a:p>
        </p:txBody>
      </p:sp>
      <p:sp>
        <p:nvSpPr>
          <p:cNvPr id="7" name="Rectangle 6"/>
          <p:cNvSpPr/>
          <p:nvPr/>
        </p:nvSpPr>
        <p:spPr>
          <a:xfrm>
            <a:off x="7135906" y="1559857"/>
            <a:ext cx="1559859" cy="425823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Payment Gateway</a:t>
            </a:r>
            <a:endParaRPr lang="en-AU" dirty="0"/>
          </a:p>
        </p:txBody>
      </p:sp>
      <p:sp>
        <p:nvSpPr>
          <p:cNvPr id="9" name="Right Arrow 8"/>
          <p:cNvSpPr/>
          <p:nvPr/>
        </p:nvSpPr>
        <p:spPr>
          <a:xfrm>
            <a:off x="5360894" y="2254174"/>
            <a:ext cx="1775012" cy="766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POST</a:t>
            </a:r>
            <a:endParaRPr lang="en-AU" dirty="0"/>
          </a:p>
        </p:txBody>
      </p:sp>
      <p:sp>
        <p:nvSpPr>
          <p:cNvPr id="10" name="Left Arrow 9"/>
          <p:cNvSpPr/>
          <p:nvPr/>
        </p:nvSpPr>
        <p:spPr>
          <a:xfrm>
            <a:off x="5360894" y="4141693"/>
            <a:ext cx="1775012" cy="735105"/>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XML</a:t>
            </a:r>
            <a:endParaRPr lang="en-AU" dirty="0"/>
          </a:p>
        </p:txBody>
      </p:sp>
      <p:sp>
        <p:nvSpPr>
          <p:cNvPr id="15" name="TextBox 14"/>
          <p:cNvSpPr txBox="1"/>
          <p:nvPr/>
        </p:nvSpPr>
        <p:spPr>
          <a:xfrm>
            <a:off x="1564340" y="2498164"/>
            <a:ext cx="6033247"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HTTP/1.1 200 OK</a:t>
            </a:r>
          </a:p>
          <a:p>
            <a:r>
              <a:rPr lang="en-AU" sz="1600" dirty="0" smtClean="0"/>
              <a:t>Connection: close </a:t>
            </a:r>
          </a:p>
          <a:p>
            <a:r>
              <a:rPr lang="en-AU" sz="1600" dirty="0" smtClean="0"/>
              <a:t>….</a:t>
            </a:r>
          </a:p>
          <a:p>
            <a:r>
              <a:rPr lang="en-AU" sz="1600" dirty="0" smtClean="0"/>
              <a:t>&lt;H1&gt;Payment received&lt;/H1&gt;</a:t>
            </a:r>
          </a:p>
          <a:p>
            <a:r>
              <a:rPr lang="en-AU" sz="1600" dirty="0" smtClean="0"/>
              <a:t>Thank you for shopping at webshop.com your receipt number is: &lt;b&gt;912937791-0008912&lt;/b&gt;</a:t>
            </a:r>
          </a:p>
          <a:p>
            <a:r>
              <a:rPr lang="en-AU" sz="1600" dirty="0" smtClean="0"/>
              <a:t>…</a:t>
            </a:r>
          </a:p>
        </p:txBody>
      </p:sp>
    </p:spTree>
    <p:extLst>
      <p:ext uri="{BB962C8B-B14F-4D97-AF65-F5344CB8AC3E}">
        <p14:creationId xmlns:p14="http://schemas.microsoft.com/office/powerpoint/2010/main" val="39721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Arrow 11"/>
          <p:cNvSpPr/>
          <p:nvPr/>
        </p:nvSpPr>
        <p:spPr>
          <a:xfrm>
            <a:off x="2026024" y="1559859"/>
            <a:ext cx="1775011" cy="78889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2" name="Title 1"/>
          <p:cNvSpPr>
            <a:spLocks noGrp="1"/>
          </p:cNvSpPr>
          <p:nvPr>
            <p:ph type="title"/>
          </p:nvPr>
        </p:nvSpPr>
        <p:spPr/>
        <p:txBody>
          <a:bodyPr/>
          <a:lstStyle/>
          <a:p>
            <a:r>
              <a:rPr lang="en-GB" dirty="0" smtClean="0"/>
              <a:t>API – Hosted Direct POST</a:t>
            </a:r>
            <a:endParaRPr lang="en-GB" dirty="0"/>
          </a:p>
        </p:txBody>
      </p:sp>
      <p:sp>
        <p:nvSpPr>
          <p:cNvPr id="5" name="Rectangle 4"/>
          <p:cNvSpPr/>
          <p:nvPr/>
        </p:nvSpPr>
        <p:spPr>
          <a:xfrm>
            <a:off x="466165" y="1559859"/>
            <a:ext cx="1559859" cy="4258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Customer</a:t>
            </a:r>
            <a:endParaRPr lang="en-AU" dirty="0"/>
          </a:p>
        </p:txBody>
      </p:sp>
      <p:sp>
        <p:nvSpPr>
          <p:cNvPr id="6" name="Rectangle 5"/>
          <p:cNvSpPr/>
          <p:nvPr/>
        </p:nvSpPr>
        <p:spPr>
          <a:xfrm>
            <a:off x="3801035" y="1559856"/>
            <a:ext cx="1559859" cy="425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Merchant</a:t>
            </a:r>
            <a:endParaRPr lang="en-AU" dirty="0"/>
          </a:p>
        </p:txBody>
      </p:sp>
      <p:sp>
        <p:nvSpPr>
          <p:cNvPr id="7" name="Rectangle 6"/>
          <p:cNvSpPr/>
          <p:nvPr/>
        </p:nvSpPr>
        <p:spPr>
          <a:xfrm>
            <a:off x="7135906" y="1559857"/>
            <a:ext cx="1559859" cy="425823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Payment Gateway</a:t>
            </a:r>
            <a:endParaRPr lang="en-AU" dirty="0"/>
          </a:p>
        </p:txBody>
      </p:sp>
      <p:sp>
        <p:nvSpPr>
          <p:cNvPr id="16" name="TextBox 15"/>
          <p:cNvSpPr txBox="1"/>
          <p:nvPr/>
        </p:nvSpPr>
        <p:spPr>
          <a:xfrm>
            <a:off x="1564340" y="3013501"/>
            <a:ext cx="6033247"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GET /checkout HTTP/1.1</a:t>
            </a:r>
          </a:p>
          <a:p>
            <a:r>
              <a:rPr lang="en-AU" sz="1600" dirty="0" smtClean="0"/>
              <a:t>Host: www.webshop.com</a:t>
            </a:r>
          </a:p>
          <a:p>
            <a:r>
              <a:rPr lang="en-AU" sz="1600" dirty="0" smtClean="0"/>
              <a:t>…</a:t>
            </a:r>
          </a:p>
        </p:txBody>
      </p:sp>
    </p:spTree>
    <p:extLst>
      <p:ext uri="{BB962C8B-B14F-4D97-AF65-F5344CB8AC3E}">
        <p14:creationId xmlns:p14="http://schemas.microsoft.com/office/powerpoint/2010/main" val="154688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eft Arrow 12"/>
          <p:cNvSpPr/>
          <p:nvPr/>
        </p:nvSpPr>
        <p:spPr>
          <a:xfrm>
            <a:off x="2026024" y="2160494"/>
            <a:ext cx="1775011" cy="8215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HTML</a:t>
            </a:r>
          </a:p>
        </p:txBody>
      </p:sp>
      <p:sp>
        <p:nvSpPr>
          <p:cNvPr id="12" name="Right Arrow 11"/>
          <p:cNvSpPr/>
          <p:nvPr/>
        </p:nvSpPr>
        <p:spPr>
          <a:xfrm>
            <a:off x="2026024" y="1559859"/>
            <a:ext cx="1775011" cy="78889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2" name="Title 1"/>
          <p:cNvSpPr>
            <a:spLocks noGrp="1"/>
          </p:cNvSpPr>
          <p:nvPr>
            <p:ph type="title"/>
          </p:nvPr>
        </p:nvSpPr>
        <p:spPr/>
        <p:txBody>
          <a:bodyPr/>
          <a:lstStyle/>
          <a:p>
            <a:r>
              <a:rPr lang="en-GB" dirty="0" smtClean="0"/>
              <a:t>API – Hosted Direct POST</a:t>
            </a:r>
            <a:endParaRPr lang="en-GB" dirty="0"/>
          </a:p>
        </p:txBody>
      </p:sp>
      <p:sp>
        <p:nvSpPr>
          <p:cNvPr id="5" name="Rectangle 4"/>
          <p:cNvSpPr/>
          <p:nvPr/>
        </p:nvSpPr>
        <p:spPr>
          <a:xfrm>
            <a:off x="466165" y="1559859"/>
            <a:ext cx="1559859" cy="4258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Customer</a:t>
            </a:r>
            <a:endParaRPr lang="en-AU" dirty="0"/>
          </a:p>
        </p:txBody>
      </p:sp>
      <p:sp>
        <p:nvSpPr>
          <p:cNvPr id="6" name="Rectangle 5"/>
          <p:cNvSpPr/>
          <p:nvPr/>
        </p:nvSpPr>
        <p:spPr>
          <a:xfrm>
            <a:off x="3801035" y="1559856"/>
            <a:ext cx="1559859" cy="425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Merchant</a:t>
            </a:r>
            <a:endParaRPr lang="en-AU" dirty="0"/>
          </a:p>
        </p:txBody>
      </p:sp>
      <p:sp>
        <p:nvSpPr>
          <p:cNvPr id="7" name="Rectangle 6"/>
          <p:cNvSpPr/>
          <p:nvPr/>
        </p:nvSpPr>
        <p:spPr>
          <a:xfrm>
            <a:off x="7135906" y="1559857"/>
            <a:ext cx="1559859" cy="425823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Payment Gateway</a:t>
            </a:r>
            <a:endParaRPr lang="en-AU" dirty="0"/>
          </a:p>
        </p:txBody>
      </p:sp>
      <p:sp>
        <p:nvSpPr>
          <p:cNvPr id="16" name="TextBox 15"/>
          <p:cNvSpPr txBox="1"/>
          <p:nvPr/>
        </p:nvSpPr>
        <p:spPr>
          <a:xfrm>
            <a:off x="1555376" y="2151727"/>
            <a:ext cx="6033247" cy="25545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HTTP/1.1 200 OK</a:t>
            </a:r>
          </a:p>
          <a:p>
            <a:r>
              <a:rPr lang="en-AU" sz="1600" dirty="0" smtClean="0"/>
              <a:t>Connection: close </a:t>
            </a:r>
          </a:p>
          <a:p>
            <a:r>
              <a:rPr lang="en-AU" sz="1600" dirty="0" smtClean="0"/>
              <a:t>….</a:t>
            </a:r>
          </a:p>
          <a:p>
            <a:r>
              <a:rPr lang="en-AU" sz="1600" dirty="0" smtClean="0"/>
              <a:t>&lt;form action=https://paymentgw.com/svc/pay method=post&gt;</a:t>
            </a:r>
          </a:p>
          <a:p>
            <a:r>
              <a:rPr lang="en-AU" sz="1600" dirty="0" smtClean="0"/>
              <a:t>&lt;input name=</a:t>
            </a:r>
            <a:r>
              <a:rPr lang="en-AU" sz="1600" dirty="0" err="1"/>
              <a:t>C</a:t>
            </a:r>
            <a:r>
              <a:rPr lang="en-AU" sz="1600" dirty="0" err="1" smtClean="0"/>
              <a:t>reditcard</a:t>
            </a:r>
            <a:r>
              <a:rPr lang="en-AU" sz="1600" dirty="0" smtClean="0"/>
              <a:t>&gt;</a:t>
            </a:r>
          </a:p>
          <a:p>
            <a:r>
              <a:rPr lang="en-AU" sz="1600" dirty="0" smtClean="0"/>
              <a:t>&lt;input name=</a:t>
            </a:r>
            <a:r>
              <a:rPr lang="en-AU" sz="1600" dirty="0" err="1" smtClean="0"/>
              <a:t>expMonth</a:t>
            </a:r>
            <a:r>
              <a:rPr lang="en-AU" sz="1600" dirty="0" smtClean="0"/>
              <a:t>&gt;</a:t>
            </a:r>
          </a:p>
          <a:p>
            <a:r>
              <a:rPr lang="en-AU" sz="1600" dirty="0" smtClean="0"/>
              <a:t>&lt;input name=</a:t>
            </a:r>
            <a:r>
              <a:rPr lang="en-AU" sz="1600" dirty="0" err="1" smtClean="0"/>
              <a:t>expYear</a:t>
            </a:r>
            <a:r>
              <a:rPr lang="en-AU" sz="1600" dirty="0" smtClean="0"/>
              <a:t>&gt;</a:t>
            </a:r>
          </a:p>
          <a:p>
            <a:r>
              <a:rPr lang="en-AU" sz="1600" dirty="0" smtClean="0"/>
              <a:t>&lt;input name=CVV&gt;</a:t>
            </a:r>
          </a:p>
          <a:p>
            <a:r>
              <a:rPr lang="en-AU" sz="1600" dirty="0" smtClean="0"/>
              <a:t>&lt;input name=amount value=10000&gt;</a:t>
            </a:r>
          </a:p>
          <a:p>
            <a:r>
              <a:rPr lang="en-AU" sz="1600" dirty="0" smtClean="0"/>
              <a:t>…</a:t>
            </a:r>
          </a:p>
        </p:txBody>
      </p:sp>
    </p:spTree>
    <p:extLst>
      <p:ext uri="{BB962C8B-B14F-4D97-AF65-F5344CB8AC3E}">
        <p14:creationId xmlns:p14="http://schemas.microsoft.com/office/powerpoint/2010/main" val="356473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charset="0"/>
              <a:buChar char="•"/>
            </a:pPr>
            <a:r>
              <a:rPr lang="en-GB" altLang="en-US" sz="2400" dirty="0" smtClean="0"/>
              <a:t>Introduction</a:t>
            </a:r>
          </a:p>
          <a:p>
            <a:pPr>
              <a:buFont typeface="Arial" charset="0"/>
              <a:buChar char="•"/>
            </a:pPr>
            <a:r>
              <a:rPr lang="en-GB" altLang="en-US" sz="2400" dirty="0" smtClean="0"/>
              <a:t>Why</a:t>
            </a:r>
          </a:p>
          <a:p>
            <a:pPr>
              <a:buFont typeface="Arial" charset="0"/>
              <a:buChar char="•"/>
            </a:pPr>
            <a:r>
              <a:rPr lang="en-GB" altLang="en-US" sz="2400" dirty="0" smtClean="0"/>
              <a:t>What</a:t>
            </a:r>
          </a:p>
          <a:p>
            <a:pPr>
              <a:buFont typeface="Arial" charset="0"/>
              <a:buChar char="•"/>
            </a:pPr>
            <a:r>
              <a:rPr lang="en-GB" altLang="en-US" sz="2400" dirty="0" smtClean="0"/>
              <a:t>How</a:t>
            </a:r>
          </a:p>
          <a:p>
            <a:pPr>
              <a:buFont typeface="Arial" charset="0"/>
              <a:buChar char="•"/>
            </a:pPr>
            <a:endParaRPr lang="en-GB" altLang="en-US" dirty="0"/>
          </a:p>
        </p:txBody>
      </p:sp>
      <p:sp>
        <p:nvSpPr>
          <p:cNvPr id="2" name="Title 1"/>
          <p:cNvSpPr>
            <a:spLocks noGrp="1"/>
          </p:cNvSpPr>
          <p:nvPr>
            <p:ph type="title"/>
          </p:nvPr>
        </p:nvSpPr>
        <p:spPr/>
        <p:txBody>
          <a:bodyPr/>
          <a:lstStyle/>
          <a:p>
            <a:r>
              <a:rPr lang="en-GB" dirty="0" smtClean="0"/>
              <a:t>Agenda</a:t>
            </a:r>
            <a:endParaRPr lang="en-GB" dirty="0"/>
          </a:p>
        </p:txBody>
      </p:sp>
    </p:spTree>
    <p:extLst>
      <p:ext uri="{BB962C8B-B14F-4D97-AF65-F5344CB8AC3E}">
        <p14:creationId xmlns:p14="http://schemas.microsoft.com/office/powerpoint/2010/main" val="18218628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eft Arrow 12"/>
          <p:cNvSpPr/>
          <p:nvPr/>
        </p:nvSpPr>
        <p:spPr>
          <a:xfrm>
            <a:off x="2026024" y="2160494"/>
            <a:ext cx="1775011" cy="8215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HTML</a:t>
            </a:r>
          </a:p>
        </p:txBody>
      </p:sp>
      <p:sp>
        <p:nvSpPr>
          <p:cNvPr id="12" name="Right Arrow 11"/>
          <p:cNvSpPr/>
          <p:nvPr/>
        </p:nvSpPr>
        <p:spPr>
          <a:xfrm>
            <a:off x="2026024" y="1559859"/>
            <a:ext cx="1775011" cy="78889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2" name="Title 1"/>
          <p:cNvSpPr>
            <a:spLocks noGrp="1"/>
          </p:cNvSpPr>
          <p:nvPr>
            <p:ph type="title"/>
          </p:nvPr>
        </p:nvSpPr>
        <p:spPr/>
        <p:txBody>
          <a:bodyPr/>
          <a:lstStyle/>
          <a:p>
            <a:r>
              <a:rPr lang="en-GB" dirty="0" smtClean="0"/>
              <a:t>API – Hosted Direct POST</a:t>
            </a:r>
            <a:endParaRPr lang="en-GB" dirty="0"/>
          </a:p>
        </p:txBody>
      </p:sp>
      <p:sp>
        <p:nvSpPr>
          <p:cNvPr id="5" name="Rectangle 4"/>
          <p:cNvSpPr/>
          <p:nvPr/>
        </p:nvSpPr>
        <p:spPr>
          <a:xfrm>
            <a:off x="466165" y="1559859"/>
            <a:ext cx="1559859" cy="4258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Customer</a:t>
            </a:r>
            <a:endParaRPr lang="en-AU" dirty="0"/>
          </a:p>
        </p:txBody>
      </p:sp>
      <p:sp>
        <p:nvSpPr>
          <p:cNvPr id="6" name="Rectangle 5"/>
          <p:cNvSpPr/>
          <p:nvPr/>
        </p:nvSpPr>
        <p:spPr>
          <a:xfrm>
            <a:off x="3801035" y="1559856"/>
            <a:ext cx="1559859" cy="425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Merchant</a:t>
            </a:r>
            <a:endParaRPr lang="en-AU" dirty="0"/>
          </a:p>
        </p:txBody>
      </p:sp>
      <p:sp>
        <p:nvSpPr>
          <p:cNvPr id="7" name="Rectangle 6"/>
          <p:cNvSpPr/>
          <p:nvPr/>
        </p:nvSpPr>
        <p:spPr>
          <a:xfrm>
            <a:off x="7135906" y="1559857"/>
            <a:ext cx="1559859" cy="425823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Payment Gateway</a:t>
            </a:r>
            <a:endParaRPr lang="en-AU" dirty="0"/>
          </a:p>
        </p:txBody>
      </p:sp>
      <p:sp>
        <p:nvSpPr>
          <p:cNvPr id="11" name="Right Arrow 10"/>
          <p:cNvSpPr/>
          <p:nvPr/>
        </p:nvSpPr>
        <p:spPr>
          <a:xfrm>
            <a:off x="2026024" y="3008930"/>
            <a:ext cx="5109882" cy="78889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POST</a:t>
            </a:r>
          </a:p>
        </p:txBody>
      </p:sp>
      <p:sp>
        <p:nvSpPr>
          <p:cNvPr id="16" name="TextBox 15"/>
          <p:cNvSpPr txBox="1"/>
          <p:nvPr/>
        </p:nvSpPr>
        <p:spPr>
          <a:xfrm>
            <a:off x="1555376" y="2397948"/>
            <a:ext cx="6033247" cy="206210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POST /svc/pay HTTP/1.1</a:t>
            </a:r>
          </a:p>
          <a:p>
            <a:r>
              <a:rPr lang="en-AU" sz="1600" dirty="0" smtClean="0"/>
              <a:t>Host: paymentgw.com</a:t>
            </a:r>
          </a:p>
          <a:p>
            <a:r>
              <a:rPr lang="en-AU" sz="1600" dirty="0" smtClean="0"/>
              <a:t>…</a:t>
            </a:r>
          </a:p>
          <a:p>
            <a:r>
              <a:rPr lang="en-AU" sz="1600" dirty="0" err="1" smtClean="0"/>
              <a:t>Creditcard</a:t>
            </a:r>
            <a:r>
              <a:rPr lang="en-AU" sz="1600" dirty="0" smtClean="0"/>
              <a:t>=4111111111111111</a:t>
            </a:r>
          </a:p>
          <a:p>
            <a:r>
              <a:rPr lang="en-AU" sz="1600" dirty="0" err="1"/>
              <a:t>e</a:t>
            </a:r>
            <a:r>
              <a:rPr lang="en-AU" sz="1600" dirty="0" err="1" smtClean="0"/>
              <a:t>xpMonth</a:t>
            </a:r>
            <a:r>
              <a:rPr lang="en-AU" sz="1600" dirty="0" smtClean="0"/>
              <a:t>=04</a:t>
            </a:r>
          </a:p>
          <a:p>
            <a:r>
              <a:rPr lang="en-AU" sz="1600" dirty="0" err="1"/>
              <a:t>e</a:t>
            </a:r>
            <a:r>
              <a:rPr lang="en-AU" sz="1600" dirty="0" err="1" smtClean="0"/>
              <a:t>xpYear</a:t>
            </a:r>
            <a:r>
              <a:rPr lang="en-AU" sz="1600" dirty="0" smtClean="0"/>
              <a:t>=15</a:t>
            </a:r>
          </a:p>
          <a:p>
            <a:r>
              <a:rPr lang="en-AU" sz="1600" dirty="0" smtClean="0"/>
              <a:t>CCV=123</a:t>
            </a:r>
          </a:p>
          <a:p>
            <a:r>
              <a:rPr lang="en-AU" sz="1600" dirty="0"/>
              <a:t>a</a:t>
            </a:r>
            <a:r>
              <a:rPr lang="en-AU" sz="1600" dirty="0" smtClean="0"/>
              <a:t>mount=100.00</a:t>
            </a:r>
            <a:endParaRPr lang="en-AU" sz="1600" dirty="0"/>
          </a:p>
        </p:txBody>
      </p:sp>
    </p:spTree>
    <p:extLst>
      <p:ext uri="{BB962C8B-B14F-4D97-AF65-F5344CB8AC3E}">
        <p14:creationId xmlns:p14="http://schemas.microsoft.com/office/powerpoint/2010/main" val="294363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eft Arrow 12"/>
          <p:cNvSpPr/>
          <p:nvPr/>
        </p:nvSpPr>
        <p:spPr>
          <a:xfrm>
            <a:off x="2026024" y="2160494"/>
            <a:ext cx="1775011" cy="8215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HTML</a:t>
            </a:r>
          </a:p>
        </p:txBody>
      </p:sp>
      <p:sp>
        <p:nvSpPr>
          <p:cNvPr id="12" name="Right Arrow 11"/>
          <p:cNvSpPr/>
          <p:nvPr/>
        </p:nvSpPr>
        <p:spPr>
          <a:xfrm>
            <a:off x="2026024" y="1559859"/>
            <a:ext cx="1775011" cy="78889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2" name="Title 1"/>
          <p:cNvSpPr>
            <a:spLocks noGrp="1"/>
          </p:cNvSpPr>
          <p:nvPr>
            <p:ph type="title"/>
          </p:nvPr>
        </p:nvSpPr>
        <p:spPr/>
        <p:txBody>
          <a:bodyPr/>
          <a:lstStyle/>
          <a:p>
            <a:r>
              <a:rPr lang="en-GB" dirty="0" smtClean="0"/>
              <a:t>API – Hosted Direct POST</a:t>
            </a:r>
            <a:endParaRPr lang="en-GB" dirty="0"/>
          </a:p>
        </p:txBody>
      </p:sp>
      <p:sp>
        <p:nvSpPr>
          <p:cNvPr id="5" name="Rectangle 4"/>
          <p:cNvSpPr/>
          <p:nvPr/>
        </p:nvSpPr>
        <p:spPr>
          <a:xfrm>
            <a:off x="466165" y="1559859"/>
            <a:ext cx="1559859" cy="4258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Customer</a:t>
            </a:r>
            <a:endParaRPr lang="en-AU" dirty="0"/>
          </a:p>
        </p:txBody>
      </p:sp>
      <p:sp>
        <p:nvSpPr>
          <p:cNvPr id="6" name="Rectangle 5"/>
          <p:cNvSpPr/>
          <p:nvPr/>
        </p:nvSpPr>
        <p:spPr>
          <a:xfrm>
            <a:off x="3801035" y="1559856"/>
            <a:ext cx="1559859" cy="425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Merchant</a:t>
            </a:r>
            <a:endParaRPr lang="en-AU" dirty="0"/>
          </a:p>
        </p:txBody>
      </p:sp>
      <p:sp>
        <p:nvSpPr>
          <p:cNvPr id="7" name="Rectangle 6"/>
          <p:cNvSpPr/>
          <p:nvPr/>
        </p:nvSpPr>
        <p:spPr>
          <a:xfrm>
            <a:off x="7135906" y="1559857"/>
            <a:ext cx="1559859" cy="425823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Payment Gateway</a:t>
            </a:r>
            <a:endParaRPr lang="en-AU" dirty="0"/>
          </a:p>
        </p:txBody>
      </p:sp>
      <p:sp>
        <p:nvSpPr>
          <p:cNvPr id="10" name="Left Arrow 9"/>
          <p:cNvSpPr/>
          <p:nvPr/>
        </p:nvSpPr>
        <p:spPr>
          <a:xfrm>
            <a:off x="2026024" y="3603810"/>
            <a:ext cx="5109882" cy="735105"/>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302 redirect</a:t>
            </a:r>
            <a:endParaRPr lang="en-AU" dirty="0"/>
          </a:p>
        </p:txBody>
      </p:sp>
      <p:sp>
        <p:nvSpPr>
          <p:cNvPr id="11" name="Right Arrow 10"/>
          <p:cNvSpPr/>
          <p:nvPr/>
        </p:nvSpPr>
        <p:spPr>
          <a:xfrm>
            <a:off x="2026024" y="3008930"/>
            <a:ext cx="5109882" cy="78889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POST</a:t>
            </a:r>
          </a:p>
        </p:txBody>
      </p:sp>
      <p:sp>
        <p:nvSpPr>
          <p:cNvPr id="16" name="TextBox 15"/>
          <p:cNvSpPr txBox="1"/>
          <p:nvPr/>
        </p:nvSpPr>
        <p:spPr>
          <a:xfrm>
            <a:off x="1564341" y="2864768"/>
            <a:ext cx="6033247"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HTTP/1.1 302 Moved</a:t>
            </a:r>
          </a:p>
          <a:p>
            <a:r>
              <a:rPr lang="en-AU" sz="1600" dirty="0" smtClean="0"/>
              <a:t>Location: https</a:t>
            </a:r>
            <a:r>
              <a:rPr lang="en-AU" sz="1600" dirty="0"/>
              <a:t>://www.webshop.com/</a:t>
            </a:r>
            <a:r>
              <a:rPr lang="en-AU" sz="1600" dirty="0" err="1"/>
              <a:t>return?response</a:t>
            </a:r>
            <a:r>
              <a:rPr lang="en-AU" sz="1600" dirty="0"/>
              <a:t>=</a:t>
            </a:r>
            <a:r>
              <a:rPr lang="en-AU" sz="1600" dirty="0" err="1"/>
              <a:t>success&amp;amount</a:t>
            </a:r>
            <a:r>
              <a:rPr lang="en-AU" sz="1600" dirty="0"/>
              <a:t>=10000&amp;receipt=912937791-0008912&amp;transactionID=123</a:t>
            </a:r>
            <a:r>
              <a:rPr lang="en-AU" sz="1600" dirty="0" smtClean="0"/>
              <a:t>….</a:t>
            </a:r>
          </a:p>
        </p:txBody>
      </p:sp>
    </p:spTree>
    <p:extLst>
      <p:ext uri="{BB962C8B-B14F-4D97-AF65-F5344CB8AC3E}">
        <p14:creationId xmlns:p14="http://schemas.microsoft.com/office/powerpoint/2010/main" val="349069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eft Arrow 12"/>
          <p:cNvSpPr/>
          <p:nvPr/>
        </p:nvSpPr>
        <p:spPr>
          <a:xfrm>
            <a:off x="2026024" y="2160494"/>
            <a:ext cx="1775011" cy="8215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HTML</a:t>
            </a:r>
          </a:p>
        </p:txBody>
      </p:sp>
      <p:sp>
        <p:nvSpPr>
          <p:cNvPr id="12" name="Right Arrow 11"/>
          <p:cNvSpPr/>
          <p:nvPr/>
        </p:nvSpPr>
        <p:spPr>
          <a:xfrm>
            <a:off x="2026024" y="1559859"/>
            <a:ext cx="1775011" cy="78889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2" name="Title 1"/>
          <p:cNvSpPr>
            <a:spLocks noGrp="1"/>
          </p:cNvSpPr>
          <p:nvPr>
            <p:ph type="title"/>
          </p:nvPr>
        </p:nvSpPr>
        <p:spPr/>
        <p:txBody>
          <a:bodyPr/>
          <a:lstStyle/>
          <a:p>
            <a:r>
              <a:rPr lang="en-GB" dirty="0" smtClean="0"/>
              <a:t>API – Hosted Direct POST</a:t>
            </a:r>
            <a:endParaRPr lang="en-GB" dirty="0"/>
          </a:p>
        </p:txBody>
      </p:sp>
      <p:sp>
        <p:nvSpPr>
          <p:cNvPr id="5" name="Rectangle 4"/>
          <p:cNvSpPr/>
          <p:nvPr/>
        </p:nvSpPr>
        <p:spPr>
          <a:xfrm>
            <a:off x="466165" y="1559859"/>
            <a:ext cx="1559859" cy="4258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Customer</a:t>
            </a:r>
            <a:endParaRPr lang="en-AU" dirty="0"/>
          </a:p>
        </p:txBody>
      </p:sp>
      <p:sp>
        <p:nvSpPr>
          <p:cNvPr id="6" name="Rectangle 5"/>
          <p:cNvSpPr/>
          <p:nvPr/>
        </p:nvSpPr>
        <p:spPr>
          <a:xfrm>
            <a:off x="3801035" y="1559856"/>
            <a:ext cx="1559859" cy="425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Merchant</a:t>
            </a:r>
            <a:endParaRPr lang="en-AU" dirty="0"/>
          </a:p>
        </p:txBody>
      </p:sp>
      <p:sp>
        <p:nvSpPr>
          <p:cNvPr id="7" name="Rectangle 6"/>
          <p:cNvSpPr/>
          <p:nvPr/>
        </p:nvSpPr>
        <p:spPr>
          <a:xfrm>
            <a:off x="7135906" y="1559857"/>
            <a:ext cx="1559859" cy="425823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Payment Gateway</a:t>
            </a:r>
            <a:endParaRPr lang="en-AU" dirty="0"/>
          </a:p>
        </p:txBody>
      </p:sp>
      <p:sp>
        <p:nvSpPr>
          <p:cNvPr id="10" name="Left Arrow 9"/>
          <p:cNvSpPr/>
          <p:nvPr/>
        </p:nvSpPr>
        <p:spPr>
          <a:xfrm>
            <a:off x="2026024" y="3603810"/>
            <a:ext cx="5109882" cy="735105"/>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302 redirect</a:t>
            </a:r>
            <a:endParaRPr lang="en-AU" dirty="0"/>
          </a:p>
        </p:txBody>
      </p:sp>
      <p:sp>
        <p:nvSpPr>
          <p:cNvPr id="11" name="Right Arrow 10"/>
          <p:cNvSpPr/>
          <p:nvPr/>
        </p:nvSpPr>
        <p:spPr>
          <a:xfrm>
            <a:off x="2026024" y="3008930"/>
            <a:ext cx="5109882" cy="78889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POST</a:t>
            </a:r>
          </a:p>
        </p:txBody>
      </p:sp>
      <p:sp>
        <p:nvSpPr>
          <p:cNvPr id="14" name="Right Arrow 13"/>
          <p:cNvSpPr/>
          <p:nvPr/>
        </p:nvSpPr>
        <p:spPr>
          <a:xfrm>
            <a:off x="2026024" y="4401669"/>
            <a:ext cx="1775011" cy="78889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16" name="TextBox 15"/>
          <p:cNvSpPr txBox="1"/>
          <p:nvPr/>
        </p:nvSpPr>
        <p:spPr>
          <a:xfrm>
            <a:off x="1538939" y="2982037"/>
            <a:ext cx="6033247"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GET https://www.webshop.com/return?response=success</a:t>
            </a:r>
          </a:p>
          <a:p>
            <a:r>
              <a:rPr lang="en-AU" sz="1600" dirty="0"/>
              <a:t>&amp;</a:t>
            </a:r>
            <a:r>
              <a:rPr lang="en-AU" sz="1600" dirty="0" smtClean="0"/>
              <a:t>amount=10000&amp;receipt=912937791-0008912</a:t>
            </a:r>
          </a:p>
          <a:p>
            <a:r>
              <a:rPr lang="en-AU" sz="1600" dirty="0" smtClean="0"/>
              <a:t>&amp;</a:t>
            </a:r>
            <a:r>
              <a:rPr lang="en-AU" sz="1600" dirty="0" err="1"/>
              <a:t>transactionID</a:t>
            </a:r>
            <a:r>
              <a:rPr lang="en-AU" sz="1600" dirty="0"/>
              <a:t>=123</a:t>
            </a:r>
            <a:r>
              <a:rPr lang="en-AU" sz="1600" dirty="0" smtClean="0"/>
              <a:t>….</a:t>
            </a:r>
          </a:p>
        </p:txBody>
      </p:sp>
    </p:spTree>
    <p:extLst>
      <p:ext uri="{BB962C8B-B14F-4D97-AF65-F5344CB8AC3E}">
        <p14:creationId xmlns:p14="http://schemas.microsoft.com/office/powerpoint/2010/main" val="26763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eft Arrow 12"/>
          <p:cNvSpPr/>
          <p:nvPr/>
        </p:nvSpPr>
        <p:spPr>
          <a:xfrm>
            <a:off x="2026024" y="2160494"/>
            <a:ext cx="1775011" cy="8215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HTML</a:t>
            </a:r>
          </a:p>
        </p:txBody>
      </p:sp>
      <p:sp>
        <p:nvSpPr>
          <p:cNvPr id="12" name="Right Arrow 11"/>
          <p:cNvSpPr/>
          <p:nvPr/>
        </p:nvSpPr>
        <p:spPr>
          <a:xfrm>
            <a:off x="2026024" y="1559859"/>
            <a:ext cx="1775011" cy="78889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2" name="Title 1"/>
          <p:cNvSpPr>
            <a:spLocks noGrp="1"/>
          </p:cNvSpPr>
          <p:nvPr>
            <p:ph type="title"/>
          </p:nvPr>
        </p:nvSpPr>
        <p:spPr/>
        <p:txBody>
          <a:bodyPr/>
          <a:lstStyle/>
          <a:p>
            <a:r>
              <a:rPr lang="en-GB" dirty="0" smtClean="0"/>
              <a:t>API – Hosted Direct POST</a:t>
            </a:r>
            <a:endParaRPr lang="en-GB" dirty="0"/>
          </a:p>
        </p:txBody>
      </p:sp>
      <p:sp>
        <p:nvSpPr>
          <p:cNvPr id="5" name="Rectangle 4"/>
          <p:cNvSpPr/>
          <p:nvPr/>
        </p:nvSpPr>
        <p:spPr>
          <a:xfrm>
            <a:off x="466165" y="1559859"/>
            <a:ext cx="1559859" cy="4258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Customer</a:t>
            </a:r>
            <a:endParaRPr lang="en-AU" dirty="0"/>
          </a:p>
        </p:txBody>
      </p:sp>
      <p:sp>
        <p:nvSpPr>
          <p:cNvPr id="6" name="Rectangle 5"/>
          <p:cNvSpPr/>
          <p:nvPr/>
        </p:nvSpPr>
        <p:spPr>
          <a:xfrm>
            <a:off x="3801035" y="1559856"/>
            <a:ext cx="1559859" cy="425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Merchant</a:t>
            </a:r>
            <a:endParaRPr lang="en-AU" dirty="0"/>
          </a:p>
        </p:txBody>
      </p:sp>
      <p:sp>
        <p:nvSpPr>
          <p:cNvPr id="7" name="Rectangle 6"/>
          <p:cNvSpPr/>
          <p:nvPr/>
        </p:nvSpPr>
        <p:spPr>
          <a:xfrm>
            <a:off x="7135906" y="1559857"/>
            <a:ext cx="1559859" cy="425823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Payment Gateway</a:t>
            </a:r>
            <a:endParaRPr lang="en-AU" dirty="0"/>
          </a:p>
        </p:txBody>
      </p:sp>
      <p:sp>
        <p:nvSpPr>
          <p:cNvPr id="10" name="Left Arrow 9"/>
          <p:cNvSpPr/>
          <p:nvPr/>
        </p:nvSpPr>
        <p:spPr>
          <a:xfrm>
            <a:off x="2026024" y="3603810"/>
            <a:ext cx="5109882" cy="735105"/>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302 redirect</a:t>
            </a:r>
            <a:endParaRPr lang="en-AU" dirty="0"/>
          </a:p>
        </p:txBody>
      </p:sp>
      <p:sp>
        <p:nvSpPr>
          <p:cNvPr id="11" name="Right Arrow 10"/>
          <p:cNvSpPr/>
          <p:nvPr/>
        </p:nvSpPr>
        <p:spPr>
          <a:xfrm>
            <a:off x="2026024" y="3008930"/>
            <a:ext cx="5109882" cy="78889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POST</a:t>
            </a:r>
          </a:p>
        </p:txBody>
      </p:sp>
      <p:sp>
        <p:nvSpPr>
          <p:cNvPr id="14" name="Right Arrow 13"/>
          <p:cNvSpPr/>
          <p:nvPr/>
        </p:nvSpPr>
        <p:spPr>
          <a:xfrm>
            <a:off x="2026024" y="4401669"/>
            <a:ext cx="1775011" cy="78889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15" name="Left Arrow 14"/>
          <p:cNvSpPr/>
          <p:nvPr/>
        </p:nvSpPr>
        <p:spPr>
          <a:xfrm>
            <a:off x="2026024" y="5005516"/>
            <a:ext cx="1775011" cy="8215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HTML</a:t>
            </a:r>
          </a:p>
        </p:txBody>
      </p:sp>
      <p:sp>
        <p:nvSpPr>
          <p:cNvPr id="16" name="TextBox 15"/>
          <p:cNvSpPr txBox="1"/>
          <p:nvPr/>
        </p:nvSpPr>
        <p:spPr>
          <a:xfrm>
            <a:off x="1564340" y="2498164"/>
            <a:ext cx="6033247"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HTTP/1.1 200 OK</a:t>
            </a:r>
          </a:p>
          <a:p>
            <a:r>
              <a:rPr lang="en-AU" sz="1600" dirty="0" smtClean="0"/>
              <a:t>Connection: close </a:t>
            </a:r>
          </a:p>
          <a:p>
            <a:r>
              <a:rPr lang="en-AU" sz="1600" dirty="0" smtClean="0"/>
              <a:t>….</a:t>
            </a:r>
          </a:p>
          <a:p>
            <a:r>
              <a:rPr lang="en-AU" sz="1600" dirty="0" smtClean="0"/>
              <a:t>&lt;H1&gt;Payment received&lt;/H1&gt;</a:t>
            </a:r>
          </a:p>
          <a:p>
            <a:r>
              <a:rPr lang="en-AU" sz="1600" dirty="0" smtClean="0"/>
              <a:t>Thank you for shopping at webshop.com your receipt number is: &lt;b&gt;912937791-0008912&lt;/b&gt;</a:t>
            </a:r>
          </a:p>
          <a:p>
            <a:r>
              <a:rPr lang="en-AU" sz="1600" dirty="0" smtClean="0"/>
              <a:t>…</a:t>
            </a:r>
          </a:p>
        </p:txBody>
      </p:sp>
    </p:spTree>
    <p:extLst>
      <p:ext uri="{BB962C8B-B14F-4D97-AF65-F5344CB8AC3E}">
        <p14:creationId xmlns:p14="http://schemas.microsoft.com/office/powerpoint/2010/main" val="139342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Arrow 11"/>
          <p:cNvSpPr/>
          <p:nvPr/>
        </p:nvSpPr>
        <p:spPr>
          <a:xfrm>
            <a:off x="2026024" y="1559859"/>
            <a:ext cx="1775011" cy="60063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2" name="Title 1"/>
          <p:cNvSpPr>
            <a:spLocks noGrp="1"/>
          </p:cNvSpPr>
          <p:nvPr>
            <p:ph type="title"/>
          </p:nvPr>
        </p:nvSpPr>
        <p:spPr/>
        <p:txBody>
          <a:bodyPr/>
          <a:lstStyle/>
          <a:p>
            <a:r>
              <a:rPr lang="en-GB" dirty="0" smtClean="0"/>
              <a:t>API – Hosted </a:t>
            </a:r>
            <a:r>
              <a:rPr lang="en-GB" dirty="0" err="1" smtClean="0"/>
              <a:t>reDirect</a:t>
            </a:r>
            <a:endParaRPr lang="en-GB" dirty="0"/>
          </a:p>
        </p:txBody>
      </p:sp>
      <p:sp>
        <p:nvSpPr>
          <p:cNvPr id="5" name="Rectangle 4"/>
          <p:cNvSpPr/>
          <p:nvPr/>
        </p:nvSpPr>
        <p:spPr>
          <a:xfrm>
            <a:off x="466165" y="1559859"/>
            <a:ext cx="1559859" cy="4258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Customer</a:t>
            </a:r>
            <a:endParaRPr lang="en-AU" dirty="0"/>
          </a:p>
        </p:txBody>
      </p:sp>
      <p:sp>
        <p:nvSpPr>
          <p:cNvPr id="6" name="Rectangle 5"/>
          <p:cNvSpPr/>
          <p:nvPr/>
        </p:nvSpPr>
        <p:spPr>
          <a:xfrm>
            <a:off x="3801035" y="1559856"/>
            <a:ext cx="1559859" cy="425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Merchant</a:t>
            </a:r>
            <a:endParaRPr lang="en-AU" dirty="0"/>
          </a:p>
        </p:txBody>
      </p:sp>
      <p:sp>
        <p:nvSpPr>
          <p:cNvPr id="7" name="Rectangle 6"/>
          <p:cNvSpPr/>
          <p:nvPr/>
        </p:nvSpPr>
        <p:spPr>
          <a:xfrm>
            <a:off x="7135906" y="1559857"/>
            <a:ext cx="1559859" cy="425823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Payment Gateway</a:t>
            </a:r>
            <a:endParaRPr lang="en-AU" dirty="0"/>
          </a:p>
        </p:txBody>
      </p:sp>
      <p:sp>
        <p:nvSpPr>
          <p:cNvPr id="18" name="TextBox 17"/>
          <p:cNvSpPr txBox="1"/>
          <p:nvPr/>
        </p:nvSpPr>
        <p:spPr>
          <a:xfrm>
            <a:off x="1555376" y="2934176"/>
            <a:ext cx="6033247"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GET /checkout HTTP/1.1</a:t>
            </a:r>
          </a:p>
          <a:p>
            <a:r>
              <a:rPr lang="en-AU" sz="1600" dirty="0" smtClean="0"/>
              <a:t>Host: www.webshop.com</a:t>
            </a:r>
          </a:p>
          <a:p>
            <a:r>
              <a:rPr lang="en-AU" sz="1600" dirty="0" smtClean="0"/>
              <a:t>…</a:t>
            </a:r>
          </a:p>
        </p:txBody>
      </p:sp>
    </p:spTree>
    <p:extLst>
      <p:ext uri="{BB962C8B-B14F-4D97-AF65-F5344CB8AC3E}">
        <p14:creationId xmlns:p14="http://schemas.microsoft.com/office/powerpoint/2010/main" val="263423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eft Arrow 12"/>
          <p:cNvSpPr/>
          <p:nvPr/>
        </p:nvSpPr>
        <p:spPr>
          <a:xfrm>
            <a:off x="2026024" y="2052917"/>
            <a:ext cx="1775011" cy="5468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302</a:t>
            </a:r>
          </a:p>
        </p:txBody>
      </p:sp>
      <p:sp>
        <p:nvSpPr>
          <p:cNvPr id="12" name="Right Arrow 11"/>
          <p:cNvSpPr/>
          <p:nvPr/>
        </p:nvSpPr>
        <p:spPr>
          <a:xfrm>
            <a:off x="2026024" y="1559859"/>
            <a:ext cx="1775011" cy="60063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2" name="Title 1"/>
          <p:cNvSpPr>
            <a:spLocks noGrp="1"/>
          </p:cNvSpPr>
          <p:nvPr>
            <p:ph type="title"/>
          </p:nvPr>
        </p:nvSpPr>
        <p:spPr/>
        <p:txBody>
          <a:bodyPr/>
          <a:lstStyle/>
          <a:p>
            <a:r>
              <a:rPr lang="en-GB" dirty="0" smtClean="0"/>
              <a:t>API – Hosted </a:t>
            </a:r>
            <a:r>
              <a:rPr lang="en-GB" dirty="0" err="1" smtClean="0"/>
              <a:t>reDirect</a:t>
            </a:r>
            <a:endParaRPr lang="en-GB" dirty="0"/>
          </a:p>
        </p:txBody>
      </p:sp>
      <p:sp>
        <p:nvSpPr>
          <p:cNvPr id="5" name="Rectangle 4"/>
          <p:cNvSpPr/>
          <p:nvPr/>
        </p:nvSpPr>
        <p:spPr>
          <a:xfrm>
            <a:off x="466165" y="1559859"/>
            <a:ext cx="1559859" cy="4258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Customer</a:t>
            </a:r>
            <a:endParaRPr lang="en-AU" dirty="0"/>
          </a:p>
        </p:txBody>
      </p:sp>
      <p:sp>
        <p:nvSpPr>
          <p:cNvPr id="6" name="Rectangle 5"/>
          <p:cNvSpPr/>
          <p:nvPr/>
        </p:nvSpPr>
        <p:spPr>
          <a:xfrm>
            <a:off x="3801035" y="1559856"/>
            <a:ext cx="1559859" cy="425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Merchant</a:t>
            </a:r>
            <a:endParaRPr lang="en-AU" dirty="0"/>
          </a:p>
        </p:txBody>
      </p:sp>
      <p:sp>
        <p:nvSpPr>
          <p:cNvPr id="7" name="Rectangle 6"/>
          <p:cNvSpPr/>
          <p:nvPr/>
        </p:nvSpPr>
        <p:spPr>
          <a:xfrm>
            <a:off x="7135906" y="1559857"/>
            <a:ext cx="1559859" cy="425823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Payment Gateway</a:t>
            </a:r>
            <a:endParaRPr lang="en-AU" dirty="0"/>
          </a:p>
        </p:txBody>
      </p:sp>
      <p:sp>
        <p:nvSpPr>
          <p:cNvPr id="18" name="TextBox 17"/>
          <p:cNvSpPr txBox="1"/>
          <p:nvPr/>
        </p:nvSpPr>
        <p:spPr>
          <a:xfrm>
            <a:off x="1555376" y="2890391"/>
            <a:ext cx="6033247"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HTTP/1.1 302 Moved</a:t>
            </a:r>
          </a:p>
          <a:p>
            <a:r>
              <a:rPr lang="en-AU" sz="1600" dirty="0" smtClean="0"/>
              <a:t>Location: https://paymentgw.com/svc/</a:t>
            </a:r>
            <a:r>
              <a:rPr lang="en-AU" sz="1600" dirty="0" err="1" smtClean="0"/>
              <a:t>pos?amount</a:t>
            </a:r>
            <a:r>
              <a:rPr lang="en-AU" sz="1600" dirty="0" smtClean="0"/>
              <a:t>=10000&amp;transactionID=123&amp;returnurl=https://www.webshop.com/return….</a:t>
            </a:r>
          </a:p>
        </p:txBody>
      </p:sp>
    </p:spTree>
    <p:extLst>
      <p:ext uri="{BB962C8B-B14F-4D97-AF65-F5344CB8AC3E}">
        <p14:creationId xmlns:p14="http://schemas.microsoft.com/office/powerpoint/2010/main" val="8601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eft Arrow 12"/>
          <p:cNvSpPr/>
          <p:nvPr/>
        </p:nvSpPr>
        <p:spPr>
          <a:xfrm>
            <a:off x="2026024" y="2052917"/>
            <a:ext cx="1775011" cy="5468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302</a:t>
            </a:r>
          </a:p>
        </p:txBody>
      </p:sp>
      <p:sp>
        <p:nvSpPr>
          <p:cNvPr id="12" name="Right Arrow 11"/>
          <p:cNvSpPr/>
          <p:nvPr/>
        </p:nvSpPr>
        <p:spPr>
          <a:xfrm>
            <a:off x="2026024" y="1559859"/>
            <a:ext cx="1775011" cy="60063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2" name="Title 1"/>
          <p:cNvSpPr>
            <a:spLocks noGrp="1"/>
          </p:cNvSpPr>
          <p:nvPr>
            <p:ph type="title"/>
          </p:nvPr>
        </p:nvSpPr>
        <p:spPr/>
        <p:txBody>
          <a:bodyPr/>
          <a:lstStyle/>
          <a:p>
            <a:r>
              <a:rPr lang="en-GB" dirty="0" smtClean="0"/>
              <a:t>API – Hosted </a:t>
            </a:r>
            <a:r>
              <a:rPr lang="en-GB" dirty="0" err="1" smtClean="0"/>
              <a:t>reDirect</a:t>
            </a:r>
            <a:endParaRPr lang="en-GB" dirty="0"/>
          </a:p>
        </p:txBody>
      </p:sp>
      <p:sp>
        <p:nvSpPr>
          <p:cNvPr id="5" name="Rectangle 4"/>
          <p:cNvSpPr/>
          <p:nvPr/>
        </p:nvSpPr>
        <p:spPr>
          <a:xfrm>
            <a:off x="466165" y="1559859"/>
            <a:ext cx="1559859" cy="4258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Customer</a:t>
            </a:r>
            <a:endParaRPr lang="en-AU" dirty="0"/>
          </a:p>
        </p:txBody>
      </p:sp>
      <p:sp>
        <p:nvSpPr>
          <p:cNvPr id="6" name="Rectangle 5"/>
          <p:cNvSpPr/>
          <p:nvPr/>
        </p:nvSpPr>
        <p:spPr>
          <a:xfrm>
            <a:off x="3801035" y="1559856"/>
            <a:ext cx="1559859" cy="425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Merchant</a:t>
            </a:r>
            <a:endParaRPr lang="en-AU" dirty="0"/>
          </a:p>
        </p:txBody>
      </p:sp>
      <p:sp>
        <p:nvSpPr>
          <p:cNvPr id="7" name="Rectangle 6"/>
          <p:cNvSpPr/>
          <p:nvPr/>
        </p:nvSpPr>
        <p:spPr>
          <a:xfrm>
            <a:off x="7135906" y="1559857"/>
            <a:ext cx="1559859" cy="425823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Payment Gateway</a:t>
            </a:r>
            <a:endParaRPr lang="en-AU" dirty="0"/>
          </a:p>
        </p:txBody>
      </p:sp>
      <p:sp>
        <p:nvSpPr>
          <p:cNvPr id="11" name="Right Arrow 10"/>
          <p:cNvSpPr/>
          <p:nvPr/>
        </p:nvSpPr>
        <p:spPr>
          <a:xfrm>
            <a:off x="2026024" y="2596553"/>
            <a:ext cx="5109882" cy="5231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18" name="TextBox 17"/>
          <p:cNvSpPr txBox="1"/>
          <p:nvPr/>
        </p:nvSpPr>
        <p:spPr>
          <a:xfrm>
            <a:off x="1555376" y="3013501"/>
            <a:ext cx="6033247"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a:t>GET https://paymentgw.com/svc/</a:t>
            </a:r>
            <a:r>
              <a:rPr lang="en-AU" sz="1600" dirty="0" err="1"/>
              <a:t>pos?amount</a:t>
            </a:r>
            <a:r>
              <a:rPr lang="en-AU" sz="1600" dirty="0"/>
              <a:t>=10000&amp;transactionID=123&amp;returnurl=https://www.webshop.com/return….</a:t>
            </a:r>
          </a:p>
        </p:txBody>
      </p:sp>
    </p:spTree>
    <p:extLst>
      <p:ext uri="{BB962C8B-B14F-4D97-AF65-F5344CB8AC3E}">
        <p14:creationId xmlns:p14="http://schemas.microsoft.com/office/powerpoint/2010/main" val="8601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eft Arrow 12"/>
          <p:cNvSpPr/>
          <p:nvPr/>
        </p:nvSpPr>
        <p:spPr>
          <a:xfrm>
            <a:off x="2026024" y="2052917"/>
            <a:ext cx="1775011" cy="5468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302</a:t>
            </a:r>
          </a:p>
        </p:txBody>
      </p:sp>
      <p:sp>
        <p:nvSpPr>
          <p:cNvPr id="12" name="Right Arrow 11"/>
          <p:cNvSpPr/>
          <p:nvPr/>
        </p:nvSpPr>
        <p:spPr>
          <a:xfrm>
            <a:off x="2026024" y="1559859"/>
            <a:ext cx="1775011" cy="60063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2" name="Title 1"/>
          <p:cNvSpPr>
            <a:spLocks noGrp="1"/>
          </p:cNvSpPr>
          <p:nvPr>
            <p:ph type="title"/>
          </p:nvPr>
        </p:nvSpPr>
        <p:spPr/>
        <p:txBody>
          <a:bodyPr/>
          <a:lstStyle/>
          <a:p>
            <a:r>
              <a:rPr lang="en-GB" dirty="0" smtClean="0"/>
              <a:t>API – Hosted </a:t>
            </a:r>
            <a:r>
              <a:rPr lang="en-GB" dirty="0" err="1" smtClean="0"/>
              <a:t>reDirect</a:t>
            </a:r>
            <a:endParaRPr lang="en-GB" dirty="0"/>
          </a:p>
        </p:txBody>
      </p:sp>
      <p:sp>
        <p:nvSpPr>
          <p:cNvPr id="5" name="Rectangle 4"/>
          <p:cNvSpPr/>
          <p:nvPr/>
        </p:nvSpPr>
        <p:spPr>
          <a:xfrm>
            <a:off x="466165" y="1559859"/>
            <a:ext cx="1559859" cy="4258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Customer</a:t>
            </a:r>
            <a:endParaRPr lang="en-AU" dirty="0"/>
          </a:p>
        </p:txBody>
      </p:sp>
      <p:sp>
        <p:nvSpPr>
          <p:cNvPr id="6" name="Rectangle 5"/>
          <p:cNvSpPr/>
          <p:nvPr/>
        </p:nvSpPr>
        <p:spPr>
          <a:xfrm>
            <a:off x="3801035" y="1559856"/>
            <a:ext cx="1559859" cy="425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Merchant</a:t>
            </a:r>
            <a:endParaRPr lang="en-AU" dirty="0"/>
          </a:p>
        </p:txBody>
      </p:sp>
      <p:sp>
        <p:nvSpPr>
          <p:cNvPr id="7" name="Rectangle 6"/>
          <p:cNvSpPr/>
          <p:nvPr/>
        </p:nvSpPr>
        <p:spPr>
          <a:xfrm>
            <a:off x="7135906" y="1559857"/>
            <a:ext cx="1559859" cy="425823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Payment Gateway</a:t>
            </a:r>
            <a:endParaRPr lang="en-AU" dirty="0"/>
          </a:p>
        </p:txBody>
      </p:sp>
      <p:sp>
        <p:nvSpPr>
          <p:cNvPr id="11" name="Right Arrow 10"/>
          <p:cNvSpPr/>
          <p:nvPr/>
        </p:nvSpPr>
        <p:spPr>
          <a:xfrm>
            <a:off x="2026024" y="2596553"/>
            <a:ext cx="5109882" cy="5231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16" name="Left Arrow 15"/>
          <p:cNvSpPr/>
          <p:nvPr/>
        </p:nvSpPr>
        <p:spPr>
          <a:xfrm>
            <a:off x="2026023" y="3021104"/>
            <a:ext cx="5109882" cy="537884"/>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HTML</a:t>
            </a:r>
            <a:endParaRPr lang="en-AU" dirty="0"/>
          </a:p>
        </p:txBody>
      </p:sp>
      <p:sp>
        <p:nvSpPr>
          <p:cNvPr id="18" name="TextBox 17"/>
          <p:cNvSpPr txBox="1"/>
          <p:nvPr/>
        </p:nvSpPr>
        <p:spPr>
          <a:xfrm>
            <a:off x="1564341" y="2028616"/>
            <a:ext cx="6033247" cy="280076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HTTP/1.1 200 OK</a:t>
            </a:r>
          </a:p>
          <a:p>
            <a:r>
              <a:rPr lang="en-AU" sz="1600" dirty="0" smtClean="0"/>
              <a:t>Connection: close </a:t>
            </a:r>
          </a:p>
          <a:p>
            <a:r>
              <a:rPr lang="en-AU" sz="1600" dirty="0" smtClean="0"/>
              <a:t>….</a:t>
            </a:r>
          </a:p>
          <a:p>
            <a:r>
              <a:rPr lang="en-AU" sz="1600" dirty="0" smtClean="0"/>
              <a:t>&lt;form action=https://paymentgw.com/svc/pay method=post&gt;</a:t>
            </a:r>
          </a:p>
          <a:p>
            <a:r>
              <a:rPr lang="en-AU" sz="1600" dirty="0" smtClean="0"/>
              <a:t>&lt;input name=</a:t>
            </a:r>
            <a:r>
              <a:rPr lang="en-AU" sz="1600" dirty="0" err="1"/>
              <a:t>C</a:t>
            </a:r>
            <a:r>
              <a:rPr lang="en-AU" sz="1600" dirty="0" err="1" smtClean="0"/>
              <a:t>reditcard</a:t>
            </a:r>
            <a:r>
              <a:rPr lang="en-AU" sz="1600" dirty="0" smtClean="0"/>
              <a:t>&gt;</a:t>
            </a:r>
          </a:p>
          <a:p>
            <a:r>
              <a:rPr lang="en-AU" sz="1600" dirty="0" smtClean="0"/>
              <a:t>&lt;input name=</a:t>
            </a:r>
            <a:r>
              <a:rPr lang="en-AU" sz="1600" dirty="0" err="1" smtClean="0"/>
              <a:t>expMonth</a:t>
            </a:r>
            <a:r>
              <a:rPr lang="en-AU" sz="1600" dirty="0" smtClean="0"/>
              <a:t>&gt;</a:t>
            </a:r>
          </a:p>
          <a:p>
            <a:r>
              <a:rPr lang="en-AU" sz="1600" dirty="0" smtClean="0"/>
              <a:t>&lt;input name=</a:t>
            </a:r>
            <a:r>
              <a:rPr lang="en-AU" sz="1600" dirty="0" err="1" smtClean="0"/>
              <a:t>expYear</a:t>
            </a:r>
            <a:r>
              <a:rPr lang="en-AU" sz="1600" dirty="0" smtClean="0"/>
              <a:t>&gt;</a:t>
            </a:r>
          </a:p>
          <a:p>
            <a:r>
              <a:rPr lang="en-AU" sz="1600" dirty="0" smtClean="0"/>
              <a:t>&lt;input name=CVV&gt;</a:t>
            </a:r>
          </a:p>
          <a:p>
            <a:r>
              <a:rPr lang="en-AU" sz="1600" dirty="0" smtClean="0"/>
              <a:t>&lt;input name=amount value=10000&gt;</a:t>
            </a:r>
          </a:p>
          <a:p>
            <a:r>
              <a:rPr lang="en-AU" sz="1600" dirty="0" smtClean="0"/>
              <a:t>&lt;input name=</a:t>
            </a:r>
            <a:r>
              <a:rPr lang="en-AU" sz="1600" dirty="0" err="1" smtClean="0"/>
              <a:t>returnurl</a:t>
            </a:r>
            <a:r>
              <a:rPr lang="en-AU" sz="1600" dirty="0" smtClean="0"/>
              <a:t> value=https://www.webshop.com/return&gt;</a:t>
            </a:r>
          </a:p>
          <a:p>
            <a:r>
              <a:rPr lang="en-AU" sz="1600" dirty="0" smtClean="0"/>
              <a:t>…</a:t>
            </a:r>
          </a:p>
        </p:txBody>
      </p:sp>
    </p:spTree>
    <p:extLst>
      <p:ext uri="{BB962C8B-B14F-4D97-AF65-F5344CB8AC3E}">
        <p14:creationId xmlns:p14="http://schemas.microsoft.com/office/powerpoint/2010/main" val="8601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eft Arrow 12"/>
          <p:cNvSpPr/>
          <p:nvPr/>
        </p:nvSpPr>
        <p:spPr>
          <a:xfrm>
            <a:off x="2026024" y="2052917"/>
            <a:ext cx="1775011" cy="5468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302</a:t>
            </a:r>
          </a:p>
        </p:txBody>
      </p:sp>
      <p:sp>
        <p:nvSpPr>
          <p:cNvPr id="12" name="Right Arrow 11"/>
          <p:cNvSpPr/>
          <p:nvPr/>
        </p:nvSpPr>
        <p:spPr>
          <a:xfrm>
            <a:off x="2026024" y="1559859"/>
            <a:ext cx="1775011" cy="60063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2" name="Title 1"/>
          <p:cNvSpPr>
            <a:spLocks noGrp="1"/>
          </p:cNvSpPr>
          <p:nvPr>
            <p:ph type="title"/>
          </p:nvPr>
        </p:nvSpPr>
        <p:spPr/>
        <p:txBody>
          <a:bodyPr/>
          <a:lstStyle/>
          <a:p>
            <a:r>
              <a:rPr lang="en-GB" dirty="0" smtClean="0"/>
              <a:t>API – Hosted </a:t>
            </a:r>
            <a:r>
              <a:rPr lang="en-GB" dirty="0" err="1" smtClean="0"/>
              <a:t>reDirect</a:t>
            </a:r>
            <a:endParaRPr lang="en-GB" dirty="0"/>
          </a:p>
        </p:txBody>
      </p:sp>
      <p:sp>
        <p:nvSpPr>
          <p:cNvPr id="5" name="Rectangle 4"/>
          <p:cNvSpPr/>
          <p:nvPr/>
        </p:nvSpPr>
        <p:spPr>
          <a:xfrm>
            <a:off x="466165" y="1559859"/>
            <a:ext cx="1559859" cy="4258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Customer</a:t>
            </a:r>
            <a:endParaRPr lang="en-AU" dirty="0"/>
          </a:p>
        </p:txBody>
      </p:sp>
      <p:sp>
        <p:nvSpPr>
          <p:cNvPr id="6" name="Rectangle 5"/>
          <p:cNvSpPr/>
          <p:nvPr/>
        </p:nvSpPr>
        <p:spPr>
          <a:xfrm>
            <a:off x="3801035" y="1559856"/>
            <a:ext cx="1559859" cy="425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Merchant</a:t>
            </a:r>
            <a:endParaRPr lang="en-AU" dirty="0"/>
          </a:p>
        </p:txBody>
      </p:sp>
      <p:sp>
        <p:nvSpPr>
          <p:cNvPr id="7" name="Rectangle 6"/>
          <p:cNvSpPr/>
          <p:nvPr/>
        </p:nvSpPr>
        <p:spPr>
          <a:xfrm>
            <a:off x="7135906" y="1559857"/>
            <a:ext cx="1559859" cy="425823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Payment Gateway</a:t>
            </a:r>
            <a:endParaRPr lang="en-AU" dirty="0"/>
          </a:p>
        </p:txBody>
      </p:sp>
      <p:sp>
        <p:nvSpPr>
          <p:cNvPr id="11" name="Right Arrow 10"/>
          <p:cNvSpPr/>
          <p:nvPr/>
        </p:nvSpPr>
        <p:spPr>
          <a:xfrm>
            <a:off x="2026024" y="2596553"/>
            <a:ext cx="5109882" cy="5231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16" name="Left Arrow 15"/>
          <p:cNvSpPr/>
          <p:nvPr/>
        </p:nvSpPr>
        <p:spPr>
          <a:xfrm>
            <a:off x="2026023" y="3021104"/>
            <a:ext cx="5109882" cy="537884"/>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HTML</a:t>
            </a:r>
            <a:endParaRPr lang="en-AU" dirty="0"/>
          </a:p>
        </p:txBody>
      </p:sp>
      <p:sp>
        <p:nvSpPr>
          <p:cNvPr id="17" name="Right Arrow 16"/>
          <p:cNvSpPr/>
          <p:nvPr/>
        </p:nvSpPr>
        <p:spPr>
          <a:xfrm>
            <a:off x="2026023" y="3427391"/>
            <a:ext cx="5109882" cy="5231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POST</a:t>
            </a:r>
          </a:p>
        </p:txBody>
      </p:sp>
      <p:sp>
        <p:nvSpPr>
          <p:cNvPr id="18" name="TextBox 17"/>
          <p:cNvSpPr txBox="1"/>
          <p:nvPr/>
        </p:nvSpPr>
        <p:spPr>
          <a:xfrm>
            <a:off x="1564340" y="2288169"/>
            <a:ext cx="6033247"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POST /svc/pay HTTP/1.1</a:t>
            </a:r>
          </a:p>
          <a:p>
            <a:r>
              <a:rPr lang="en-AU" sz="1600" dirty="0" smtClean="0"/>
              <a:t>Host: paymentgw.com</a:t>
            </a:r>
          </a:p>
          <a:p>
            <a:r>
              <a:rPr lang="en-AU" sz="1600" dirty="0" smtClean="0"/>
              <a:t>…</a:t>
            </a:r>
          </a:p>
          <a:p>
            <a:r>
              <a:rPr lang="en-AU" sz="1600" dirty="0" err="1" smtClean="0"/>
              <a:t>Creditcard</a:t>
            </a:r>
            <a:r>
              <a:rPr lang="en-AU" sz="1600" dirty="0" smtClean="0"/>
              <a:t>=4111111111111111</a:t>
            </a:r>
          </a:p>
          <a:p>
            <a:r>
              <a:rPr lang="en-AU" sz="1600" dirty="0" err="1"/>
              <a:t>e</a:t>
            </a:r>
            <a:r>
              <a:rPr lang="en-AU" sz="1600" dirty="0" err="1" smtClean="0"/>
              <a:t>xpMonth</a:t>
            </a:r>
            <a:r>
              <a:rPr lang="en-AU" sz="1600" dirty="0" smtClean="0"/>
              <a:t>=04</a:t>
            </a:r>
          </a:p>
          <a:p>
            <a:r>
              <a:rPr lang="en-AU" sz="1600" dirty="0" err="1"/>
              <a:t>e</a:t>
            </a:r>
            <a:r>
              <a:rPr lang="en-AU" sz="1600" dirty="0" err="1" smtClean="0"/>
              <a:t>xpYear</a:t>
            </a:r>
            <a:r>
              <a:rPr lang="en-AU" sz="1600" dirty="0" smtClean="0"/>
              <a:t>=15</a:t>
            </a:r>
          </a:p>
          <a:p>
            <a:r>
              <a:rPr lang="en-AU" sz="1600" dirty="0" smtClean="0"/>
              <a:t>CCV=123</a:t>
            </a:r>
          </a:p>
          <a:p>
            <a:r>
              <a:rPr lang="en-AU" sz="1600" dirty="0" smtClean="0"/>
              <a:t>amount=100.00</a:t>
            </a:r>
          </a:p>
          <a:p>
            <a:r>
              <a:rPr lang="en-AU" sz="1600" dirty="0" err="1" smtClean="0"/>
              <a:t>returnurl</a:t>
            </a:r>
            <a:r>
              <a:rPr lang="en-AU" sz="1600" dirty="0" smtClean="0"/>
              <a:t>=https</a:t>
            </a:r>
            <a:r>
              <a:rPr lang="en-AU" sz="1600" dirty="0"/>
              <a:t>://www.webshop.com/return</a:t>
            </a:r>
          </a:p>
        </p:txBody>
      </p:sp>
    </p:spTree>
    <p:extLst>
      <p:ext uri="{BB962C8B-B14F-4D97-AF65-F5344CB8AC3E}">
        <p14:creationId xmlns:p14="http://schemas.microsoft.com/office/powerpoint/2010/main" val="8601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eft Arrow 12"/>
          <p:cNvSpPr/>
          <p:nvPr/>
        </p:nvSpPr>
        <p:spPr>
          <a:xfrm>
            <a:off x="2026024" y="2052917"/>
            <a:ext cx="1775011" cy="5468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302</a:t>
            </a:r>
          </a:p>
        </p:txBody>
      </p:sp>
      <p:sp>
        <p:nvSpPr>
          <p:cNvPr id="12" name="Right Arrow 11"/>
          <p:cNvSpPr/>
          <p:nvPr/>
        </p:nvSpPr>
        <p:spPr>
          <a:xfrm>
            <a:off x="2026024" y="1559859"/>
            <a:ext cx="1775011" cy="60063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2" name="Title 1"/>
          <p:cNvSpPr>
            <a:spLocks noGrp="1"/>
          </p:cNvSpPr>
          <p:nvPr>
            <p:ph type="title"/>
          </p:nvPr>
        </p:nvSpPr>
        <p:spPr/>
        <p:txBody>
          <a:bodyPr/>
          <a:lstStyle/>
          <a:p>
            <a:r>
              <a:rPr lang="en-GB" dirty="0" smtClean="0"/>
              <a:t>API – Hosted </a:t>
            </a:r>
            <a:r>
              <a:rPr lang="en-GB" dirty="0" err="1" smtClean="0"/>
              <a:t>reDirect</a:t>
            </a:r>
            <a:endParaRPr lang="en-GB" dirty="0"/>
          </a:p>
        </p:txBody>
      </p:sp>
      <p:sp>
        <p:nvSpPr>
          <p:cNvPr id="5" name="Rectangle 4"/>
          <p:cNvSpPr/>
          <p:nvPr/>
        </p:nvSpPr>
        <p:spPr>
          <a:xfrm>
            <a:off x="466165" y="1559859"/>
            <a:ext cx="1559859" cy="4258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Customer</a:t>
            </a:r>
            <a:endParaRPr lang="en-AU" dirty="0"/>
          </a:p>
        </p:txBody>
      </p:sp>
      <p:sp>
        <p:nvSpPr>
          <p:cNvPr id="6" name="Rectangle 5"/>
          <p:cNvSpPr/>
          <p:nvPr/>
        </p:nvSpPr>
        <p:spPr>
          <a:xfrm>
            <a:off x="3801035" y="1559856"/>
            <a:ext cx="1559859" cy="425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Merchant</a:t>
            </a:r>
            <a:endParaRPr lang="en-AU" dirty="0"/>
          </a:p>
        </p:txBody>
      </p:sp>
      <p:sp>
        <p:nvSpPr>
          <p:cNvPr id="7" name="Rectangle 6"/>
          <p:cNvSpPr/>
          <p:nvPr/>
        </p:nvSpPr>
        <p:spPr>
          <a:xfrm>
            <a:off x="7135906" y="1559857"/>
            <a:ext cx="1559859" cy="425823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Payment Gateway</a:t>
            </a:r>
            <a:endParaRPr lang="en-AU" dirty="0"/>
          </a:p>
        </p:txBody>
      </p:sp>
      <p:sp>
        <p:nvSpPr>
          <p:cNvPr id="10" name="Left Arrow 9"/>
          <p:cNvSpPr/>
          <p:nvPr/>
        </p:nvSpPr>
        <p:spPr>
          <a:xfrm>
            <a:off x="2026023" y="3783105"/>
            <a:ext cx="5109882" cy="537884"/>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302 redirect</a:t>
            </a:r>
            <a:endParaRPr lang="en-AU" dirty="0"/>
          </a:p>
        </p:txBody>
      </p:sp>
      <p:sp>
        <p:nvSpPr>
          <p:cNvPr id="11" name="Right Arrow 10"/>
          <p:cNvSpPr/>
          <p:nvPr/>
        </p:nvSpPr>
        <p:spPr>
          <a:xfrm>
            <a:off x="2026024" y="2596553"/>
            <a:ext cx="5109882" cy="5231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16" name="Left Arrow 15"/>
          <p:cNvSpPr/>
          <p:nvPr/>
        </p:nvSpPr>
        <p:spPr>
          <a:xfrm>
            <a:off x="2026023" y="3021104"/>
            <a:ext cx="5109882" cy="537884"/>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HTML</a:t>
            </a:r>
            <a:endParaRPr lang="en-AU" dirty="0"/>
          </a:p>
        </p:txBody>
      </p:sp>
      <p:sp>
        <p:nvSpPr>
          <p:cNvPr id="17" name="Right Arrow 16"/>
          <p:cNvSpPr/>
          <p:nvPr/>
        </p:nvSpPr>
        <p:spPr>
          <a:xfrm>
            <a:off x="2026023" y="3427391"/>
            <a:ext cx="5109882" cy="5231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POST</a:t>
            </a:r>
          </a:p>
        </p:txBody>
      </p:sp>
      <p:sp>
        <p:nvSpPr>
          <p:cNvPr id="18" name="TextBox 17"/>
          <p:cNvSpPr txBox="1"/>
          <p:nvPr/>
        </p:nvSpPr>
        <p:spPr>
          <a:xfrm>
            <a:off x="1564341" y="2828999"/>
            <a:ext cx="6033247"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HTTP/1.1 302 Moved</a:t>
            </a:r>
          </a:p>
          <a:p>
            <a:r>
              <a:rPr lang="en-AU" sz="1600" dirty="0" smtClean="0"/>
              <a:t>Location: https</a:t>
            </a:r>
            <a:r>
              <a:rPr lang="en-AU" sz="1600" dirty="0"/>
              <a:t>://www.webshop.com/</a:t>
            </a:r>
            <a:r>
              <a:rPr lang="en-AU" sz="1600" dirty="0" err="1"/>
              <a:t>return?response</a:t>
            </a:r>
            <a:r>
              <a:rPr lang="en-AU" sz="1600" dirty="0"/>
              <a:t>=</a:t>
            </a:r>
            <a:r>
              <a:rPr lang="en-AU" sz="1600" dirty="0" err="1"/>
              <a:t>success&amp;amount</a:t>
            </a:r>
            <a:r>
              <a:rPr lang="en-AU" sz="1600" dirty="0"/>
              <a:t>=10000&amp;receipt=912937791-0008912&amp;transactionID=123</a:t>
            </a:r>
            <a:r>
              <a:rPr lang="en-AU" sz="1600" dirty="0" smtClean="0"/>
              <a:t>….</a:t>
            </a:r>
          </a:p>
        </p:txBody>
      </p:sp>
    </p:spTree>
    <p:extLst>
      <p:ext uri="{BB962C8B-B14F-4D97-AF65-F5344CB8AC3E}">
        <p14:creationId xmlns:p14="http://schemas.microsoft.com/office/powerpoint/2010/main" val="8601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Husband</a:t>
            </a:r>
          </a:p>
          <a:p>
            <a:r>
              <a:rPr lang="en-US" sz="2400" dirty="0"/>
              <a:t>Father</a:t>
            </a:r>
          </a:p>
          <a:p>
            <a:r>
              <a:rPr lang="en-US" sz="2400" dirty="0"/>
              <a:t>Penetration tester</a:t>
            </a:r>
          </a:p>
          <a:p>
            <a:r>
              <a:rPr lang="en-US" sz="2400" dirty="0"/>
              <a:t>Geek</a:t>
            </a:r>
          </a:p>
          <a:p>
            <a:r>
              <a:rPr lang="en-US" sz="2400" dirty="0"/>
              <a:t>Blogger – </a:t>
            </a:r>
            <a:r>
              <a:rPr lang="en-US" sz="2400" dirty="0">
                <a:hlinkClick r:id="rId3"/>
              </a:rPr>
              <a:t>http://www.justanotherhacker.com</a:t>
            </a:r>
            <a:endParaRPr lang="en-US" sz="2400" dirty="0"/>
          </a:p>
          <a:p>
            <a:r>
              <a:rPr lang="en-US" sz="2400" dirty="0" smtClean="0"/>
              <a:t>Projects</a:t>
            </a:r>
          </a:p>
          <a:p>
            <a:pPr lvl="1"/>
            <a:r>
              <a:rPr lang="en-US" sz="2400" dirty="0" err="1"/>
              <a:t>h</a:t>
            </a:r>
            <a:r>
              <a:rPr lang="en-US" sz="2400" dirty="0" err="1" smtClean="0"/>
              <a:t>tshells</a:t>
            </a:r>
            <a:endParaRPr lang="en-US" sz="2400" dirty="0" smtClean="0"/>
          </a:p>
          <a:p>
            <a:pPr lvl="1"/>
            <a:r>
              <a:rPr lang="en-US" sz="2400" dirty="0" err="1" smtClean="0"/>
              <a:t>Graudit</a:t>
            </a:r>
            <a:endParaRPr lang="en-US" sz="2400" dirty="0" smtClean="0"/>
          </a:p>
          <a:p>
            <a:pPr lvl="1"/>
            <a:r>
              <a:rPr lang="en-US" sz="2400" dirty="0" err="1" smtClean="0"/>
              <a:t>Doona</a:t>
            </a:r>
            <a:r>
              <a:rPr lang="en-US" sz="2400" dirty="0" smtClean="0"/>
              <a:t> and more</a:t>
            </a:r>
          </a:p>
          <a:p>
            <a:r>
              <a:rPr lang="en-US" sz="2400" dirty="0" smtClean="0"/>
              <a:t>Contributor</a:t>
            </a:r>
          </a:p>
          <a:p>
            <a:pPr lvl="1"/>
            <a:r>
              <a:rPr lang="en-US" sz="2400" dirty="0" err="1" smtClean="0"/>
              <a:t>Nikto</a:t>
            </a:r>
            <a:endParaRPr lang="en-US" sz="2400" dirty="0" smtClean="0"/>
          </a:p>
          <a:p>
            <a:pPr lvl="1"/>
            <a:r>
              <a:rPr lang="en-US" sz="2400" dirty="0" err="1" smtClean="0"/>
              <a:t>Dotdotpwn</a:t>
            </a:r>
            <a:endParaRPr lang="en-US" sz="2400" dirty="0" smtClean="0"/>
          </a:p>
          <a:p>
            <a:pPr lvl="1"/>
            <a:r>
              <a:rPr lang="en-US" sz="2400" dirty="0" err="1" smtClean="0"/>
              <a:t>PadBuster</a:t>
            </a:r>
            <a:r>
              <a:rPr lang="en-US" sz="2400" dirty="0" smtClean="0"/>
              <a:t> and more</a:t>
            </a:r>
          </a:p>
          <a:p>
            <a:endParaRPr lang="en-US" dirty="0"/>
          </a:p>
        </p:txBody>
      </p:sp>
      <p:sp>
        <p:nvSpPr>
          <p:cNvPr id="2" name="Title 1"/>
          <p:cNvSpPr>
            <a:spLocks noGrp="1"/>
          </p:cNvSpPr>
          <p:nvPr>
            <p:ph type="title"/>
          </p:nvPr>
        </p:nvSpPr>
        <p:spPr/>
        <p:txBody>
          <a:bodyPr/>
          <a:lstStyle/>
          <a:p>
            <a:r>
              <a:rPr lang="en-GB" dirty="0" smtClean="0"/>
              <a:t>@Wireghoul</a:t>
            </a:r>
            <a:endParaRPr lang="en-GB" dirty="0"/>
          </a:p>
        </p:txBody>
      </p:sp>
    </p:spTree>
    <p:extLst>
      <p:ext uri="{BB962C8B-B14F-4D97-AF65-F5344CB8AC3E}">
        <p14:creationId xmlns:p14="http://schemas.microsoft.com/office/powerpoint/2010/main" val="3467652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eft Arrow 12"/>
          <p:cNvSpPr/>
          <p:nvPr/>
        </p:nvSpPr>
        <p:spPr>
          <a:xfrm>
            <a:off x="2026024" y="2052917"/>
            <a:ext cx="1775011" cy="5468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302</a:t>
            </a:r>
          </a:p>
        </p:txBody>
      </p:sp>
      <p:sp>
        <p:nvSpPr>
          <p:cNvPr id="12" name="Right Arrow 11"/>
          <p:cNvSpPr/>
          <p:nvPr/>
        </p:nvSpPr>
        <p:spPr>
          <a:xfrm>
            <a:off x="2026024" y="1559859"/>
            <a:ext cx="1775011" cy="60063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2" name="Title 1"/>
          <p:cNvSpPr>
            <a:spLocks noGrp="1"/>
          </p:cNvSpPr>
          <p:nvPr>
            <p:ph type="title"/>
          </p:nvPr>
        </p:nvSpPr>
        <p:spPr/>
        <p:txBody>
          <a:bodyPr/>
          <a:lstStyle/>
          <a:p>
            <a:r>
              <a:rPr lang="en-GB" dirty="0" smtClean="0"/>
              <a:t>API – Hosted </a:t>
            </a:r>
            <a:r>
              <a:rPr lang="en-GB" dirty="0" err="1" smtClean="0"/>
              <a:t>reDirect</a:t>
            </a:r>
            <a:endParaRPr lang="en-GB" dirty="0"/>
          </a:p>
        </p:txBody>
      </p:sp>
      <p:sp>
        <p:nvSpPr>
          <p:cNvPr id="5" name="Rectangle 4"/>
          <p:cNvSpPr/>
          <p:nvPr/>
        </p:nvSpPr>
        <p:spPr>
          <a:xfrm>
            <a:off x="466165" y="1559859"/>
            <a:ext cx="1559859" cy="4258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Customer</a:t>
            </a:r>
            <a:endParaRPr lang="en-AU" dirty="0"/>
          </a:p>
        </p:txBody>
      </p:sp>
      <p:sp>
        <p:nvSpPr>
          <p:cNvPr id="6" name="Rectangle 5"/>
          <p:cNvSpPr/>
          <p:nvPr/>
        </p:nvSpPr>
        <p:spPr>
          <a:xfrm>
            <a:off x="3801035" y="1559856"/>
            <a:ext cx="1559859" cy="425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Merchant</a:t>
            </a:r>
            <a:endParaRPr lang="en-AU" dirty="0"/>
          </a:p>
        </p:txBody>
      </p:sp>
      <p:sp>
        <p:nvSpPr>
          <p:cNvPr id="7" name="Rectangle 6"/>
          <p:cNvSpPr/>
          <p:nvPr/>
        </p:nvSpPr>
        <p:spPr>
          <a:xfrm>
            <a:off x="7135906" y="1559857"/>
            <a:ext cx="1559859" cy="425823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Payment Gateway</a:t>
            </a:r>
            <a:endParaRPr lang="en-AU" dirty="0"/>
          </a:p>
        </p:txBody>
      </p:sp>
      <p:sp>
        <p:nvSpPr>
          <p:cNvPr id="10" name="Left Arrow 9"/>
          <p:cNvSpPr/>
          <p:nvPr/>
        </p:nvSpPr>
        <p:spPr>
          <a:xfrm>
            <a:off x="2026023" y="3783105"/>
            <a:ext cx="5109882" cy="537884"/>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302 redirect</a:t>
            </a:r>
            <a:endParaRPr lang="en-AU" dirty="0"/>
          </a:p>
        </p:txBody>
      </p:sp>
      <p:sp>
        <p:nvSpPr>
          <p:cNvPr id="11" name="Right Arrow 10"/>
          <p:cNvSpPr/>
          <p:nvPr/>
        </p:nvSpPr>
        <p:spPr>
          <a:xfrm>
            <a:off x="2026024" y="2596553"/>
            <a:ext cx="5109882" cy="5231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14" name="Right Arrow 13"/>
          <p:cNvSpPr/>
          <p:nvPr/>
        </p:nvSpPr>
        <p:spPr>
          <a:xfrm>
            <a:off x="2026024" y="4616823"/>
            <a:ext cx="1775011" cy="57373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16" name="Left Arrow 15"/>
          <p:cNvSpPr/>
          <p:nvPr/>
        </p:nvSpPr>
        <p:spPr>
          <a:xfrm>
            <a:off x="2026023" y="3021104"/>
            <a:ext cx="5109882" cy="537884"/>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HTML</a:t>
            </a:r>
            <a:endParaRPr lang="en-AU" dirty="0"/>
          </a:p>
        </p:txBody>
      </p:sp>
      <p:sp>
        <p:nvSpPr>
          <p:cNvPr id="17" name="Right Arrow 16"/>
          <p:cNvSpPr/>
          <p:nvPr/>
        </p:nvSpPr>
        <p:spPr>
          <a:xfrm>
            <a:off x="2026023" y="3427391"/>
            <a:ext cx="5109882" cy="5231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POST</a:t>
            </a:r>
          </a:p>
        </p:txBody>
      </p:sp>
      <p:sp>
        <p:nvSpPr>
          <p:cNvPr id="18" name="TextBox 17"/>
          <p:cNvSpPr txBox="1"/>
          <p:nvPr/>
        </p:nvSpPr>
        <p:spPr>
          <a:xfrm>
            <a:off x="1555375" y="3021104"/>
            <a:ext cx="6033247"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GET https://www.webshop.com/return?response=success</a:t>
            </a:r>
          </a:p>
          <a:p>
            <a:r>
              <a:rPr lang="en-AU" sz="1600" dirty="0"/>
              <a:t>&amp;</a:t>
            </a:r>
            <a:r>
              <a:rPr lang="en-AU" sz="1600" dirty="0" smtClean="0"/>
              <a:t>amount=10000&amp;receipt=912937791-0008912</a:t>
            </a:r>
          </a:p>
          <a:p>
            <a:r>
              <a:rPr lang="en-AU" sz="1600" dirty="0" smtClean="0"/>
              <a:t>&amp;</a:t>
            </a:r>
            <a:r>
              <a:rPr lang="en-AU" sz="1600" dirty="0" err="1"/>
              <a:t>transactionID</a:t>
            </a:r>
            <a:r>
              <a:rPr lang="en-AU" sz="1600" dirty="0"/>
              <a:t>=123</a:t>
            </a:r>
            <a:r>
              <a:rPr lang="en-AU" sz="1600" dirty="0" smtClean="0"/>
              <a:t>….</a:t>
            </a:r>
          </a:p>
        </p:txBody>
      </p:sp>
    </p:spTree>
    <p:extLst>
      <p:ext uri="{BB962C8B-B14F-4D97-AF65-F5344CB8AC3E}">
        <p14:creationId xmlns:p14="http://schemas.microsoft.com/office/powerpoint/2010/main" val="8601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eft Arrow 12"/>
          <p:cNvSpPr/>
          <p:nvPr/>
        </p:nvSpPr>
        <p:spPr>
          <a:xfrm>
            <a:off x="2026024" y="2052917"/>
            <a:ext cx="1775011" cy="5468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302</a:t>
            </a:r>
          </a:p>
        </p:txBody>
      </p:sp>
      <p:sp>
        <p:nvSpPr>
          <p:cNvPr id="12" name="Right Arrow 11"/>
          <p:cNvSpPr/>
          <p:nvPr/>
        </p:nvSpPr>
        <p:spPr>
          <a:xfrm>
            <a:off x="2026024" y="1559859"/>
            <a:ext cx="1775011" cy="60063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2" name="Title 1"/>
          <p:cNvSpPr>
            <a:spLocks noGrp="1"/>
          </p:cNvSpPr>
          <p:nvPr>
            <p:ph type="title"/>
          </p:nvPr>
        </p:nvSpPr>
        <p:spPr/>
        <p:txBody>
          <a:bodyPr/>
          <a:lstStyle/>
          <a:p>
            <a:r>
              <a:rPr lang="en-GB" dirty="0" smtClean="0"/>
              <a:t>API – Hosted </a:t>
            </a:r>
            <a:r>
              <a:rPr lang="en-GB" dirty="0" err="1" smtClean="0"/>
              <a:t>reDirect</a:t>
            </a:r>
            <a:endParaRPr lang="en-GB" dirty="0"/>
          </a:p>
        </p:txBody>
      </p:sp>
      <p:sp>
        <p:nvSpPr>
          <p:cNvPr id="5" name="Rectangle 4"/>
          <p:cNvSpPr/>
          <p:nvPr/>
        </p:nvSpPr>
        <p:spPr>
          <a:xfrm>
            <a:off x="466165" y="1559859"/>
            <a:ext cx="1559859" cy="4258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Customer</a:t>
            </a:r>
            <a:endParaRPr lang="en-AU" dirty="0"/>
          </a:p>
        </p:txBody>
      </p:sp>
      <p:sp>
        <p:nvSpPr>
          <p:cNvPr id="6" name="Rectangle 5"/>
          <p:cNvSpPr/>
          <p:nvPr/>
        </p:nvSpPr>
        <p:spPr>
          <a:xfrm>
            <a:off x="3801035" y="1559856"/>
            <a:ext cx="1559859" cy="425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Merchant</a:t>
            </a:r>
            <a:endParaRPr lang="en-AU" dirty="0"/>
          </a:p>
        </p:txBody>
      </p:sp>
      <p:sp>
        <p:nvSpPr>
          <p:cNvPr id="7" name="Rectangle 6"/>
          <p:cNvSpPr/>
          <p:nvPr/>
        </p:nvSpPr>
        <p:spPr>
          <a:xfrm>
            <a:off x="7135906" y="1559857"/>
            <a:ext cx="1559859" cy="425823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Payment Gateway</a:t>
            </a:r>
            <a:endParaRPr lang="en-AU" dirty="0"/>
          </a:p>
        </p:txBody>
      </p:sp>
      <p:sp>
        <p:nvSpPr>
          <p:cNvPr id="10" name="Left Arrow 9"/>
          <p:cNvSpPr/>
          <p:nvPr/>
        </p:nvSpPr>
        <p:spPr>
          <a:xfrm>
            <a:off x="2026023" y="3783105"/>
            <a:ext cx="5109882" cy="537884"/>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302 redirect</a:t>
            </a:r>
            <a:endParaRPr lang="en-AU" dirty="0"/>
          </a:p>
        </p:txBody>
      </p:sp>
      <p:sp>
        <p:nvSpPr>
          <p:cNvPr id="11" name="Right Arrow 10"/>
          <p:cNvSpPr/>
          <p:nvPr/>
        </p:nvSpPr>
        <p:spPr>
          <a:xfrm>
            <a:off x="2026024" y="2596553"/>
            <a:ext cx="5109882" cy="5231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14" name="Right Arrow 13"/>
          <p:cNvSpPr/>
          <p:nvPr/>
        </p:nvSpPr>
        <p:spPr>
          <a:xfrm>
            <a:off x="2026024" y="4616823"/>
            <a:ext cx="1775011" cy="57373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15" name="Left Arrow 14"/>
          <p:cNvSpPr/>
          <p:nvPr/>
        </p:nvSpPr>
        <p:spPr>
          <a:xfrm>
            <a:off x="2026024" y="5095164"/>
            <a:ext cx="1775011" cy="534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HTML</a:t>
            </a:r>
          </a:p>
        </p:txBody>
      </p:sp>
      <p:sp>
        <p:nvSpPr>
          <p:cNvPr id="16" name="Left Arrow 15"/>
          <p:cNvSpPr/>
          <p:nvPr/>
        </p:nvSpPr>
        <p:spPr>
          <a:xfrm>
            <a:off x="2026023" y="3021104"/>
            <a:ext cx="5109882" cy="537884"/>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HTML</a:t>
            </a:r>
            <a:endParaRPr lang="en-AU" dirty="0"/>
          </a:p>
        </p:txBody>
      </p:sp>
      <p:sp>
        <p:nvSpPr>
          <p:cNvPr id="17" name="Right Arrow 16"/>
          <p:cNvSpPr/>
          <p:nvPr/>
        </p:nvSpPr>
        <p:spPr>
          <a:xfrm>
            <a:off x="2026023" y="3427391"/>
            <a:ext cx="5109882" cy="5231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POST</a:t>
            </a:r>
          </a:p>
        </p:txBody>
      </p:sp>
      <p:sp>
        <p:nvSpPr>
          <p:cNvPr id="18" name="TextBox 17"/>
          <p:cNvSpPr txBox="1"/>
          <p:nvPr/>
        </p:nvSpPr>
        <p:spPr>
          <a:xfrm>
            <a:off x="1564340" y="2498164"/>
            <a:ext cx="6033247"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HTTP/1.1 200 OK</a:t>
            </a:r>
          </a:p>
          <a:p>
            <a:r>
              <a:rPr lang="en-AU" sz="1600" dirty="0" smtClean="0"/>
              <a:t>Connection: close </a:t>
            </a:r>
          </a:p>
          <a:p>
            <a:r>
              <a:rPr lang="en-AU" sz="1600" dirty="0" smtClean="0"/>
              <a:t>….</a:t>
            </a:r>
          </a:p>
          <a:p>
            <a:r>
              <a:rPr lang="en-AU" sz="1600" dirty="0" smtClean="0"/>
              <a:t>&lt;H1&gt;Payment received&lt;/H1&gt;</a:t>
            </a:r>
          </a:p>
          <a:p>
            <a:r>
              <a:rPr lang="en-AU" sz="1600" dirty="0" smtClean="0"/>
              <a:t>Thank you for shopping at webshop.com your receipt number is: &lt;b&gt;912937791-0008912&lt;/b&gt;</a:t>
            </a:r>
          </a:p>
          <a:p>
            <a:r>
              <a:rPr lang="en-AU" sz="1600" dirty="0" smtClean="0"/>
              <a:t>…</a:t>
            </a:r>
          </a:p>
        </p:txBody>
      </p:sp>
    </p:spTree>
    <p:extLst>
      <p:ext uri="{BB962C8B-B14F-4D97-AF65-F5344CB8AC3E}">
        <p14:creationId xmlns:p14="http://schemas.microsoft.com/office/powerpoint/2010/main" val="8601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Arrow 11"/>
          <p:cNvSpPr/>
          <p:nvPr/>
        </p:nvSpPr>
        <p:spPr>
          <a:xfrm>
            <a:off x="2026024" y="1559859"/>
            <a:ext cx="1775011" cy="504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2" name="Title 1"/>
          <p:cNvSpPr>
            <a:spLocks noGrp="1"/>
          </p:cNvSpPr>
          <p:nvPr>
            <p:ph type="title"/>
          </p:nvPr>
        </p:nvSpPr>
        <p:spPr/>
        <p:txBody>
          <a:bodyPr/>
          <a:lstStyle/>
          <a:p>
            <a:r>
              <a:rPr lang="en-GB" dirty="0" smtClean="0"/>
              <a:t>API – Hosted re-Direct alternative</a:t>
            </a:r>
            <a:endParaRPr lang="en-GB" dirty="0"/>
          </a:p>
        </p:txBody>
      </p:sp>
      <p:sp>
        <p:nvSpPr>
          <p:cNvPr id="5" name="Rectangle 4"/>
          <p:cNvSpPr/>
          <p:nvPr/>
        </p:nvSpPr>
        <p:spPr>
          <a:xfrm>
            <a:off x="466165" y="1559859"/>
            <a:ext cx="1559859" cy="4258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Customer</a:t>
            </a:r>
            <a:endParaRPr lang="en-AU" dirty="0"/>
          </a:p>
        </p:txBody>
      </p:sp>
      <p:sp>
        <p:nvSpPr>
          <p:cNvPr id="6" name="Rectangle 5"/>
          <p:cNvSpPr/>
          <p:nvPr/>
        </p:nvSpPr>
        <p:spPr>
          <a:xfrm>
            <a:off x="3801035" y="1559856"/>
            <a:ext cx="1559859" cy="425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Merchant</a:t>
            </a:r>
            <a:endParaRPr lang="en-AU" dirty="0"/>
          </a:p>
        </p:txBody>
      </p:sp>
      <p:sp>
        <p:nvSpPr>
          <p:cNvPr id="7" name="Rectangle 6"/>
          <p:cNvSpPr/>
          <p:nvPr/>
        </p:nvSpPr>
        <p:spPr>
          <a:xfrm>
            <a:off x="7135906" y="1559857"/>
            <a:ext cx="1559859" cy="425823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Payment Gateway</a:t>
            </a:r>
            <a:endParaRPr lang="en-AU" dirty="0"/>
          </a:p>
        </p:txBody>
      </p:sp>
      <p:sp>
        <p:nvSpPr>
          <p:cNvPr id="19" name="TextBox 18"/>
          <p:cNvSpPr txBox="1"/>
          <p:nvPr/>
        </p:nvSpPr>
        <p:spPr>
          <a:xfrm>
            <a:off x="1516528" y="3004402"/>
            <a:ext cx="6033247"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GET /checkout HTTP/1.1</a:t>
            </a:r>
          </a:p>
          <a:p>
            <a:r>
              <a:rPr lang="en-AU" sz="1600" dirty="0" smtClean="0"/>
              <a:t>Host: www.webshop.com</a:t>
            </a:r>
          </a:p>
          <a:p>
            <a:r>
              <a:rPr lang="en-AU" sz="1600" dirty="0" smtClean="0"/>
              <a:t>…</a:t>
            </a:r>
          </a:p>
        </p:txBody>
      </p:sp>
    </p:spTree>
    <p:extLst>
      <p:ext uri="{BB962C8B-B14F-4D97-AF65-F5344CB8AC3E}">
        <p14:creationId xmlns:p14="http://schemas.microsoft.com/office/powerpoint/2010/main" val="2053847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eft Arrow 12"/>
          <p:cNvSpPr/>
          <p:nvPr/>
        </p:nvSpPr>
        <p:spPr>
          <a:xfrm>
            <a:off x="2026024" y="1991980"/>
            <a:ext cx="1775011" cy="504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302</a:t>
            </a:r>
          </a:p>
        </p:txBody>
      </p:sp>
      <p:sp>
        <p:nvSpPr>
          <p:cNvPr id="12" name="Right Arrow 11"/>
          <p:cNvSpPr/>
          <p:nvPr/>
        </p:nvSpPr>
        <p:spPr>
          <a:xfrm>
            <a:off x="2026024" y="1559859"/>
            <a:ext cx="1775011" cy="504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2" name="Title 1"/>
          <p:cNvSpPr>
            <a:spLocks noGrp="1"/>
          </p:cNvSpPr>
          <p:nvPr>
            <p:ph type="title"/>
          </p:nvPr>
        </p:nvSpPr>
        <p:spPr/>
        <p:txBody>
          <a:bodyPr/>
          <a:lstStyle/>
          <a:p>
            <a:r>
              <a:rPr lang="en-GB" dirty="0" smtClean="0"/>
              <a:t>API – Hosted re-Direct alternative</a:t>
            </a:r>
            <a:endParaRPr lang="en-GB" dirty="0"/>
          </a:p>
        </p:txBody>
      </p:sp>
      <p:sp>
        <p:nvSpPr>
          <p:cNvPr id="5" name="Rectangle 4"/>
          <p:cNvSpPr/>
          <p:nvPr/>
        </p:nvSpPr>
        <p:spPr>
          <a:xfrm>
            <a:off x="466165" y="1559859"/>
            <a:ext cx="1559859" cy="4258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Customer</a:t>
            </a:r>
            <a:endParaRPr lang="en-AU" dirty="0"/>
          </a:p>
        </p:txBody>
      </p:sp>
      <p:sp>
        <p:nvSpPr>
          <p:cNvPr id="6" name="Rectangle 5"/>
          <p:cNvSpPr/>
          <p:nvPr/>
        </p:nvSpPr>
        <p:spPr>
          <a:xfrm>
            <a:off x="3801035" y="1559856"/>
            <a:ext cx="1559859" cy="425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Merchant</a:t>
            </a:r>
            <a:endParaRPr lang="en-AU" dirty="0"/>
          </a:p>
        </p:txBody>
      </p:sp>
      <p:sp>
        <p:nvSpPr>
          <p:cNvPr id="7" name="Rectangle 6"/>
          <p:cNvSpPr/>
          <p:nvPr/>
        </p:nvSpPr>
        <p:spPr>
          <a:xfrm>
            <a:off x="7135906" y="1559857"/>
            <a:ext cx="1559859" cy="425823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Payment Gateway</a:t>
            </a:r>
            <a:endParaRPr lang="en-AU" dirty="0"/>
          </a:p>
        </p:txBody>
      </p:sp>
      <p:sp>
        <p:nvSpPr>
          <p:cNvPr id="19" name="TextBox 18"/>
          <p:cNvSpPr txBox="1"/>
          <p:nvPr/>
        </p:nvSpPr>
        <p:spPr>
          <a:xfrm>
            <a:off x="1555376" y="2890391"/>
            <a:ext cx="6033247"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HTTP/1.1 302 Moved</a:t>
            </a:r>
          </a:p>
          <a:p>
            <a:r>
              <a:rPr lang="en-AU" sz="1600" dirty="0" smtClean="0"/>
              <a:t>Location: https://paymentgw.com/svc/</a:t>
            </a:r>
            <a:r>
              <a:rPr lang="en-AU" sz="1600" dirty="0" err="1" smtClean="0"/>
              <a:t>pos?amount</a:t>
            </a:r>
            <a:r>
              <a:rPr lang="en-AU" sz="1600" dirty="0" smtClean="0"/>
              <a:t>=10000&amp;transactionID=123&amp;returnurl=https://www.webshop.com/return….</a:t>
            </a:r>
          </a:p>
        </p:txBody>
      </p:sp>
    </p:spTree>
    <p:extLst>
      <p:ext uri="{BB962C8B-B14F-4D97-AF65-F5344CB8AC3E}">
        <p14:creationId xmlns:p14="http://schemas.microsoft.com/office/powerpoint/2010/main" val="50966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eft Arrow 12"/>
          <p:cNvSpPr/>
          <p:nvPr/>
        </p:nvSpPr>
        <p:spPr>
          <a:xfrm>
            <a:off x="2026024" y="1991980"/>
            <a:ext cx="1775011" cy="504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302</a:t>
            </a:r>
          </a:p>
        </p:txBody>
      </p:sp>
      <p:sp>
        <p:nvSpPr>
          <p:cNvPr id="12" name="Right Arrow 11"/>
          <p:cNvSpPr/>
          <p:nvPr/>
        </p:nvSpPr>
        <p:spPr>
          <a:xfrm>
            <a:off x="2026024" y="1559859"/>
            <a:ext cx="1775011" cy="504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2" name="Title 1"/>
          <p:cNvSpPr>
            <a:spLocks noGrp="1"/>
          </p:cNvSpPr>
          <p:nvPr>
            <p:ph type="title"/>
          </p:nvPr>
        </p:nvSpPr>
        <p:spPr/>
        <p:txBody>
          <a:bodyPr/>
          <a:lstStyle/>
          <a:p>
            <a:r>
              <a:rPr lang="en-GB" dirty="0" smtClean="0"/>
              <a:t>API – Hosted re-Direct alternative</a:t>
            </a:r>
            <a:endParaRPr lang="en-GB" dirty="0"/>
          </a:p>
        </p:txBody>
      </p:sp>
      <p:sp>
        <p:nvSpPr>
          <p:cNvPr id="5" name="Rectangle 4"/>
          <p:cNvSpPr/>
          <p:nvPr/>
        </p:nvSpPr>
        <p:spPr>
          <a:xfrm>
            <a:off x="466165" y="1559859"/>
            <a:ext cx="1559859" cy="4258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Customer</a:t>
            </a:r>
            <a:endParaRPr lang="en-AU" dirty="0"/>
          </a:p>
        </p:txBody>
      </p:sp>
      <p:sp>
        <p:nvSpPr>
          <p:cNvPr id="6" name="Rectangle 5"/>
          <p:cNvSpPr/>
          <p:nvPr/>
        </p:nvSpPr>
        <p:spPr>
          <a:xfrm>
            <a:off x="3801035" y="1559856"/>
            <a:ext cx="1559859" cy="425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Merchant</a:t>
            </a:r>
            <a:endParaRPr lang="en-AU" dirty="0"/>
          </a:p>
        </p:txBody>
      </p:sp>
      <p:sp>
        <p:nvSpPr>
          <p:cNvPr id="7" name="Rectangle 6"/>
          <p:cNvSpPr/>
          <p:nvPr/>
        </p:nvSpPr>
        <p:spPr>
          <a:xfrm>
            <a:off x="7135906" y="1559857"/>
            <a:ext cx="1559859" cy="425823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Payment Gateway</a:t>
            </a:r>
            <a:endParaRPr lang="en-AU" dirty="0"/>
          </a:p>
        </p:txBody>
      </p:sp>
      <p:sp>
        <p:nvSpPr>
          <p:cNvPr id="11" name="Right Arrow 10"/>
          <p:cNvSpPr/>
          <p:nvPr/>
        </p:nvSpPr>
        <p:spPr>
          <a:xfrm>
            <a:off x="2026024" y="2385507"/>
            <a:ext cx="5109882" cy="504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19" name="TextBox 18"/>
          <p:cNvSpPr txBox="1"/>
          <p:nvPr/>
        </p:nvSpPr>
        <p:spPr>
          <a:xfrm>
            <a:off x="1564341" y="3029802"/>
            <a:ext cx="6033247"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a:t>GET https://paymentgw.com/svc/</a:t>
            </a:r>
            <a:r>
              <a:rPr lang="en-AU" sz="1600" dirty="0" err="1"/>
              <a:t>pos?amount</a:t>
            </a:r>
            <a:r>
              <a:rPr lang="en-AU" sz="1600" dirty="0"/>
              <a:t>=10000&amp;transactionID=123&amp;returnurl=https://www.webshop.com/return….</a:t>
            </a:r>
          </a:p>
        </p:txBody>
      </p:sp>
    </p:spTree>
    <p:extLst>
      <p:ext uri="{BB962C8B-B14F-4D97-AF65-F5344CB8AC3E}">
        <p14:creationId xmlns:p14="http://schemas.microsoft.com/office/powerpoint/2010/main" val="50966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eft Arrow 12"/>
          <p:cNvSpPr/>
          <p:nvPr/>
        </p:nvSpPr>
        <p:spPr>
          <a:xfrm>
            <a:off x="2026024" y="1991980"/>
            <a:ext cx="1775011" cy="504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302</a:t>
            </a:r>
          </a:p>
        </p:txBody>
      </p:sp>
      <p:sp>
        <p:nvSpPr>
          <p:cNvPr id="12" name="Right Arrow 11"/>
          <p:cNvSpPr/>
          <p:nvPr/>
        </p:nvSpPr>
        <p:spPr>
          <a:xfrm>
            <a:off x="2026024" y="1559859"/>
            <a:ext cx="1775011" cy="504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2" name="Title 1"/>
          <p:cNvSpPr>
            <a:spLocks noGrp="1"/>
          </p:cNvSpPr>
          <p:nvPr>
            <p:ph type="title"/>
          </p:nvPr>
        </p:nvSpPr>
        <p:spPr/>
        <p:txBody>
          <a:bodyPr/>
          <a:lstStyle/>
          <a:p>
            <a:r>
              <a:rPr lang="en-GB" dirty="0" smtClean="0"/>
              <a:t>API – Hosted re-Direct alternative</a:t>
            </a:r>
            <a:endParaRPr lang="en-GB" dirty="0"/>
          </a:p>
        </p:txBody>
      </p:sp>
      <p:sp>
        <p:nvSpPr>
          <p:cNvPr id="5" name="Rectangle 4"/>
          <p:cNvSpPr/>
          <p:nvPr/>
        </p:nvSpPr>
        <p:spPr>
          <a:xfrm>
            <a:off x="466165" y="1559859"/>
            <a:ext cx="1559859" cy="4258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Customer</a:t>
            </a:r>
            <a:endParaRPr lang="en-AU" dirty="0"/>
          </a:p>
        </p:txBody>
      </p:sp>
      <p:sp>
        <p:nvSpPr>
          <p:cNvPr id="6" name="Rectangle 5"/>
          <p:cNvSpPr/>
          <p:nvPr/>
        </p:nvSpPr>
        <p:spPr>
          <a:xfrm>
            <a:off x="3801035" y="1559856"/>
            <a:ext cx="1559859" cy="425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Merchant</a:t>
            </a:r>
            <a:endParaRPr lang="en-AU" dirty="0"/>
          </a:p>
        </p:txBody>
      </p:sp>
      <p:sp>
        <p:nvSpPr>
          <p:cNvPr id="7" name="Rectangle 6"/>
          <p:cNvSpPr/>
          <p:nvPr/>
        </p:nvSpPr>
        <p:spPr>
          <a:xfrm>
            <a:off x="7135906" y="1559857"/>
            <a:ext cx="1559859" cy="425823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Payment Gateway</a:t>
            </a:r>
            <a:endParaRPr lang="en-AU" dirty="0"/>
          </a:p>
        </p:txBody>
      </p:sp>
      <p:sp>
        <p:nvSpPr>
          <p:cNvPr id="11" name="Right Arrow 10"/>
          <p:cNvSpPr/>
          <p:nvPr/>
        </p:nvSpPr>
        <p:spPr>
          <a:xfrm>
            <a:off x="2026024" y="2385507"/>
            <a:ext cx="5109882" cy="504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16" name="Left Arrow 15"/>
          <p:cNvSpPr/>
          <p:nvPr/>
        </p:nvSpPr>
        <p:spPr>
          <a:xfrm>
            <a:off x="2026024" y="2821028"/>
            <a:ext cx="5109882" cy="504000"/>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HTML</a:t>
            </a:r>
            <a:endParaRPr lang="en-AU" dirty="0"/>
          </a:p>
        </p:txBody>
      </p:sp>
      <p:sp>
        <p:nvSpPr>
          <p:cNvPr id="19" name="TextBox 18"/>
          <p:cNvSpPr txBox="1"/>
          <p:nvPr/>
        </p:nvSpPr>
        <p:spPr>
          <a:xfrm>
            <a:off x="1555376" y="2028616"/>
            <a:ext cx="6033247" cy="280076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HTTP/1.1 200 OK</a:t>
            </a:r>
          </a:p>
          <a:p>
            <a:r>
              <a:rPr lang="en-AU" sz="1600" dirty="0" smtClean="0"/>
              <a:t>Connection: close </a:t>
            </a:r>
          </a:p>
          <a:p>
            <a:r>
              <a:rPr lang="en-AU" sz="1600" dirty="0" smtClean="0"/>
              <a:t>….</a:t>
            </a:r>
          </a:p>
          <a:p>
            <a:r>
              <a:rPr lang="en-AU" sz="1600" dirty="0" smtClean="0"/>
              <a:t>&lt;form action=https://paymentgw.com/svc/pay method=post&gt;</a:t>
            </a:r>
          </a:p>
          <a:p>
            <a:r>
              <a:rPr lang="en-AU" sz="1600" dirty="0" smtClean="0"/>
              <a:t>&lt;input name=</a:t>
            </a:r>
            <a:r>
              <a:rPr lang="en-AU" sz="1600" dirty="0" err="1"/>
              <a:t>C</a:t>
            </a:r>
            <a:r>
              <a:rPr lang="en-AU" sz="1600" dirty="0" err="1" smtClean="0"/>
              <a:t>reditcard</a:t>
            </a:r>
            <a:r>
              <a:rPr lang="en-AU" sz="1600" dirty="0" smtClean="0"/>
              <a:t>&gt;</a:t>
            </a:r>
          </a:p>
          <a:p>
            <a:r>
              <a:rPr lang="en-AU" sz="1600" dirty="0" smtClean="0"/>
              <a:t>&lt;input name=</a:t>
            </a:r>
            <a:r>
              <a:rPr lang="en-AU" sz="1600" dirty="0" err="1" smtClean="0"/>
              <a:t>expMonth</a:t>
            </a:r>
            <a:r>
              <a:rPr lang="en-AU" sz="1600" dirty="0" smtClean="0"/>
              <a:t>&gt;</a:t>
            </a:r>
          </a:p>
          <a:p>
            <a:r>
              <a:rPr lang="en-AU" sz="1600" dirty="0" smtClean="0"/>
              <a:t>&lt;input name=</a:t>
            </a:r>
            <a:r>
              <a:rPr lang="en-AU" sz="1600" dirty="0" err="1" smtClean="0"/>
              <a:t>expYear</a:t>
            </a:r>
            <a:r>
              <a:rPr lang="en-AU" sz="1600" dirty="0" smtClean="0"/>
              <a:t>&gt;</a:t>
            </a:r>
          </a:p>
          <a:p>
            <a:r>
              <a:rPr lang="en-AU" sz="1600" dirty="0" smtClean="0"/>
              <a:t>&lt;input name=CVV&gt;</a:t>
            </a:r>
          </a:p>
          <a:p>
            <a:r>
              <a:rPr lang="en-AU" sz="1600" dirty="0" smtClean="0"/>
              <a:t>&lt;input name=amount value=10000&gt;</a:t>
            </a:r>
          </a:p>
          <a:p>
            <a:r>
              <a:rPr lang="en-AU" sz="1600" dirty="0" smtClean="0"/>
              <a:t>&lt;input name=</a:t>
            </a:r>
            <a:r>
              <a:rPr lang="en-AU" sz="1600" dirty="0" err="1" smtClean="0"/>
              <a:t>returnurl</a:t>
            </a:r>
            <a:r>
              <a:rPr lang="en-AU" sz="1600" dirty="0" smtClean="0"/>
              <a:t> value=https://www.webshop.com/return&gt;</a:t>
            </a:r>
          </a:p>
          <a:p>
            <a:r>
              <a:rPr lang="en-AU" sz="1600" dirty="0" smtClean="0"/>
              <a:t>…</a:t>
            </a:r>
          </a:p>
        </p:txBody>
      </p:sp>
    </p:spTree>
    <p:extLst>
      <p:ext uri="{BB962C8B-B14F-4D97-AF65-F5344CB8AC3E}">
        <p14:creationId xmlns:p14="http://schemas.microsoft.com/office/powerpoint/2010/main" val="50966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eft Arrow 12"/>
          <p:cNvSpPr/>
          <p:nvPr/>
        </p:nvSpPr>
        <p:spPr>
          <a:xfrm>
            <a:off x="2026024" y="1991980"/>
            <a:ext cx="1775011" cy="504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302</a:t>
            </a:r>
          </a:p>
        </p:txBody>
      </p:sp>
      <p:sp>
        <p:nvSpPr>
          <p:cNvPr id="12" name="Right Arrow 11"/>
          <p:cNvSpPr/>
          <p:nvPr/>
        </p:nvSpPr>
        <p:spPr>
          <a:xfrm>
            <a:off x="2026024" y="1559859"/>
            <a:ext cx="1775011" cy="504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2" name="Title 1"/>
          <p:cNvSpPr>
            <a:spLocks noGrp="1"/>
          </p:cNvSpPr>
          <p:nvPr>
            <p:ph type="title"/>
          </p:nvPr>
        </p:nvSpPr>
        <p:spPr/>
        <p:txBody>
          <a:bodyPr/>
          <a:lstStyle/>
          <a:p>
            <a:r>
              <a:rPr lang="en-GB" dirty="0" smtClean="0"/>
              <a:t>API – Hosted re-Direct alternative</a:t>
            </a:r>
            <a:endParaRPr lang="en-GB" dirty="0"/>
          </a:p>
        </p:txBody>
      </p:sp>
      <p:sp>
        <p:nvSpPr>
          <p:cNvPr id="5" name="Rectangle 4"/>
          <p:cNvSpPr/>
          <p:nvPr/>
        </p:nvSpPr>
        <p:spPr>
          <a:xfrm>
            <a:off x="466165" y="1559859"/>
            <a:ext cx="1559859" cy="4258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Customer</a:t>
            </a:r>
            <a:endParaRPr lang="en-AU" dirty="0"/>
          </a:p>
        </p:txBody>
      </p:sp>
      <p:sp>
        <p:nvSpPr>
          <p:cNvPr id="6" name="Rectangle 5"/>
          <p:cNvSpPr/>
          <p:nvPr/>
        </p:nvSpPr>
        <p:spPr>
          <a:xfrm>
            <a:off x="3801035" y="1559856"/>
            <a:ext cx="1559859" cy="425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Merchant</a:t>
            </a:r>
            <a:endParaRPr lang="en-AU" dirty="0"/>
          </a:p>
        </p:txBody>
      </p:sp>
      <p:sp>
        <p:nvSpPr>
          <p:cNvPr id="7" name="Rectangle 6"/>
          <p:cNvSpPr/>
          <p:nvPr/>
        </p:nvSpPr>
        <p:spPr>
          <a:xfrm>
            <a:off x="7135906" y="1559857"/>
            <a:ext cx="1559859" cy="425823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Payment Gateway</a:t>
            </a:r>
            <a:endParaRPr lang="en-AU" dirty="0"/>
          </a:p>
        </p:txBody>
      </p:sp>
      <p:sp>
        <p:nvSpPr>
          <p:cNvPr id="11" name="Right Arrow 10"/>
          <p:cNvSpPr/>
          <p:nvPr/>
        </p:nvSpPr>
        <p:spPr>
          <a:xfrm>
            <a:off x="2026024" y="2385507"/>
            <a:ext cx="5109882" cy="504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16" name="Left Arrow 15"/>
          <p:cNvSpPr/>
          <p:nvPr/>
        </p:nvSpPr>
        <p:spPr>
          <a:xfrm>
            <a:off x="2026024" y="2821028"/>
            <a:ext cx="5109882" cy="504000"/>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HTML</a:t>
            </a:r>
            <a:endParaRPr lang="en-AU" dirty="0"/>
          </a:p>
        </p:txBody>
      </p:sp>
      <p:sp>
        <p:nvSpPr>
          <p:cNvPr id="17" name="Right Arrow 16"/>
          <p:cNvSpPr/>
          <p:nvPr/>
        </p:nvSpPr>
        <p:spPr>
          <a:xfrm>
            <a:off x="2026024" y="3267993"/>
            <a:ext cx="5109882" cy="504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POST</a:t>
            </a:r>
          </a:p>
        </p:txBody>
      </p:sp>
      <p:sp>
        <p:nvSpPr>
          <p:cNvPr id="19" name="TextBox 18"/>
          <p:cNvSpPr txBox="1"/>
          <p:nvPr/>
        </p:nvSpPr>
        <p:spPr>
          <a:xfrm>
            <a:off x="1564341" y="2274838"/>
            <a:ext cx="6033247"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POST /svc/pay HTTP/1.1</a:t>
            </a:r>
          </a:p>
          <a:p>
            <a:r>
              <a:rPr lang="en-AU" sz="1600" dirty="0" smtClean="0"/>
              <a:t>Host: paymentgw.com</a:t>
            </a:r>
          </a:p>
          <a:p>
            <a:r>
              <a:rPr lang="en-AU" sz="1600" dirty="0" smtClean="0"/>
              <a:t>…</a:t>
            </a:r>
          </a:p>
          <a:p>
            <a:r>
              <a:rPr lang="en-AU" sz="1600" dirty="0" err="1" smtClean="0"/>
              <a:t>Creditcard</a:t>
            </a:r>
            <a:r>
              <a:rPr lang="en-AU" sz="1600" dirty="0" smtClean="0"/>
              <a:t>=4111111111111111</a:t>
            </a:r>
          </a:p>
          <a:p>
            <a:r>
              <a:rPr lang="en-AU" sz="1600" dirty="0" err="1"/>
              <a:t>e</a:t>
            </a:r>
            <a:r>
              <a:rPr lang="en-AU" sz="1600" dirty="0" err="1" smtClean="0"/>
              <a:t>xpMonth</a:t>
            </a:r>
            <a:r>
              <a:rPr lang="en-AU" sz="1600" dirty="0" smtClean="0"/>
              <a:t>=04</a:t>
            </a:r>
          </a:p>
          <a:p>
            <a:r>
              <a:rPr lang="en-AU" sz="1600" dirty="0" err="1"/>
              <a:t>e</a:t>
            </a:r>
            <a:r>
              <a:rPr lang="en-AU" sz="1600" dirty="0" err="1" smtClean="0"/>
              <a:t>xpYear</a:t>
            </a:r>
            <a:r>
              <a:rPr lang="en-AU" sz="1600" dirty="0" smtClean="0"/>
              <a:t>=15</a:t>
            </a:r>
          </a:p>
          <a:p>
            <a:r>
              <a:rPr lang="en-AU" sz="1600" dirty="0" smtClean="0"/>
              <a:t>CCV=123</a:t>
            </a:r>
          </a:p>
          <a:p>
            <a:r>
              <a:rPr lang="en-AU" sz="1600" dirty="0" smtClean="0"/>
              <a:t>amount=100.00</a:t>
            </a:r>
          </a:p>
          <a:p>
            <a:r>
              <a:rPr lang="en-AU" sz="1600" dirty="0" err="1" smtClean="0"/>
              <a:t>returnurl</a:t>
            </a:r>
            <a:r>
              <a:rPr lang="en-AU" sz="1600" dirty="0" smtClean="0"/>
              <a:t>=https</a:t>
            </a:r>
            <a:r>
              <a:rPr lang="en-AU" sz="1600" dirty="0"/>
              <a:t>://www.webshop.com/return</a:t>
            </a:r>
          </a:p>
        </p:txBody>
      </p:sp>
    </p:spTree>
    <p:extLst>
      <p:ext uri="{BB962C8B-B14F-4D97-AF65-F5344CB8AC3E}">
        <p14:creationId xmlns:p14="http://schemas.microsoft.com/office/powerpoint/2010/main" val="50966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eft Arrow 12"/>
          <p:cNvSpPr/>
          <p:nvPr/>
        </p:nvSpPr>
        <p:spPr>
          <a:xfrm>
            <a:off x="2026024" y="1991980"/>
            <a:ext cx="1775011" cy="504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302</a:t>
            </a:r>
          </a:p>
        </p:txBody>
      </p:sp>
      <p:sp>
        <p:nvSpPr>
          <p:cNvPr id="12" name="Right Arrow 11"/>
          <p:cNvSpPr/>
          <p:nvPr/>
        </p:nvSpPr>
        <p:spPr>
          <a:xfrm>
            <a:off x="2026024" y="1559859"/>
            <a:ext cx="1775011" cy="504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2" name="Title 1"/>
          <p:cNvSpPr>
            <a:spLocks noGrp="1"/>
          </p:cNvSpPr>
          <p:nvPr>
            <p:ph type="title"/>
          </p:nvPr>
        </p:nvSpPr>
        <p:spPr/>
        <p:txBody>
          <a:bodyPr/>
          <a:lstStyle/>
          <a:p>
            <a:r>
              <a:rPr lang="en-GB" dirty="0" smtClean="0"/>
              <a:t>API – Hosted re-Direct alternative</a:t>
            </a:r>
            <a:endParaRPr lang="en-GB" dirty="0"/>
          </a:p>
        </p:txBody>
      </p:sp>
      <p:sp>
        <p:nvSpPr>
          <p:cNvPr id="5" name="Rectangle 4"/>
          <p:cNvSpPr/>
          <p:nvPr/>
        </p:nvSpPr>
        <p:spPr>
          <a:xfrm>
            <a:off x="466165" y="1559859"/>
            <a:ext cx="1559859" cy="4258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Customer</a:t>
            </a:r>
            <a:endParaRPr lang="en-AU" dirty="0"/>
          </a:p>
        </p:txBody>
      </p:sp>
      <p:sp>
        <p:nvSpPr>
          <p:cNvPr id="6" name="Rectangle 5"/>
          <p:cNvSpPr/>
          <p:nvPr/>
        </p:nvSpPr>
        <p:spPr>
          <a:xfrm>
            <a:off x="3801035" y="1559856"/>
            <a:ext cx="1559859" cy="425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Merchant</a:t>
            </a:r>
            <a:endParaRPr lang="en-AU" dirty="0"/>
          </a:p>
        </p:txBody>
      </p:sp>
      <p:sp>
        <p:nvSpPr>
          <p:cNvPr id="7" name="Rectangle 6"/>
          <p:cNvSpPr/>
          <p:nvPr/>
        </p:nvSpPr>
        <p:spPr>
          <a:xfrm>
            <a:off x="7135906" y="1559857"/>
            <a:ext cx="1559859" cy="425823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Payment Gateway</a:t>
            </a:r>
            <a:endParaRPr lang="en-AU" dirty="0"/>
          </a:p>
        </p:txBody>
      </p:sp>
      <p:sp>
        <p:nvSpPr>
          <p:cNvPr id="10" name="Left Arrow 9"/>
          <p:cNvSpPr/>
          <p:nvPr/>
        </p:nvSpPr>
        <p:spPr>
          <a:xfrm>
            <a:off x="5360893" y="3688976"/>
            <a:ext cx="1775011" cy="504000"/>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POST</a:t>
            </a:r>
            <a:endParaRPr lang="en-AU" dirty="0"/>
          </a:p>
        </p:txBody>
      </p:sp>
      <p:sp>
        <p:nvSpPr>
          <p:cNvPr id="11" name="Right Arrow 10"/>
          <p:cNvSpPr/>
          <p:nvPr/>
        </p:nvSpPr>
        <p:spPr>
          <a:xfrm>
            <a:off x="2026024" y="2385507"/>
            <a:ext cx="5109882" cy="504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16" name="Left Arrow 15"/>
          <p:cNvSpPr/>
          <p:nvPr/>
        </p:nvSpPr>
        <p:spPr>
          <a:xfrm>
            <a:off x="2026024" y="2821028"/>
            <a:ext cx="5109882" cy="504000"/>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HTML</a:t>
            </a:r>
            <a:endParaRPr lang="en-AU" dirty="0"/>
          </a:p>
        </p:txBody>
      </p:sp>
      <p:sp>
        <p:nvSpPr>
          <p:cNvPr id="17" name="Right Arrow 16"/>
          <p:cNvSpPr/>
          <p:nvPr/>
        </p:nvSpPr>
        <p:spPr>
          <a:xfrm>
            <a:off x="2026024" y="3267993"/>
            <a:ext cx="5109882" cy="504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POST</a:t>
            </a:r>
          </a:p>
        </p:txBody>
      </p:sp>
      <p:sp>
        <p:nvSpPr>
          <p:cNvPr id="19" name="TextBox 18"/>
          <p:cNvSpPr txBox="1"/>
          <p:nvPr/>
        </p:nvSpPr>
        <p:spPr>
          <a:xfrm>
            <a:off x="1555376" y="2397948"/>
            <a:ext cx="6033247" cy="206210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POST /return HTTP/1.1</a:t>
            </a:r>
          </a:p>
          <a:p>
            <a:r>
              <a:rPr lang="en-AU" sz="1600" dirty="0" smtClean="0"/>
              <a:t>Host: www.webshop.com</a:t>
            </a:r>
          </a:p>
          <a:p>
            <a:r>
              <a:rPr lang="en-AU" sz="1600" dirty="0" smtClean="0"/>
              <a:t>…</a:t>
            </a:r>
          </a:p>
          <a:p>
            <a:r>
              <a:rPr lang="en-AU" sz="1600" dirty="0" smtClean="0"/>
              <a:t>response=success</a:t>
            </a:r>
          </a:p>
          <a:p>
            <a:r>
              <a:rPr lang="en-AU" sz="1600" dirty="0" smtClean="0"/>
              <a:t>amount=10000</a:t>
            </a:r>
          </a:p>
          <a:p>
            <a:r>
              <a:rPr lang="en-AU" sz="1600" dirty="0" smtClean="0"/>
              <a:t>receipt=912937791-0008912</a:t>
            </a:r>
          </a:p>
          <a:p>
            <a:r>
              <a:rPr lang="en-AU" sz="1600" dirty="0" err="1" smtClean="0"/>
              <a:t>transactionID</a:t>
            </a:r>
            <a:r>
              <a:rPr lang="en-AU" sz="1600" dirty="0" smtClean="0"/>
              <a:t>=123</a:t>
            </a:r>
          </a:p>
          <a:p>
            <a:r>
              <a:rPr lang="en-AU" sz="1600" dirty="0" smtClean="0"/>
              <a:t>….</a:t>
            </a:r>
          </a:p>
        </p:txBody>
      </p:sp>
    </p:spTree>
    <p:extLst>
      <p:ext uri="{BB962C8B-B14F-4D97-AF65-F5344CB8AC3E}">
        <p14:creationId xmlns:p14="http://schemas.microsoft.com/office/powerpoint/2010/main" val="50966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eft Arrow 12"/>
          <p:cNvSpPr/>
          <p:nvPr/>
        </p:nvSpPr>
        <p:spPr>
          <a:xfrm>
            <a:off x="2026024" y="1991980"/>
            <a:ext cx="1775011" cy="504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302</a:t>
            </a:r>
          </a:p>
        </p:txBody>
      </p:sp>
      <p:sp>
        <p:nvSpPr>
          <p:cNvPr id="12" name="Right Arrow 11"/>
          <p:cNvSpPr/>
          <p:nvPr/>
        </p:nvSpPr>
        <p:spPr>
          <a:xfrm>
            <a:off x="2026024" y="1559859"/>
            <a:ext cx="1775011" cy="504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2" name="Title 1"/>
          <p:cNvSpPr>
            <a:spLocks noGrp="1"/>
          </p:cNvSpPr>
          <p:nvPr>
            <p:ph type="title"/>
          </p:nvPr>
        </p:nvSpPr>
        <p:spPr/>
        <p:txBody>
          <a:bodyPr/>
          <a:lstStyle/>
          <a:p>
            <a:r>
              <a:rPr lang="en-GB" dirty="0" smtClean="0"/>
              <a:t>API – Hosted re-Direct alternative</a:t>
            </a:r>
            <a:endParaRPr lang="en-GB" dirty="0"/>
          </a:p>
        </p:txBody>
      </p:sp>
      <p:sp>
        <p:nvSpPr>
          <p:cNvPr id="5" name="Rectangle 4"/>
          <p:cNvSpPr/>
          <p:nvPr/>
        </p:nvSpPr>
        <p:spPr>
          <a:xfrm>
            <a:off x="466165" y="1559859"/>
            <a:ext cx="1559859" cy="4258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Customer</a:t>
            </a:r>
            <a:endParaRPr lang="en-AU" dirty="0"/>
          </a:p>
        </p:txBody>
      </p:sp>
      <p:sp>
        <p:nvSpPr>
          <p:cNvPr id="6" name="Rectangle 5"/>
          <p:cNvSpPr/>
          <p:nvPr/>
        </p:nvSpPr>
        <p:spPr>
          <a:xfrm>
            <a:off x="3801035" y="1559856"/>
            <a:ext cx="1559859" cy="425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Merchant</a:t>
            </a:r>
            <a:endParaRPr lang="en-AU" dirty="0"/>
          </a:p>
        </p:txBody>
      </p:sp>
      <p:sp>
        <p:nvSpPr>
          <p:cNvPr id="7" name="Rectangle 6"/>
          <p:cNvSpPr/>
          <p:nvPr/>
        </p:nvSpPr>
        <p:spPr>
          <a:xfrm>
            <a:off x="7135906" y="1559857"/>
            <a:ext cx="1559859" cy="425823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Payment Gateway</a:t>
            </a:r>
            <a:endParaRPr lang="en-AU" dirty="0"/>
          </a:p>
        </p:txBody>
      </p:sp>
      <p:sp>
        <p:nvSpPr>
          <p:cNvPr id="10" name="Left Arrow 9"/>
          <p:cNvSpPr/>
          <p:nvPr/>
        </p:nvSpPr>
        <p:spPr>
          <a:xfrm>
            <a:off x="5360893" y="3688976"/>
            <a:ext cx="1775011" cy="504000"/>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POST</a:t>
            </a:r>
            <a:endParaRPr lang="en-AU" dirty="0"/>
          </a:p>
        </p:txBody>
      </p:sp>
      <p:sp>
        <p:nvSpPr>
          <p:cNvPr id="11" name="Right Arrow 10"/>
          <p:cNvSpPr/>
          <p:nvPr/>
        </p:nvSpPr>
        <p:spPr>
          <a:xfrm>
            <a:off x="2026024" y="2385507"/>
            <a:ext cx="5109882" cy="504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16" name="Left Arrow 15"/>
          <p:cNvSpPr/>
          <p:nvPr/>
        </p:nvSpPr>
        <p:spPr>
          <a:xfrm>
            <a:off x="2026024" y="2821028"/>
            <a:ext cx="5109882" cy="504000"/>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HTML</a:t>
            </a:r>
            <a:endParaRPr lang="en-AU" dirty="0"/>
          </a:p>
        </p:txBody>
      </p:sp>
      <p:sp>
        <p:nvSpPr>
          <p:cNvPr id="17" name="Right Arrow 16"/>
          <p:cNvSpPr/>
          <p:nvPr/>
        </p:nvSpPr>
        <p:spPr>
          <a:xfrm>
            <a:off x="2026024" y="3267993"/>
            <a:ext cx="5109882" cy="504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POST</a:t>
            </a:r>
          </a:p>
        </p:txBody>
      </p:sp>
      <p:sp>
        <p:nvSpPr>
          <p:cNvPr id="3" name="Right Arrow 2"/>
          <p:cNvSpPr/>
          <p:nvPr/>
        </p:nvSpPr>
        <p:spPr>
          <a:xfrm>
            <a:off x="5360896" y="4099070"/>
            <a:ext cx="1775010" cy="504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HTML</a:t>
            </a:r>
            <a:endParaRPr lang="en-AU" dirty="0"/>
          </a:p>
        </p:txBody>
      </p:sp>
      <p:sp>
        <p:nvSpPr>
          <p:cNvPr id="19" name="TextBox 18"/>
          <p:cNvSpPr txBox="1"/>
          <p:nvPr/>
        </p:nvSpPr>
        <p:spPr>
          <a:xfrm>
            <a:off x="1555376" y="3013501"/>
            <a:ext cx="6033247"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HTTP/1.1 200 OK</a:t>
            </a:r>
          </a:p>
          <a:p>
            <a:r>
              <a:rPr lang="en-AU" sz="1600" dirty="0" smtClean="0"/>
              <a:t>Connection: close</a:t>
            </a:r>
          </a:p>
          <a:p>
            <a:r>
              <a:rPr lang="en-AU" sz="1600" dirty="0" smtClean="0"/>
              <a:t>…</a:t>
            </a:r>
          </a:p>
        </p:txBody>
      </p:sp>
    </p:spTree>
    <p:extLst>
      <p:ext uri="{BB962C8B-B14F-4D97-AF65-F5344CB8AC3E}">
        <p14:creationId xmlns:p14="http://schemas.microsoft.com/office/powerpoint/2010/main" val="50966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eft Arrow 12"/>
          <p:cNvSpPr/>
          <p:nvPr/>
        </p:nvSpPr>
        <p:spPr>
          <a:xfrm>
            <a:off x="2026024" y="1991980"/>
            <a:ext cx="1775011" cy="504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302</a:t>
            </a:r>
          </a:p>
        </p:txBody>
      </p:sp>
      <p:sp>
        <p:nvSpPr>
          <p:cNvPr id="12" name="Right Arrow 11"/>
          <p:cNvSpPr/>
          <p:nvPr/>
        </p:nvSpPr>
        <p:spPr>
          <a:xfrm>
            <a:off x="2026024" y="1559859"/>
            <a:ext cx="1775011" cy="504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2" name="Title 1"/>
          <p:cNvSpPr>
            <a:spLocks noGrp="1"/>
          </p:cNvSpPr>
          <p:nvPr>
            <p:ph type="title"/>
          </p:nvPr>
        </p:nvSpPr>
        <p:spPr/>
        <p:txBody>
          <a:bodyPr/>
          <a:lstStyle/>
          <a:p>
            <a:r>
              <a:rPr lang="en-GB" dirty="0" smtClean="0"/>
              <a:t>API – Hosted re-Direct alternative</a:t>
            </a:r>
            <a:endParaRPr lang="en-GB" dirty="0"/>
          </a:p>
        </p:txBody>
      </p:sp>
      <p:sp>
        <p:nvSpPr>
          <p:cNvPr id="5" name="Rectangle 4"/>
          <p:cNvSpPr/>
          <p:nvPr/>
        </p:nvSpPr>
        <p:spPr>
          <a:xfrm>
            <a:off x="466165" y="1559859"/>
            <a:ext cx="1559859" cy="4258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Customer</a:t>
            </a:r>
            <a:endParaRPr lang="en-AU" dirty="0"/>
          </a:p>
        </p:txBody>
      </p:sp>
      <p:sp>
        <p:nvSpPr>
          <p:cNvPr id="6" name="Rectangle 5"/>
          <p:cNvSpPr/>
          <p:nvPr/>
        </p:nvSpPr>
        <p:spPr>
          <a:xfrm>
            <a:off x="3801035" y="1559856"/>
            <a:ext cx="1559859" cy="425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Merchant</a:t>
            </a:r>
            <a:endParaRPr lang="en-AU" dirty="0"/>
          </a:p>
        </p:txBody>
      </p:sp>
      <p:sp>
        <p:nvSpPr>
          <p:cNvPr id="7" name="Rectangle 6"/>
          <p:cNvSpPr/>
          <p:nvPr/>
        </p:nvSpPr>
        <p:spPr>
          <a:xfrm>
            <a:off x="7135906" y="1559857"/>
            <a:ext cx="1559859" cy="425823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Payment Gateway</a:t>
            </a:r>
            <a:endParaRPr lang="en-AU" dirty="0"/>
          </a:p>
        </p:txBody>
      </p:sp>
      <p:sp>
        <p:nvSpPr>
          <p:cNvPr id="10" name="Left Arrow 9"/>
          <p:cNvSpPr/>
          <p:nvPr/>
        </p:nvSpPr>
        <p:spPr>
          <a:xfrm>
            <a:off x="5360893" y="3688976"/>
            <a:ext cx="1775011" cy="504000"/>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POST</a:t>
            </a:r>
            <a:endParaRPr lang="en-AU" dirty="0"/>
          </a:p>
        </p:txBody>
      </p:sp>
      <p:sp>
        <p:nvSpPr>
          <p:cNvPr id="11" name="Right Arrow 10"/>
          <p:cNvSpPr/>
          <p:nvPr/>
        </p:nvSpPr>
        <p:spPr>
          <a:xfrm>
            <a:off x="2026024" y="2385507"/>
            <a:ext cx="5109882" cy="504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16" name="Left Arrow 15"/>
          <p:cNvSpPr/>
          <p:nvPr/>
        </p:nvSpPr>
        <p:spPr>
          <a:xfrm>
            <a:off x="2026024" y="2821028"/>
            <a:ext cx="5109882" cy="504000"/>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HTML</a:t>
            </a:r>
            <a:endParaRPr lang="en-AU" dirty="0"/>
          </a:p>
        </p:txBody>
      </p:sp>
      <p:sp>
        <p:nvSpPr>
          <p:cNvPr id="17" name="Right Arrow 16"/>
          <p:cNvSpPr/>
          <p:nvPr/>
        </p:nvSpPr>
        <p:spPr>
          <a:xfrm>
            <a:off x="2026024" y="3267993"/>
            <a:ext cx="5109882" cy="504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POST</a:t>
            </a:r>
          </a:p>
        </p:txBody>
      </p:sp>
      <p:sp>
        <p:nvSpPr>
          <p:cNvPr id="3" name="Right Arrow 2"/>
          <p:cNvSpPr/>
          <p:nvPr/>
        </p:nvSpPr>
        <p:spPr>
          <a:xfrm>
            <a:off x="5360896" y="4099070"/>
            <a:ext cx="1775010" cy="504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HTML</a:t>
            </a:r>
            <a:endParaRPr lang="en-AU" dirty="0"/>
          </a:p>
        </p:txBody>
      </p:sp>
      <p:sp>
        <p:nvSpPr>
          <p:cNvPr id="18" name="Left Arrow 17"/>
          <p:cNvSpPr/>
          <p:nvPr/>
        </p:nvSpPr>
        <p:spPr>
          <a:xfrm>
            <a:off x="2026024" y="4517256"/>
            <a:ext cx="5109882" cy="504000"/>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302 redirect</a:t>
            </a:r>
            <a:endParaRPr lang="en-AU" dirty="0"/>
          </a:p>
        </p:txBody>
      </p:sp>
      <p:sp>
        <p:nvSpPr>
          <p:cNvPr id="19" name="TextBox 18"/>
          <p:cNvSpPr txBox="1"/>
          <p:nvPr/>
        </p:nvSpPr>
        <p:spPr>
          <a:xfrm>
            <a:off x="1555376" y="3136612"/>
            <a:ext cx="6033247"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HTTP/1.1 302 Moved</a:t>
            </a:r>
          </a:p>
          <a:p>
            <a:r>
              <a:rPr lang="en-AU" sz="1600" dirty="0" smtClean="0"/>
              <a:t>Location: https</a:t>
            </a:r>
            <a:r>
              <a:rPr lang="en-AU" sz="1600" dirty="0"/>
              <a:t>://</a:t>
            </a:r>
            <a:r>
              <a:rPr lang="en-AU" sz="1600" dirty="0" smtClean="0"/>
              <a:t>www.webshop.com/thanks.html</a:t>
            </a:r>
          </a:p>
        </p:txBody>
      </p:sp>
    </p:spTree>
    <p:extLst>
      <p:ext uri="{BB962C8B-B14F-4D97-AF65-F5344CB8AC3E}">
        <p14:creationId xmlns:p14="http://schemas.microsoft.com/office/powerpoint/2010/main" val="50966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AU" sz="2400" dirty="0"/>
              <a:t>A payment gateway is an e-commerce application service provider service that authorizes payments online. It is the equivalent of a physical point of sale terminal. Payment gateways protect credit card details by encrypting sensitive information, such as credit card numbers, to ensure that information is passed securely between the customer and the merchant and also between merchant and the payment processor</a:t>
            </a:r>
            <a:r>
              <a:rPr lang="en-AU" dirty="0"/>
              <a:t>.</a:t>
            </a:r>
            <a:endParaRPr lang="en-US" dirty="0"/>
          </a:p>
          <a:p>
            <a:pPr marL="0" indent="0">
              <a:buNone/>
            </a:pPr>
            <a:endParaRPr lang="en-GB" altLang="en-US" dirty="0"/>
          </a:p>
        </p:txBody>
      </p:sp>
      <p:sp>
        <p:nvSpPr>
          <p:cNvPr id="2" name="Title 1"/>
          <p:cNvSpPr>
            <a:spLocks noGrp="1"/>
          </p:cNvSpPr>
          <p:nvPr>
            <p:ph type="title"/>
          </p:nvPr>
        </p:nvSpPr>
        <p:spPr/>
        <p:txBody>
          <a:bodyPr/>
          <a:lstStyle/>
          <a:p>
            <a:r>
              <a:rPr lang="en-GB" dirty="0" smtClean="0"/>
              <a:t>Introduction – Payment Gateway</a:t>
            </a:r>
            <a:endParaRPr lang="en-GB" dirty="0"/>
          </a:p>
        </p:txBody>
      </p:sp>
    </p:spTree>
    <p:extLst>
      <p:ext uri="{BB962C8B-B14F-4D97-AF65-F5344CB8AC3E}">
        <p14:creationId xmlns:p14="http://schemas.microsoft.com/office/powerpoint/2010/main" val="36327158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eft Arrow 12"/>
          <p:cNvSpPr/>
          <p:nvPr/>
        </p:nvSpPr>
        <p:spPr>
          <a:xfrm>
            <a:off x="2026024" y="1991980"/>
            <a:ext cx="1775011" cy="504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302</a:t>
            </a:r>
          </a:p>
        </p:txBody>
      </p:sp>
      <p:sp>
        <p:nvSpPr>
          <p:cNvPr id="12" name="Right Arrow 11"/>
          <p:cNvSpPr/>
          <p:nvPr/>
        </p:nvSpPr>
        <p:spPr>
          <a:xfrm>
            <a:off x="2026024" y="1559859"/>
            <a:ext cx="1775011" cy="504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2" name="Title 1"/>
          <p:cNvSpPr>
            <a:spLocks noGrp="1"/>
          </p:cNvSpPr>
          <p:nvPr>
            <p:ph type="title"/>
          </p:nvPr>
        </p:nvSpPr>
        <p:spPr/>
        <p:txBody>
          <a:bodyPr/>
          <a:lstStyle/>
          <a:p>
            <a:r>
              <a:rPr lang="en-GB" dirty="0" smtClean="0"/>
              <a:t>API – Hosted re-Direct alternative</a:t>
            </a:r>
            <a:endParaRPr lang="en-GB" dirty="0"/>
          </a:p>
        </p:txBody>
      </p:sp>
      <p:sp>
        <p:nvSpPr>
          <p:cNvPr id="5" name="Rectangle 4"/>
          <p:cNvSpPr/>
          <p:nvPr/>
        </p:nvSpPr>
        <p:spPr>
          <a:xfrm>
            <a:off x="466165" y="1559859"/>
            <a:ext cx="1559859" cy="4258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Customer</a:t>
            </a:r>
            <a:endParaRPr lang="en-AU" dirty="0"/>
          </a:p>
        </p:txBody>
      </p:sp>
      <p:sp>
        <p:nvSpPr>
          <p:cNvPr id="6" name="Rectangle 5"/>
          <p:cNvSpPr/>
          <p:nvPr/>
        </p:nvSpPr>
        <p:spPr>
          <a:xfrm>
            <a:off x="3801035" y="1559856"/>
            <a:ext cx="1559859" cy="425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Merchant</a:t>
            </a:r>
            <a:endParaRPr lang="en-AU" dirty="0"/>
          </a:p>
        </p:txBody>
      </p:sp>
      <p:sp>
        <p:nvSpPr>
          <p:cNvPr id="7" name="Rectangle 6"/>
          <p:cNvSpPr/>
          <p:nvPr/>
        </p:nvSpPr>
        <p:spPr>
          <a:xfrm>
            <a:off x="7135906" y="1559857"/>
            <a:ext cx="1559859" cy="425823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Payment Gateway</a:t>
            </a:r>
            <a:endParaRPr lang="en-AU" dirty="0"/>
          </a:p>
        </p:txBody>
      </p:sp>
      <p:sp>
        <p:nvSpPr>
          <p:cNvPr id="10" name="Left Arrow 9"/>
          <p:cNvSpPr/>
          <p:nvPr/>
        </p:nvSpPr>
        <p:spPr>
          <a:xfrm>
            <a:off x="5360893" y="3688976"/>
            <a:ext cx="1775011" cy="504000"/>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POST</a:t>
            </a:r>
            <a:endParaRPr lang="en-AU" dirty="0"/>
          </a:p>
        </p:txBody>
      </p:sp>
      <p:sp>
        <p:nvSpPr>
          <p:cNvPr id="11" name="Right Arrow 10"/>
          <p:cNvSpPr/>
          <p:nvPr/>
        </p:nvSpPr>
        <p:spPr>
          <a:xfrm>
            <a:off x="2026024" y="2385507"/>
            <a:ext cx="5109882" cy="504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14" name="Right Arrow 13"/>
          <p:cNvSpPr/>
          <p:nvPr/>
        </p:nvSpPr>
        <p:spPr>
          <a:xfrm>
            <a:off x="2026024" y="4937716"/>
            <a:ext cx="1775011" cy="504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16" name="Left Arrow 15"/>
          <p:cNvSpPr/>
          <p:nvPr/>
        </p:nvSpPr>
        <p:spPr>
          <a:xfrm>
            <a:off x="2026024" y="2821028"/>
            <a:ext cx="5109882" cy="504000"/>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HTML</a:t>
            </a:r>
            <a:endParaRPr lang="en-AU" dirty="0"/>
          </a:p>
        </p:txBody>
      </p:sp>
      <p:sp>
        <p:nvSpPr>
          <p:cNvPr id="17" name="Right Arrow 16"/>
          <p:cNvSpPr/>
          <p:nvPr/>
        </p:nvSpPr>
        <p:spPr>
          <a:xfrm>
            <a:off x="2026024" y="3267993"/>
            <a:ext cx="5109882" cy="504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POST</a:t>
            </a:r>
          </a:p>
        </p:txBody>
      </p:sp>
      <p:sp>
        <p:nvSpPr>
          <p:cNvPr id="3" name="Right Arrow 2"/>
          <p:cNvSpPr/>
          <p:nvPr/>
        </p:nvSpPr>
        <p:spPr>
          <a:xfrm>
            <a:off x="5360896" y="4099070"/>
            <a:ext cx="1775010" cy="504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HTML</a:t>
            </a:r>
            <a:endParaRPr lang="en-AU" dirty="0"/>
          </a:p>
        </p:txBody>
      </p:sp>
      <p:sp>
        <p:nvSpPr>
          <p:cNvPr id="18" name="Left Arrow 17"/>
          <p:cNvSpPr/>
          <p:nvPr/>
        </p:nvSpPr>
        <p:spPr>
          <a:xfrm>
            <a:off x="2026024" y="4517256"/>
            <a:ext cx="5109882" cy="504000"/>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302 redirect</a:t>
            </a:r>
            <a:endParaRPr lang="en-AU" dirty="0"/>
          </a:p>
        </p:txBody>
      </p:sp>
      <p:sp>
        <p:nvSpPr>
          <p:cNvPr id="19" name="TextBox 18"/>
          <p:cNvSpPr txBox="1"/>
          <p:nvPr/>
        </p:nvSpPr>
        <p:spPr>
          <a:xfrm>
            <a:off x="1555376" y="3013500"/>
            <a:ext cx="6033247"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GET /thanks.html HTTP/1.1</a:t>
            </a:r>
          </a:p>
          <a:p>
            <a:r>
              <a:rPr lang="en-AU" sz="1600" dirty="0" smtClean="0"/>
              <a:t>Host: www.webshop.com</a:t>
            </a:r>
          </a:p>
          <a:p>
            <a:r>
              <a:rPr lang="en-AU" sz="1600" dirty="0" smtClean="0"/>
              <a:t>…</a:t>
            </a:r>
          </a:p>
        </p:txBody>
      </p:sp>
    </p:spTree>
    <p:extLst>
      <p:ext uri="{BB962C8B-B14F-4D97-AF65-F5344CB8AC3E}">
        <p14:creationId xmlns:p14="http://schemas.microsoft.com/office/powerpoint/2010/main" val="50966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eft Arrow 12"/>
          <p:cNvSpPr/>
          <p:nvPr/>
        </p:nvSpPr>
        <p:spPr>
          <a:xfrm>
            <a:off x="2026024" y="1991980"/>
            <a:ext cx="1775011" cy="504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302</a:t>
            </a:r>
          </a:p>
        </p:txBody>
      </p:sp>
      <p:sp>
        <p:nvSpPr>
          <p:cNvPr id="12" name="Right Arrow 11"/>
          <p:cNvSpPr/>
          <p:nvPr/>
        </p:nvSpPr>
        <p:spPr>
          <a:xfrm>
            <a:off x="2026024" y="1559859"/>
            <a:ext cx="1775011" cy="504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2" name="Title 1"/>
          <p:cNvSpPr>
            <a:spLocks noGrp="1"/>
          </p:cNvSpPr>
          <p:nvPr>
            <p:ph type="title"/>
          </p:nvPr>
        </p:nvSpPr>
        <p:spPr/>
        <p:txBody>
          <a:bodyPr/>
          <a:lstStyle/>
          <a:p>
            <a:r>
              <a:rPr lang="en-GB" dirty="0" smtClean="0"/>
              <a:t>API – Hosted re-Direct alternative</a:t>
            </a:r>
            <a:endParaRPr lang="en-GB" dirty="0"/>
          </a:p>
        </p:txBody>
      </p:sp>
      <p:sp>
        <p:nvSpPr>
          <p:cNvPr id="5" name="Rectangle 4"/>
          <p:cNvSpPr/>
          <p:nvPr/>
        </p:nvSpPr>
        <p:spPr>
          <a:xfrm>
            <a:off x="466165" y="1559859"/>
            <a:ext cx="1559859" cy="4258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Customer</a:t>
            </a:r>
            <a:endParaRPr lang="en-AU" dirty="0"/>
          </a:p>
        </p:txBody>
      </p:sp>
      <p:sp>
        <p:nvSpPr>
          <p:cNvPr id="6" name="Rectangle 5"/>
          <p:cNvSpPr/>
          <p:nvPr/>
        </p:nvSpPr>
        <p:spPr>
          <a:xfrm>
            <a:off x="3801035" y="1559856"/>
            <a:ext cx="1559859" cy="425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Merchant</a:t>
            </a:r>
            <a:endParaRPr lang="en-AU" dirty="0"/>
          </a:p>
        </p:txBody>
      </p:sp>
      <p:sp>
        <p:nvSpPr>
          <p:cNvPr id="7" name="Rectangle 6"/>
          <p:cNvSpPr/>
          <p:nvPr/>
        </p:nvSpPr>
        <p:spPr>
          <a:xfrm>
            <a:off x="7135906" y="1559857"/>
            <a:ext cx="1559859" cy="425823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Payment Gateway</a:t>
            </a:r>
            <a:endParaRPr lang="en-AU" dirty="0"/>
          </a:p>
        </p:txBody>
      </p:sp>
      <p:sp>
        <p:nvSpPr>
          <p:cNvPr id="10" name="Left Arrow 9"/>
          <p:cNvSpPr/>
          <p:nvPr/>
        </p:nvSpPr>
        <p:spPr>
          <a:xfrm>
            <a:off x="5360893" y="3688976"/>
            <a:ext cx="1775011" cy="504000"/>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POST</a:t>
            </a:r>
            <a:endParaRPr lang="en-AU" dirty="0"/>
          </a:p>
        </p:txBody>
      </p:sp>
      <p:sp>
        <p:nvSpPr>
          <p:cNvPr id="11" name="Right Arrow 10"/>
          <p:cNvSpPr/>
          <p:nvPr/>
        </p:nvSpPr>
        <p:spPr>
          <a:xfrm>
            <a:off x="2026024" y="2385507"/>
            <a:ext cx="5109882" cy="504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14" name="Right Arrow 13"/>
          <p:cNvSpPr/>
          <p:nvPr/>
        </p:nvSpPr>
        <p:spPr>
          <a:xfrm>
            <a:off x="2026024" y="4937716"/>
            <a:ext cx="1775011" cy="504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15" name="Left Arrow 14"/>
          <p:cNvSpPr/>
          <p:nvPr/>
        </p:nvSpPr>
        <p:spPr>
          <a:xfrm>
            <a:off x="2026023" y="5321499"/>
            <a:ext cx="1775011" cy="504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HTML</a:t>
            </a:r>
          </a:p>
        </p:txBody>
      </p:sp>
      <p:sp>
        <p:nvSpPr>
          <p:cNvPr id="16" name="Left Arrow 15"/>
          <p:cNvSpPr/>
          <p:nvPr/>
        </p:nvSpPr>
        <p:spPr>
          <a:xfrm>
            <a:off x="2026024" y="2821028"/>
            <a:ext cx="5109882" cy="504000"/>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HTML</a:t>
            </a:r>
            <a:endParaRPr lang="en-AU" dirty="0"/>
          </a:p>
        </p:txBody>
      </p:sp>
      <p:sp>
        <p:nvSpPr>
          <p:cNvPr id="17" name="Right Arrow 16"/>
          <p:cNvSpPr/>
          <p:nvPr/>
        </p:nvSpPr>
        <p:spPr>
          <a:xfrm>
            <a:off x="2026024" y="3267993"/>
            <a:ext cx="5109882" cy="5040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POST</a:t>
            </a:r>
          </a:p>
        </p:txBody>
      </p:sp>
      <p:sp>
        <p:nvSpPr>
          <p:cNvPr id="3" name="Right Arrow 2"/>
          <p:cNvSpPr/>
          <p:nvPr/>
        </p:nvSpPr>
        <p:spPr>
          <a:xfrm>
            <a:off x="5360896" y="4099070"/>
            <a:ext cx="1775010" cy="504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HTML</a:t>
            </a:r>
            <a:endParaRPr lang="en-AU" dirty="0"/>
          </a:p>
        </p:txBody>
      </p:sp>
      <p:sp>
        <p:nvSpPr>
          <p:cNvPr id="18" name="Left Arrow 17"/>
          <p:cNvSpPr/>
          <p:nvPr/>
        </p:nvSpPr>
        <p:spPr>
          <a:xfrm>
            <a:off x="2026024" y="4517256"/>
            <a:ext cx="5109882" cy="504000"/>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302 redirect</a:t>
            </a:r>
            <a:endParaRPr lang="en-AU" dirty="0"/>
          </a:p>
        </p:txBody>
      </p:sp>
      <p:sp>
        <p:nvSpPr>
          <p:cNvPr id="19" name="TextBox 18"/>
          <p:cNvSpPr txBox="1"/>
          <p:nvPr/>
        </p:nvSpPr>
        <p:spPr>
          <a:xfrm>
            <a:off x="1555376" y="2623316"/>
            <a:ext cx="6033247"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HTTP/1.1 200 OK</a:t>
            </a:r>
          </a:p>
          <a:p>
            <a:r>
              <a:rPr lang="en-AU" sz="1600" dirty="0" smtClean="0"/>
              <a:t>Connection: close </a:t>
            </a:r>
          </a:p>
          <a:p>
            <a:r>
              <a:rPr lang="en-AU" sz="1600" dirty="0" smtClean="0"/>
              <a:t>….</a:t>
            </a:r>
          </a:p>
          <a:p>
            <a:r>
              <a:rPr lang="en-AU" sz="1600" dirty="0" smtClean="0"/>
              <a:t>&lt;H1&gt;Payment received&lt;/H1&gt;</a:t>
            </a:r>
          </a:p>
          <a:p>
            <a:r>
              <a:rPr lang="en-AU" sz="1600" dirty="0" smtClean="0"/>
              <a:t>Thank you for shopping at webshop.com</a:t>
            </a:r>
          </a:p>
          <a:p>
            <a:r>
              <a:rPr lang="en-AU" sz="1600" dirty="0" smtClean="0"/>
              <a:t>…</a:t>
            </a:r>
          </a:p>
        </p:txBody>
      </p:sp>
    </p:spTree>
    <p:extLst>
      <p:ext uri="{BB962C8B-B14F-4D97-AF65-F5344CB8AC3E}">
        <p14:creationId xmlns:p14="http://schemas.microsoft.com/office/powerpoint/2010/main" val="50966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API - Direct</a:t>
            </a:r>
            <a:endParaRPr lang="en-GB" dirty="0"/>
          </a:p>
        </p:txBody>
      </p:sp>
      <p:sp>
        <p:nvSpPr>
          <p:cNvPr id="5" name="Rectangle 4"/>
          <p:cNvSpPr/>
          <p:nvPr/>
        </p:nvSpPr>
        <p:spPr>
          <a:xfrm>
            <a:off x="466165" y="1559859"/>
            <a:ext cx="1559859" cy="4258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Customer</a:t>
            </a:r>
            <a:endParaRPr lang="en-AU" dirty="0"/>
          </a:p>
        </p:txBody>
      </p:sp>
      <p:sp>
        <p:nvSpPr>
          <p:cNvPr id="6" name="Rectangle 5"/>
          <p:cNvSpPr/>
          <p:nvPr/>
        </p:nvSpPr>
        <p:spPr>
          <a:xfrm>
            <a:off x="3801035" y="1559856"/>
            <a:ext cx="1559859" cy="425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Merchant</a:t>
            </a:r>
            <a:endParaRPr lang="en-AU" dirty="0"/>
          </a:p>
        </p:txBody>
      </p:sp>
      <p:sp>
        <p:nvSpPr>
          <p:cNvPr id="7" name="Rectangle 6"/>
          <p:cNvSpPr/>
          <p:nvPr/>
        </p:nvSpPr>
        <p:spPr>
          <a:xfrm>
            <a:off x="7135906" y="1559857"/>
            <a:ext cx="1559859" cy="425823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Payment Gateway</a:t>
            </a:r>
            <a:endParaRPr lang="en-AU" dirty="0"/>
          </a:p>
        </p:txBody>
      </p:sp>
      <p:sp>
        <p:nvSpPr>
          <p:cNvPr id="9" name="Right Arrow 8"/>
          <p:cNvSpPr/>
          <p:nvPr/>
        </p:nvSpPr>
        <p:spPr>
          <a:xfrm>
            <a:off x="5360894" y="2254174"/>
            <a:ext cx="1775012" cy="766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POST</a:t>
            </a:r>
            <a:endParaRPr lang="en-AU" dirty="0"/>
          </a:p>
        </p:txBody>
      </p:sp>
      <p:sp>
        <p:nvSpPr>
          <p:cNvPr id="8" name="TextBox 7"/>
          <p:cNvSpPr txBox="1"/>
          <p:nvPr/>
        </p:nvSpPr>
        <p:spPr>
          <a:xfrm>
            <a:off x="1555375" y="2492015"/>
            <a:ext cx="6033247"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a:t>POST </a:t>
            </a:r>
            <a:r>
              <a:rPr lang="en-AU" sz="1600" dirty="0" smtClean="0"/>
              <a:t>/</a:t>
            </a:r>
            <a:r>
              <a:rPr lang="en-AU" sz="1600" dirty="0" err="1" smtClean="0"/>
              <a:t>refundCard</a:t>
            </a:r>
            <a:r>
              <a:rPr lang="en-AU" sz="1600" dirty="0" smtClean="0"/>
              <a:t> HTTP/1.1</a:t>
            </a:r>
          </a:p>
          <a:p>
            <a:r>
              <a:rPr lang="en-AU" sz="1600" dirty="0" smtClean="0"/>
              <a:t>Host</a:t>
            </a:r>
            <a:r>
              <a:rPr lang="en-AU" sz="1600" dirty="0"/>
              <a:t>: </a:t>
            </a:r>
            <a:r>
              <a:rPr lang="en-AU" sz="1600" dirty="0" smtClean="0"/>
              <a:t>www.paymentgw.com </a:t>
            </a:r>
          </a:p>
          <a:p>
            <a:r>
              <a:rPr lang="en-AU" sz="1600" dirty="0"/>
              <a:t>Authorization: Basic dTkxMjM0OlNPQVAxMjM=</a:t>
            </a:r>
          </a:p>
          <a:p>
            <a:r>
              <a:rPr lang="en-AU" sz="1600" dirty="0" smtClean="0"/>
              <a:t>….</a:t>
            </a:r>
          </a:p>
          <a:p>
            <a:r>
              <a:rPr lang="en-AU" sz="1600" dirty="0"/>
              <a:t>&lt;Receipt&gt;912937791-0008912&lt;/Receipt&gt;</a:t>
            </a:r>
          </a:p>
          <a:p>
            <a:r>
              <a:rPr lang="en-AU" sz="1600" dirty="0"/>
              <a:t>&lt;Amount&gt;10000&lt;/Amount</a:t>
            </a:r>
            <a:r>
              <a:rPr lang="en-AU" sz="1600" dirty="0" smtClean="0"/>
              <a:t>&gt;</a:t>
            </a:r>
          </a:p>
          <a:p>
            <a:r>
              <a:rPr lang="en-AU" sz="1600" dirty="0"/>
              <a:t>&lt;</a:t>
            </a:r>
            <a:r>
              <a:rPr lang="en-AU" sz="1600" dirty="0" smtClean="0"/>
              <a:t>Hash&gt;92deb9c1596dbc30003198184c31ef52&lt;/Hash&gt;</a:t>
            </a:r>
            <a:endParaRPr lang="en-AU" sz="1600" dirty="0"/>
          </a:p>
        </p:txBody>
      </p:sp>
    </p:spTree>
    <p:extLst>
      <p:ext uri="{BB962C8B-B14F-4D97-AF65-F5344CB8AC3E}">
        <p14:creationId xmlns:p14="http://schemas.microsoft.com/office/powerpoint/2010/main" val="387706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API - Direct</a:t>
            </a:r>
            <a:endParaRPr lang="en-GB" dirty="0"/>
          </a:p>
        </p:txBody>
      </p:sp>
      <p:sp>
        <p:nvSpPr>
          <p:cNvPr id="5" name="Rectangle 4"/>
          <p:cNvSpPr/>
          <p:nvPr/>
        </p:nvSpPr>
        <p:spPr>
          <a:xfrm>
            <a:off x="466165" y="1559859"/>
            <a:ext cx="1559859" cy="4258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Customer</a:t>
            </a:r>
            <a:endParaRPr lang="en-AU" dirty="0"/>
          </a:p>
        </p:txBody>
      </p:sp>
      <p:sp>
        <p:nvSpPr>
          <p:cNvPr id="6" name="Rectangle 5"/>
          <p:cNvSpPr/>
          <p:nvPr/>
        </p:nvSpPr>
        <p:spPr>
          <a:xfrm>
            <a:off x="3801035" y="1559856"/>
            <a:ext cx="1559859" cy="425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Merchant</a:t>
            </a:r>
            <a:endParaRPr lang="en-AU" dirty="0"/>
          </a:p>
        </p:txBody>
      </p:sp>
      <p:sp>
        <p:nvSpPr>
          <p:cNvPr id="7" name="Rectangle 6"/>
          <p:cNvSpPr/>
          <p:nvPr/>
        </p:nvSpPr>
        <p:spPr>
          <a:xfrm>
            <a:off x="7135906" y="1559857"/>
            <a:ext cx="1559859" cy="425823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Payment Gateway</a:t>
            </a:r>
            <a:endParaRPr lang="en-AU" dirty="0"/>
          </a:p>
        </p:txBody>
      </p:sp>
      <p:sp>
        <p:nvSpPr>
          <p:cNvPr id="9" name="Right Arrow 8"/>
          <p:cNvSpPr/>
          <p:nvPr/>
        </p:nvSpPr>
        <p:spPr>
          <a:xfrm>
            <a:off x="5360894" y="2254174"/>
            <a:ext cx="1775012" cy="766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POST</a:t>
            </a:r>
            <a:endParaRPr lang="en-AU" dirty="0"/>
          </a:p>
        </p:txBody>
      </p:sp>
      <p:sp>
        <p:nvSpPr>
          <p:cNvPr id="10" name="Left Arrow 9"/>
          <p:cNvSpPr/>
          <p:nvPr/>
        </p:nvSpPr>
        <p:spPr>
          <a:xfrm>
            <a:off x="5360894" y="4141693"/>
            <a:ext cx="1775012" cy="735105"/>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XML</a:t>
            </a:r>
            <a:endParaRPr lang="en-AU" dirty="0"/>
          </a:p>
        </p:txBody>
      </p:sp>
      <p:sp>
        <p:nvSpPr>
          <p:cNvPr id="8" name="TextBox 7"/>
          <p:cNvSpPr txBox="1"/>
          <p:nvPr/>
        </p:nvSpPr>
        <p:spPr>
          <a:xfrm>
            <a:off x="1555375" y="2397948"/>
            <a:ext cx="6033247" cy="206210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HTTP/1.1 200 OK</a:t>
            </a:r>
          </a:p>
          <a:p>
            <a:r>
              <a:rPr lang="en-AU" sz="1600" dirty="0" smtClean="0"/>
              <a:t>Connection: close </a:t>
            </a:r>
          </a:p>
          <a:p>
            <a:r>
              <a:rPr lang="en-AU" sz="1600" dirty="0" smtClean="0"/>
              <a:t>….</a:t>
            </a:r>
          </a:p>
          <a:p>
            <a:r>
              <a:rPr lang="en-AU" sz="1600" dirty="0" smtClean="0"/>
              <a:t>&lt;Response&gt;</a:t>
            </a:r>
          </a:p>
          <a:p>
            <a:r>
              <a:rPr lang="en-AU" sz="1600" dirty="0"/>
              <a:t>&lt;</a:t>
            </a:r>
            <a:r>
              <a:rPr lang="en-AU" sz="1600" dirty="0" smtClean="0"/>
              <a:t>Code&gt;1&lt;/Code&gt;</a:t>
            </a:r>
          </a:p>
          <a:p>
            <a:r>
              <a:rPr lang="en-AU" sz="1600" dirty="0" smtClean="0"/>
              <a:t>&lt;Receipt&gt;912937791-0008912/01&lt;/Receipt&gt;</a:t>
            </a:r>
          </a:p>
          <a:p>
            <a:r>
              <a:rPr lang="en-AU" sz="1600" dirty="0" smtClean="0"/>
              <a:t>&lt;Amount&gt;10000&lt;/Amount&gt;</a:t>
            </a:r>
          </a:p>
          <a:p>
            <a:r>
              <a:rPr lang="en-AU" sz="1600" dirty="0" smtClean="0"/>
              <a:t>…</a:t>
            </a:r>
          </a:p>
        </p:txBody>
      </p:sp>
    </p:spTree>
    <p:extLst>
      <p:ext uri="{BB962C8B-B14F-4D97-AF65-F5344CB8AC3E}">
        <p14:creationId xmlns:p14="http://schemas.microsoft.com/office/powerpoint/2010/main" val="392539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Traditional attacks</a:t>
            </a:r>
          </a:p>
        </p:txBody>
      </p:sp>
      <p:pic>
        <p:nvPicPr>
          <p:cNvPr id="7170" name="Picture 2" descr="C:\Users\emarcussen\Advisory\PGAttack\BHasia2014\Presentation\1192279-path_of_neo.jpg"/>
          <p:cNvPicPr>
            <a:picLocks noChangeAspect="1" noChangeArrowheads="1"/>
          </p:cNvPicPr>
          <p:nvPr/>
        </p:nvPicPr>
        <p:blipFill rotWithShape="1">
          <a:blip r:embed="rId2">
            <a:extLst>
              <a:ext uri="{28A0092B-C50C-407E-A947-70E740481C1C}">
                <a14:useLocalDpi xmlns:a14="http://schemas.microsoft.com/office/drawing/2010/main" val="0"/>
              </a:ext>
            </a:extLst>
          </a:blip>
          <a:srcRect l="6786" r="6453" b="25659"/>
          <a:stretch/>
        </p:blipFill>
        <p:spPr bwMode="auto">
          <a:xfrm>
            <a:off x="431799" y="1016000"/>
            <a:ext cx="8280401" cy="532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925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eft Arrow 12"/>
          <p:cNvSpPr/>
          <p:nvPr/>
        </p:nvSpPr>
        <p:spPr>
          <a:xfrm>
            <a:off x="2026024" y="2052917"/>
            <a:ext cx="1775011" cy="5468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302</a:t>
            </a:r>
          </a:p>
        </p:txBody>
      </p:sp>
      <p:sp>
        <p:nvSpPr>
          <p:cNvPr id="12" name="Right Arrow 11"/>
          <p:cNvSpPr/>
          <p:nvPr/>
        </p:nvSpPr>
        <p:spPr>
          <a:xfrm>
            <a:off x="2026024" y="1559859"/>
            <a:ext cx="1775011" cy="60063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2" name="Title 1"/>
          <p:cNvSpPr>
            <a:spLocks noGrp="1"/>
          </p:cNvSpPr>
          <p:nvPr>
            <p:ph type="title"/>
          </p:nvPr>
        </p:nvSpPr>
        <p:spPr/>
        <p:txBody>
          <a:bodyPr/>
          <a:lstStyle/>
          <a:p>
            <a:r>
              <a:rPr lang="en-AU" dirty="0"/>
              <a:t>Traditional attacks</a:t>
            </a:r>
            <a:endParaRPr lang="en-GB" dirty="0"/>
          </a:p>
        </p:txBody>
      </p:sp>
      <p:sp>
        <p:nvSpPr>
          <p:cNvPr id="5" name="Rectangle 4"/>
          <p:cNvSpPr/>
          <p:nvPr/>
        </p:nvSpPr>
        <p:spPr>
          <a:xfrm>
            <a:off x="466165" y="1559859"/>
            <a:ext cx="1559859" cy="42582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Customer</a:t>
            </a:r>
            <a:endParaRPr lang="en-AU" dirty="0"/>
          </a:p>
        </p:txBody>
      </p:sp>
      <p:sp>
        <p:nvSpPr>
          <p:cNvPr id="6" name="Rectangle 5"/>
          <p:cNvSpPr/>
          <p:nvPr/>
        </p:nvSpPr>
        <p:spPr>
          <a:xfrm>
            <a:off x="3801035" y="1559856"/>
            <a:ext cx="1559859" cy="425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Merchant</a:t>
            </a:r>
            <a:endParaRPr lang="en-AU" dirty="0"/>
          </a:p>
        </p:txBody>
      </p:sp>
      <p:sp>
        <p:nvSpPr>
          <p:cNvPr id="7" name="Rectangle 6"/>
          <p:cNvSpPr/>
          <p:nvPr/>
        </p:nvSpPr>
        <p:spPr>
          <a:xfrm>
            <a:off x="7135906" y="1559857"/>
            <a:ext cx="1559859" cy="425823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Payment Gateway</a:t>
            </a:r>
            <a:endParaRPr lang="en-AU" dirty="0"/>
          </a:p>
        </p:txBody>
      </p:sp>
      <p:sp>
        <p:nvSpPr>
          <p:cNvPr id="10" name="Left Arrow 9"/>
          <p:cNvSpPr/>
          <p:nvPr/>
        </p:nvSpPr>
        <p:spPr>
          <a:xfrm>
            <a:off x="2026023" y="3783105"/>
            <a:ext cx="5109882" cy="537884"/>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302 redirect</a:t>
            </a:r>
            <a:endParaRPr lang="en-AU" dirty="0"/>
          </a:p>
        </p:txBody>
      </p:sp>
      <p:sp>
        <p:nvSpPr>
          <p:cNvPr id="11" name="Right Arrow 10"/>
          <p:cNvSpPr/>
          <p:nvPr/>
        </p:nvSpPr>
        <p:spPr>
          <a:xfrm>
            <a:off x="2026024" y="2596553"/>
            <a:ext cx="5109882" cy="5231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14" name="Right Arrow 13"/>
          <p:cNvSpPr/>
          <p:nvPr/>
        </p:nvSpPr>
        <p:spPr>
          <a:xfrm>
            <a:off x="2026024" y="4616823"/>
            <a:ext cx="1775011" cy="57373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15" name="Left Arrow 14"/>
          <p:cNvSpPr/>
          <p:nvPr/>
        </p:nvSpPr>
        <p:spPr>
          <a:xfrm>
            <a:off x="2026024" y="5095164"/>
            <a:ext cx="1775011" cy="5346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HTML</a:t>
            </a:r>
          </a:p>
        </p:txBody>
      </p:sp>
      <p:sp>
        <p:nvSpPr>
          <p:cNvPr id="16" name="Left Arrow 15"/>
          <p:cNvSpPr/>
          <p:nvPr/>
        </p:nvSpPr>
        <p:spPr>
          <a:xfrm>
            <a:off x="2026023" y="3021104"/>
            <a:ext cx="5109882" cy="537884"/>
          </a:xfrm>
          <a:prstGeom prst="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HTML</a:t>
            </a:r>
            <a:endParaRPr lang="en-AU" dirty="0"/>
          </a:p>
        </p:txBody>
      </p:sp>
      <p:sp>
        <p:nvSpPr>
          <p:cNvPr id="17" name="Right Arrow 16"/>
          <p:cNvSpPr/>
          <p:nvPr/>
        </p:nvSpPr>
        <p:spPr>
          <a:xfrm>
            <a:off x="2026023" y="3427391"/>
            <a:ext cx="5109882" cy="5231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POST</a:t>
            </a:r>
          </a:p>
        </p:txBody>
      </p:sp>
      <p:sp>
        <p:nvSpPr>
          <p:cNvPr id="19" name="Right Arrow 18"/>
          <p:cNvSpPr/>
          <p:nvPr/>
        </p:nvSpPr>
        <p:spPr>
          <a:xfrm>
            <a:off x="2026024" y="2596553"/>
            <a:ext cx="5109882" cy="523164"/>
          </a:xfrm>
          <a:prstGeom prst="rightArrow">
            <a:avLst/>
          </a:prstGeom>
          <a:solidFill>
            <a:srgbClr val="FF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
        <p:nvSpPr>
          <p:cNvPr id="20" name="Right Arrow 19"/>
          <p:cNvSpPr/>
          <p:nvPr/>
        </p:nvSpPr>
        <p:spPr>
          <a:xfrm>
            <a:off x="2026024" y="4616823"/>
            <a:ext cx="1775011" cy="573739"/>
          </a:xfrm>
          <a:prstGeom prst="rightArrow">
            <a:avLst/>
          </a:prstGeom>
          <a:solidFill>
            <a:srgbClr val="FF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GET</a:t>
            </a:r>
          </a:p>
        </p:txBody>
      </p:sp>
    </p:spTree>
    <p:extLst>
      <p:ext uri="{BB962C8B-B14F-4D97-AF65-F5344CB8AC3E}">
        <p14:creationId xmlns:p14="http://schemas.microsoft.com/office/powerpoint/2010/main" val="229511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Traditional attacks</a:t>
            </a:r>
            <a:endParaRPr lang="en-AU" dirty="0"/>
          </a:p>
        </p:txBody>
      </p:sp>
      <p:sp>
        <p:nvSpPr>
          <p:cNvPr id="3" name="Content Placeholder 2"/>
          <p:cNvSpPr>
            <a:spLocks noGrp="1"/>
          </p:cNvSpPr>
          <p:nvPr>
            <p:ph idx="1"/>
          </p:nvPr>
        </p:nvSpPr>
        <p:spPr/>
        <p:txBody>
          <a:bodyPr/>
          <a:lstStyle/>
          <a:p>
            <a:r>
              <a:rPr lang="en-US" sz="2400" dirty="0"/>
              <a:t>Change payment </a:t>
            </a:r>
            <a:r>
              <a:rPr lang="en-US" sz="2400" dirty="0" smtClean="0"/>
              <a:t>amount</a:t>
            </a:r>
          </a:p>
          <a:p>
            <a:pPr marL="298450" lvl="1" indent="0">
              <a:buNone/>
            </a:pPr>
            <a:r>
              <a:rPr lang="en-US" sz="2000" dirty="0" smtClean="0"/>
              <a:t>https://paymentgateway.com/pay?</a:t>
            </a:r>
            <a:r>
              <a:rPr lang="en-US" sz="2000" dirty="0" smtClean="0">
                <a:solidFill>
                  <a:srgbClr val="FF0000"/>
                </a:solidFill>
              </a:rPr>
              <a:t>amount=0.01</a:t>
            </a:r>
          </a:p>
          <a:p>
            <a:pPr marL="298450" lvl="1" indent="0">
              <a:buNone/>
            </a:pPr>
            <a:r>
              <a:rPr lang="en-AU" sz="2400" b="1" dirty="0"/>
              <a:t>Solved with request validation!</a:t>
            </a:r>
          </a:p>
          <a:p>
            <a:pPr marL="298450" lvl="1" indent="0">
              <a:buNone/>
            </a:pPr>
            <a:endParaRPr lang="en-US" sz="2000" dirty="0">
              <a:solidFill>
                <a:srgbClr val="FF0000"/>
              </a:solidFill>
            </a:endParaRPr>
          </a:p>
          <a:p>
            <a:r>
              <a:rPr lang="en-US" sz="2400" dirty="0"/>
              <a:t>Spoof payment received message to return url</a:t>
            </a:r>
          </a:p>
          <a:p>
            <a:pPr marL="358775" lvl="3" indent="0">
              <a:buNone/>
            </a:pPr>
            <a:r>
              <a:rPr lang="en-US" sz="2000" dirty="0"/>
              <a:t>https://</a:t>
            </a:r>
            <a:r>
              <a:rPr lang="en-US" sz="2000" dirty="0" smtClean="0"/>
              <a:t>merchant.com/return?</a:t>
            </a:r>
            <a:r>
              <a:rPr lang="en-US" sz="2000" dirty="0" smtClean="0">
                <a:solidFill>
                  <a:srgbClr val="FF0000"/>
                </a:solidFill>
              </a:rPr>
              <a:t>Success=1&amp;Amount=100.00&amp;Message=Paid</a:t>
            </a:r>
          </a:p>
          <a:p>
            <a:pPr marL="358775" lvl="3" indent="0">
              <a:buNone/>
            </a:pPr>
            <a:r>
              <a:rPr lang="en-AU" sz="2000" b="1" dirty="0"/>
              <a:t>Solved with </a:t>
            </a:r>
            <a:r>
              <a:rPr lang="en-AU" sz="2000" b="1" dirty="0" smtClean="0"/>
              <a:t>response validation</a:t>
            </a:r>
            <a:r>
              <a:rPr lang="en-AU" sz="2000" b="1" dirty="0"/>
              <a:t>!</a:t>
            </a:r>
          </a:p>
          <a:p>
            <a:pPr marL="358775" lvl="3" indent="0">
              <a:buNone/>
            </a:pPr>
            <a:endParaRPr lang="en-US" sz="2000" dirty="0" smtClean="0"/>
          </a:p>
          <a:p>
            <a:endParaRPr lang="en-AU" dirty="0"/>
          </a:p>
          <a:p>
            <a:endParaRPr lang="en-AU" dirty="0"/>
          </a:p>
        </p:txBody>
      </p:sp>
    </p:spTree>
    <p:extLst>
      <p:ext uri="{BB962C8B-B14F-4D97-AF65-F5344CB8AC3E}">
        <p14:creationId xmlns:p14="http://schemas.microsoft.com/office/powerpoint/2010/main" val="158780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Request &amp; REPSONSE validation</a:t>
            </a:r>
            <a:endParaRPr lang="en-AU" dirty="0"/>
          </a:p>
        </p:txBody>
      </p:sp>
      <p:sp>
        <p:nvSpPr>
          <p:cNvPr id="3" name="Content Placeholder 2"/>
          <p:cNvSpPr>
            <a:spLocks noGrp="1"/>
          </p:cNvSpPr>
          <p:nvPr>
            <p:ph idx="1"/>
          </p:nvPr>
        </p:nvSpPr>
        <p:spPr/>
        <p:txBody>
          <a:bodyPr/>
          <a:lstStyle/>
          <a:p>
            <a:pPr marL="0" indent="0">
              <a:buNone/>
            </a:pPr>
            <a:endParaRPr lang="en-AU" sz="2800" dirty="0" smtClean="0"/>
          </a:p>
          <a:p>
            <a:pPr marL="0" indent="0">
              <a:buNone/>
            </a:pPr>
            <a:r>
              <a:rPr lang="en-AU" sz="2800" dirty="0" smtClean="0"/>
              <a:t>To </a:t>
            </a:r>
            <a:r>
              <a:rPr lang="en-AU" sz="2800" dirty="0"/>
              <a:t>validate the request of the payment page result, signed request is often used - which is the result of the hash function in which the parameters of an application confirmed by a «secret word», known only to the merchant and payment gateway.</a:t>
            </a:r>
          </a:p>
          <a:p>
            <a:endParaRPr lang="en-AU" dirty="0"/>
          </a:p>
        </p:txBody>
      </p:sp>
    </p:spTree>
    <p:extLst>
      <p:ext uri="{BB962C8B-B14F-4D97-AF65-F5344CB8AC3E}">
        <p14:creationId xmlns:p14="http://schemas.microsoft.com/office/powerpoint/2010/main" val="36026375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Request validation</a:t>
            </a:r>
            <a:endParaRPr lang="en-AU" dirty="0"/>
          </a:p>
        </p:txBody>
      </p:sp>
      <p:sp>
        <p:nvSpPr>
          <p:cNvPr id="3" name="Content Placeholder 2"/>
          <p:cNvSpPr>
            <a:spLocks noGrp="1"/>
          </p:cNvSpPr>
          <p:nvPr>
            <p:ph idx="1"/>
          </p:nvPr>
        </p:nvSpPr>
        <p:spPr/>
        <p:txBody>
          <a:bodyPr/>
          <a:lstStyle/>
          <a:p>
            <a:r>
              <a:rPr lang="en-AU" sz="2400" dirty="0"/>
              <a:t>Protects the “</a:t>
            </a:r>
            <a:r>
              <a:rPr lang="en-AU" sz="2400" b="1" dirty="0"/>
              <a:t>vital</a:t>
            </a:r>
            <a:r>
              <a:rPr lang="en-AU" sz="2400" dirty="0"/>
              <a:t>” details of the transaction</a:t>
            </a:r>
          </a:p>
          <a:p>
            <a:endParaRPr lang="en-AU" sz="2400" dirty="0"/>
          </a:p>
          <a:p>
            <a:pPr marL="0" indent="0">
              <a:buNone/>
            </a:pPr>
            <a:r>
              <a:rPr lang="en-AU" sz="2400" dirty="0"/>
              <a:t>Example:</a:t>
            </a:r>
          </a:p>
          <a:p>
            <a:r>
              <a:rPr lang="en-US" sz="2400" dirty="0"/>
              <a:t>SHA1 of MERCHANTID, TXNTYPE, REFERENCEID, AMOUNT, CURRENCY, TIMESTAMP</a:t>
            </a:r>
          </a:p>
          <a:p>
            <a:endParaRPr lang="en-AU" dirty="0"/>
          </a:p>
        </p:txBody>
      </p:sp>
    </p:spTree>
    <p:extLst>
      <p:ext uri="{BB962C8B-B14F-4D97-AF65-F5344CB8AC3E}">
        <p14:creationId xmlns:p14="http://schemas.microsoft.com/office/powerpoint/2010/main" val="36026375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REQUEST VALIDATION EXAMPLE</a:t>
            </a:r>
            <a:endParaRPr lang="en-AU" dirty="0"/>
          </a:p>
        </p:txBody>
      </p:sp>
      <p:grpSp>
        <p:nvGrpSpPr>
          <p:cNvPr id="3" name="Group 2"/>
          <p:cNvGrpSpPr/>
          <p:nvPr/>
        </p:nvGrpSpPr>
        <p:grpSpPr>
          <a:xfrm>
            <a:off x="511910" y="1628800"/>
            <a:ext cx="8136904" cy="1080120"/>
            <a:chOff x="511910" y="1628800"/>
            <a:chExt cx="8136904" cy="1080120"/>
          </a:xfrm>
        </p:grpSpPr>
        <p:sp>
          <p:nvSpPr>
            <p:cNvPr id="4" name="Rectangle 3"/>
            <p:cNvSpPr/>
            <p:nvPr/>
          </p:nvSpPr>
          <p:spPr>
            <a:xfrm>
              <a:off x="511910" y="2132856"/>
              <a:ext cx="813690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4e65a02daacaf2f94f057fbc3d09c43883d10dc8</a:t>
              </a:r>
            </a:p>
          </p:txBody>
        </p:sp>
        <p:sp>
          <p:nvSpPr>
            <p:cNvPr id="5" name="Rectangle 4"/>
            <p:cNvSpPr/>
            <p:nvPr/>
          </p:nvSpPr>
          <p:spPr>
            <a:xfrm>
              <a:off x="511910" y="1628800"/>
              <a:ext cx="8136904" cy="5040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sha1(</a:t>
              </a:r>
              <a:r>
                <a:rPr lang="en-US" b="1" dirty="0" smtClean="0"/>
                <a:t>'</a:t>
              </a:r>
              <a:r>
                <a:rPr lang="en-US" b="1" dirty="0" smtClean="0">
                  <a:solidFill>
                    <a:srgbClr val="002060"/>
                  </a:solidFill>
                </a:rPr>
                <a:t>ABC9999</a:t>
              </a:r>
              <a:r>
                <a:rPr lang="en-US" b="1" dirty="0" smtClean="0"/>
                <a:t>|</a:t>
              </a:r>
              <a:r>
                <a:rPr lang="en-US" b="1" dirty="0" smtClean="0">
                  <a:solidFill>
                    <a:srgbClr val="FF0000"/>
                  </a:solidFill>
                </a:rPr>
                <a:t>Secrit123</a:t>
              </a:r>
              <a:r>
                <a:rPr lang="en-US" b="1" dirty="0" smtClean="0">
                  <a:solidFill>
                    <a:schemeClr val="bg1">
                      <a:lumMod val="50000"/>
                    </a:schemeClr>
                  </a:solidFill>
                </a:rPr>
                <a:t>|1|</a:t>
              </a:r>
              <a:r>
                <a:rPr lang="en-US" b="1" dirty="0" smtClean="0">
                  <a:solidFill>
                    <a:srgbClr val="7030A0"/>
                  </a:solidFill>
                </a:rPr>
                <a:t>Invoice 986616</a:t>
              </a:r>
              <a:r>
                <a:rPr lang="en-US" b="1" dirty="0" smtClean="0">
                  <a:solidFill>
                    <a:schemeClr val="bg1">
                      <a:lumMod val="50000"/>
                    </a:schemeClr>
                  </a:solidFill>
                </a:rPr>
                <a:t>|</a:t>
              </a:r>
              <a:r>
                <a:rPr lang="en-US" b="1" dirty="0" smtClean="0">
                  <a:solidFill>
                    <a:srgbClr val="00B050"/>
                  </a:solidFill>
                </a:rPr>
                <a:t>100.00</a:t>
              </a:r>
              <a:r>
                <a:rPr lang="en-US" b="1" dirty="0" smtClean="0">
                  <a:solidFill>
                    <a:schemeClr val="bg1">
                      <a:lumMod val="50000"/>
                    </a:schemeClr>
                  </a:solidFill>
                </a:rPr>
                <a:t>|20140121222324</a:t>
              </a:r>
              <a:r>
                <a:rPr lang="en-US" b="1" dirty="0"/>
                <a:t>'</a:t>
              </a:r>
              <a:r>
                <a:rPr lang="en-US" b="1" dirty="0" smtClean="0">
                  <a:solidFill>
                    <a:schemeClr val="bg1">
                      <a:lumMod val="50000"/>
                    </a:schemeClr>
                  </a:solidFill>
                </a:rPr>
                <a:t>)</a:t>
              </a:r>
              <a:endParaRPr lang="en-US" b="1" dirty="0">
                <a:solidFill>
                  <a:schemeClr val="bg1">
                    <a:lumMod val="50000"/>
                  </a:schemeClr>
                </a:solidFill>
              </a:endParaRPr>
            </a:p>
          </p:txBody>
        </p:sp>
      </p:grpSp>
      <p:grpSp>
        <p:nvGrpSpPr>
          <p:cNvPr id="10" name="Group 9"/>
          <p:cNvGrpSpPr/>
          <p:nvPr/>
        </p:nvGrpSpPr>
        <p:grpSpPr>
          <a:xfrm>
            <a:off x="511910" y="2996952"/>
            <a:ext cx="8136904" cy="1080120"/>
            <a:chOff x="511910" y="2996952"/>
            <a:chExt cx="8136904" cy="1080120"/>
          </a:xfrm>
        </p:grpSpPr>
        <p:sp>
          <p:nvSpPr>
            <p:cNvPr id="6" name="Rectangle 5"/>
            <p:cNvSpPr/>
            <p:nvPr/>
          </p:nvSpPr>
          <p:spPr>
            <a:xfrm>
              <a:off x="511910" y="3501008"/>
              <a:ext cx="813690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038f9a286409494075babb108f03a27e</a:t>
              </a:r>
            </a:p>
          </p:txBody>
        </p:sp>
        <p:sp>
          <p:nvSpPr>
            <p:cNvPr id="7" name="Rectangle 6"/>
            <p:cNvSpPr/>
            <p:nvPr/>
          </p:nvSpPr>
          <p:spPr>
            <a:xfrm>
              <a:off x="511910" y="2996952"/>
              <a:ext cx="8136904" cy="5040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md5('</a:t>
              </a:r>
              <a:r>
                <a:rPr lang="en-US" b="1" dirty="0" smtClean="0">
                  <a:solidFill>
                    <a:srgbClr val="FF0000"/>
                  </a:solidFill>
                </a:rPr>
                <a:t>secrit123</a:t>
              </a:r>
              <a:r>
                <a:rPr lang="en-US" b="1" dirty="0" smtClean="0">
                  <a:solidFill>
                    <a:srgbClr val="002060"/>
                  </a:solidFill>
                </a:rPr>
                <a:t>abc9999</a:t>
              </a:r>
              <a:r>
                <a:rPr lang="en-US" b="1" dirty="0" smtClean="0">
                  <a:solidFill>
                    <a:srgbClr val="00B050"/>
                  </a:solidFill>
                </a:rPr>
                <a:t>100.00</a:t>
              </a:r>
              <a:r>
                <a:rPr lang="en-US" b="1" dirty="0" smtClean="0"/>
                <a:t>aud</a:t>
              </a:r>
              <a:r>
                <a:rPr lang="en-US" b="1" dirty="0"/>
                <a:t>')</a:t>
              </a:r>
            </a:p>
          </p:txBody>
        </p:sp>
      </p:grpSp>
      <p:grpSp>
        <p:nvGrpSpPr>
          <p:cNvPr id="11" name="Group 10"/>
          <p:cNvGrpSpPr/>
          <p:nvPr/>
        </p:nvGrpSpPr>
        <p:grpSpPr>
          <a:xfrm>
            <a:off x="511910" y="4365104"/>
            <a:ext cx="8136904" cy="1080120"/>
            <a:chOff x="511910" y="4365104"/>
            <a:chExt cx="8136904" cy="1080120"/>
          </a:xfrm>
        </p:grpSpPr>
        <p:sp>
          <p:nvSpPr>
            <p:cNvPr id="8" name="Rectangle 7"/>
            <p:cNvSpPr/>
            <p:nvPr/>
          </p:nvSpPr>
          <p:spPr>
            <a:xfrm>
              <a:off x="511910" y="4869160"/>
              <a:ext cx="813690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6a0a4eb970340d98fa33daf21400e5eb</a:t>
              </a:r>
            </a:p>
          </p:txBody>
        </p:sp>
        <p:sp>
          <p:nvSpPr>
            <p:cNvPr id="9" name="Rectangle 8"/>
            <p:cNvSpPr/>
            <p:nvPr/>
          </p:nvSpPr>
          <p:spPr>
            <a:xfrm>
              <a:off x="511910" y="4365104"/>
              <a:ext cx="8136904" cy="5040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md5(md5('20140121222324.</a:t>
              </a:r>
              <a:r>
                <a:rPr lang="en-US" b="1" dirty="0">
                  <a:solidFill>
                    <a:srgbClr val="002060"/>
                  </a:solidFill>
                </a:rPr>
                <a:t>ABC99999</a:t>
              </a:r>
              <a:r>
                <a:rPr lang="en-US" b="1" dirty="0"/>
                <a:t>.</a:t>
              </a:r>
              <a:r>
                <a:rPr lang="en-US" b="1" dirty="0">
                  <a:solidFill>
                    <a:srgbClr val="7030A0"/>
                  </a:solidFill>
                </a:rPr>
                <a:t>Invoice 986616</a:t>
              </a:r>
              <a:r>
                <a:rPr lang="en-US" b="1" dirty="0"/>
                <a:t>.</a:t>
              </a:r>
              <a:r>
                <a:rPr lang="en-US" b="1" dirty="0">
                  <a:solidFill>
                    <a:srgbClr val="00B050"/>
                  </a:solidFill>
                </a:rPr>
                <a:t>100</a:t>
              </a:r>
              <a:r>
                <a:rPr lang="en-US" b="1" dirty="0"/>
                <a:t>.AUD').'.</a:t>
              </a:r>
              <a:r>
                <a:rPr lang="en-US" b="1" dirty="0">
                  <a:solidFill>
                    <a:srgbClr val="FF0000"/>
                  </a:solidFill>
                </a:rPr>
                <a:t>Secrit123</a:t>
              </a:r>
              <a:r>
                <a:rPr lang="en-US" b="1" dirty="0"/>
                <a:t>')</a:t>
              </a:r>
            </a:p>
          </p:txBody>
        </p:sp>
      </p:grpSp>
    </p:spTree>
    <p:extLst>
      <p:ext uri="{BB962C8B-B14F-4D97-AF65-F5344CB8AC3E}">
        <p14:creationId xmlns:p14="http://schemas.microsoft.com/office/powerpoint/2010/main" val="3602637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charset="0"/>
              <a:buChar char="•"/>
            </a:pPr>
            <a:r>
              <a:rPr lang="en-GB" altLang="en-US" sz="2400" dirty="0" smtClean="0"/>
              <a:t>Actors</a:t>
            </a:r>
          </a:p>
          <a:p>
            <a:pPr>
              <a:buFont typeface="Arial" charset="0"/>
              <a:buChar char="•"/>
            </a:pPr>
            <a:r>
              <a:rPr lang="en-GB" altLang="en-US" sz="2400" dirty="0" smtClean="0"/>
              <a:t>Definitions</a:t>
            </a:r>
          </a:p>
          <a:p>
            <a:r>
              <a:rPr lang="en-AU" sz="2400" dirty="0"/>
              <a:t>Payment gateway APIs</a:t>
            </a:r>
          </a:p>
          <a:p>
            <a:r>
              <a:rPr lang="en-AU" sz="2400" dirty="0"/>
              <a:t>Design vulnerabilities</a:t>
            </a:r>
          </a:p>
          <a:p>
            <a:r>
              <a:rPr lang="en-AU" sz="2400" dirty="0"/>
              <a:t>Cryptography</a:t>
            </a:r>
          </a:p>
          <a:p>
            <a:r>
              <a:rPr lang="en-AU" sz="2400" dirty="0"/>
              <a:t>I</a:t>
            </a:r>
            <a:r>
              <a:rPr lang="en-AU" sz="2400" dirty="0" smtClean="0"/>
              <a:t>mplementation bugs</a:t>
            </a:r>
            <a:endParaRPr lang="en-GB" altLang="en-US" sz="2400" dirty="0"/>
          </a:p>
        </p:txBody>
      </p:sp>
      <p:sp>
        <p:nvSpPr>
          <p:cNvPr id="2" name="Title 1"/>
          <p:cNvSpPr>
            <a:spLocks noGrp="1"/>
          </p:cNvSpPr>
          <p:nvPr>
            <p:ph type="title"/>
          </p:nvPr>
        </p:nvSpPr>
        <p:spPr/>
        <p:txBody>
          <a:bodyPr/>
          <a:lstStyle/>
          <a:p>
            <a:r>
              <a:rPr lang="en-GB" dirty="0" err="1" smtClean="0"/>
              <a:t>IntroductioN</a:t>
            </a:r>
            <a:endParaRPr lang="en-GB" dirty="0"/>
          </a:p>
        </p:txBody>
      </p:sp>
    </p:spTree>
    <p:extLst>
      <p:ext uri="{BB962C8B-B14F-4D97-AF65-F5344CB8AC3E}">
        <p14:creationId xmlns:p14="http://schemas.microsoft.com/office/powerpoint/2010/main" val="7099146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Response validation</a:t>
            </a:r>
            <a:endParaRPr lang="en-AU" dirty="0"/>
          </a:p>
        </p:txBody>
      </p:sp>
      <p:sp>
        <p:nvSpPr>
          <p:cNvPr id="3" name="Content Placeholder 2"/>
          <p:cNvSpPr>
            <a:spLocks noGrp="1"/>
          </p:cNvSpPr>
          <p:nvPr>
            <p:ph idx="1"/>
          </p:nvPr>
        </p:nvSpPr>
        <p:spPr/>
        <p:txBody>
          <a:bodyPr>
            <a:normAutofit/>
          </a:bodyPr>
          <a:lstStyle/>
          <a:p>
            <a:r>
              <a:rPr lang="en-AU" sz="2400" dirty="0"/>
              <a:t>Protects the “</a:t>
            </a:r>
            <a:r>
              <a:rPr lang="en-AU" sz="2400" b="1" dirty="0"/>
              <a:t>vital</a:t>
            </a:r>
            <a:r>
              <a:rPr lang="en-AU" sz="2400" dirty="0"/>
              <a:t>” details of the payment receipt</a:t>
            </a:r>
          </a:p>
          <a:p>
            <a:endParaRPr lang="en-AU" sz="2400" dirty="0"/>
          </a:p>
          <a:p>
            <a:r>
              <a:rPr lang="en-AU" sz="2400" dirty="0"/>
              <a:t>Example:</a:t>
            </a:r>
          </a:p>
          <a:p>
            <a:r>
              <a:rPr lang="en-US" sz="2400" dirty="0"/>
              <a:t>SHA1 of MERCHANTID, TRANSACTIONID, AMOUNT</a:t>
            </a:r>
          </a:p>
          <a:p>
            <a:pPr marL="0" indent="0">
              <a:buNone/>
            </a:pPr>
            <a:endParaRPr lang="en-AU" sz="2400" dirty="0"/>
          </a:p>
        </p:txBody>
      </p:sp>
    </p:spTree>
    <p:extLst>
      <p:ext uri="{BB962C8B-B14F-4D97-AF65-F5344CB8AC3E}">
        <p14:creationId xmlns:p14="http://schemas.microsoft.com/office/powerpoint/2010/main" val="11484855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Response validation example</a:t>
            </a:r>
            <a:endParaRPr lang="en-AU" dirty="0"/>
          </a:p>
        </p:txBody>
      </p:sp>
      <p:grpSp>
        <p:nvGrpSpPr>
          <p:cNvPr id="6" name="Group 5"/>
          <p:cNvGrpSpPr/>
          <p:nvPr/>
        </p:nvGrpSpPr>
        <p:grpSpPr>
          <a:xfrm>
            <a:off x="511910" y="1639012"/>
            <a:ext cx="8136904" cy="1034297"/>
            <a:chOff x="511910" y="1639012"/>
            <a:chExt cx="8136904" cy="1034297"/>
          </a:xfrm>
        </p:grpSpPr>
        <p:sp>
          <p:nvSpPr>
            <p:cNvPr id="4" name="Rectangle 3"/>
            <p:cNvSpPr/>
            <p:nvPr/>
          </p:nvSpPr>
          <p:spPr>
            <a:xfrm>
              <a:off x="511910" y="1639012"/>
              <a:ext cx="8136904" cy="45823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sha1('</a:t>
              </a:r>
              <a:r>
                <a:rPr lang="en-US" b="1" dirty="0">
                  <a:solidFill>
                    <a:srgbClr val="002060"/>
                  </a:solidFill>
                </a:rPr>
                <a:t>ABC9999</a:t>
              </a:r>
              <a:r>
                <a:rPr lang="en-US" b="1" dirty="0"/>
                <a:t>|</a:t>
              </a:r>
              <a:r>
                <a:rPr lang="en-US" b="1" dirty="0">
                  <a:solidFill>
                    <a:srgbClr val="FF0000"/>
                  </a:solidFill>
                </a:rPr>
                <a:t>Secrit123</a:t>
              </a:r>
              <a:r>
                <a:rPr lang="en-US" b="1" dirty="0"/>
                <a:t>|</a:t>
              </a:r>
              <a:r>
                <a:rPr lang="en-US" b="1" dirty="0">
                  <a:solidFill>
                    <a:srgbClr val="7030A0"/>
                  </a:solidFill>
                </a:rPr>
                <a:t>Invoice 986616</a:t>
              </a:r>
              <a:r>
                <a:rPr lang="en-US" b="1" dirty="0"/>
                <a:t>|</a:t>
              </a:r>
              <a:r>
                <a:rPr lang="en-US" b="1" dirty="0">
                  <a:solidFill>
                    <a:srgbClr val="00B050"/>
                  </a:solidFill>
                </a:rPr>
                <a:t>100.00</a:t>
              </a:r>
              <a:r>
                <a:rPr lang="en-US" b="1" dirty="0"/>
                <a:t>')</a:t>
              </a:r>
            </a:p>
          </p:txBody>
        </p:sp>
        <p:sp>
          <p:nvSpPr>
            <p:cNvPr id="5" name="Rectangle 4"/>
            <p:cNvSpPr/>
            <p:nvPr/>
          </p:nvSpPr>
          <p:spPr>
            <a:xfrm>
              <a:off x="511910" y="2097245"/>
              <a:ext cx="813690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c5af7bd81fec9eee6415fd1a4d77edc1e8ca9df6</a:t>
              </a:r>
            </a:p>
          </p:txBody>
        </p:sp>
      </p:grpSp>
      <p:grpSp>
        <p:nvGrpSpPr>
          <p:cNvPr id="7" name="Group 6"/>
          <p:cNvGrpSpPr/>
          <p:nvPr/>
        </p:nvGrpSpPr>
        <p:grpSpPr>
          <a:xfrm>
            <a:off x="511910" y="3023312"/>
            <a:ext cx="8136904" cy="1034297"/>
            <a:chOff x="511910" y="1639012"/>
            <a:chExt cx="8136904" cy="1034297"/>
          </a:xfrm>
        </p:grpSpPr>
        <p:sp>
          <p:nvSpPr>
            <p:cNvPr id="8" name="Rectangle 7"/>
            <p:cNvSpPr/>
            <p:nvPr/>
          </p:nvSpPr>
          <p:spPr>
            <a:xfrm>
              <a:off x="511910" y="1639012"/>
              <a:ext cx="8136904" cy="45823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md5('</a:t>
              </a:r>
              <a:r>
                <a:rPr lang="en-US" b="1" dirty="0">
                  <a:solidFill>
                    <a:srgbClr val="FF0000"/>
                  </a:solidFill>
                </a:rPr>
                <a:t>secrit123</a:t>
              </a:r>
              <a:r>
                <a:rPr lang="en-US" b="1" dirty="0"/>
                <a:t>salt</a:t>
              </a:r>
              <a:r>
                <a:rPr lang="en-US" b="1" dirty="0">
                  <a:solidFill>
                    <a:srgbClr val="002060"/>
                  </a:solidFill>
                </a:rPr>
                <a:t>abc9999</a:t>
              </a:r>
              <a:r>
                <a:rPr lang="en-US" b="1" dirty="0"/>
                <a:t>approved</a:t>
              </a:r>
              <a:r>
                <a:rPr lang="en-US" b="1" dirty="0">
                  <a:solidFill>
                    <a:srgbClr val="7030A0"/>
                  </a:solidFill>
                </a:rPr>
                <a:t>1-918490ae-9a1c-11de</a:t>
              </a:r>
              <a:r>
                <a:rPr lang="en-US" b="1" dirty="0"/>
                <a:t>')</a:t>
              </a:r>
            </a:p>
          </p:txBody>
        </p:sp>
        <p:sp>
          <p:nvSpPr>
            <p:cNvPr id="9" name="Rectangle 8"/>
            <p:cNvSpPr/>
            <p:nvPr/>
          </p:nvSpPr>
          <p:spPr>
            <a:xfrm>
              <a:off x="511910" y="2097245"/>
              <a:ext cx="813690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04beffd2eaf481e0d50ef2134188c6d0</a:t>
              </a:r>
            </a:p>
          </p:txBody>
        </p:sp>
      </p:grpSp>
      <p:grpSp>
        <p:nvGrpSpPr>
          <p:cNvPr id="14" name="Group 13"/>
          <p:cNvGrpSpPr/>
          <p:nvPr/>
        </p:nvGrpSpPr>
        <p:grpSpPr>
          <a:xfrm>
            <a:off x="511910" y="4485040"/>
            <a:ext cx="8136904" cy="1132924"/>
            <a:chOff x="511910" y="4485040"/>
            <a:chExt cx="8136904" cy="1132924"/>
          </a:xfrm>
        </p:grpSpPr>
        <p:sp>
          <p:nvSpPr>
            <p:cNvPr id="11" name="Rectangle 10"/>
            <p:cNvSpPr/>
            <p:nvPr/>
          </p:nvSpPr>
          <p:spPr>
            <a:xfrm>
              <a:off x="511910" y="4485040"/>
              <a:ext cx="8136904" cy="5568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md5(md5('20140121222324.</a:t>
              </a:r>
              <a:r>
                <a:rPr lang="en-US" b="1" dirty="0">
                  <a:solidFill>
                    <a:srgbClr val="002060"/>
                  </a:solidFill>
                </a:rPr>
                <a:t>ABC99999</a:t>
              </a:r>
              <a:r>
                <a:rPr lang="en-US" b="1" dirty="0"/>
                <a:t>.</a:t>
              </a:r>
              <a:r>
                <a:rPr lang="en-US" b="1" dirty="0">
                  <a:solidFill>
                    <a:srgbClr val="7030A0"/>
                  </a:solidFill>
                </a:rPr>
                <a:t>Invoice 986616</a:t>
              </a:r>
              <a:r>
                <a:rPr lang="en-US" b="1" dirty="0"/>
                <a:t>.00.Completed.auth.0000').'.</a:t>
              </a:r>
              <a:r>
                <a:rPr lang="en-US" b="1" dirty="0">
                  <a:solidFill>
                    <a:srgbClr val="FF0000"/>
                  </a:solidFill>
                </a:rPr>
                <a:t>Secrit123</a:t>
              </a:r>
              <a:r>
                <a:rPr lang="en-US" b="1" dirty="0"/>
                <a:t>')</a:t>
              </a:r>
            </a:p>
          </p:txBody>
        </p:sp>
        <p:sp>
          <p:nvSpPr>
            <p:cNvPr id="12" name="Rectangle 11"/>
            <p:cNvSpPr/>
            <p:nvPr/>
          </p:nvSpPr>
          <p:spPr>
            <a:xfrm>
              <a:off x="511910" y="5041900"/>
              <a:ext cx="813690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1f35ae73cf918f446cc45875948bd300</a:t>
              </a:r>
            </a:p>
          </p:txBody>
        </p:sp>
      </p:grpSp>
    </p:spTree>
    <p:extLst>
      <p:ext uri="{BB962C8B-B14F-4D97-AF65-F5344CB8AC3E}">
        <p14:creationId xmlns:p14="http://schemas.microsoft.com/office/powerpoint/2010/main" val="35011708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Abusing request validation</a:t>
            </a:r>
            <a:endParaRPr lang="en-AU" dirty="0"/>
          </a:p>
        </p:txBody>
      </p:sp>
      <p:sp>
        <p:nvSpPr>
          <p:cNvPr id="3" name="Content Placeholder 2"/>
          <p:cNvSpPr>
            <a:spLocks noGrp="1"/>
          </p:cNvSpPr>
          <p:nvPr>
            <p:ph idx="1"/>
          </p:nvPr>
        </p:nvSpPr>
        <p:spPr/>
        <p:txBody>
          <a:bodyPr>
            <a:normAutofit/>
          </a:bodyPr>
          <a:lstStyle/>
          <a:p>
            <a:r>
              <a:rPr lang="en-AU" sz="2400" dirty="0" smtClean="0"/>
              <a:t>Bypass validation</a:t>
            </a:r>
          </a:p>
          <a:p>
            <a:r>
              <a:rPr lang="en-AU" sz="2400" dirty="0" smtClean="0"/>
              <a:t>Abuse cryptographic properties</a:t>
            </a:r>
          </a:p>
          <a:p>
            <a:r>
              <a:rPr lang="en-AU" sz="2400" dirty="0" smtClean="0"/>
              <a:t>Defeat validation</a:t>
            </a:r>
            <a:endParaRPr lang="en-AU" sz="2400" dirty="0"/>
          </a:p>
        </p:txBody>
      </p:sp>
    </p:spTree>
    <p:extLst>
      <p:ext uri="{BB962C8B-B14F-4D97-AF65-F5344CB8AC3E}">
        <p14:creationId xmlns:p14="http://schemas.microsoft.com/office/powerpoint/2010/main" val="2667111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Bypassing request validation</a:t>
            </a:r>
            <a:endParaRPr lang="en-AU" dirty="0"/>
          </a:p>
        </p:txBody>
      </p:sp>
      <p:sp>
        <p:nvSpPr>
          <p:cNvPr id="3" name="Content Placeholder 2"/>
          <p:cNvSpPr>
            <a:spLocks noGrp="1"/>
          </p:cNvSpPr>
          <p:nvPr>
            <p:ph idx="1"/>
          </p:nvPr>
        </p:nvSpPr>
        <p:spPr/>
        <p:txBody>
          <a:bodyPr/>
          <a:lstStyle/>
          <a:p>
            <a:r>
              <a:rPr lang="en-US" sz="2400" dirty="0"/>
              <a:t>HTTP Parameter Pollution</a:t>
            </a:r>
          </a:p>
          <a:p>
            <a:pPr indent="0">
              <a:buNone/>
            </a:pPr>
            <a:r>
              <a:rPr lang="en-US" sz="2400" dirty="0"/>
              <a:t>https://url/pay?amount=100.00&amp;</a:t>
            </a:r>
            <a:r>
              <a:rPr lang="en-US" sz="2400" dirty="0">
                <a:solidFill>
                  <a:srgbClr val="FF0000"/>
                </a:solidFill>
              </a:rPr>
              <a:t>amount=0.01</a:t>
            </a:r>
          </a:p>
          <a:p>
            <a:r>
              <a:rPr lang="en-US" sz="2400" dirty="0"/>
              <a:t>Abusing unprotected parameters</a:t>
            </a:r>
          </a:p>
          <a:p>
            <a:pPr marL="358775" lvl="3" indent="0">
              <a:buNone/>
            </a:pPr>
            <a:r>
              <a:rPr lang="en-US" sz="2400" dirty="0"/>
              <a:t>https://url/pay?</a:t>
            </a:r>
            <a:r>
              <a:rPr lang="en-US" sz="2400" dirty="0">
                <a:solidFill>
                  <a:srgbClr val="FF0000"/>
                </a:solidFill>
              </a:rPr>
              <a:t>expiry_date=31/12/2099</a:t>
            </a:r>
            <a:endParaRPr lang="en-US" sz="2400" dirty="0"/>
          </a:p>
          <a:p>
            <a:r>
              <a:rPr lang="en-US" sz="2400" dirty="0"/>
              <a:t>Abusing application logic</a:t>
            </a:r>
          </a:p>
          <a:p>
            <a:pPr marL="358775" lvl="3" indent="0">
              <a:buNone/>
            </a:pPr>
            <a:r>
              <a:rPr lang="en-US" sz="2400" dirty="0"/>
              <a:t>https://url/pay?</a:t>
            </a:r>
            <a:r>
              <a:rPr lang="en-US" sz="2400" dirty="0">
                <a:solidFill>
                  <a:srgbClr val="FF0000"/>
                </a:solidFill>
              </a:rPr>
              <a:t>pre_auth=1</a:t>
            </a:r>
            <a:endParaRPr lang="en-US" sz="2400" dirty="0"/>
          </a:p>
          <a:p>
            <a:endParaRPr lang="en-AU" dirty="0"/>
          </a:p>
        </p:txBody>
      </p:sp>
    </p:spTree>
    <p:extLst>
      <p:ext uri="{BB962C8B-B14F-4D97-AF65-F5344CB8AC3E}">
        <p14:creationId xmlns:p14="http://schemas.microsoft.com/office/powerpoint/2010/main" val="9629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Abuse cryptographic properties</a:t>
            </a:r>
            <a:endParaRPr lang="en-AU" dirty="0"/>
          </a:p>
        </p:txBody>
      </p:sp>
      <p:pic>
        <p:nvPicPr>
          <p:cNvPr id="9218" name="Picture 2" descr="C:\Users\emarcussen\Advisory\PGAttack\BHasia2014\Presentation\4706017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100" y="1092200"/>
            <a:ext cx="5080000" cy="5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0755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Length extension attack</a:t>
            </a:r>
            <a:endParaRPr lang="en-AU" dirty="0"/>
          </a:p>
        </p:txBody>
      </p:sp>
      <p:sp>
        <p:nvSpPr>
          <p:cNvPr id="3" name="Content Placeholder 2"/>
          <p:cNvSpPr>
            <a:spLocks noGrp="1"/>
          </p:cNvSpPr>
          <p:nvPr>
            <p:ph idx="1"/>
          </p:nvPr>
        </p:nvSpPr>
        <p:spPr/>
        <p:txBody>
          <a:bodyPr/>
          <a:lstStyle/>
          <a:p>
            <a:r>
              <a:rPr lang="en-AU" sz="2400" dirty="0"/>
              <a:t>The reason $H(</a:t>
            </a:r>
            <a:r>
              <a:rPr lang="en-AU" sz="2400" dirty="0" err="1"/>
              <a:t>k|m</a:t>
            </a:r>
            <a:r>
              <a:rPr lang="en-AU" sz="2400" dirty="0"/>
              <a:t>)$ </a:t>
            </a:r>
            <a:r>
              <a:rPr lang="en-AU" sz="2400" dirty="0" smtClean="0"/>
              <a:t>is </a:t>
            </a:r>
            <a:r>
              <a:rPr lang="en-AU" sz="2400" dirty="0"/>
              <a:t>not the standard comes from the message extension </a:t>
            </a:r>
            <a:r>
              <a:rPr lang="en-AU" sz="2400" dirty="0" smtClean="0"/>
              <a:t>attack</a:t>
            </a:r>
          </a:p>
          <a:p>
            <a:r>
              <a:rPr lang="en-AU" sz="2400" dirty="0" smtClean="0"/>
              <a:t>Hashes operate on blocks of data</a:t>
            </a:r>
          </a:p>
          <a:p>
            <a:r>
              <a:rPr lang="en-AU" sz="2400" dirty="0" smtClean="0"/>
              <a:t>Padding is used to fill out the blocks</a:t>
            </a:r>
          </a:p>
          <a:p>
            <a:r>
              <a:rPr lang="en-AU" sz="2400" dirty="0" smtClean="0"/>
              <a:t>Attacker knows </a:t>
            </a:r>
            <a:r>
              <a:rPr lang="en-AU" sz="2400" dirty="0"/>
              <a:t>$H(</a:t>
            </a:r>
            <a:r>
              <a:rPr lang="en-AU" sz="2400" dirty="0" err="1"/>
              <a:t>k|m</a:t>
            </a:r>
            <a:r>
              <a:rPr lang="en-AU" sz="2400" dirty="0"/>
              <a:t>)$ </a:t>
            </a:r>
            <a:r>
              <a:rPr lang="en-AU" sz="2400" dirty="0" smtClean="0"/>
              <a:t>and $m$</a:t>
            </a:r>
          </a:p>
          <a:p>
            <a:r>
              <a:rPr lang="en-AU" sz="2400" dirty="0"/>
              <a:t>Compute $</a:t>
            </a:r>
            <a:r>
              <a:rPr lang="en-AU" sz="2400" dirty="0" smtClean="0"/>
              <a:t>H(k|m|p|m</a:t>
            </a:r>
            <a:r>
              <a:rPr lang="en-AU" sz="2400" dirty="0"/>
              <a:t>2</a:t>
            </a:r>
            <a:r>
              <a:rPr lang="en-AU" sz="2400" dirty="0" smtClean="0"/>
              <a:t>)$</a:t>
            </a:r>
          </a:p>
          <a:p>
            <a:r>
              <a:rPr lang="en-AU" sz="2400" dirty="0" smtClean="0"/>
              <a:t>$p$ </a:t>
            </a:r>
            <a:r>
              <a:rPr lang="en-AU" sz="2400" dirty="0"/>
              <a:t>is </a:t>
            </a:r>
            <a:r>
              <a:rPr lang="en-AU" sz="2400" dirty="0" smtClean="0"/>
              <a:t>the </a:t>
            </a:r>
            <a:r>
              <a:rPr lang="en-AU" sz="2400" dirty="0"/>
              <a:t>padding that </a:t>
            </a:r>
            <a:r>
              <a:rPr lang="en-AU" sz="2400" dirty="0" smtClean="0"/>
              <a:t>would </a:t>
            </a:r>
            <a:r>
              <a:rPr lang="en-AU" sz="2400" dirty="0"/>
              <a:t>have applied to $</a:t>
            </a:r>
            <a:r>
              <a:rPr lang="en-AU" sz="2400" dirty="0" err="1"/>
              <a:t>k|m</a:t>
            </a:r>
            <a:r>
              <a:rPr lang="en-AU" sz="2400" dirty="0" smtClean="0"/>
              <a:t>$</a:t>
            </a:r>
          </a:p>
          <a:p>
            <a:r>
              <a:rPr lang="en-AU" sz="2400" dirty="0" smtClean="0"/>
              <a:t>$m2$ is an arbitrary message</a:t>
            </a:r>
          </a:p>
          <a:p>
            <a:r>
              <a:rPr lang="en-AU" sz="2400" dirty="0" smtClean="0"/>
              <a:t>Attacker can </a:t>
            </a:r>
            <a:r>
              <a:rPr lang="en-AU" sz="2400" dirty="0"/>
              <a:t>now </a:t>
            </a:r>
            <a:r>
              <a:rPr lang="en-AU" sz="2400" dirty="0" smtClean="0"/>
              <a:t>use $H(k|m|p|m2)$ </a:t>
            </a:r>
            <a:r>
              <a:rPr lang="en-AU" sz="2400" dirty="0"/>
              <a:t>and $</a:t>
            </a:r>
            <a:r>
              <a:rPr lang="en-AU" sz="2400" dirty="0" smtClean="0"/>
              <a:t>m|p|m2$ to pass validation checks</a:t>
            </a:r>
          </a:p>
          <a:p>
            <a:pPr marL="0" indent="0">
              <a:buNone/>
            </a:pPr>
            <a:endParaRPr lang="en-AU" dirty="0"/>
          </a:p>
        </p:txBody>
      </p:sp>
    </p:spTree>
    <p:extLst>
      <p:ext uri="{BB962C8B-B14F-4D97-AF65-F5344CB8AC3E}">
        <p14:creationId xmlns:p14="http://schemas.microsoft.com/office/powerpoint/2010/main" val="2416028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Length extension attacks are costly</a:t>
            </a:r>
            <a:endParaRPr lang="en-AU" dirty="0"/>
          </a:p>
        </p:txBody>
      </p:sp>
      <p:pic>
        <p:nvPicPr>
          <p:cNvPr id="3" name="Picture 2" descr="C:\Users\emarcussen\Advisory\PGAttack\BHasia2014\Presentation\sad_keanu.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1" y="1043344"/>
            <a:ext cx="3868842" cy="515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9191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Defeating request validation</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1779277304"/>
              </p:ext>
            </p:extLst>
          </p:nvPr>
        </p:nvGraphicFramePr>
        <p:xfrm>
          <a:off x="395536" y="1556792"/>
          <a:ext cx="8424936" cy="4176464"/>
        </p:xfrm>
        <a:graphic>
          <a:graphicData uri="http://schemas.openxmlformats.org/drawingml/2006/table">
            <a:tbl>
              <a:tblPr firstRow="1" bandRow="1">
                <a:tableStyleId>{5C22544A-7EE6-4342-B048-85BDC9FD1C3A}</a:tableStyleId>
              </a:tblPr>
              <a:tblGrid>
                <a:gridCol w="4212468"/>
                <a:gridCol w="4212468"/>
              </a:tblGrid>
              <a:tr h="522058">
                <a:tc>
                  <a:txBody>
                    <a:bodyPr/>
                    <a:lstStyle/>
                    <a:p>
                      <a:r>
                        <a:rPr lang="en-AU" dirty="0" smtClean="0"/>
                        <a:t>Fingerprint</a:t>
                      </a:r>
                      <a:endParaRPr lang="en-AU" dirty="0"/>
                    </a:p>
                  </a:txBody>
                  <a:tcPr/>
                </a:tc>
                <a:tc>
                  <a:txBody>
                    <a:bodyPr/>
                    <a:lstStyle/>
                    <a:p>
                      <a:endParaRPr lang="en-AU" dirty="0"/>
                    </a:p>
                  </a:txBody>
                  <a:tcPr/>
                </a:tc>
              </a:tr>
              <a:tr h="522058">
                <a:tc>
                  <a:txBody>
                    <a:bodyPr/>
                    <a:lstStyle/>
                    <a:p>
                      <a:r>
                        <a:rPr lang="en-AU" dirty="0" smtClean="0"/>
                        <a:t>EPS_MERCHANTID</a:t>
                      </a:r>
                      <a:endParaRPr lang="en-AU" dirty="0"/>
                    </a:p>
                  </a:txBody>
                  <a:tcPr/>
                </a:tc>
                <a:tc>
                  <a:txBody>
                    <a:bodyPr/>
                    <a:lstStyle/>
                    <a:p>
                      <a:endParaRPr lang="en-AU"/>
                    </a:p>
                  </a:txBody>
                  <a:tcPr/>
                </a:tc>
              </a:tr>
              <a:tr h="522058">
                <a:tc>
                  <a:txBody>
                    <a:bodyPr/>
                    <a:lstStyle/>
                    <a:p>
                      <a:r>
                        <a:rPr lang="en-AU" dirty="0" smtClean="0"/>
                        <a:t>Password</a:t>
                      </a:r>
                      <a:endParaRPr lang="en-AU" dirty="0"/>
                    </a:p>
                  </a:txBody>
                  <a:tcPr/>
                </a:tc>
                <a:tc>
                  <a:txBody>
                    <a:bodyPr/>
                    <a:lstStyle/>
                    <a:p>
                      <a:endParaRPr lang="en-AU" dirty="0"/>
                    </a:p>
                  </a:txBody>
                  <a:tcPr/>
                </a:tc>
              </a:tr>
              <a:tr h="522058">
                <a:tc>
                  <a:txBody>
                    <a:bodyPr/>
                    <a:lstStyle/>
                    <a:p>
                      <a:r>
                        <a:rPr lang="en-AU" dirty="0" smtClean="0"/>
                        <a:t>EPS_TXNTYPE</a:t>
                      </a:r>
                      <a:endParaRPr lang="en-AU" dirty="0"/>
                    </a:p>
                  </a:txBody>
                  <a:tcPr/>
                </a:tc>
                <a:tc>
                  <a:txBody>
                    <a:bodyPr/>
                    <a:lstStyle/>
                    <a:p>
                      <a:endParaRPr lang="en-AU"/>
                    </a:p>
                  </a:txBody>
                  <a:tcPr/>
                </a:tc>
              </a:tr>
              <a:tr h="522058">
                <a:tc>
                  <a:txBody>
                    <a:bodyPr/>
                    <a:lstStyle/>
                    <a:p>
                      <a:r>
                        <a:rPr lang="en-AU" dirty="0" smtClean="0"/>
                        <a:t>EPS_REFERENCEID</a:t>
                      </a:r>
                      <a:endParaRPr lang="en-AU" dirty="0"/>
                    </a:p>
                  </a:txBody>
                  <a:tcPr/>
                </a:tc>
                <a:tc>
                  <a:txBody>
                    <a:bodyPr/>
                    <a:lstStyle/>
                    <a:p>
                      <a:endParaRPr lang="en-AU"/>
                    </a:p>
                  </a:txBody>
                  <a:tcPr/>
                </a:tc>
              </a:tr>
              <a:tr h="522058">
                <a:tc>
                  <a:txBody>
                    <a:bodyPr/>
                    <a:lstStyle/>
                    <a:p>
                      <a:r>
                        <a:rPr lang="en-AU" dirty="0" smtClean="0"/>
                        <a:t>EPS_AMOUNT</a:t>
                      </a:r>
                      <a:endParaRPr lang="en-AU" dirty="0"/>
                    </a:p>
                  </a:txBody>
                  <a:tcPr/>
                </a:tc>
                <a:tc>
                  <a:txBody>
                    <a:bodyPr/>
                    <a:lstStyle/>
                    <a:p>
                      <a:endParaRPr lang="en-AU"/>
                    </a:p>
                  </a:txBody>
                  <a:tcPr/>
                </a:tc>
              </a:tr>
              <a:tr h="522058">
                <a:tc>
                  <a:txBody>
                    <a:bodyPr/>
                    <a:lstStyle/>
                    <a:p>
                      <a:r>
                        <a:rPr lang="en-AU" dirty="0" smtClean="0"/>
                        <a:t>EPS_TIMESTAMP</a:t>
                      </a:r>
                      <a:endParaRPr lang="en-AU" dirty="0"/>
                    </a:p>
                  </a:txBody>
                  <a:tcPr/>
                </a:tc>
                <a:tc>
                  <a:txBody>
                    <a:bodyPr/>
                    <a:lstStyle/>
                    <a:p>
                      <a:endParaRPr lang="en-AU"/>
                    </a:p>
                  </a:txBody>
                  <a:tcPr/>
                </a:tc>
              </a:tr>
              <a:tr h="522058">
                <a:tc>
                  <a:txBody>
                    <a:bodyPr/>
                    <a:lstStyle/>
                    <a:p>
                      <a:endParaRPr lang="en-AU" dirty="0"/>
                    </a:p>
                  </a:txBody>
                  <a:tcPr/>
                </a:tc>
                <a:tc>
                  <a:txBody>
                    <a:bodyPr/>
                    <a:lstStyle/>
                    <a:p>
                      <a:endParaRPr lang="en-AU" dirty="0"/>
                    </a:p>
                  </a:txBody>
                  <a:tcPr/>
                </a:tc>
              </a:tr>
            </a:tbl>
          </a:graphicData>
        </a:graphic>
      </p:graphicFrame>
    </p:spTree>
    <p:extLst>
      <p:ext uri="{BB962C8B-B14F-4D97-AF65-F5344CB8AC3E}">
        <p14:creationId xmlns:p14="http://schemas.microsoft.com/office/powerpoint/2010/main" val="32536292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Defeating request validation</a:t>
            </a:r>
            <a:endParaRPr lang="en-AU" dirty="0"/>
          </a:p>
        </p:txBody>
      </p:sp>
      <p:sp>
        <p:nvSpPr>
          <p:cNvPr id="3" name="Content Placeholder 2"/>
          <p:cNvSpPr>
            <a:spLocks noGrp="1"/>
          </p:cNvSpPr>
          <p:nvPr>
            <p:ph idx="1"/>
          </p:nvPr>
        </p:nvSpPr>
        <p:spPr/>
        <p:txBody>
          <a:bodyPr/>
          <a:lstStyle/>
          <a:p>
            <a:pPr marL="0" indent="0">
              <a:buNone/>
            </a:pPr>
            <a:r>
              <a:rPr lang="en-US" sz="2000" dirty="0"/>
              <a:t>&lt;input hidden EPS_MERCHANT = “</a:t>
            </a:r>
            <a:r>
              <a:rPr lang="en-US" sz="2000" dirty="0" smtClean="0"/>
              <a:t>ABC999"&gt; </a:t>
            </a:r>
            <a:endParaRPr lang="en-US" sz="2000" dirty="0"/>
          </a:p>
          <a:p>
            <a:pPr marL="0" indent="0">
              <a:buNone/>
            </a:pPr>
            <a:r>
              <a:rPr lang="en-US" sz="2000" dirty="0"/>
              <a:t>&lt;input hidden EPS_TXNTYPE = "0"&gt; </a:t>
            </a:r>
          </a:p>
          <a:p>
            <a:pPr marL="0" indent="0">
              <a:buNone/>
            </a:pPr>
            <a:r>
              <a:rPr lang="en-US" sz="2000" dirty="0"/>
              <a:t>&lt;input hidden EPS_REFERENCEID </a:t>
            </a:r>
            <a:r>
              <a:rPr lang="en-US" sz="2000" dirty="0" smtClean="0"/>
              <a:t>="</a:t>
            </a:r>
            <a:r>
              <a:rPr lang="en-AU" sz="2000" dirty="0"/>
              <a:t>Invoice 986616</a:t>
            </a:r>
            <a:r>
              <a:rPr lang="en-US" sz="2000" dirty="0" smtClean="0"/>
              <a:t>"&gt; </a:t>
            </a:r>
            <a:endParaRPr lang="en-US" sz="2000" dirty="0"/>
          </a:p>
          <a:p>
            <a:pPr marL="0" indent="0">
              <a:buNone/>
            </a:pPr>
            <a:r>
              <a:rPr lang="en-US" sz="2000" dirty="0"/>
              <a:t>&lt;input hidden EPS_AMOUNT ="100.00"&gt; </a:t>
            </a:r>
          </a:p>
          <a:p>
            <a:pPr marL="0" indent="0">
              <a:buNone/>
            </a:pPr>
            <a:r>
              <a:rPr lang="en-US" sz="2000" dirty="0"/>
              <a:t>&lt;input hidden EPS_TIMESTAMP </a:t>
            </a:r>
            <a:r>
              <a:rPr lang="en-US" sz="2000" dirty="0" smtClean="0"/>
              <a:t>="</a:t>
            </a:r>
            <a:r>
              <a:rPr lang="en-AU" sz="2000" dirty="0"/>
              <a:t>20140121222324</a:t>
            </a:r>
            <a:r>
              <a:rPr lang="en-US" sz="2000" dirty="0" smtClean="0"/>
              <a:t>"&gt; </a:t>
            </a:r>
            <a:endParaRPr lang="en-US" sz="2000" dirty="0"/>
          </a:p>
          <a:p>
            <a:pPr marL="0" indent="0">
              <a:buNone/>
            </a:pPr>
            <a:r>
              <a:rPr lang="en-US" sz="2000" dirty="0"/>
              <a:t>&lt;input hidden EPS_FINGERPRINT </a:t>
            </a:r>
            <a:r>
              <a:rPr lang="en-US" sz="2000" dirty="0" smtClean="0"/>
              <a:t>=“</a:t>
            </a:r>
            <a:r>
              <a:rPr lang="en-AU" sz="2000" dirty="0"/>
              <a:t>5f330cea9480efd63669b1b1464db1339c964bdf</a:t>
            </a:r>
            <a:r>
              <a:rPr lang="en-US" sz="2000" dirty="0" smtClean="0"/>
              <a:t>"&gt; </a:t>
            </a:r>
            <a:endParaRPr lang="en-US" sz="2000" dirty="0"/>
          </a:p>
          <a:p>
            <a:pPr marL="0" indent="0">
              <a:buNone/>
            </a:pPr>
            <a:r>
              <a:rPr lang="en-US" sz="2000" dirty="0"/>
              <a:t>&lt;input hidden EPS_RESULTURL = “https://www.merchantsite.com/”&gt; </a:t>
            </a:r>
          </a:p>
          <a:p>
            <a:pPr marL="0" indent="0">
              <a:buNone/>
            </a:pPr>
            <a:endParaRPr lang="en-AU" dirty="0"/>
          </a:p>
        </p:txBody>
      </p:sp>
    </p:spTree>
    <p:extLst>
      <p:ext uri="{BB962C8B-B14F-4D97-AF65-F5344CB8AC3E}">
        <p14:creationId xmlns:p14="http://schemas.microsoft.com/office/powerpoint/2010/main" val="32536292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Defeating request validation</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3798405832"/>
              </p:ext>
            </p:extLst>
          </p:nvPr>
        </p:nvGraphicFramePr>
        <p:xfrm>
          <a:off x="395536" y="1556792"/>
          <a:ext cx="8424936" cy="4176464"/>
        </p:xfrm>
        <a:graphic>
          <a:graphicData uri="http://schemas.openxmlformats.org/drawingml/2006/table">
            <a:tbl>
              <a:tblPr firstRow="1" bandRow="1">
                <a:tableStyleId>{5C22544A-7EE6-4342-B048-85BDC9FD1C3A}</a:tableStyleId>
              </a:tblPr>
              <a:tblGrid>
                <a:gridCol w="4212468"/>
                <a:gridCol w="4212468"/>
              </a:tblGrid>
              <a:tr h="522058">
                <a:tc>
                  <a:txBody>
                    <a:bodyPr/>
                    <a:lstStyle/>
                    <a:p>
                      <a:r>
                        <a:rPr lang="en-AU" dirty="0" smtClean="0"/>
                        <a:t>Fingerprint</a:t>
                      </a:r>
                      <a:endParaRPr lang="en-AU" dirty="0"/>
                    </a:p>
                  </a:txBody>
                  <a:tcPr/>
                </a:tc>
                <a:tc>
                  <a:txBody>
                    <a:bodyPr/>
                    <a:lstStyle/>
                    <a:p>
                      <a:r>
                        <a:rPr lang="en-AU" dirty="0" smtClean="0"/>
                        <a:t>Web form</a:t>
                      </a:r>
                      <a:endParaRPr lang="en-AU" dirty="0"/>
                    </a:p>
                  </a:txBody>
                  <a:tcPr/>
                </a:tc>
              </a:tr>
              <a:tr h="522058">
                <a:tc>
                  <a:txBody>
                    <a:bodyPr/>
                    <a:lstStyle/>
                    <a:p>
                      <a:r>
                        <a:rPr lang="en-AU" dirty="0" smtClean="0"/>
                        <a:t>EPS_MERCHANTID</a:t>
                      </a:r>
                      <a:endParaRPr lang="en-AU" dirty="0"/>
                    </a:p>
                  </a:txBody>
                  <a:tcPr/>
                </a:tc>
                <a:tc>
                  <a:txBody>
                    <a:bodyPr/>
                    <a:lstStyle/>
                    <a:p>
                      <a:r>
                        <a:rPr lang="en-AU" dirty="0" smtClean="0"/>
                        <a:t>EPS_MERCHANT</a:t>
                      </a:r>
                      <a:endParaRPr lang="en-AU" dirty="0"/>
                    </a:p>
                  </a:txBody>
                  <a:tcPr/>
                </a:tc>
              </a:tr>
              <a:tr h="522058">
                <a:tc>
                  <a:txBody>
                    <a:bodyPr/>
                    <a:lstStyle/>
                    <a:p>
                      <a:r>
                        <a:rPr lang="en-AU" dirty="0" smtClean="0"/>
                        <a:t>Password</a:t>
                      </a:r>
                      <a:endParaRPr lang="en-AU" dirty="0"/>
                    </a:p>
                  </a:txBody>
                  <a:tcPr/>
                </a:tc>
                <a:tc>
                  <a:txBody>
                    <a:bodyPr/>
                    <a:lstStyle/>
                    <a:p>
                      <a:endParaRPr lang="en-AU" dirty="0"/>
                    </a:p>
                  </a:txBody>
                  <a:tcPr/>
                </a:tc>
              </a:tr>
              <a:tr h="522058">
                <a:tc>
                  <a:txBody>
                    <a:bodyPr/>
                    <a:lstStyle/>
                    <a:p>
                      <a:r>
                        <a:rPr lang="en-AU" dirty="0" smtClean="0"/>
                        <a:t>EPS_TXNTYPE</a:t>
                      </a:r>
                      <a:endParaRPr lang="en-AU" dirty="0"/>
                    </a:p>
                  </a:txBody>
                  <a:tcPr/>
                </a:tc>
                <a:tc>
                  <a:txBody>
                    <a:bodyPr/>
                    <a:lstStyle/>
                    <a:p>
                      <a:r>
                        <a:rPr lang="en-AU" dirty="0" smtClean="0"/>
                        <a:t>EPS_TXNTYPE</a:t>
                      </a:r>
                      <a:endParaRPr lang="en-AU" dirty="0"/>
                    </a:p>
                  </a:txBody>
                  <a:tcPr/>
                </a:tc>
              </a:tr>
              <a:tr h="522058">
                <a:tc>
                  <a:txBody>
                    <a:bodyPr/>
                    <a:lstStyle/>
                    <a:p>
                      <a:r>
                        <a:rPr lang="en-AU" dirty="0" smtClean="0"/>
                        <a:t>EPS_REFERENCEID</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EPS_REFERENCEID</a:t>
                      </a:r>
                    </a:p>
                  </a:txBody>
                  <a:tcPr/>
                </a:tc>
              </a:tr>
              <a:tr h="522058">
                <a:tc>
                  <a:txBody>
                    <a:bodyPr/>
                    <a:lstStyle/>
                    <a:p>
                      <a:r>
                        <a:rPr lang="en-AU" dirty="0" smtClean="0"/>
                        <a:t>EPS_AMOUNT</a:t>
                      </a:r>
                      <a:endParaRPr lang="en-AU" dirty="0"/>
                    </a:p>
                  </a:txBody>
                  <a:tcPr/>
                </a:tc>
                <a:tc>
                  <a:txBody>
                    <a:bodyPr/>
                    <a:lstStyle/>
                    <a:p>
                      <a:r>
                        <a:rPr lang="en-AU" dirty="0" smtClean="0"/>
                        <a:t>EPS_AMOUNT</a:t>
                      </a:r>
                      <a:endParaRPr lang="en-AU" dirty="0"/>
                    </a:p>
                  </a:txBody>
                  <a:tcPr/>
                </a:tc>
              </a:tr>
              <a:tr h="522058">
                <a:tc>
                  <a:txBody>
                    <a:bodyPr/>
                    <a:lstStyle/>
                    <a:p>
                      <a:r>
                        <a:rPr lang="en-AU" dirty="0" smtClean="0"/>
                        <a:t>EPS_TIMESTAMP</a:t>
                      </a:r>
                      <a:endParaRPr lang="en-AU" dirty="0"/>
                    </a:p>
                  </a:txBody>
                  <a:tcPr/>
                </a:tc>
                <a:tc>
                  <a:txBody>
                    <a:bodyPr/>
                    <a:lstStyle/>
                    <a:p>
                      <a:r>
                        <a:rPr lang="en-AU" dirty="0" smtClean="0"/>
                        <a:t>EPS_TIMESTAMP</a:t>
                      </a:r>
                      <a:endParaRPr lang="en-AU" dirty="0"/>
                    </a:p>
                  </a:txBody>
                  <a:tcPr/>
                </a:tc>
              </a:tr>
              <a:tr h="522058">
                <a:tc>
                  <a:txBody>
                    <a:bodyPr/>
                    <a:lstStyle/>
                    <a:p>
                      <a:endParaRPr lang="en-AU" dirty="0"/>
                    </a:p>
                  </a:txBody>
                  <a:tcPr/>
                </a:tc>
                <a:tc>
                  <a:txBody>
                    <a:bodyPr/>
                    <a:lstStyle/>
                    <a:p>
                      <a:r>
                        <a:rPr lang="en-AU" dirty="0" smtClean="0"/>
                        <a:t>EPS_FINGERPRINT</a:t>
                      </a:r>
                      <a:endParaRPr lang="en-AU" dirty="0"/>
                    </a:p>
                  </a:txBody>
                  <a:tcPr/>
                </a:tc>
              </a:tr>
            </a:tbl>
          </a:graphicData>
        </a:graphic>
      </p:graphicFrame>
    </p:spTree>
    <p:extLst>
      <p:ext uri="{BB962C8B-B14F-4D97-AF65-F5344CB8AC3E}">
        <p14:creationId xmlns:p14="http://schemas.microsoft.com/office/powerpoint/2010/main" val="32536292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CUSTOMER</a:t>
            </a:r>
            <a:endParaRPr lang="en-AU" dirty="0"/>
          </a:p>
        </p:txBody>
      </p:sp>
      <p:pic>
        <p:nvPicPr>
          <p:cNvPr id="8194" name="Picture 2" descr="C:\Users\emarcussen\Advisory\PGAttack\BHasia2014\Presentation\shopping-cart.jpg"/>
          <p:cNvPicPr>
            <a:picLocks noChangeAspect="1" noChangeArrowheads="1"/>
          </p:cNvPicPr>
          <p:nvPr/>
        </p:nvPicPr>
        <p:blipFill rotWithShape="1">
          <a:blip r:embed="rId3">
            <a:extLst>
              <a:ext uri="{28A0092B-C50C-407E-A947-70E740481C1C}">
                <a14:useLocalDpi xmlns:a14="http://schemas.microsoft.com/office/drawing/2010/main" val="0"/>
              </a:ext>
            </a:extLst>
          </a:blip>
          <a:srcRect l="-3" t="-268" r="106" b="41979"/>
          <a:stretch/>
        </p:blipFill>
        <p:spPr bwMode="auto">
          <a:xfrm>
            <a:off x="1511299" y="1016000"/>
            <a:ext cx="5943601" cy="5157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1199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DEFEATING REQUEST VALIDATION</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1824579395"/>
              </p:ext>
            </p:extLst>
          </p:nvPr>
        </p:nvGraphicFramePr>
        <p:xfrm>
          <a:off x="395536" y="1556792"/>
          <a:ext cx="8424936" cy="4176464"/>
        </p:xfrm>
        <a:graphic>
          <a:graphicData uri="http://schemas.openxmlformats.org/drawingml/2006/table">
            <a:tbl>
              <a:tblPr firstRow="1" bandRow="1">
                <a:tableStyleId>{5C22544A-7EE6-4342-B048-85BDC9FD1C3A}</a:tableStyleId>
              </a:tblPr>
              <a:tblGrid>
                <a:gridCol w="4212468"/>
                <a:gridCol w="4212468"/>
              </a:tblGrid>
              <a:tr h="522058">
                <a:tc>
                  <a:txBody>
                    <a:bodyPr/>
                    <a:lstStyle/>
                    <a:p>
                      <a:r>
                        <a:rPr lang="en-AU" dirty="0" smtClean="0"/>
                        <a:t>Fingerprint</a:t>
                      </a:r>
                      <a:endParaRPr lang="en-AU" dirty="0"/>
                    </a:p>
                  </a:txBody>
                  <a:tcPr/>
                </a:tc>
                <a:tc>
                  <a:txBody>
                    <a:bodyPr/>
                    <a:lstStyle/>
                    <a:p>
                      <a:r>
                        <a:rPr lang="en-AU" dirty="0" smtClean="0"/>
                        <a:t>Web form</a:t>
                      </a:r>
                      <a:endParaRPr lang="en-AU" dirty="0"/>
                    </a:p>
                  </a:txBody>
                  <a:tcPr/>
                </a:tc>
              </a:tr>
              <a:tr h="522058">
                <a:tc>
                  <a:txBody>
                    <a:bodyPr/>
                    <a:lstStyle/>
                    <a:p>
                      <a:r>
                        <a:rPr lang="en-AU" dirty="0" smtClean="0">
                          <a:solidFill>
                            <a:schemeClr val="tx1">
                              <a:lumMod val="65000"/>
                              <a:lumOff val="35000"/>
                            </a:schemeClr>
                          </a:solidFill>
                        </a:rPr>
                        <a:t>EPS_MERCHANTID</a:t>
                      </a:r>
                      <a:endParaRPr lang="en-AU" dirty="0">
                        <a:solidFill>
                          <a:schemeClr val="tx1">
                            <a:lumMod val="65000"/>
                            <a:lumOff val="35000"/>
                          </a:schemeClr>
                        </a:solidFill>
                      </a:endParaRPr>
                    </a:p>
                  </a:txBody>
                  <a:tcPr/>
                </a:tc>
                <a:tc>
                  <a:txBody>
                    <a:bodyPr/>
                    <a:lstStyle/>
                    <a:p>
                      <a:r>
                        <a:rPr lang="en-AU" dirty="0" smtClean="0">
                          <a:solidFill>
                            <a:schemeClr val="tx1">
                              <a:lumMod val="65000"/>
                              <a:lumOff val="35000"/>
                            </a:schemeClr>
                          </a:solidFill>
                        </a:rPr>
                        <a:t>EPS_MERCHANT</a:t>
                      </a:r>
                      <a:endParaRPr lang="en-AU" dirty="0">
                        <a:solidFill>
                          <a:schemeClr val="tx1">
                            <a:lumMod val="65000"/>
                            <a:lumOff val="35000"/>
                          </a:schemeClr>
                        </a:solidFill>
                      </a:endParaRPr>
                    </a:p>
                  </a:txBody>
                  <a:tcPr/>
                </a:tc>
              </a:tr>
              <a:tr h="522058">
                <a:tc>
                  <a:txBody>
                    <a:bodyPr/>
                    <a:lstStyle/>
                    <a:p>
                      <a:r>
                        <a:rPr lang="en-AU" b="1" dirty="0" smtClean="0">
                          <a:solidFill>
                            <a:srgbClr val="FF0000"/>
                          </a:solidFill>
                        </a:rPr>
                        <a:t>Password</a:t>
                      </a:r>
                      <a:endParaRPr lang="en-AU" b="1" dirty="0">
                        <a:solidFill>
                          <a:srgbClr val="FF0000"/>
                        </a:solidFill>
                      </a:endParaRPr>
                    </a:p>
                  </a:txBody>
                  <a:tcPr/>
                </a:tc>
                <a:tc>
                  <a:txBody>
                    <a:bodyPr/>
                    <a:lstStyle/>
                    <a:p>
                      <a:endParaRPr lang="en-AU" dirty="0">
                        <a:solidFill>
                          <a:schemeClr val="tx1">
                            <a:lumMod val="65000"/>
                            <a:lumOff val="35000"/>
                          </a:schemeClr>
                        </a:solidFill>
                      </a:endParaRPr>
                    </a:p>
                  </a:txBody>
                  <a:tcPr/>
                </a:tc>
              </a:tr>
              <a:tr h="522058">
                <a:tc>
                  <a:txBody>
                    <a:bodyPr/>
                    <a:lstStyle/>
                    <a:p>
                      <a:r>
                        <a:rPr lang="en-AU" dirty="0" smtClean="0">
                          <a:solidFill>
                            <a:schemeClr val="tx1">
                              <a:lumMod val="65000"/>
                              <a:lumOff val="35000"/>
                            </a:schemeClr>
                          </a:solidFill>
                        </a:rPr>
                        <a:t>EPS_TXNTYPE</a:t>
                      </a:r>
                      <a:endParaRPr lang="en-AU" dirty="0">
                        <a:solidFill>
                          <a:schemeClr val="tx1">
                            <a:lumMod val="65000"/>
                            <a:lumOff val="35000"/>
                          </a:schemeClr>
                        </a:solidFill>
                      </a:endParaRPr>
                    </a:p>
                  </a:txBody>
                  <a:tcPr/>
                </a:tc>
                <a:tc>
                  <a:txBody>
                    <a:bodyPr/>
                    <a:lstStyle/>
                    <a:p>
                      <a:r>
                        <a:rPr lang="en-AU" dirty="0" smtClean="0">
                          <a:solidFill>
                            <a:schemeClr val="tx1">
                              <a:lumMod val="65000"/>
                              <a:lumOff val="35000"/>
                            </a:schemeClr>
                          </a:solidFill>
                        </a:rPr>
                        <a:t>EPS_TXNTYPE</a:t>
                      </a:r>
                      <a:endParaRPr lang="en-AU" dirty="0">
                        <a:solidFill>
                          <a:schemeClr val="tx1">
                            <a:lumMod val="65000"/>
                            <a:lumOff val="35000"/>
                          </a:schemeClr>
                        </a:solidFill>
                      </a:endParaRPr>
                    </a:p>
                  </a:txBody>
                  <a:tcPr/>
                </a:tc>
              </a:tr>
              <a:tr h="522058">
                <a:tc>
                  <a:txBody>
                    <a:bodyPr/>
                    <a:lstStyle/>
                    <a:p>
                      <a:r>
                        <a:rPr lang="en-AU" dirty="0" smtClean="0">
                          <a:solidFill>
                            <a:schemeClr val="tx1">
                              <a:lumMod val="65000"/>
                              <a:lumOff val="35000"/>
                            </a:schemeClr>
                          </a:solidFill>
                        </a:rPr>
                        <a:t>EPS_REFERENCEID</a:t>
                      </a:r>
                      <a:endParaRPr lang="en-AU" dirty="0">
                        <a:solidFill>
                          <a:schemeClr val="tx1">
                            <a:lumMod val="65000"/>
                            <a:lumOff val="3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solidFill>
                            <a:schemeClr val="tx1">
                              <a:lumMod val="65000"/>
                              <a:lumOff val="35000"/>
                            </a:schemeClr>
                          </a:solidFill>
                        </a:rPr>
                        <a:t>EPS_REFERENCEID</a:t>
                      </a:r>
                    </a:p>
                  </a:txBody>
                  <a:tcPr/>
                </a:tc>
              </a:tr>
              <a:tr h="522058">
                <a:tc>
                  <a:txBody>
                    <a:bodyPr/>
                    <a:lstStyle/>
                    <a:p>
                      <a:r>
                        <a:rPr lang="en-AU" dirty="0" smtClean="0">
                          <a:solidFill>
                            <a:schemeClr val="tx1">
                              <a:lumMod val="65000"/>
                              <a:lumOff val="35000"/>
                            </a:schemeClr>
                          </a:solidFill>
                        </a:rPr>
                        <a:t>EPS_AMOUNT</a:t>
                      </a:r>
                      <a:endParaRPr lang="en-AU" dirty="0">
                        <a:solidFill>
                          <a:schemeClr val="tx1">
                            <a:lumMod val="65000"/>
                            <a:lumOff val="35000"/>
                          </a:schemeClr>
                        </a:solidFill>
                      </a:endParaRPr>
                    </a:p>
                  </a:txBody>
                  <a:tcPr/>
                </a:tc>
                <a:tc>
                  <a:txBody>
                    <a:bodyPr/>
                    <a:lstStyle/>
                    <a:p>
                      <a:r>
                        <a:rPr lang="en-AU" dirty="0" smtClean="0">
                          <a:solidFill>
                            <a:schemeClr val="tx1">
                              <a:lumMod val="65000"/>
                              <a:lumOff val="35000"/>
                            </a:schemeClr>
                          </a:solidFill>
                        </a:rPr>
                        <a:t>EPS_AMOUNT</a:t>
                      </a:r>
                      <a:endParaRPr lang="en-AU" dirty="0">
                        <a:solidFill>
                          <a:schemeClr val="tx1">
                            <a:lumMod val="65000"/>
                            <a:lumOff val="35000"/>
                          </a:schemeClr>
                        </a:solidFill>
                      </a:endParaRPr>
                    </a:p>
                  </a:txBody>
                  <a:tcPr/>
                </a:tc>
              </a:tr>
              <a:tr h="522058">
                <a:tc>
                  <a:txBody>
                    <a:bodyPr/>
                    <a:lstStyle/>
                    <a:p>
                      <a:r>
                        <a:rPr lang="en-AU" dirty="0" smtClean="0">
                          <a:solidFill>
                            <a:schemeClr val="tx1">
                              <a:lumMod val="65000"/>
                              <a:lumOff val="35000"/>
                            </a:schemeClr>
                          </a:solidFill>
                        </a:rPr>
                        <a:t>EPS_TIMESTAMP</a:t>
                      </a:r>
                      <a:endParaRPr lang="en-AU" dirty="0">
                        <a:solidFill>
                          <a:schemeClr val="tx1">
                            <a:lumMod val="65000"/>
                            <a:lumOff val="35000"/>
                          </a:schemeClr>
                        </a:solidFill>
                      </a:endParaRPr>
                    </a:p>
                  </a:txBody>
                  <a:tcPr/>
                </a:tc>
                <a:tc>
                  <a:txBody>
                    <a:bodyPr/>
                    <a:lstStyle/>
                    <a:p>
                      <a:r>
                        <a:rPr lang="en-AU" dirty="0" smtClean="0">
                          <a:solidFill>
                            <a:schemeClr val="tx1">
                              <a:lumMod val="65000"/>
                              <a:lumOff val="35000"/>
                            </a:schemeClr>
                          </a:solidFill>
                        </a:rPr>
                        <a:t>EPS_TIMESTAMP</a:t>
                      </a:r>
                      <a:endParaRPr lang="en-AU" dirty="0">
                        <a:solidFill>
                          <a:schemeClr val="tx1">
                            <a:lumMod val="65000"/>
                            <a:lumOff val="35000"/>
                          </a:schemeClr>
                        </a:solidFill>
                      </a:endParaRPr>
                    </a:p>
                  </a:txBody>
                  <a:tcPr/>
                </a:tc>
              </a:tr>
              <a:tr h="522058">
                <a:tc>
                  <a:txBody>
                    <a:bodyPr/>
                    <a:lstStyle/>
                    <a:p>
                      <a:endParaRPr lang="en-AU" dirty="0"/>
                    </a:p>
                  </a:txBody>
                  <a:tcPr/>
                </a:tc>
                <a:tc>
                  <a:txBody>
                    <a:bodyPr/>
                    <a:lstStyle/>
                    <a:p>
                      <a:r>
                        <a:rPr lang="en-AU" b="1" dirty="0" smtClean="0">
                          <a:solidFill>
                            <a:srgbClr val="009534"/>
                          </a:solidFill>
                        </a:rPr>
                        <a:t>EPS_FINGERPRINT</a:t>
                      </a:r>
                      <a:endParaRPr lang="en-AU" b="1" dirty="0">
                        <a:solidFill>
                          <a:srgbClr val="009534"/>
                        </a:solidFill>
                      </a:endParaRPr>
                    </a:p>
                  </a:txBody>
                  <a:tcPr/>
                </a:tc>
              </a:tr>
            </a:tbl>
          </a:graphicData>
        </a:graphic>
      </p:graphicFrame>
    </p:spTree>
    <p:extLst>
      <p:ext uri="{BB962C8B-B14F-4D97-AF65-F5344CB8AC3E}">
        <p14:creationId xmlns:p14="http://schemas.microsoft.com/office/powerpoint/2010/main" val="35737402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Defeating request validation</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1721310140"/>
              </p:ext>
            </p:extLst>
          </p:nvPr>
        </p:nvGraphicFramePr>
        <p:xfrm>
          <a:off x="395536" y="1556792"/>
          <a:ext cx="8424936" cy="4294486"/>
        </p:xfrm>
        <a:graphic>
          <a:graphicData uri="http://schemas.openxmlformats.org/drawingml/2006/table">
            <a:tbl>
              <a:tblPr firstRow="1" bandRow="1">
                <a:tableStyleId>{5C22544A-7EE6-4342-B048-85BDC9FD1C3A}</a:tableStyleId>
              </a:tblPr>
              <a:tblGrid>
                <a:gridCol w="4212468"/>
                <a:gridCol w="4212468"/>
              </a:tblGrid>
              <a:tr h="522058">
                <a:tc>
                  <a:txBody>
                    <a:bodyPr/>
                    <a:lstStyle/>
                    <a:p>
                      <a:r>
                        <a:rPr lang="en-AU" dirty="0" smtClean="0"/>
                        <a:t>Fingerprint</a:t>
                      </a:r>
                      <a:endParaRPr lang="en-AU" dirty="0"/>
                    </a:p>
                  </a:txBody>
                  <a:tcPr/>
                </a:tc>
                <a:tc>
                  <a:txBody>
                    <a:bodyPr/>
                    <a:lstStyle/>
                    <a:p>
                      <a:r>
                        <a:rPr lang="en-AU" dirty="0" smtClean="0"/>
                        <a:t>Web form</a:t>
                      </a:r>
                      <a:endParaRPr lang="en-AU" dirty="0"/>
                    </a:p>
                  </a:txBody>
                  <a:tcPr/>
                </a:tc>
              </a:tr>
              <a:tr h="522058">
                <a:tc>
                  <a:txBody>
                    <a:bodyPr/>
                    <a:lstStyle/>
                    <a:p>
                      <a:r>
                        <a:rPr lang="en-US" dirty="0" smtClean="0">
                          <a:solidFill>
                            <a:schemeClr val="tx1">
                              <a:lumMod val="65000"/>
                              <a:lumOff val="35000"/>
                            </a:schemeClr>
                          </a:solidFill>
                        </a:rPr>
                        <a:t>ABC0010</a:t>
                      </a:r>
                      <a:endParaRPr lang="en-AU" dirty="0">
                        <a:solidFill>
                          <a:schemeClr val="tx1">
                            <a:lumMod val="65000"/>
                            <a:lumOff val="35000"/>
                          </a:schemeClr>
                        </a:solidFill>
                      </a:endParaRPr>
                    </a:p>
                  </a:txBody>
                  <a:tcPr/>
                </a:tc>
                <a:tc>
                  <a:txBody>
                    <a:bodyPr/>
                    <a:lstStyle/>
                    <a:p>
                      <a:r>
                        <a:rPr lang="en-US" dirty="0" smtClean="0">
                          <a:solidFill>
                            <a:schemeClr val="tx1">
                              <a:lumMod val="65000"/>
                              <a:lumOff val="35000"/>
                            </a:schemeClr>
                          </a:solidFill>
                        </a:rPr>
                        <a:t>ABC9999</a:t>
                      </a:r>
                      <a:endParaRPr lang="en-AU" dirty="0">
                        <a:solidFill>
                          <a:schemeClr val="tx1">
                            <a:lumMod val="65000"/>
                            <a:lumOff val="35000"/>
                          </a:schemeClr>
                        </a:solidFill>
                      </a:endParaRPr>
                    </a:p>
                  </a:txBody>
                  <a:tcPr/>
                </a:tc>
              </a:tr>
              <a:tr h="522058">
                <a:tc>
                  <a:txBody>
                    <a:bodyPr/>
                    <a:lstStyle/>
                    <a:p>
                      <a:r>
                        <a:rPr lang="en-AU" b="1" dirty="0" smtClean="0">
                          <a:solidFill>
                            <a:srgbClr val="FF0000"/>
                          </a:solidFill>
                        </a:rPr>
                        <a:t>Secrit123</a:t>
                      </a:r>
                      <a:endParaRPr lang="en-AU" b="1" dirty="0">
                        <a:solidFill>
                          <a:srgbClr val="FF0000"/>
                        </a:solidFill>
                      </a:endParaRPr>
                    </a:p>
                  </a:txBody>
                  <a:tcPr/>
                </a:tc>
                <a:tc>
                  <a:txBody>
                    <a:bodyPr/>
                    <a:lstStyle/>
                    <a:p>
                      <a:endParaRPr lang="en-AU" dirty="0">
                        <a:solidFill>
                          <a:schemeClr val="tx1">
                            <a:lumMod val="65000"/>
                            <a:lumOff val="35000"/>
                          </a:schemeClr>
                        </a:solidFill>
                      </a:endParaRPr>
                    </a:p>
                  </a:txBody>
                  <a:tcPr/>
                </a:tc>
              </a:tr>
              <a:tr h="522058">
                <a:tc>
                  <a:txBody>
                    <a:bodyPr/>
                    <a:lstStyle/>
                    <a:p>
                      <a:r>
                        <a:rPr lang="en-AU" dirty="0" smtClean="0">
                          <a:solidFill>
                            <a:schemeClr val="tx1">
                              <a:lumMod val="65000"/>
                              <a:lumOff val="35000"/>
                            </a:schemeClr>
                          </a:solidFill>
                        </a:rPr>
                        <a:t>0</a:t>
                      </a:r>
                      <a:endParaRPr lang="en-AU" dirty="0">
                        <a:solidFill>
                          <a:schemeClr val="tx1">
                            <a:lumMod val="65000"/>
                            <a:lumOff val="35000"/>
                          </a:schemeClr>
                        </a:solidFill>
                      </a:endParaRPr>
                    </a:p>
                  </a:txBody>
                  <a:tcPr/>
                </a:tc>
                <a:tc>
                  <a:txBody>
                    <a:bodyPr/>
                    <a:lstStyle/>
                    <a:p>
                      <a:r>
                        <a:rPr lang="en-AU" dirty="0" smtClean="0">
                          <a:solidFill>
                            <a:schemeClr val="tx1">
                              <a:lumMod val="65000"/>
                              <a:lumOff val="35000"/>
                            </a:schemeClr>
                          </a:solidFill>
                        </a:rPr>
                        <a:t>0</a:t>
                      </a:r>
                      <a:endParaRPr lang="en-AU" dirty="0">
                        <a:solidFill>
                          <a:schemeClr val="tx1">
                            <a:lumMod val="65000"/>
                            <a:lumOff val="35000"/>
                          </a:schemeClr>
                        </a:solidFill>
                      </a:endParaRPr>
                    </a:p>
                  </a:txBody>
                  <a:tcPr/>
                </a:tc>
              </a:tr>
              <a:tr h="522058">
                <a:tc>
                  <a:txBody>
                    <a:bodyPr/>
                    <a:lstStyle/>
                    <a:p>
                      <a:r>
                        <a:rPr lang="en-AU" dirty="0" smtClean="0">
                          <a:solidFill>
                            <a:schemeClr val="tx1">
                              <a:lumMod val="65000"/>
                              <a:lumOff val="35000"/>
                            </a:schemeClr>
                          </a:solidFill>
                        </a:rPr>
                        <a:t>Test reference</a:t>
                      </a:r>
                      <a:endParaRPr lang="en-AU" dirty="0">
                        <a:solidFill>
                          <a:schemeClr val="tx1">
                            <a:lumMod val="65000"/>
                            <a:lumOff val="35000"/>
                          </a:schemeClr>
                        </a:solidFill>
                      </a:endParaRPr>
                    </a:p>
                  </a:txBody>
                  <a:tcPr/>
                </a:tc>
                <a:tc>
                  <a:txBody>
                    <a:bodyPr/>
                    <a:lstStyle/>
                    <a:p>
                      <a:r>
                        <a:rPr lang="en-AU" dirty="0" smtClean="0">
                          <a:solidFill>
                            <a:schemeClr val="tx1">
                              <a:lumMod val="65000"/>
                              <a:lumOff val="35000"/>
                            </a:schemeClr>
                          </a:solidFill>
                        </a:rPr>
                        <a:t>Invoice 986616</a:t>
                      </a:r>
                      <a:endParaRPr lang="en-AU" dirty="0">
                        <a:solidFill>
                          <a:schemeClr val="tx1">
                            <a:lumMod val="65000"/>
                            <a:lumOff val="35000"/>
                          </a:schemeClr>
                        </a:solidFill>
                      </a:endParaRPr>
                    </a:p>
                  </a:txBody>
                  <a:tcPr/>
                </a:tc>
              </a:tr>
              <a:tr h="522058">
                <a:tc>
                  <a:txBody>
                    <a:bodyPr/>
                    <a:lstStyle/>
                    <a:p>
                      <a:r>
                        <a:rPr lang="en-AU" dirty="0" smtClean="0">
                          <a:solidFill>
                            <a:schemeClr val="tx1">
                              <a:lumMod val="65000"/>
                              <a:lumOff val="35000"/>
                            </a:schemeClr>
                          </a:solidFill>
                        </a:rPr>
                        <a:t>100.00</a:t>
                      </a:r>
                      <a:endParaRPr lang="en-AU" dirty="0">
                        <a:solidFill>
                          <a:schemeClr val="tx1">
                            <a:lumMod val="65000"/>
                            <a:lumOff val="35000"/>
                          </a:schemeClr>
                        </a:solidFill>
                      </a:endParaRPr>
                    </a:p>
                  </a:txBody>
                  <a:tcPr/>
                </a:tc>
                <a:tc>
                  <a:txBody>
                    <a:bodyPr/>
                    <a:lstStyle/>
                    <a:p>
                      <a:r>
                        <a:rPr lang="en-AU" dirty="0" smtClean="0">
                          <a:solidFill>
                            <a:schemeClr val="tx1">
                              <a:lumMod val="65000"/>
                              <a:lumOff val="35000"/>
                            </a:schemeClr>
                          </a:solidFill>
                        </a:rPr>
                        <a:t>100.00</a:t>
                      </a:r>
                      <a:endParaRPr lang="en-AU" dirty="0">
                        <a:solidFill>
                          <a:schemeClr val="tx1">
                            <a:lumMod val="65000"/>
                            <a:lumOff val="35000"/>
                          </a:schemeClr>
                        </a:solidFill>
                      </a:endParaRPr>
                    </a:p>
                  </a:txBody>
                  <a:tcPr/>
                </a:tc>
              </a:tr>
              <a:tr h="522058">
                <a:tc>
                  <a:txBody>
                    <a:bodyPr/>
                    <a:lstStyle/>
                    <a:p>
                      <a:r>
                        <a:rPr lang="en-AU" dirty="0" smtClean="0">
                          <a:solidFill>
                            <a:schemeClr val="tx1">
                              <a:lumMod val="65000"/>
                              <a:lumOff val="35000"/>
                            </a:schemeClr>
                          </a:solidFill>
                        </a:rPr>
                        <a:t>20120916221931</a:t>
                      </a:r>
                      <a:endParaRPr lang="en-AU" dirty="0">
                        <a:solidFill>
                          <a:schemeClr val="tx1">
                            <a:lumMod val="65000"/>
                            <a:lumOff val="35000"/>
                          </a:schemeClr>
                        </a:solidFill>
                      </a:endParaRPr>
                    </a:p>
                  </a:txBody>
                  <a:tcPr/>
                </a:tc>
                <a:tc>
                  <a:txBody>
                    <a:bodyPr/>
                    <a:lstStyle/>
                    <a:p>
                      <a:r>
                        <a:rPr lang="en-AU" dirty="0" smtClean="0">
                          <a:solidFill>
                            <a:schemeClr val="tx1">
                              <a:lumMod val="65000"/>
                              <a:lumOff val="35000"/>
                            </a:schemeClr>
                          </a:solidFill>
                        </a:rPr>
                        <a:t>20140121222324</a:t>
                      </a:r>
                      <a:endParaRPr lang="en-AU" dirty="0">
                        <a:solidFill>
                          <a:schemeClr val="tx1">
                            <a:lumMod val="65000"/>
                            <a:lumOff val="35000"/>
                          </a:schemeClr>
                        </a:solidFill>
                      </a:endParaRPr>
                    </a:p>
                  </a:txBody>
                  <a:tcPr/>
                </a:tc>
              </a:tr>
              <a:tr h="522058">
                <a:tc>
                  <a:txBody>
                    <a:bodyPr/>
                    <a:lstStyle/>
                    <a:p>
                      <a:endParaRPr lang="en-AU" dirty="0"/>
                    </a:p>
                  </a:txBody>
                  <a:tcPr/>
                </a:tc>
                <a:tc>
                  <a:txBody>
                    <a:bodyPr/>
                    <a:lstStyle/>
                    <a:p>
                      <a:r>
                        <a:rPr lang="en-AU" b="1" dirty="0" smtClean="0">
                          <a:solidFill>
                            <a:srgbClr val="009534"/>
                          </a:solidFill>
                        </a:rPr>
                        <a:t>5f330cea9480efd63669b1b1464db1339c964bdf</a:t>
                      </a:r>
                      <a:endParaRPr lang="en-AU" b="1" dirty="0">
                        <a:solidFill>
                          <a:srgbClr val="009534"/>
                        </a:solidFill>
                      </a:endParaRPr>
                    </a:p>
                  </a:txBody>
                  <a:tcPr/>
                </a:tc>
              </a:tr>
            </a:tbl>
          </a:graphicData>
        </a:graphic>
      </p:graphicFrame>
    </p:spTree>
    <p:extLst>
      <p:ext uri="{BB962C8B-B14F-4D97-AF65-F5344CB8AC3E}">
        <p14:creationId xmlns:p14="http://schemas.microsoft.com/office/powerpoint/2010/main" val="29772601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Shared secret</a:t>
            </a:r>
            <a:endParaRPr lang="en-AU" dirty="0"/>
          </a:p>
        </p:txBody>
      </p:sp>
      <p:sp>
        <p:nvSpPr>
          <p:cNvPr id="3" name="Content Placeholder 2"/>
          <p:cNvSpPr>
            <a:spLocks noGrp="1"/>
          </p:cNvSpPr>
          <p:nvPr>
            <p:ph idx="1"/>
          </p:nvPr>
        </p:nvSpPr>
        <p:spPr/>
        <p:txBody>
          <a:bodyPr/>
          <a:lstStyle/>
          <a:p>
            <a:r>
              <a:rPr lang="en-US" sz="2400" dirty="0"/>
              <a:t>Shared secret is usually:</a:t>
            </a:r>
          </a:p>
          <a:p>
            <a:r>
              <a:rPr lang="en-US" sz="2400" dirty="0"/>
              <a:t>Vendor supplied</a:t>
            </a:r>
          </a:p>
          <a:p>
            <a:r>
              <a:rPr lang="en-US" sz="2400" dirty="0"/>
              <a:t>Never changes</a:t>
            </a:r>
          </a:p>
          <a:p>
            <a:r>
              <a:rPr lang="en-US" sz="2400" dirty="0"/>
              <a:t>Sometimes converted to upper/lower-case</a:t>
            </a:r>
          </a:p>
          <a:p>
            <a:pPr marL="0" indent="0">
              <a:buNone/>
            </a:pPr>
            <a:endParaRPr lang="en-US" dirty="0"/>
          </a:p>
          <a:p>
            <a:endParaRPr lang="en-AU" dirty="0"/>
          </a:p>
          <a:p>
            <a:endParaRPr lang="en-AU" dirty="0"/>
          </a:p>
          <a:p>
            <a:endParaRPr lang="en-AU" dirty="0"/>
          </a:p>
        </p:txBody>
      </p:sp>
    </p:spTree>
    <p:extLst>
      <p:ext uri="{BB962C8B-B14F-4D97-AF65-F5344CB8AC3E}">
        <p14:creationId xmlns:p14="http://schemas.microsoft.com/office/powerpoint/2010/main" val="159877187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Shared secret</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874382318"/>
              </p:ext>
            </p:extLst>
          </p:nvPr>
        </p:nvGraphicFramePr>
        <p:xfrm>
          <a:off x="1054100" y="1422400"/>
          <a:ext cx="6997700" cy="3695700"/>
        </p:xfrm>
        <a:graphic>
          <a:graphicData uri="http://schemas.openxmlformats.org/drawingml/2006/table">
            <a:tbl>
              <a:tblPr firstRow="1" bandRow="1">
                <a:tableStyleId>{5C22544A-7EE6-4342-B048-85BDC9FD1C3A}</a:tableStyleId>
              </a:tblPr>
              <a:tblGrid>
                <a:gridCol w="5271194"/>
                <a:gridCol w="1726506"/>
              </a:tblGrid>
              <a:tr h="557141">
                <a:tc>
                  <a:txBody>
                    <a:bodyPr/>
                    <a:lstStyle/>
                    <a:p>
                      <a:r>
                        <a:rPr lang="en-AU" sz="2400" dirty="0" smtClean="0"/>
                        <a:t>Characters</a:t>
                      </a:r>
                      <a:endParaRPr lang="en-AU" sz="2400" dirty="0"/>
                    </a:p>
                  </a:txBody>
                  <a:tcPr/>
                </a:tc>
                <a:tc>
                  <a:txBody>
                    <a:bodyPr/>
                    <a:lstStyle/>
                    <a:p>
                      <a:r>
                        <a:rPr lang="en-AU" sz="2400" dirty="0" smtClean="0"/>
                        <a:t>Length</a:t>
                      </a:r>
                      <a:endParaRPr lang="en-AU" sz="2400" dirty="0"/>
                    </a:p>
                  </a:txBody>
                  <a:tcPr/>
                </a:tc>
              </a:tr>
              <a:tr h="451903">
                <a:tc>
                  <a:txBody>
                    <a:bodyPr/>
                    <a:lstStyle/>
                    <a:p>
                      <a:pPr marL="27305" marR="27305" algn="ctr">
                        <a:spcAft>
                          <a:spcPts val="0"/>
                        </a:spcAft>
                      </a:pPr>
                      <a:r>
                        <a:rPr lang="en-US" sz="2400" kern="150" dirty="0" smtClean="0">
                          <a:effectLst/>
                          <a:latin typeface="+mn-lt"/>
                          <a:ea typeface="Lucida Sans Unicode"/>
                          <a:cs typeface="Tahoma"/>
                        </a:rPr>
                        <a:t>a-z0-9</a:t>
                      </a:r>
                      <a:endParaRPr lang="en-AU" sz="2400" kern="150" dirty="0">
                        <a:effectLst/>
                        <a:latin typeface="+mn-lt"/>
                        <a:ea typeface="Lucida Sans Unicode"/>
                        <a:cs typeface="Tahoma"/>
                      </a:endParaRPr>
                    </a:p>
                  </a:txBody>
                  <a:tcPr marL="68580" marR="68580" marT="0" marB="0"/>
                </a:tc>
                <a:tc>
                  <a:txBody>
                    <a:bodyPr/>
                    <a:lstStyle/>
                    <a:p>
                      <a:pPr marL="27305" marR="27305" algn="ctr">
                        <a:spcAft>
                          <a:spcPts val="0"/>
                        </a:spcAft>
                      </a:pPr>
                      <a:r>
                        <a:rPr lang="en-US" sz="2400" kern="150" dirty="0">
                          <a:effectLst/>
                          <a:latin typeface="+mn-lt"/>
                          <a:ea typeface="Lucida Sans Unicode"/>
                          <a:cs typeface="Tahoma"/>
                        </a:rPr>
                        <a:t>8</a:t>
                      </a:r>
                      <a:endParaRPr lang="en-AU" sz="2400" kern="150" dirty="0">
                        <a:effectLst/>
                        <a:latin typeface="+mn-lt"/>
                        <a:ea typeface="Lucida Sans Unicode"/>
                        <a:cs typeface="Tahoma"/>
                      </a:endParaRPr>
                    </a:p>
                  </a:txBody>
                  <a:tcPr marL="68580" marR="68580" marT="0" marB="0"/>
                </a:tc>
              </a:tr>
              <a:tr h="451903">
                <a:tc>
                  <a:txBody>
                    <a:bodyPr/>
                    <a:lstStyle/>
                    <a:p>
                      <a:pPr marL="27305" marR="27305" algn="ctr">
                        <a:spcAft>
                          <a:spcPts val="0"/>
                        </a:spcAft>
                      </a:pPr>
                      <a:r>
                        <a:rPr lang="en-US" sz="2400" kern="150" dirty="0" smtClean="0">
                          <a:effectLst/>
                          <a:latin typeface="+mn-lt"/>
                          <a:ea typeface="Lucida Sans Unicode"/>
                          <a:cs typeface="Tahoma"/>
                        </a:rPr>
                        <a:t>a-zA-Z0-9</a:t>
                      </a:r>
                      <a:endParaRPr lang="en-AU" sz="2400" kern="150" dirty="0">
                        <a:effectLst/>
                        <a:latin typeface="+mn-lt"/>
                        <a:ea typeface="Lucida Sans Unicode"/>
                        <a:cs typeface="Tahoma"/>
                      </a:endParaRPr>
                    </a:p>
                  </a:txBody>
                  <a:tcPr marL="68580" marR="68580" marT="0" marB="0"/>
                </a:tc>
                <a:tc>
                  <a:txBody>
                    <a:bodyPr/>
                    <a:lstStyle/>
                    <a:p>
                      <a:pPr marL="27305" marR="27305" algn="ctr">
                        <a:spcAft>
                          <a:spcPts val="0"/>
                        </a:spcAft>
                      </a:pPr>
                      <a:r>
                        <a:rPr lang="en-US" sz="2400" kern="150">
                          <a:effectLst/>
                          <a:latin typeface="+mn-lt"/>
                          <a:ea typeface="Lucida Sans Unicode"/>
                          <a:cs typeface="Tahoma"/>
                        </a:rPr>
                        <a:t>8</a:t>
                      </a:r>
                      <a:endParaRPr lang="en-AU" sz="2400" kern="150">
                        <a:effectLst/>
                        <a:latin typeface="+mn-lt"/>
                        <a:ea typeface="Lucida Sans Unicode"/>
                        <a:cs typeface="Tahoma"/>
                      </a:endParaRPr>
                    </a:p>
                  </a:txBody>
                  <a:tcPr marL="68580" marR="68580" marT="0" marB="0"/>
                </a:tc>
              </a:tr>
              <a:tr h="891425">
                <a:tc>
                  <a:txBody>
                    <a:bodyPr/>
                    <a:lstStyle/>
                    <a:p>
                      <a:pPr marL="27305" marR="27305" algn="ctr">
                        <a:spcAft>
                          <a:spcPts val="0"/>
                        </a:spcAft>
                      </a:pPr>
                      <a:r>
                        <a:rPr lang="en-US" sz="2400" kern="150" dirty="0" smtClean="0">
                          <a:effectLst/>
                          <a:latin typeface="+mn-lt"/>
                          <a:ea typeface="Lucida Sans Unicode"/>
                          <a:cs typeface="Tahoma"/>
                        </a:rPr>
                        <a:t>a-zA-Z0-9!@#$%^&amp;*()[]-_=+;:'",./?</a:t>
                      </a:r>
                      <a:endParaRPr lang="en-AU" sz="2400" kern="150" dirty="0">
                        <a:effectLst/>
                        <a:latin typeface="+mn-lt"/>
                        <a:ea typeface="Lucida Sans Unicode"/>
                        <a:cs typeface="Tahoma"/>
                      </a:endParaRPr>
                    </a:p>
                  </a:txBody>
                  <a:tcPr marL="68580" marR="68580" marT="0" marB="0"/>
                </a:tc>
                <a:tc>
                  <a:txBody>
                    <a:bodyPr/>
                    <a:lstStyle/>
                    <a:p>
                      <a:pPr marL="27305" marR="27305" algn="ctr">
                        <a:spcAft>
                          <a:spcPts val="0"/>
                        </a:spcAft>
                      </a:pPr>
                      <a:r>
                        <a:rPr lang="en-US" sz="2400" kern="150" dirty="0" smtClean="0">
                          <a:effectLst/>
                          <a:latin typeface="+mn-lt"/>
                          <a:ea typeface="Lucida Sans Unicode"/>
                          <a:cs typeface="Tahoma"/>
                        </a:rPr>
                        <a:t>8</a:t>
                      </a:r>
                      <a:endParaRPr lang="en-AU" sz="2400" kern="150" dirty="0">
                        <a:effectLst/>
                        <a:latin typeface="+mn-lt"/>
                        <a:ea typeface="Lucida Sans Unicode"/>
                        <a:cs typeface="Tahoma"/>
                      </a:endParaRPr>
                    </a:p>
                  </a:txBody>
                  <a:tcPr marL="68580" marR="68580" marT="0" marB="0"/>
                </a:tc>
              </a:tr>
              <a:tr h="891425">
                <a:tc>
                  <a:txBody>
                    <a:bodyPr/>
                    <a:lstStyle/>
                    <a:p>
                      <a:pPr marL="27305" marR="27305" algn="ctr">
                        <a:spcAft>
                          <a:spcPts val="0"/>
                        </a:spcAft>
                      </a:pPr>
                      <a:r>
                        <a:rPr lang="en-US" sz="2400" kern="150" dirty="0" smtClean="0">
                          <a:effectLst/>
                          <a:latin typeface="+mn-lt"/>
                          <a:ea typeface="Lucida Sans Unicode"/>
                          <a:cs typeface="Tahoma"/>
                        </a:rPr>
                        <a:t>a-zA-Z0-9!@#$%^&amp;*()[]-_=+;:'",./?</a:t>
                      </a:r>
                      <a:endParaRPr lang="en-AU" sz="2400" kern="150" dirty="0">
                        <a:effectLst/>
                        <a:latin typeface="+mn-lt"/>
                        <a:ea typeface="Lucida Sans Unicode"/>
                        <a:cs typeface="Tahoma"/>
                      </a:endParaRPr>
                    </a:p>
                  </a:txBody>
                  <a:tcPr marL="68580" marR="68580" marT="0" marB="0"/>
                </a:tc>
                <a:tc>
                  <a:txBody>
                    <a:bodyPr/>
                    <a:lstStyle/>
                    <a:p>
                      <a:pPr marL="27305" marR="27305" algn="ctr">
                        <a:spcAft>
                          <a:spcPts val="0"/>
                        </a:spcAft>
                      </a:pPr>
                      <a:r>
                        <a:rPr lang="en-US" sz="2400" kern="150" dirty="0" smtClean="0">
                          <a:effectLst/>
                          <a:latin typeface="+mn-lt"/>
                          <a:ea typeface="Lucida Sans Unicode"/>
                          <a:cs typeface="Tahoma"/>
                        </a:rPr>
                        <a:t>10</a:t>
                      </a:r>
                      <a:endParaRPr lang="en-AU" sz="2400" kern="150" dirty="0">
                        <a:effectLst/>
                        <a:latin typeface="+mn-lt"/>
                        <a:ea typeface="Lucida Sans Unicode"/>
                        <a:cs typeface="Tahoma"/>
                      </a:endParaRPr>
                    </a:p>
                  </a:txBody>
                  <a:tcPr marL="68580" marR="68580" marT="0" marB="0"/>
                </a:tc>
              </a:tr>
              <a:tr h="451903">
                <a:tc>
                  <a:txBody>
                    <a:bodyPr/>
                    <a:lstStyle/>
                    <a:p>
                      <a:pPr marL="27305" marR="27305" algn="ctr">
                        <a:spcAft>
                          <a:spcPts val="0"/>
                        </a:spcAft>
                      </a:pPr>
                      <a:r>
                        <a:rPr lang="en-US" sz="2400" kern="150" dirty="0" smtClean="0">
                          <a:effectLst/>
                          <a:latin typeface="+mn-lt"/>
                          <a:ea typeface="Lucida Sans Unicode"/>
                          <a:cs typeface="Tahoma"/>
                        </a:rPr>
                        <a:t>0-9a-f</a:t>
                      </a:r>
                      <a:endParaRPr lang="en-AU" sz="2400" kern="150" dirty="0">
                        <a:effectLst/>
                        <a:latin typeface="+mn-lt"/>
                        <a:ea typeface="Lucida Sans Unicode"/>
                        <a:cs typeface="Tahoma"/>
                      </a:endParaRPr>
                    </a:p>
                  </a:txBody>
                  <a:tcPr marL="68580" marR="68580" marT="0" marB="0"/>
                </a:tc>
                <a:tc>
                  <a:txBody>
                    <a:bodyPr/>
                    <a:lstStyle/>
                    <a:p>
                      <a:pPr marL="27305" marR="27305" algn="ctr">
                        <a:spcAft>
                          <a:spcPts val="0"/>
                        </a:spcAft>
                      </a:pPr>
                      <a:r>
                        <a:rPr lang="en-US" sz="2400" kern="150" dirty="0">
                          <a:effectLst/>
                          <a:latin typeface="+mn-lt"/>
                          <a:ea typeface="Lucida Sans Unicode"/>
                          <a:cs typeface="Tahoma"/>
                        </a:rPr>
                        <a:t>32</a:t>
                      </a:r>
                      <a:endParaRPr lang="en-AU" sz="2400" kern="150" dirty="0">
                        <a:effectLst/>
                        <a:latin typeface="+mn-lt"/>
                        <a:ea typeface="Lucida Sans Unicode"/>
                        <a:cs typeface="Tahoma"/>
                      </a:endParaRPr>
                    </a:p>
                  </a:txBody>
                  <a:tcPr marL="68580" marR="68580" marT="0" marB="0"/>
                </a:tc>
              </a:tr>
            </a:tbl>
          </a:graphicData>
        </a:graphic>
      </p:graphicFrame>
    </p:spTree>
    <p:extLst>
      <p:ext uri="{BB962C8B-B14F-4D97-AF65-F5344CB8AC3E}">
        <p14:creationId xmlns:p14="http://schemas.microsoft.com/office/powerpoint/2010/main" val="159877187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 the cloud</a:t>
            </a:r>
            <a:endParaRPr lang="en-AU" dirty="0"/>
          </a:p>
        </p:txBody>
      </p:sp>
      <p:pic>
        <p:nvPicPr>
          <p:cNvPr id="7170" name="Picture 2" descr="C:\Users\emarcussen\Advisory\PGAttack\BHasia2014\Presentation\Keanu Reeves A Walk in the Clouds pamphlet front.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24694" y="1031273"/>
            <a:ext cx="3986465" cy="5315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77187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Why use cloud</a:t>
            </a:r>
            <a:endParaRPr lang="en-AU" dirty="0"/>
          </a:p>
        </p:txBody>
      </p:sp>
      <p:sp>
        <p:nvSpPr>
          <p:cNvPr id="3" name="Content Placeholder 2"/>
          <p:cNvSpPr>
            <a:spLocks noGrp="1"/>
          </p:cNvSpPr>
          <p:nvPr>
            <p:ph idx="1"/>
          </p:nvPr>
        </p:nvSpPr>
        <p:spPr/>
        <p:txBody>
          <a:bodyPr/>
          <a:lstStyle/>
          <a:p>
            <a:r>
              <a:rPr lang="en-AU" sz="2400" dirty="0" smtClean="0"/>
              <a:t>Easy alternative to having dedicated cracking hardware</a:t>
            </a:r>
          </a:p>
          <a:p>
            <a:r>
              <a:rPr lang="en-AU" sz="2400" dirty="0" smtClean="0"/>
              <a:t>Low to no setup cost</a:t>
            </a:r>
          </a:p>
          <a:p>
            <a:r>
              <a:rPr lang="en-AU" sz="2400" dirty="0" smtClean="0"/>
              <a:t>Readily available images for deployment</a:t>
            </a:r>
          </a:p>
          <a:p>
            <a:r>
              <a:rPr lang="en-AU" sz="2400" dirty="0" smtClean="0"/>
              <a:t>Scales as required</a:t>
            </a:r>
          </a:p>
          <a:p>
            <a:pPr marL="0" indent="0">
              <a:buNone/>
            </a:pPr>
            <a:endParaRPr lang="en-AU" dirty="0" smtClean="0"/>
          </a:p>
          <a:p>
            <a:endParaRPr lang="en-AU" dirty="0" smtClean="0"/>
          </a:p>
          <a:p>
            <a:endParaRPr lang="en-AU" dirty="0" smtClean="0"/>
          </a:p>
          <a:p>
            <a:endParaRPr lang="en-AU" dirty="0"/>
          </a:p>
        </p:txBody>
      </p:sp>
    </p:spTree>
    <p:extLst>
      <p:ext uri="{BB962C8B-B14F-4D97-AF65-F5344CB8AC3E}">
        <p14:creationId xmlns:p14="http://schemas.microsoft.com/office/powerpoint/2010/main" val="171810889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Cracking with JTR</a:t>
            </a:r>
            <a:endParaRPr lang="en-AU" dirty="0"/>
          </a:p>
        </p:txBody>
      </p:sp>
      <p:sp>
        <p:nvSpPr>
          <p:cNvPr id="3" name="Content Placeholder 2"/>
          <p:cNvSpPr>
            <a:spLocks noGrp="1"/>
          </p:cNvSpPr>
          <p:nvPr>
            <p:ph idx="1"/>
          </p:nvPr>
        </p:nvSpPr>
        <p:spPr/>
        <p:txBody>
          <a:bodyPr>
            <a:normAutofit/>
          </a:bodyPr>
          <a:lstStyle/>
          <a:p>
            <a:r>
              <a:rPr lang="en-AU" sz="2400" dirty="0" smtClean="0"/>
              <a:t>Jumbo distribution</a:t>
            </a:r>
          </a:p>
          <a:p>
            <a:r>
              <a:rPr lang="en-AU" sz="2400" dirty="0" smtClean="0"/>
              <a:t>Define dynamic format</a:t>
            </a:r>
          </a:p>
          <a:p>
            <a:r>
              <a:rPr lang="en-AU" sz="2400" dirty="0" smtClean="0"/>
              <a:t>Distributed cracking with MPI</a:t>
            </a:r>
          </a:p>
          <a:p>
            <a:r>
              <a:rPr lang="en-AU" sz="2400" dirty="0" smtClean="0"/>
              <a:t>Increase performance with CUDA or </a:t>
            </a:r>
            <a:r>
              <a:rPr lang="en-AU" sz="2400" dirty="0" err="1" smtClean="0"/>
              <a:t>OpenCL</a:t>
            </a:r>
            <a:endParaRPr lang="en-AU" sz="2400" dirty="0"/>
          </a:p>
        </p:txBody>
      </p:sp>
    </p:spTree>
    <p:extLst>
      <p:ext uri="{BB962C8B-B14F-4D97-AF65-F5344CB8AC3E}">
        <p14:creationId xmlns:p14="http://schemas.microsoft.com/office/powerpoint/2010/main" val="36026375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JTR DYNAMIC FORMAT</a:t>
            </a:r>
            <a:endParaRPr lang="en-AU" dirty="0"/>
          </a:p>
        </p:txBody>
      </p:sp>
      <p:sp>
        <p:nvSpPr>
          <p:cNvPr id="3" name="Content Placeholder 2"/>
          <p:cNvSpPr>
            <a:spLocks noGrp="1"/>
          </p:cNvSpPr>
          <p:nvPr>
            <p:ph idx="1"/>
          </p:nvPr>
        </p:nvSpPr>
        <p:spPr/>
        <p:txBody>
          <a:bodyPr/>
          <a:lstStyle/>
          <a:p>
            <a:pPr marL="0" indent="0">
              <a:buNone/>
            </a:pPr>
            <a:r>
              <a:rPr lang="en-AU" dirty="0"/>
              <a:t>[List.Generic:dynamic_1011</a:t>
            </a:r>
            <a:r>
              <a:rPr lang="en-AU" dirty="0" smtClean="0"/>
              <a:t>]</a:t>
            </a:r>
          </a:p>
          <a:p>
            <a:pPr marL="0" indent="0">
              <a:buNone/>
            </a:pPr>
            <a:r>
              <a:rPr lang="en-AU" dirty="0" smtClean="0"/>
              <a:t>Expression=md5</a:t>
            </a:r>
            <a:r>
              <a:rPr lang="en-AU" dirty="0"/>
              <a:t>($s.$p.$s2) (Payment gateway signature</a:t>
            </a:r>
            <a:r>
              <a:rPr lang="en-AU" dirty="0" smtClean="0"/>
              <a:t>)</a:t>
            </a:r>
          </a:p>
          <a:p>
            <a:pPr marL="0" indent="0">
              <a:buNone/>
            </a:pPr>
            <a:r>
              <a:rPr lang="en-AU" dirty="0" smtClean="0"/>
              <a:t>Flag=MGF_SALTED</a:t>
            </a:r>
          </a:p>
          <a:p>
            <a:pPr marL="0" indent="0">
              <a:buNone/>
            </a:pPr>
            <a:r>
              <a:rPr lang="en-AU" dirty="0" smtClean="0"/>
              <a:t>Flag=MGF_SALTED2</a:t>
            </a:r>
          </a:p>
          <a:p>
            <a:pPr marL="0" indent="0">
              <a:buNone/>
            </a:pPr>
            <a:r>
              <a:rPr lang="en-AU" dirty="0" err="1" smtClean="0"/>
              <a:t>Func</a:t>
            </a:r>
            <a:r>
              <a:rPr lang="en-AU" dirty="0" smtClean="0"/>
              <a:t>=</a:t>
            </a:r>
            <a:r>
              <a:rPr lang="en-AU" dirty="0" err="1" smtClean="0"/>
              <a:t>DynamicFunc</a:t>
            </a:r>
            <a:r>
              <a:rPr lang="en-AU" dirty="0"/>
              <a:t>__</a:t>
            </a:r>
            <a:r>
              <a:rPr lang="en-AU" dirty="0" err="1" smtClean="0"/>
              <a:t>clean_input</a:t>
            </a:r>
            <a:endParaRPr lang="en-AU" dirty="0" smtClean="0"/>
          </a:p>
          <a:p>
            <a:pPr marL="0" indent="0">
              <a:buNone/>
            </a:pPr>
            <a:r>
              <a:rPr lang="en-AU" dirty="0" err="1" smtClean="0"/>
              <a:t>Func</a:t>
            </a:r>
            <a:r>
              <a:rPr lang="en-AU" dirty="0" smtClean="0"/>
              <a:t>=</a:t>
            </a:r>
            <a:r>
              <a:rPr lang="en-AU" dirty="0" err="1" smtClean="0"/>
              <a:t>DynamicFunc</a:t>
            </a:r>
            <a:r>
              <a:rPr lang="en-AU" dirty="0"/>
              <a:t>__</a:t>
            </a:r>
            <a:r>
              <a:rPr lang="en-AU" dirty="0" err="1" smtClean="0"/>
              <a:t>append_salt</a:t>
            </a:r>
            <a:endParaRPr lang="en-AU" dirty="0" smtClean="0"/>
          </a:p>
          <a:p>
            <a:pPr marL="0" indent="0">
              <a:buNone/>
            </a:pPr>
            <a:r>
              <a:rPr lang="en-AU" dirty="0" err="1" smtClean="0"/>
              <a:t>Func</a:t>
            </a:r>
            <a:r>
              <a:rPr lang="en-AU" dirty="0" smtClean="0"/>
              <a:t>=</a:t>
            </a:r>
            <a:r>
              <a:rPr lang="en-AU" dirty="0" err="1" smtClean="0"/>
              <a:t>DynamicFunc</a:t>
            </a:r>
            <a:r>
              <a:rPr lang="en-AU" dirty="0"/>
              <a:t>__</a:t>
            </a:r>
            <a:r>
              <a:rPr lang="en-AU" dirty="0" err="1" smtClean="0"/>
              <a:t>append_keys</a:t>
            </a:r>
            <a:endParaRPr lang="en-AU" dirty="0" smtClean="0"/>
          </a:p>
          <a:p>
            <a:pPr marL="0" indent="0">
              <a:buNone/>
            </a:pPr>
            <a:r>
              <a:rPr lang="en-AU" dirty="0" err="1" smtClean="0"/>
              <a:t>Func</a:t>
            </a:r>
            <a:r>
              <a:rPr lang="en-AU" dirty="0" smtClean="0"/>
              <a:t>=DynamicFunc</a:t>
            </a:r>
            <a:r>
              <a:rPr lang="en-AU" dirty="0"/>
              <a:t>__</a:t>
            </a:r>
            <a:r>
              <a:rPr lang="en-AU" dirty="0" smtClean="0"/>
              <a:t>append_2nd_salt</a:t>
            </a:r>
          </a:p>
          <a:p>
            <a:pPr marL="0" indent="0">
              <a:buNone/>
            </a:pPr>
            <a:r>
              <a:rPr lang="en-AU" dirty="0" err="1" smtClean="0"/>
              <a:t>Func</a:t>
            </a:r>
            <a:r>
              <a:rPr lang="en-AU" dirty="0" smtClean="0"/>
              <a:t>=DynamicFunc</a:t>
            </a:r>
            <a:r>
              <a:rPr lang="en-AU" dirty="0"/>
              <a:t>__</a:t>
            </a:r>
            <a:r>
              <a:rPr lang="en-AU" dirty="0" smtClean="0"/>
              <a:t>crypt_md5</a:t>
            </a:r>
          </a:p>
          <a:p>
            <a:pPr marL="0" indent="0">
              <a:buNone/>
            </a:pPr>
            <a:r>
              <a:rPr lang="en-AU" dirty="0" smtClean="0"/>
              <a:t>Test</a:t>
            </a:r>
            <a:r>
              <a:rPr lang="en-AU" dirty="0"/>
              <a:t>=$</a:t>
            </a:r>
            <a:r>
              <a:rPr lang="en-AU" dirty="0" smtClean="0"/>
              <a:t>dynamic_1011$c4a5babae57a7d58610ce33ca79622c9$ABC9999</a:t>
            </a:r>
            <a:r>
              <a:rPr lang="en-AU" dirty="0"/>
              <a:t>|$$2|Invoice </a:t>
            </a:r>
            <a:r>
              <a:rPr lang="en-AU" dirty="0" smtClean="0"/>
              <a:t>986616|100.00:xyz123</a:t>
            </a:r>
          </a:p>
          <a:p>
            <a:pPr marL="0" indent="0">
              <a:buNone/>
            </a:pPr>
            <a:endParaRPr lang="en-AU" dirty="0"/>
          </a:p>
          <a:p>
            <a:pPr marL="0" indent="0">
              <a:buNone/>
            </a:pPr>
            <a:r>
              <a:rPr lang="en-AU" dirty="0" smtClean="0"/>
              <a:t>Validate:</a:t>
            </a:r>
          </a:p>
          <a:p>
            <a:pPr marL="0" indent="0">
              <a:buNone/>
            </a:pPr>
            <a:r>
              <a:rPr lang="en-AU" b="1" dirty="0" smtClean="0"/>
              <a:t>./</a:t>
            </a:r>
            <a:r>
              <a:rPr lang="en-AU" b="1" dirty="0"/>
              <a:t>john --test --</a:t>
            </a:r>
            <a:r>
              <a:rPr lang="en-AU" b="1" dirty="0" smtClean="0"/>
              <a:t>format=dynamic_1011</a:t>
            </a:r>
            <a:endParaRPr lang="en-AU" b="1" dirty="0"/>
          </a:p>
        </p:txBody>
      </p:sp>
    </p:spTree>
    <p:extLst>
      <p:ext uri="{BB962C8B-B14F-4D97-AF65-F5344CB8AC3E}">
        <p14:creationId xmlns:p14="http://schemas.microsoft.com/office/powerpoint/2010/main" val="360263756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html form to dynamic hash</a:t>
            </a:r>
            <a:endParaRPr lang="en-AU" dirty="0"/>
          </a:p>
        </p:txBody>
      </p:sp>
      <p:sp>
        <p:nvSpPr>
          <p:cNvPr id="3" name="Content Placeholder 2"/>
          <p:cNvSpPr>
            <a:spLocks noGrp="1"/>
          </p:cNvSpPr>
          <p:nvPr>
            <p:ph idx="1"/>
          </p:nvPr>
        </p:nvSpPr>
        <p:spPr/>
        <p:txBody>
          <a:bodyPr>
            <a:normAutofit fontScale="85000" lnSpcReduction="20000"/>
          </a:bodyPr>
          <a:lstStyle/>
          <a:p>
            <a:pPr marL="0" indent="0" algn="just">
              <a:lnSpc>
                <a:spcPct val="120000"/>
              </a:lnSpc>
              <a:buNone/>
            </a:pPr>
            <a:r>
              <a:rPr lang="en-AU" dirty="0"/>
              <a:t>my $html =eval { local $/; open my $</a:t>
            </a:r>
            <a:r>
              <a:rPr lang="en-AU" dirty="0" err="1"/>
              <a:t>fh</a:t>
            </a:r>
            <a:r>
              <a:rPr lang="en-AU" dirty="0"/>
              <a:t>, "$ARGV[0]"; return &lt;$</a:t>
            </a:r>
            <a:r>
              <a:rPr lang="en-AU" dirty="0" err="1"/>
              <a:t>fh</a:t>
            </a:r>
            <a:r>
              <a:rPr lang="en-AU" dirty="0"/>
              <a:t>&gt;; close($</a:t>
            </a:r>
            <a:r>
              <a:rPr lang="en-AU" dirty="0" err="1"/>
              <a:t>fh</a:t>
            </a:r>
            <a:r>
              <a:rPr lang="en-AU" dirty="0"/>
              <a:t>); };</a:t>
            </a:r>
          </a:p>
          <a:p>
            <a:pPr marL="0" indent="0" algn="just">
              <a:lnSpc>
                <a:spcPct val="120000"/>
              </a:lnSpc>
              <a:buNone/>
            </a:pPr>
            <a:r>
              <a:rPr lang="en-AU" dirty="0"/>
              <a:t>$html =~ m/(&lt;h3&gt;Credit Card Payment.*?&lt;\/form&gt;)/</a:t>
            </a:r>
            <a:r>
              <a:rPr lang="en-AU" dirty="0" err="1"/>
              <a:t>ms</a:t>
            </a:r>
            <a:r>
              <a:rPr lang="en-AU" dirty="0"/>
              <a:t>;</a:t>
            </a:r>
          </a:p>
          <a:p>
            <a:pPr marL="0" indent="0" algn="just">
              <a:lnSpc>
                <a:spcPct val="120000"/>
              </a:lnSpc>
              <a:buNone/>
            </a:pPr>
            <a:r>
              <a:rPr lang="en-AU" dirty="0"/>
              <a:t>my $</a:t>
            </a:r>
            <a:r>
              <a:rPr lang="en-AU" dirty="0" err="1"/>
              <a:t>pwgform</a:t>
            </a:r>
            <a:r>
              <a:rPr lang="en-AU" dirty="0"/>
              <a:t> = $1;</a:t>
            </a:r>
          </a:p>
          <a:p>
            <a:pPr marL="0" indent="0" algn="just">
              <a:lnSpc>
                <a:spcPct val="120000"/>
              </a:lnSpc>
              <a:buNone/>
            </a:pPr>
            <a:r>
              <a:rPr lang="en-AU" dirty="0"/>
              <a:t>my $form = HTML::Form-&gt;parse($</a:t>
            </a:r>
            <a:r>
              <a:rPr lang="en-AU" dirty="0" err="1"/>
              <a:t>pgwform</a:t>
            </a:r>
            <a:r>
              <a:rPr lang="en-AU" dirty="0"/>
              <a:t>, 'file:///');</a:t>
            </a:r>
          </a:p>
          <a:p>
            <a:pPr marL="0" indent="0" algn="just">
              <a:lnSpc>
                <a:spcPct val="120000"/>
              </a:lnSpc>
              <a:buNone/>
            </a:pPr>
            <a:r>
              <a:rPr lang="en-AU" dirty="0"/>
              <a:t>my $</a:t>
            </a:r>
            <a:r>
              <a:rPr lang="en-AU" dirty="0" err="1"/>
              <a:t>merchantID</a:t>
            </a:r>
            <a:r>
              <a:rPr lang="en-AU" dirty="0"/>
              <a:t> = $form-&gt;</a:t>
            </a:r>
            <a:r>
              <a:rPr lang="en-AU" dirty="0" err="1"/>
              <a:t>find_input</a:t>
            </a:r>
            <a:r>
              <a:rPr lang="en-AU" dirty="0"/>
              <a:t>('MERCHANT_ID')-&gt;value;</a:t>
            </a:r>
          </a:p>
          <a:p>
            <a:pPr marL="0" indent="0" algn="just">
              <a:lnSpc>
                <a:spcPct val="120000"/>
              </a:lnSpc>
              <a:buNone/>
            </a:pPr>
            <a:r>
              <a:rPr lang="en-AU" dirty="0"/>
              <a:t>my $amount = $form-&gt;</a:t>
            </a:r>
            <a:r>
              <a:rPr lang="en-AU" dirty="0" err="1"/>
              <a:t>find_input</a:t>
            </a:r>
            <a:r>
              <a:rPr lang="en-AU" dirty="0"/>
              <a:t>('AMOUNT')-&gt;value;</a:t>
            </a:r>
          </a:p>
          <a:p>
            <a:pPr marL="0" indent="0" algn="just">
              <a:lnSpc>
                <a:spcPct val="120000"/>
              </a:lnSpc>
              <a:buNone/>
            </a:pPr>
            <a:r>
              <a:rPr lang="en-AU" dirty="0"/>
              <a:t>my $hash = $form-&gt;</a:t>
            </a:r>
            <a:r>
              <a:rPr lang="en-AU" dirty="0" err="1"/>
              <a:t>find_input</a:t>
            </a:r>
            <a:r>
              <a:rPr lang="en-AU" dirty="0"/>
              <a:t>('MD5HASH')-&gt;value;</a:t>
            </a:r>
          </a:p>
          <a:p>
            <a:pPr marL="0" indent="0" algn="just">
              <a:lnSpc>
                <a:spcPct val="120000"/>
              </a:lnSpc>
              <a:buNone/>
            </a:pPr>
            <a:r>
              <a:rPr lang="en-AU" dirty="0"/>
              <a:t>my $account = $form-&gt;</a:t>
            </a:r>
            <a:r>
              <a:rPr lang="en-AU" dirty="0" err="1"/>
              <a:t>find_input</a:t>
            </a:r>
            <a:r>
              <a:rPr lang="en-AU" dirty="0"/>
              <a:t>('ACCOUNT')-&gt;value;</a:t>
            </a:r>
          </a:p>
          <a:p>
            <a:pPr marL="0" indent="0" algn="just">
              <a:lnSpc>
                <a:spcPct val="120000"/>
              </a:lnSpc>
              <a:buNone/>
            </a:pPr>
            <a:r>
              <a:rPr lang="en-AU" dirty="0"/>
              <a:t>my $currency = $form-&gt;</a:t>
            </a:r>
            <a:r>
              <a:rPr lang="en-AU" dirty="0" err="1"/>
              <a:t>find_input</a:t>
            </a:r>
            <a:r>
              <a:rPr lang="en-AU" dirty="0"/>
              <a:t>('CURRENCY')-&gt;value;</a:t>
            </a:r>
          </a:p>
          <a:p>
            <a:pPr marL="0" indent="0" algn="just">
              <a:lnSpc>
                <a:spcPct val="120000"/>
              </a:lnSpc>
              <a:buNone/>
            </a:pPr>
            <a:r>
              <a:rPr lang="en-AU" dirty="0"/>
              <a:t>my $</a:t>
            </a:r>
            <a:r>
              <a:rPr lang="en-AU" dirty="0" err="1"/>
              <a:t>notifyurl</a:t>
            </a:r>
            <a:r>
              <a:rPr lang="en-AU" dirty="0"/>
              <a:t> = $form-&gt;</a:t>
            </a:r>
            <a:r>
              <a:rPr lang="en-AU" dirty="0" err="1"/>
              <a:t>find_input</a:t>
            </a:r>
            <a:r>
              <a:rPr lang="en-AU" dirty="0"/>
              <a:t>('SHOP_DOMAIN')-&gt;value;</a:t>
            </a:r>
          </a:p>
          <a:p>
            <a:pPr marL="0" indent="0" algn="just">
              <a:lnSpc>
                <a:spcPct val="120000"/>
              </a:lnSpc>
              <a:buNone/>
            </a:pPr>
            <a:r>
              <a:rPr lang="en-AU" dirty="0"/>
              <a:t>my $</a:t>
            </a:r>
            <a:r>
              <a:rPr lang="en-AU" dirty="0" err="1"/>
              <a:t>shopname</a:t>
            </a:r>
            <a:r>
              <a:rPr lang="en-AU" dirty="0"/>
              <a:t> = $form-&gt;</a:t>
            </a:r>
            <a:r>
              <a:rPr lang="en-AU" dirty="0" err="1"/>
              <a:t>find_input</a:t>
            </a:r>
            <a:r>
              <a:rPr lang="en-AU" dirty="0"/>
              <a:t>('SHOP_NAME')-&gt;value;</a:t>
            </a:r>
          </a:p>
          <a:p>
            <a:pPr marL="0" indent="0" algn="just">
              <a:lnSpc>
                <a:spcPct val="120000"/>
              </a:lnSpc>
              <a:buNone/>
            </a:pPr>
            <a:r>
              <a:rPr lang="en-AU" dirty="0"/>
              <a:t>my $</a:t>
            </a:r>
            <a:r>
              <a:rPr lang="en-AU" dirty="0" err="1"/>
              <a:t>orderID</a:t>
            </a:r>
            <a:r>
              <a:rPr lang="en-AU" dirty="0"/>
              <a:t> = $form-&gt;</a:t>
            </a:r>
            <a:r>
              <a:rPr lang="en-AU" dirty="0" err="1"/>
              <a:t>find_input</a:t>
            </a:r>
            <a:r>
              <a:rPr lang="en-AU" dirty="0"/>
              <a:t>('ORDER_ID')-&gt;value;</a:t>
            </a:r>
          </a:p>
          <a:p>
            <a:pPr marL="0" indent="0" algn="just">
              <a:lnSpc>
                <a:spcPct val="120000"/>
              </a:lnSpc>
              <a:buNone/>
            </a:pPr>
            <a:r>
              <a:rPr lang="en-AU" dirty="0"/>
              <a:t>my $</a:t>
            </a:r>
            <a:r>
              <a:rPr lang="en-AU" dirty="0" err="1"/>
              <a:t>floatAmt</a:t>
            </a:r>
            <a:r>
              <a:rPr lang="en-AU" dirty="0"/>
              <a:t> = $form-&gt;</a:t>
            </a:r>
            <a:r>
              <a:rPr lang="en-AU" dirty="0" err="1"/>
              <a:t>find_input</a:t>
            </a:r>
            <a:r>
              <a:rPr lang="en-AU" dirty="0"/>
              <a:t>('FLOAT_AMOUNT')-&gt;value;</a:t>
            </a:r>
          </a:p>
          <a:p>
            <a:pPr marL="0" indent="0" algn="just">
              <a:lnSpc>
                <a:spcPct val="120000"/>
              </a:lnSpc>
              <a:buNone/>
            </a:pPr>
            <a:r>
              <a:rPr lang="en-AU" dirty="0"/>
              <a:t>my $timestamp = $form-&gt;</a:t>
            </a:r>
            <a:r>
              <a:rPr lang="en-AU" dirty="0" err="1"/>
              <a:t>find_input</a:t>
            </a:r>
            <a:r>
              <a:rPr lang="en-AU" dirty="0"/>
              <a:t>('TIMESTAMP')-&gt;value;</a:t>
            </a:r>
          </a:p>
          <a:p>
            <a:pPr marL="0" indent="0" algn="just">
              <a:lnSpc>
                <a:spcPct val="120000"/>
              </a:lnSpc>
              <a:buNone/>
            </a:pPr>
            <a:r>
              <a:rPr lang="en-AU" dirty="0"/>
              <a:t>my $</a:t>
            </a:r>
            <a:r>
              <a:rPr lang="en-AU" dirty="0" err="1"/>
              <a:t>id_card</a:t>
            </a:r>
            <a:r>
              <a:rPr lang="en-AU" dirty="0"/>
              <a:t> = $form-&gt;</a:t>
            </a:r>
            <a:r>
              <a:rPr lang="en-AU" dirty="0" err="1"/>
              <a:t>find_input</a:t>
            </a:r>
            <a:r>
              <a:rPr lang="en-AU" dirty="0"/>
              <a:t>('ID_CARD')-&gt;value;</a:t>
            </a:r>
          </a:p>
          <a:p>
            <a:pPr marL="0" indent="0" algn="just">
              <a:lnSpc>
                <a:spcPct val="120000"/>
              </a:lnSpc>
              <a:buNone/>
            </a:pPr>
            <a:r>
              <a:rPr lang="en-AU" dirty="0"/>
              <a:t>my $</a:t>
            </a:r>
            <a:r>
              <a:rPr lang="en-AU" dirty="0" err="1"/>
              <a:t>lang</a:t>
            </a:r>
            <a:r>
              <a:rPr lang="en-AU" dirty="0"/>
              <a:t> = $form-&gt;</a:t>
            </a:r>
            <a:r>
              <a:rPr lang="en-AU" dirty="0" err="1"/>
              <a:t>find_input</a:t>
            </a:r>
            <a:r>
              <a:rPr lang="en-AU" dirty="0"/>
              <a:t>('LANG')-&gt;value;</a:t>
            </a:r>
          </a:p>
          <a:p>
            <a:pPr marL="0" indent="0" algn="just">
              <a:lnSpc>
                <a:spcPct val="120000"/>
              </a:lnSpc>
              <a:buNone/>
            </a:pPr>
            <a:r>
              <a:rPr lang="en-AU" dirty="0"/>
              <a:t>print "\$dynamic_1011\$".$hash."\$</a:t>
            </a:r>
            <a:r>
              <a:rPr lang="en-AU" dirty="0" err="1"/>
              <a:t>merchantID</a:t>
            </a:r>
            <a:r>
              <a:rPr lang="en-AU" dirty="0"/>
              <a:t>|\$\$2$orderID|$amount|$currency\n";</a:t>
            </a:r>
          </a:p>
        </p:txBody>
      </p:sp>
    </p:spTree>
    <p:extLst>
      <p:ext uri="{BB962C8B-B14F-4D97-AF65-F5344CB8AC3E}">
        <p14:creationId xmlns:p14="http://schemas.microsoft.com/office/powerpoint/2010/main" val="145200512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Distributed cracking with MPI</a:t>
            </a:r>
            <a:endParaRPr lang="en-AU" dirty="0"/>
          </a:p>
        </p:txBody>
      </p:sp>
      <p:sp>
        <p:nvSpPr>
          <p:cNvPr id="3" name="Content Placeholder 2"/>
          <p:cNvSpPr>
            <a:spLocks noGrp="1"/>
          </p:cNvSpPr>
          <p:nvPr>
            <p:ph idx="1"/>
          </p:nvPr>
        </p:nvSpPr>
        <p:spPr/>
        <p:txBody>
          <a:bodyPr/>
          <a:lstStyle/>
          <a:p>
            <a:pPr marL="0" indent="0">
              <a:buNone/>
            </a:pPr>
            <a:r>
              <a:rPr lang="en-AU" sz="2400" dirty="0" smtClean="0"/>
              <a:t>Update </a:t>
            </a:r>
            <a:r>
              <a:rPr lang="en-AU" sz="2400" dirty="0" err="1" smtClean="0"/>
              <a:t>makefile</a:t>
            </a:r>
            <a:r>
              <a:rPr lang="en-AU" sz="2400" dirty="0" smtClean="0"/>
              <a:t>:</a:t>
            </a:r>
          </a:p>
          <a:p>
            <a:pPr marL="0" indent="0">
              <a:buNone/>
            </a:pPr>
            <a:r>
              <a:rPr lang="en-AU" dirty="0" smtClean="0"/>
              <a:t>CC </a:t>
            </a:r>
            <a:r>
              <a:rPr lang="en-AU" dirty="0"/>
              <a:t>= </a:t>
            </a:r>
            <a:r>
              <a:rPr lang="en-AU" dirty="0" err="1"/>
              <a:t>mpicc</a:t>
            </a:r>
            <a:r>
              <a:rPr lang="en-AU" dirty="0"/>
              <a:t> -DHAVE_MPI -DJOHN_MPI_BARRIER -</a:t>
            </a:r>
            <a:r>
              <a:rPr lang="en-AU" dirty="0" smtClean="0"/>
              <a:t>DJOHN_MPI_ABORT</a:t>
            </a:r>
          </a:p>
          <a:p>
            <a:pPr marL="0" indent="0">
              <a:buNone/>
            </a:pPr>
            <a:r>
              <a:rPr lang="en-AU" dirty="0" smtClean="0"/>
              <a:t>MPIOBJ </a:t>
            </a:r>
            <a:r>
              <a:rPr lang="en-AU" dirty="0"/>
              <a:t>= </a:t>
            </a:r>
            <a:r>
              <a:rPr lang="en-AU" dirty="0" smtClean="0"/>
              <a:t>john-</a:t>
            </a:r>
            <a:r>
              <a:rPr lang="en-AU" dirty="0" err="1" smtClean="0"/>
              <a:t>mpi.o</a:t>
            </a:r>
            <a:endParaRPr lang="en-AU" dirty="0" smtClean="0"/>
          </a:p>
          <a:p>
            <a:pPr marL="0" indent="0">
              <a:buNone/>
            </a:pPr>
            <a:endParaRPr lang="en-AU" dirty="0"/>
          </a:p>
          <a:p>
            <a:pPr marL="0" indent="0">
              <a:buNone/>
            </a:pPr>
            <a:r>
              <a:rPr lang="en-AU" sz="2400" dirty="0" smtClean="0"/>
              <a:t>Setup MPI over </a:t>
            </a:r>
            <a:r>
              <a:rPr lang="en-AU" sz="2400" dirty="0" err="1" smtClean="0"/>
              <a:t>ssh</a:t>
            </a:r>
            <a:r>
              <a:rPr lang="en-AU" sz="2400" dirty="0" smtClean="0"/>
              <a:t> using key based authentication</a:t>
            </a:r>
          </a:p>
          <a:p>
            <a:pPr marL="0" indent="0">
              <a:buNone/>
            </a:pPr>
            <a:endParaRPr lang="en-AU" dirty="0" smtClean="0"/>
          </a:p>
          <a:p>
            <a:pPr marL="0" indent="0">
              <a:buNone/>
            </a:pPr>
            <a:r>
              <a:rPr lang="en-AU" sz="2400" dirty="0" smtClean="0"/>
              <a:t>Create a MPI host file</a:t>
            </a:r>
            <a:endParaRPr lang="en-AU" sz="2400" dirty="0"/>
          </a:p>
          <a:p>
            <a:pPr marL="0" indent="0">
              <a:buNone/>
            </a:pPr>
            <a:r>
              <a:rPr lang="en-AU" dirty="0"/>
              <a:t>192.168.1.2 slots=2</a:t>
            </a:r>
          </a:p>
          <a:p>
            <a:pPr marL="0" indent="0">
              <a:buNone/>
            </a:pPr>
            <a:r>
              <a:rPr lang="en-AU" dirty="0"/>
              <a:t>192.168.1.3</a:t>
            </a:r>
          </a:p>
        </p:txBody>
      </p:sp>
    </p:spTree>
    <p:extLst>
      <p:ext uri="{BB962C8B-B14F-4D97-AF65-F5344CB8AC3E}">
        <p14:creationId xmlns:p14="http://schemas.microsoft.com/office/powerpoint/2010/main" val="3602637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MERCHANT</a:t>
            </a:r>
            <a:endParaRPr lang="en-AU" dirty="0"/>
          </a:p>
        </p:txBody>
      </p:sp>
      <p:pic>
        <p:nvPicPr>
          <p:cNvPr id="7170" name="Picture 2" descr="C:\Users\emarcussen\Advisory\PGAttack\BHasia2014\Presentation\keanu-even-cowgirls-get-the-blu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42294"/>
            <a:ext cx="7782408" cy="5168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2685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CRACKING WITH GPU</a:t>
            </a:r>
            <a:endParaRPr lang="en-AU" dirty="0"/>
          </a:p>
        </p:txBody>
      </p:sp>
      <p:sp>
        <p:nvSpPr>
          <p:cNvPr id="3" name="Content Placeholder 2"/>
          <p:cNvSpPr>
            <a:spLocks noGrp="1"/>
          </p:cNvSpPr>
          <p:nvPr>
            <p:ph idx="1"/>
          </p:nvPr>
        </p:nvSpPr>
        <p:spPr/>
        <p:txBody>
          <a:bodyPr>
            <a:normAutofit/>
          </a:bodyPr>
          <a:lstStyle/>
          <a:p>
            <a:r>
              <a:rPr lang="en-AU" sz="2400" dirty="0" smtClean="0"/>
              <a:t>GPU greatly outperforms CPU for hash calculation</a:t>
            </a:r>
          </a:p>
          <a:p>
            <a:r>
              <a:rPr lang="en-AU" sz="2400" dirty="0" smtClean="0"/>
              <a:t>Scales with devices</a:t>
            </a:r>
          </a:p>
          <a:p>
            <a:r>
              <a:rPr lang="en-AU" sz="2400" dirty="0" smtClean="0"/>
              <a:t>CUDA or </a:t>
            </a:r>
            <a:r>
              <a:rPr lang="en-AU" sz="2400" dirty="0" err="1" smtClean="0"/>
              <a:t>OpenCL</a:t>
            </a:r>
            <a:endParaRPr lang="en-AU" sz="2400" dirty="0" smtClean="0"/>
          </a:p>
          <a:p>
            <a:r>
              <a:rPr lang="en-AU" sz="2400" dirty="0" smtClean="0"/>
              <a:t>Available through some cloud providers</a:t>
            </a:r>
            <a:endParaRPr lang="en-AU" sz="2400" dirty="0"/>
          </a:p>
        </p:txBody>
      </p:sp>
    </p:spTree>
    <p:extLst>
      <p:ext uri="{BB962C8B-B14F-4D97-AF65-F5344CB8AC3E}">
        <p14:creationId xmlns:p14="http://schemas.microsoft.com/office/powerpoint/2010/main" val="32746785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CRACKING WITH GPU</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1909885332"/>
              </p:ext>
            </p:extLst>
          </p:nvPr>
        </p:nvGraphicFramePr>
        <p:xfrm>
          <a:off x="1130300" y="1397000"/>
          <a:ext cx="6921500" cy="2667000"/>
        </p:xfrm>
        <a:graphic>
          <a:graphicData uri="http://schemas.openxmlformats.org/drawingml/2006/table">
            <a:tbl>
              <a:tblPr firstRow="1" bandRow="1">
                <a:tableStyleId>{5C22544A-7EE6-4342-B048-85BDC9FD1C3A}</a:tableStyleId>
              </a:tblPr>
              <a:tblGrid>
                <a:gridCol w="3460750"/>
                <a:gridCol w="3460750"/>
              </a:tblGrid>
              <a:tr h="444500">
                <a:tc>
                  <a:txBody>
                    <a:bodyPr/>
                    <a:lstStyle/>
                    <a:p>
                      <a:r>
                        <a:rPr lang="en-AU" dirty="0" smtClean="0"/>
                        <a:t>CUDA</a:t>
                      </a:r>
                      <a:endParaRPr lang="en-AU" dirty="0"/>
                    </a:p>
                  </a:txBody>
                  <a:tcPr/>
                </a:tc>
                <a:tc>
                  <a:txBody>
                    <a:bodyPr/>
                    <a:lstStyle/>
                    <a:p>
                      <a:r>
                        <a:rPr lang="en-AU" dirty="0" err="1" smtClean="0"/>
                        <a:t>OpenCL</a:t>
                      </a:r>
                      <a:endParaRPr lang="en-AU" dirty="0"/>
                    </a:p>
                  </a:txBody>
                  <a:tcPr/>
                </a:tc>
              </a:tr>
              <a:tr h="444500">
                <a:tc>
                  <a:txBody>
                    <a:bodyPr/>
                    <a:lstStyle/>
                    <a:p>
                      <a:r>
                        <a:rPr lang="en-AU" dirty="0" err="1" smtClean="0"/>
                        <a:t>Nvidia</a:t>
                      </a:r>
                      <a:endParaRPr lang="en-AU" dirty="0"/>
                    </a:p>
                  </a:txBody>
                  <a:tcPr/>
                </a:tc>
                <a:tc>
                  <a:txBody>
                    <a:bodyPr/>
                    <a:lstStyle/>
                    <a:p>
                      <a:r>
                        <a:rPr lang="en-AU" dirty="0" err="1" smtClean="0"/>
                        <a:t>Khronos</a:t>
                      </a:r>
                      <a:r>
                        <a:rPr lang="en-AU" baseline="0" dirty="0" smtClean="0"/>
                        <a:t> group</a:t>
                      </a:r>
                      <a:endParaRPr lang="en-AU" dirty="0"/>
                    </a:p>
                  </a:txBody>
                  <a:tcPr/>
                </a:tc>
              </a:tr>
              <a:tr h="444500">
                <a:tc>
                  <a:txBody>
                    <a:bodyPr/>
                    <a:lstStyle/>
                    <a:p>
                      <a:r>
                        <a:rPr lang="en-AU" dirty="0" smtClean="0"/>
                        <a:t>Compiler builds kernel</a:t>
                      </a:r>
                      <a:endParaRPr lang="en-AU" dirty="0"/>
                    </a:p>
                  </a:txBody>
                  <a:tcPr/>
                </a:tc>
                <a:tc>
                  <a:txBody>
                    <a:bodyPr/>
                    <a:lstStyle/>
                    <a:p>
                      <a:r>
                        <a:rPr lang="en-AU" dirty="0" smtClean="0"/>
                        <a:t>Builds kernel at</a:t>
                      </a:r>
                      <a:r>
                        <a:rPr lang="en-AU" baseline="0" dirty="0" smtClean="0"/>
                        <a:t> runtime</a:t>
                      </a:r>
                      <a:endParaRPr lang="en-AU" dirty="0"/>
                    </a:p>
                  </a:txBody>
                  <a:tcPr/>
                </a:tc>
              </a:tr>
              <a:tr h="444500">
                <a:tc>
                  <a:txBody>
                    <a:bodyPr/>
                    <a:lstStyle/>
                    <a:p>
                      <a:r>
                        <a:rPr lang="en-AU" dirty="0" smtClean="0"/>
                        <a:t>C language</a:t>
                      </a:r>
                      <a:r>
                        <a:rPr lang="en-AU" baseline="0" dirty="0" smtClean="0"/>
                        <a:t> extensions</a:t>
                      </a:r>
                      <a:endParaRPr lang="en-AU" dirty="0"/>
                    </a:p>
                  </a:txBody>
                  <a:tcPr/>
                </a:tc>
                <a:tc>
                  <a:txBody>
                    <a:bodyPr/>
                    <a:lstStyle/>
                    <a:p>
                      <a:r>
                        <a:rPr lang="en-AU" dirty="0" smtClean="0"/>
                        <a:t>API only</a:t>
                      </a:r>
                      <a:endParaRPr lang="en-AU" dirty="0"/>
                    </a:p>
                  </a:txBody>
                  <a:tcPr/>
                </a:tc>
              </a:tr>
              <a:tr h="444500">
                <a:tc>
                  <a:txBody>
                    <a:bodyPr/>
                    <a:lstStyle/>
                    <a:p>
                      <a:r>
                        <a:rPr lang="en-AU" dirty="0" smtClean="0"/>
                        <a:t>Buffer offsets allowed</a:t>
                      </a:r>
                      <a:endParaRPr lang="en-AU" dirty="0"/>
                    </a:p>
                  </a:txBody>
                  <a:tcPr/>
                </a:tc>
                <a:tc>
                  <a:txBody>
                    <a:bodyPr/>
                    <a:lstStyle/>
                    <a:p>
                      <a:r>
                        <a:rPr lang="en-AU" dirty="0" smtClean="0"/>
                        <a:t>Buffer offsets not allowed</a:t>
                      </a:r>
                      <a:endParaRPr lang="en-AU" dirty="0"/>
                    </a:p>
                  </a:txBody>
                  <a:tcPr/>
                </a:tc>
              </a:tr>
              <a:tr h="444500">
                <a:tc>
                  <a:txBody>
                    <a:bodyPr/>
                    <a:lstStyle/>
                    <a:p>
                      <a:r>
                        <a:rPr lang="en-AU" dirty="0" smtClean="0"/>
                        <a:t>Pointer traversal allowed</a:t>
                      </a:r>
                      <a:endParaRPr lang="en-AU" dirty="0"/>
                    </a:p>
                  </a:txBody>
                  <a:tcPr/>
                </a:tc>
                <a:tc>
                  <a:txBody>
                    <a:bodyPr/>
                    <a:lstStyle/>
                    <a:p>
                      <a:r>
                        <a:rPr lang="en-AU" dirty="0" smtClean="0"/>
                        <a:t>Must use pointer arithmetic</a:t>
                      </a:r>
                      <a:endParaRPr lang="en-AU" dirty="0"/>
                    </a:p>
                  </a:txBody>
                  <a:tcPr/>
                </a:tc>
              </a:tr>
            </a:tbl>
          </a:graphicData>
        </a:graphic>
      </p:graphicFrame>
    </p:spTree>
    <p:extLst>
      <p:ext uri="{BB962C8B-B14F-4D97-AF65-F5344CB8AC3E}">
        <p14:creationId xmlns:p14="http://schemas.microsoft.com/office/powerpoint/2010/main" val="21260812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Lots of open source options</a:t>
            </a:r>
            <a:endParaRPr lang="en-AU" dirty="0"/>
          </a:p>
        </p:txBody>
      </p:sp>
      <p:sp>
        <p:nvSpPr>
          <p:cNvPr id="3" name="Content Placeholder 2"/>
          <p:cNvSpPr>
            <a:spLocks noGrp="1"/>
          </p:cNvSpPr>
          <p:nvPr>
            <p:ph idx="1"/>
          </p:nvPr>
        </p:nvSpPr>
        <p:spPr/>
        <p:txBody>
          <a:bodyPr/>
          <a:lstStyle/>
          <a:p>
            <a:r>
              <a:rPr lang="en-AU" sz="2400" dirty="0" err="1" smtClean="0"/>
              <a:t>Jtr</a:t>
            </a:r>
            <a:endParaRPr lang="en-AU" sz="2400" dirty="0" smtClean="0"/>
          </a:p>
          <a:p>
            <a:pPr marL="298450" lvl="1" indent="0">
              <a:buNone/>
            </a:pPr>
            <a:r>
              <a:rPr lang="en-AU" sz="2400" dirty="0"/>
              <a:t>http://www.openwall.com/john/</a:t>
            </a:r>
            <a:endParaRPr lang="en-AU" sz="2400" dirty="0" smtClean="0"/>
          </a:p>
          <a:p>
            <a:r>
              <a:rPr lang="en-AU" sz="2400" dirty="0" err="1" smtClean="0"/>
              <a:t>Cryptohaze</a:t>
            </a:r>
            <a:r>
              <a:rPr lang="en-AU" sz="2400" dirty="0" smtClean="0"/>
              <a:t> </a:t>
            </a:r>
            <a:r>
              <a:rPr lang="en-AU" sz="2400" dirty="0" err="1" smtClean="0"/>
              <a:t>Multiforcer</a:t>
            </a:r>
            <a:endParaRPr lang="en-AU" sz="2400" dirty="0" smtClean="0"/>
          </a:p>
          <a:p>
            <a:pPr marL="298450" lvl="1" indent="0">
              <a:buNone/>
            </a:pPr>
            <a:r>
              <a:rPr lang="en-AU" sz="2400" dirty="0"/>
              <a:t>http://www.cryptohaze.com/multiforcer.php</a:t>
            </a:r>
            <a:endParaRPr lang="en-AU" sz="2400" dirty="0" smtClean="0"/>
          </a:p>
          <a:p>
            <a:r>
              <a:rPr lang="en-AU" sz="2400" dirty="0" err="1" smtClean="0"/>
              <a:t>Wisecracker</a:t>
            </a:r>
            <a:endParaRPr lang="en-AU" sz="2400" dirty="0" smtClean="0"/>
          </a:p>
          <a:p>
            <a:pPr marL="298450" lvl="1" indent="0">
              <a:buNone/>
            </a:pPr>
            <a:r>
              <a:rPr lang="en-AU" sz="2400" dirty="0"/>
              <a:t>http://selectiveintellect.com/wisecracker.html</a:t>
            </a:r>
            <a:endParaRPr lang="en-AU" sz="2400" dirty="0" smtClean="0"/>
          </a:p>
          <a:p>
            <a:r>
              <a:rPr lang="en-AU" sz="2400" dirty="0" err="1" smtClean="0"/>
              <a:t>Whitepixel</a:t>
            </a:r>
            <a:endParaRPr lang="en-AU" sz="2400" dirty="0" smtClean="0"/>
          </a:p>
          <a:p>
            <a:pPr marL="298450" lvl="1" indent="0">
              <a:buNone/>
            </a:pPr>
            <a:r>
              <a:rPr lang="en-AU" sz="2400" dirty="0"/>
              <a:t>http://whitepixel.zorinaq.com/</a:t>
            </a:r>
            <a:endParaRPr lang="en-AU" sz="2400" dirty="0" smtClean="0"/>
          </a:p>
          <a:p>
            <a:r>
              <a:rPr lang="en-AU" sz="2400" dirty="0" smtClean="0"/>
              <a:t>Defuse </a:t>
            </a:r>
            <a:r>
              <a:rPr lang="en-AU" sz="2400" dirty="0" err="1" smtClean="0"/>
              <a:t>gpu</a:t>
            </a:r>
            <a:r>
              <a:rPr lang="en-AU" sz="2400" dirty="0" smtClean="0"/>
              <a:t> cracker</a:t>
            </a:r>
          </a:p>
          <a:p>
            <a:pPr marL="298450" lvl="1" indent="0">
              <a:buNone/>
            </a:pPr>
            <a:r>
              <a:rPr lang="en-AU" sz="2400" dirty="0"/>
              <a:t>https://defuse.ca/gpucrack.htm</a:t>
            </a:r>
            <a:endParaRPr lang="en-AU" sz="2400" dirty="0" smtClean="0"/>
          </a:p>
          <a:p>
            <a:r>
              <a:rPr lang="en-AU" sz="2400" dirty="0" err="1" smtClean="0"/>
              <a:t>OCLcrack</a:t>
            </a:r>
            <a:endParaRPr lang="en-AU" sz="2400" dirty="0" smtClean="0"/>
          </a:p>
          <a:p>
            <a:pPr marL="298450" lvl="1" indent="0">
              <a:buNone/>
            </a:pPr>
            <a:r>
              <a:rPr lang="en-AU" sz="2400" dirty="0"/>
              <a:t>https://github.com/sghctoma/oclcrack</a:t>
            </a:r>
            <a:endParaRPr lang="en-AU" sz="2400" dirty="0" smtClean="0"/>
          </a:p>
          <a:p>
            <a:pPr marL="0" indent="0">
              <a:buNone/>
            </a:pPr>
            <a:endParaRPr lang="en-AU" dirty="0" smtClean="0"/>
          </a:p>
        </p:txBody>
      </p:sp>
    </p:spTree>
    <p:extLst>
      <p:ext uri="{BB962C8B-B14F-4D97-AF65-F5344CB8AC3E}">
        <p14:creationId xmlns:p14="http://schemas.microsoft.com/office/powerpoint/2010/main" val="33706902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DEMO</a:t>
            </a:r>
            <a:endParaRPr lang="en-AU" dirty="0"/>
          </a:p>
        </p:txBody>
      </p:sp>
      <p:pic>
        <p:nvPicPr>
          <p:cNvPr id="9218" name="Picture 2" descr="C:\Users\emarcussen\Advisory\PGAttack\BHasia2014\Presentation\try-someth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1057897"/>
            <a:ext cx="7878764" cy="5139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5390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271691716"/>
              </p:ext>
            </p:extLst>
          </p:nvPr>
        </p:nvGraphicFramePr>
        <p:xfrm>
          <a:off x="670868" y="1404516"/>
          <a:ext cx="7848872" cy="4104456"/>
        </p:xfrm>
        <a:graphic>
          <a:graphicData uri="http://schemas.openxmlformats.org/drawingml/2006/table">
            <a:tbl>
              <a:tblPr firstRow="1" bandRow="1">
                <a:tableStyleId>{5C22544A-7EE6-4342-B048-85BDC9FD1C3A}</a:tableStyleId>
              </a:tblPr>
              <a:tblGrid>
                <a:gridCol w="7848872"/>
              </a:tblGrid>
              <a:tr h="513057">
                <a:tc>
                  <a:txBody>
                    <a:bodyPr/>
                    <a:lstStyle/>
                    <a:p>
                      <a:r>
                        <a:rPr lang="en-AU" dirty="0" err="1" smtClean="0"/>
                        <a:t>refundCard</a:t>
                      </a:r>
                      <a:endParaRPr lang="en-AU" dirty="0"/>
                    </a:p>
                  </a:txBody>
                  <a:tcPr/>
                </a:tc>
              </a:tr>
              <a:tr h="513057">
                <a:tc>
                  <a:txBody>
                    <a:bodyPr/>
                    <a:lstStyle/>
                    <a:p>
                      <a:r>
                        <a:rPr lang="en-AU" dirty="0" err="1" smtClean="0"/>
                        <a:t>merchantUUID</a:t>
                      </a:r>
                      <a:endParaRPr lang="en-AU" dirty="0"/>
                    </a:p>
                  </a:txBody>
                  <a:tcPr/>
                </a:tc>
              </a:tr>
              <a:tr h="513057">
                <a:tc>
                  <a:txBody>
                    <a:bodyPr/>
                    <a:lstStyle/>
                    <a:p>
                      <a:r>
                        <a:rPr lang="en-AU" dirty="0" err="1" smtClean="0"/>
                        <a:t>apiKey</a:t>
                      </a:r>
                      <a:endParaRPr lang="en-AU" dirty="0"/>
                    </a:p>
                  </a:txBody>
                  <a:tcPr/>
                </a:tc>
              </a:tr>
              <a:tr h="513057">
                <a:tc>
                  <a:txBody>
                    <a:bodyPr/>
                    <a:lstStyle/>
                    <a:p>
                      <a:r>
                        <a:rPr lang="en-AU" dirty="0" err="1" smtClean="0"/>
                        <a:t>transactionAmount</a:t>
                      </a:r>
                      <a:endParaRPr lang="en-AU" dirty="0"/>
                    </a:p>
                  </a:txBody>
                  <a:tcPr/>
                </a:tc>
              </a:tr>
              <a:tr h="513057">
                <a:tc>
                  <a:txBody>
                    <a:bodyPr/>
                    <a:lstStyle/>
                    <a:p>
                      <a:r>
                        <a:rPr lang="en-AU" dirty="0" err="1" smtClean="0"/>
                        <a:t>transactionCurrency</a:t>
                      </a:r>
                      <a:endParaRPr lang="en-AU" dirty="0"/>
                    </a:p>
                  </a:txBody>
                  <a:tcPr/>
                </a:tc>
              </a:tr>
              <a:tr h="513057">
                <a:tc>
                  <a:txBody>
                    <a:bodyPr/>
                    <a:lstStyle/>
                    <a:p>
                      <a:r>
                        <a:rPr lang="en-AU" dirty="0" err="1" smtClean="0"/>
                        <a:t>transactionID</a:t>
                      </a:r>
                      <a:endParaRPr lang="en-AU" dirty="0"/>
                    </a:p>
                  </a:txBody>
                  <a:tcPr/>
                </a:tc>
              </a:tr>
              <a:tr h="513057">
                <a:tc>
                  <a:txBody>
                    <a:bodyPr/>
                    <a:lstStyle/>
                    <a:p>
                      <a:r>
                        <a:rPr lang="en-AU" dirty="0" err="1" smtClean="0"/>
                        <a:t>refundAmount</a:t>
                      </a:r>
                      <a:endParaRPr lang="en-AU" dirty="0"/>
                    </a:p>
                  </a:txBody>
                  <a:tcPr/>
                </a:tc>
              </a:tr>
              <a:tr h="513057">
                <a:tc>
                  <a:txBody>
                    <a:bodyPr/>
                    <a:lstStyle/>
                    <a:p>
                      <a:r>
                        <a:rPr lang="en-AU" dirty="0" smtClean="0"/>
                        <a:t>hash</a:t>
                      </a:r>
                      <a:endParaRPr lang="en-AU" dirty="0"/>
                    </a:p>
                  </a:txBody>
                  <a:tcPr/>
                </a:tc>
              </a:tr>
            </a:tbl>
          </a:graphicData>
        </a:graphic>
      </p:graphicFrame>
    </p:spTree>
    <p:extLst>
      <p:ext uri="{BB962C8B-B14F-4D97-AF65-F5344CB8AC3E}">
        <p14:creationId xmlns:p14="http://schemas.microsoft.com/office/powerpoint/2010/main" val="44131173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graphicFrame>
        <p:nvGraphicFramePr>
          <p:cNvPr id="4" name="Table 3"/>
          <p:cNvGraphicFramePr>
            <a:graphicFrameLocks noGrp="1"/>
          </p:cNvGraphicFramePr>
          <p:nvPr>
            <p:extLst>
              <p:ext uri="{D42A27DB-BD31-4B8C-83A1-F6EECF244321}">
                <p14:modId xmlns:p14="http://schemas.microsoft.com/office/powerpoint/2010/main" val="1933354681"/>
              </p:ext>
            </p:extLst>
          </p:nvPr>
        </p:nvGraphicFramePr>
        <p:xfrm>
          <a:off x="683568" y="1772816"/>
          <a:ext cx="7848872" cy="2565285"/>
        </p:xfrm>
        <a:graphic>
          <a:graphicData uri="http://schemas.openxmlformats.org/drawingml/2006/table">
            <a:tbl>
              <a:tblPr firstRow="1" bandRow="1">
                <a:tableStyleId>{5C22544A-7EE6-4342-B048-85BDC9FD1C3A}</a:tableStyleId>
              </a:tblPr>
              <a:tblGrid>
                <a:gridCol w="7848872"/>
              </a:tblGrid>
              <a:tr h="513057">
                <a:tc>
                  <a:txBody>
                    <a:bodyPr/>
                    <a:lstStyle/>
                    <a:p>
                      <a:r>
                        <a:rPr lang="en-AU" dirty="0" err="1" smtClean="0"/>
                        <a:t>queryCard</a:t>
                      </a:r>
                      <a:endParaRPr lang="en-AU" dirty="0"/>
                    </a:p>
                  </a:txBody>
                  <a:tcPr/>
                </a:tc>
              </a:tr>
              <a:tr h="513057">
                <a:tc>
                  <a:txBody>
                    <a:bodyPr/>
                    <a:lstStyle/>
                    <a:p>
                      <a:r>
                        <a:rPr lang="en-AU" dirty="0" err="1" smtClean="0"/>
                        <a:t>merchantUUID</a:t>
                      </a:r>
                      <a:endParaRPr lang="en-AU" dirty="0"/>
                    </a:p>
                  </a:txBody>
                  <a:tcPr/>
                </a:tc>
              </a:tr>
              <a:tr h="513057">
                <a:tc>
                  <a:txBody>
                    <a:bodyPr/>
                    <a:lstStyle/>
                    <a:p>
                      <a:r>
                        <a:rPr lang="en-AU" dirty="0" err="1" smtClean="0"/>
                        <a:t>apiKey</a:t>
                      </a:r>
                      <a:endParaRPr lang="en-AU" dirty="0"/>
                    </a:p>
                  </a:txBody>
                  <a:tcPr/>
                </a:tc>
              </a:tr>
              <a:tr h="513057">
                <a:tc>
                  <a:txBody>
                    <a:bodyPr/>
                    <a:lstStyle/>
                    <a:p>
                      <a:r>
                        <a:rPr lang="en-AU" dirty="0" err="1" smtClean="0"/>
                        <a:t>transactionID</a:t>
                      </a:r>
                      <a:endParaRPr lang="en-AU" dirty="0"/>
                    </a:p>
                  </a:txBody>
                  <a:tcPr/>
                </a:tc>
              </a:tr>
              <a:tr h="513057">
                <a:tc>
                  <a:txBody>
                    <a:bodyPr/>
                    <a:lstStyle/>
                    <a:p>
                      <a:r>
                        <a:rPr lang="en-AU" dirty="0" smtClean="0"/>
                        <a:t>hash</a:t>
                      </a:r>
                      <a:endParaRPr lang="en-AU" dirty="0"/>
                    </a:p>
                  </a:txBody>
                  <a:tcPr/>
                </a:tc>
              </a:tr>
            </a:tbl>
          </a:graphicData>
        </a:graphic>
      </p:graphicFrame>
    </p:spTree>
    <p:extLst>
      <p:ext uri="{BB962C8B-B14F-4D97-AF65-F5344CB8AC3E}">
        <p14:creationId xmlns:p14="http://schemas.microsoft.com/office/powerpoint/2010/main" val="26926582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Conclusion</a:t>
            </a:r>
            <a:endParaRPr lang="en-AU" dirty="0"/>
          </a:p>
        </p:txBody>
      </p:sp>
      <p:sp>
        <p:nvSpPr>
          <p:cNvPr id="3" name="Content Placeholder 2"/>
          <p:cNvSpPr>
            <a:spLocks noGrp="1"/>
          </p:cNvSpPr>
          <p:nvPr>
            <p:ph idx="1"/>
          </p:nvPr>
        </p:nvSpPr>
        <p:spPr/>
        <p:txBody>
          <a:bodyPr/>
          <a:lstStyle/>
          <a:p>
            <a:r>
              <a:rPr lang="en-US" sz="2000" dirty="0"/>
              <a:t>Don’t rely on the browser to drive traffic between the merchant website and the payment gateway</a:t>
            </a:r>
          </a:p>
          <a:p>
            <a:r>
              <a:rPr lang="en-US" sz="2000" dirty="0"/>
              <a:t>Crypto is hard</a:t>
            </a:r>
          </a:p>
          <a:p>
            <a:r>
              <a:rPr lang="en-US" sz="2000" dirty="0"/>
              <a:t>Use more than one unknown variable in request </a:t>
            </a:r>
            <a:r>
              <a:rPr lang="en-US" sz="2000" dirty="0" smtClean="0"/>
              <a:t>validation</a:t>
            </a:r>
          </a:p>
          <a:p>
            <a:r>
              <a:rPr lang="en-US" sz="2000" dirty="0" smtClean="0"/>
              <a:t>Use a long secret</a:t>
            </a:r>
          </a:p>
          <a:p>
            <a:r>
              <a:rPr lang="en-US" sz="2000" dirty="0" smtClean="0"/>
              <a:t>Use token based redirection</a:t>
            </a:r>
          </a:p>
          <a:p>
            <a:r>
              <a:rPr lang="en-US" sz="2000" dirty="0" smtClean="0"/>
              <a:t>Protect </a:t>
            </a:r>
            <a:r>
              <a:rPr lang="en-US" sz="2000" dirty="0"/>
              <a:t>all parameters used in the </a:t>
            </a:r>
            <a:r>
              <a:rPr lang="en-US" sz="2000" dirty="0" smtClean="0"/>
              <a:t>request</a:t>
            </a:r>
          </a:p>
          <a:p>
            <a:r>
              <a:rPr lang="en-US" sz="2000" dirty="0" smtClean="0"/>
              <a:t>Use an established </a:t>
            </a:r>
            <a:r>
              <a:rPr lang="en-AU" sz="2000" dirty="0"/>
              <a:t>keyed-hash message authentication code (HMAC)</a:t>
            </a:r>
            <a:endParaRPr lang="en-US" sz="2000" dirty="0" smtClean="0"/>
          </a:p>
          <a:p>
            <a:r>
              <a:rPr lang="en-US" sz="2000" dirty="0" smtClean="0"/>
              <a:t>Weak </a:t>
            </a:r>
            <a:r>
              <a:rPr lang="en-US" sz="2000" dirty="0"/>
              <a:t>request validation does not equal an exploitable </a:t>
            </a:r>
            <a:r>
              <a:rPr lang="en-US" sz="2000" dirty="0" smtClean="0"/>
              <a:t>vulnerability</a:t>
            </a:r>
          </a:p>
          <a:p>
            <a:pPr marL="0" indent="0">
              <a:buNone/>
            </a:pPr>
            <a:endParaRPr lang="en-AU" dirty="0"/>
          </a:p>
        </p:txBody>
      </p:sp>
    </p:spTree>
    <p:extLst>
      <p:ext uri="{BB962C8B-B14F-4D97-AF65-F5344CB8AC3E}">
        <p14:creationId xmlns:p14="http://schemas.microsoft.com/office/powerpoint/2010/main" val="60657979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THERE WILL ALWAYS BE IMPLEMENTATION BUGS</a:t>
            </a:r>
            <a:endParaRPr lang="en-AU" dirty="0"/>
          </a:p>
        </p:txBody>
      </p:sp>
      <p:pic>
        <p:nvPicPr>
          <p:cNvPr id="8194" name="Picture 2" descr="C:\Users\emarcussen\Advisory\PGAttack\BHasia2014\Presentation\hkr-ex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039813"/>
            <a:ext cx="3136900" cy="508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32617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Vulnerable vendor code</a:t>
            </a:r>
            <a:endParaRPr lang="en-AU"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77" y="1298576"/>
            <a:ext cx="8945811" cy="44566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18677" y="3090041"/>
            <a:ext cx="7012744" cy="315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23325" y="4976647"/>
            <a:ext cx="8326537" cy="315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27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Bad </a:t>
            </a:r>
            <a:r>
              <a:rPr lang="en-AU" dirty="0" err="1" smtClean="0"/>
              <a:t>ssl</a:t>
            </a:r>
            <a:r>
              <a:rPr lang="en-AU" dirty="0" smtClean="0"/>
              <a:t> practises</a:t>
            </a:r>
            <a:endParaRPr lang="en-AU" dirty="0"/>
          </a:p>
        </p:txBody>
      </p:sp>
      <p:pic>
        <p:nvPicPr>
          <p:cNvPr id="4" name="Picture 2" descr="C:\Users\emarcussen\Advisory\ssl-wat.PNG"/>
          <p:cNvPicPr>
            <a:picLocks noChangeAspect="1" noChangeArrowheads="1"/>
          </p:cNvPicPr>
          <p:nvPr/>
        </p:nvPicPr>
        <p:blipFill rotWithShape="1">
          <a:blip r:embed="rId3">
            <a:extLst>
              <a:ext uri="{28A0092B-C50C-407E-A947-70E740481C1C}">
                <a14:useLocalDpi xmlns:a14="http://schemas.microsoft.com/office/drawing/2010/main" val="0"/>
              </a:ext>
            </a:extLst>
          </a:blip>
          <a:srcRect l="12425" r="10218" b="35866"/>
          <a:stretch/>
        </p:blipFill>
        <p:spPr bwMode="auto">
          <a:xfrm>
            <a:off x="-1" y="1628800"/>
            <a:ext cx="9145467" cy="36004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286691" y="3831021"/>
            <a:ext cx="7012744" cy="315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15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PAYMENT GATEWAY</a:t>
            </a:r>
            <a:endParaRPr lang="en-AU" dirty="0"/>
          </a:p>
        </p:txBody>
      </p:sp>
      <p:pic>
        <p:nvPicPr>
          <p:cNvPr id="8194" name="Picture 2" descr="C:\Users\emarcussen\Advisory\PGAttack\BHasia2014\Presentation\rich-keanu.jpg"/>
          <p:cNvPicPr>
            <a:picLocks noChangeAspect="1" noChangeArrowheads="1"/>
          </p:cNvPicPr>
          <p:nvPr/>
        </p:nvPicPr>
        <p:blipFill rotWithShape="1">
          <a:blip r:embed="rId3">
            <a:extLst>
              <a:ext uri="{28A0092B-C50C-407E-A947-70E740481C1C}">
                <a14:useLocalDpi xmlns:a14="http://schemas.microsoft.com/office/drawing/2010/main" val="0"/>
              </a:ext>
            </a:extLst>
          </a:blip>
          <a:srcRect b="31348"/>
          <a:stretch/>
        </p:blipFill>
        <p:spPr bwMode="auto">
          <a:xfrm>
            <a:off x="1790012" y="1033593"/>
            <a:ext cx="5639488" cy="5190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26854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PHP’S </a:t>
            </a:r>
            <a:r>
              <a:rPr lang="en-AU" dirty="0" err="1" smtClean="0"/>
              <a:t>TYpe</a:t>
            </a:r>
            <a:r>
              <a:rPr lang="en-AU" dirty="0" smtClean="0"/>
              <a:t> juggling</a:t>
            </a:r>
            <a:endParaRPr lang="en-AU"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753" y="1792895"/>
            <a:ext cx="6742928" cy="2555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3153103" y="2664372"/>
            <a:ext cx="70944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269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???QUESTIONS???</a:t>
            </a:r>
            <a:endParaRPr lang="en-AU" dirty="0"/>
          </a:p>
        </p:txBody>
      </p:sp>
      <p:pic>
        <p:nvPicPr>
          <p:cNvPr id="10242" name="Picture 2" descr="C:\Users\emarcussen\Advisory\PGAttack\BHasia2014\Presentation\upside_down_face_celebrities_4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700" y="1072482"/>
            <a:ext cx="4054474" cy="5152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69391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Repo</a:t>
            </a:r>
            <a:endParaRPr lang="en-AU" dirty="0"/>
          </a:p>
        </p:txBody>
      </p:sp>
      <p:sp>
        <p:nvSpPr>
          <p:cNvPr id="3" name="Content Placeholder 2"/>
          <p:cNvSpPr>
            <a:spLocks noGrp="1"/>
          </p:cNvSpPr>
          <p:nvPr>
            <p:ph idx="1"/>
          </p:nvPr>
        </p:nvSpPr>
        <p:spPr/>
        <p:txBody>
          <a:bodyPr>
            <a:normAutofit/>
          </a:bodyPr>
          <a:lstStyle/>
          <a:p>
            <a:pPr marL="0" indent="0" algn="ctr">
              <a:buNone/>
            </a:pPr>
            <a:endParaRPr lang="en-AU" sz="2000" dirty="0" smtClean="0"/>
          </a:p>
          <a:p>
            <a:pPr marL="0" indent="0" algn="ctr">
              <a:buNone/>
            </a:pPr>
            <a:endParaRPr lang="en-AU" sz="2000" dirty="0"/>
          </a:p>
          <a:p>
            <a:pPr marL="0" indent="0" algn="ctr">
              <a:buNone/>
            </a:pPr>
            <a:r>
              <a:rPr lang="en-AU" sz="2400" dirty="0" smtClean="0"/>
              <a:t>Slides and demo code can be found at:</a:t>
            </a:r>
          </a:p>
          <a:p>
            <a:pPr marL="0" indent="0" algn="ctr">
              <a:buNone/>
            </a:pPr>
            <a:endParaRPr lang="en-AU" sz="2000" dirty="0"/>
          </a:p>
          <a:p>
            <a:pPr marL="0" indent="0" algn="ctr">
              <a:buNone/>
            </a:pPr>
            <a:r>
              <a:rPr lang="en-AU" sz="2000" b="1" dirty="0" smtClean="0">
                <a:hlinkClick r:id="rId2"/>
              </a:rPr>
              <a:t>https://github.com/wireghoul/presentations/</a:t>
            </a:r>
            <a:endParaRPr lang="en-AU" sz="2000" b="1" dirty="0" smtClean="0"/>
          </a:p>
          <a:p>
            <a:pPr marL="0" indent="0" algn="ctr">
              <a:buNone/>
            </a:pPr>
            <a:endParaRPr lang="en-AU" sz="2000" b="1" dirty="0" smtClean="0"/>
          </a:p>
          <a:p>
            <a:pPr marL="0" indent="0" algn="ctr">
              <a:buNone/>
            </a:pPr>
            <a:endParaRPr lang="en-AU" sz="2000" dirty="0"/>
          </a:p>
          <a:p>
            <a:pPr marL="0" indent="0" algn="ctr">
              <a:buNone/>
            </a:pPr>
            <a:endParaRPr lang="en-AU" sz="2000" dirty="0"/>
          </a:p>
        </p:txBody>
      </p:sp>
    </p:spTree>
    <p:extLst>
      <p:ext uri="{BB962C8B-B14F-4D97-AF65-F5344CB8AC3E}">
        <p14:creationId xmlns:p14="http://schemas.microsoft.com/office/powerpoint/2010/main" val="176678534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5" name="Content Placeholder 12"/>
          <p:cNvSpPr>
            <a:spLocks noGrp="1"/>
          </p:cNvSpPr>
          <p:nvPr>
            <p:ph sz="half" idx="1"/>
          </p:nvPr>
        </p:nvSpPr>
        <p:spPr>
          <a:xfrm>
            <a:off x="238125" y="1295400"/>
            <a:ext cx="8664575" cy="4737100"/>
          </a:xfrm>
        </p:spPr>
        <p:txBody>
          <a:bodyPr rtlCol="0">
            <a:normAutofit/>
          </a:bodyPr>
          <a:lstStyle/>
          <a:p>
            <a:pPr marL="0" indent="0" eaLnBrk="1" fontAlgn="auto" hangingPunct="1">
              <a:spcAft>
                <a:spcPts val="0"/>
              </a:spcAft>
              <a:buNone/>
              <a:defRPr/>
            </a:pPr>
            <a:r>
              <a:rPr dirty="0" smtClean="0">
                <a:solidFill>
                  <a:schemeClr val="accent2"/>
                </a:solidFill>
              </a:rPr>
              <a:t>Contact </a:t>
            </a:r>
            <a:r>
              <a:rPr dirty="0">
                <a:solidFill>
                  <a:schemeClr val="accent2"/>
                </a:solidFill>
              </a:rPr>
              <a:t>details</a:t>
            </a:r>
          </a:p>
          <a:p>
            <a:pPr marL="355600" lvl="1" indent="0" eaLnBrk="1" fontAlgn="auto" hangingPunct="1">
              <a:spcAft>
                <a:spcPts val="0"/>
              </a:spcAft>
              <a:buNone/>
              <a:defRPr/>
            </a:pPr>
            <a:r>
              <a:rPr lang="en-GB" dirty="0" smtClean="0"/>
              <a:t>BAE Systems Applied Intelligence</a:t>
            </a:r>
            <a:br>
              <a:rPr lang="en-GB" dirty="0" smtClean="0"/>
            </a:br>
            <a:r>
              <a:rPr lang="en-GB" dirty="0" smtClean="0"/>
              <a:t>Suite 1, 50 </a:t>
            </a:r>
            <a:r>
              <a:rPr lang="en-GB" dirty="0" err="1" smtClean="0"/>
              <a:t>Geils</a:t>
            </a:r>
            <a:r>
              <a:rPr lang="en-GB" dirty="0" smtClean="0"/>
              <a:t> Court</a:t>
            </a:r>
            <a:br>
              <a:rPr lang="en-GB" dirty="0" smtClean="0"/>
            </a:br>
            <a:r>
              <a:rPr lang="en-GB" dirty="0" err="1" smtClean="0"/>
              <a:t>Deakin</a:t>
            </a:r>
            <a:r>
              <a:rPr lang="en-GB" dirty="0" smtClean="0"/>
              <a:t> ACT 2600</a:t>
            </a:r>
            <a:br>
              <a:rPr lang="en-GB" dirty="0" smtClean="0"/>
            </a:br>
            <a:r>
              <a:rPr lang="en-GB" dirty="0" smtClean="0"/>
              <a:t>Australia</a:t>
            </a:r>
          </a:p>
          <a:p>
            <a:pPr marL="355600" lvl="1" indent="0" eaLnBrk="1" fontAlgn="auto" hangingPunct="1">
              <a:spcAft>
                <a:spcPts val="0"/>
              </a:spcAft>
              <a:buNone/>
              <a:defRPr/>
            </a:pPr>
            <a:r>
              <a:rPr lang="en-GB" dirty="0" smtClean="0"/>
              <a:t>Tel: +61 1300 027 001</a:t>
            </a:r>
            <a:br>
              <a:rPr lang="en-GB" dirty="0" smtClean="0"/>
            </a:br>
            <a:r>
              <a:rPr lang="en-GB" dirty="0" smtClean="0"/>
              <a:t>Fax: +61 2 6260 8828</a:t>
            </a:r>
          </a:p>
          <a:p>
            <a:pPr marL="355600" lvl="1" indent="0" eaLnBrk="1" fontAlgn="auto" hangingPunct="1">
              <a:spcAft>
                <a:spcPts val="0"/>
              </a:spcAft>
              <a:buNone/>
              <a:defRPr/>
            </a:pPr>
            <a:r>
              <a:rPr lang="en-GB" dirty="0" smtClean="0"/>
              <a:t>Email: </a:t>
            </a:r>
            <a:r>
              <a:rPr lang="en-GB" dirty="0" smtClean="0">
                <a:hlinkClick r:id="rId2"/>
              </a:rPr>
              <a:t>australia@baesystemsdetica.com</a:t>
            </a:r>
            <a:endParaRPr lang="en-GB" dirty="0" smtClean="0"/>
          </a:p>
          <a:p>
            <a:pPr marL="355600" lvl="1" indent="0" eaLnBrk="1" fontAlgn="auto" hangingPunct="1">
              <a:spcAft>
                <a:spcPts val="0"/>
              </a:spcAft>
              <a:buNone/>
              <a:defRPr/>
            </a:pPr>
            <a:r>
              <a:rPr lang="en-GB" dirty="0" smtClean="0"/>
              <a:t>Web: </a:t>
            </a:r>
            <a:r>
              <a:rPr lang="en-GB" dirty="0" smtClean="0">
                <a:hlinkClick r:id="rId3"/>
              </a:rPr>
              <a:t>www.baesystemsdetica.com.au</a:t>
            </a:r>
            <a:r>
              <a:rPr lang="en-GB" dirty="0" smtClean="0"/>
              <a:t> </a:t>
            </a:r>
            <a:endParaRPr lang="en-GB" dirty="0"/>
          </a:p>
        </p:txBody>
      </p:sp>
    </p:spTree>
    <p:extLst>
      <p:ext uri="{BB962C8B-B14F-4D97-AF65-F5344CB8AC3E}">
        <p14:creationId xmlns:p14="http://schemas.microsoft.com/office/powerpoint/2010/main" val="1280453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ATTACKER</a:t>
            </a:r>
            <a:endParaRPr lang="en-AU" dirty="0"/>
          </a:p>
        </p:txBody>
      </p:sp>
      <p:pic>
        <p:nvPicPr>
          <p:cNvPr id="7170" name="Picture 2" descr="C:\Users\emarcussen\Advisory\PGAttack\BHasia2014\Presentation\Johnny-Mnemonic-199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400" y="1039428"/>
            <a:ext cx="7785100" cy="5194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268545"/>
      </p:ext>
    </p:extLst>
  </p:cSld>
  <p:clrMapOvr>
    <a:masterClrMapping/>
  </p:clrMapOvr>
  <p:timing>
    <p:tnLst>
      <p:par>
        <p:cTn id="1" dur="indefinite" restart="never" nodeType="tmRoot"/>
      </p:par>
    </p:tnLst>
  </p:timing>
</p:sld>
</file>

<file path=ppt/theme/theme1.xml><?xml version="1.0" encoding="utf-8"?>
<a:theme xmlns:a="http://schemas.openxmlformats.org/drawingml/2006/main" name="MKT001 - Applied Intelligence Powerpoint Template">
  <a:themeElements>
    <a:clrScheme name="Detica">
      <a:dk1>
        <a:srgbClr val="7B7576"/>
      </a:dk1>
      <a:lt1>
        <a:sysClr val="window" lastClr="FFFFFF"/>
      </a:lt1>
      <a:dk2>
        <a:srgbClr val="3C8D94"/>
      </a:dk2>
      <a:lt2>
        <a:srgbClr val="EEECE1"/>
      </a:lt2>
      <a:accent1>
        <a:srgbClr val="3C8D94"/>
      </a:accent1>
      <a:accent2>
        <a:srgbClr val="39C0C3"/>
      </a:accent2>
      <a:accent3>
        <a:srgbClr val="00FFFC"/>
      </a:accent3>
      <a:accent4>
        <a:srgbClr val="7B7576"/>
      </a:accent4>
      <a:accent5>
        <a:srgbClr val="211F19"/>
      </a:accent5>
      <a:accent6>
        <a:srgbClr val="FAC08F"/>
      </a:accent6>
      <a:hlink>
        <a:srgbClr val="9999FF"/>
      </a:hlink>
      <a:folHlink>
        <a:srgbClr val="800080"/>
      </a:folHlink>
    </a:clrScheme>
    <a:fontScheme name="Detic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Applied_Intelligence_PPT TEMPLATE.potx" id="{68642E8E-C5C5-4D9B-8BBD-6793B24C4529}" vid="{16ACD731-1E13-475E-97C1-3774179F23BA}"/>
    </a:ext>
  </a:extLst>
</a:theme>
</file>

<file path=ppt/theme/theme2.xml><?xml version="1.0" encoding="utf-8"?>
<a:theme xmlns:a="http://schemas.openxmlformats.org/drawingml/2006/main" name="Applied_Intelligence_Theme2">
  <a:themeElements>
    <a:clrScheme name="Custom 1">
      <a:dk1>
        <a:sysClr val="windowText" lastClr="000000"/>
      </a:dk1>
      <a:lt1>
        <a:sysClr val="window" lastClr="FFFFFF"/>
      </a:lt1>
      <a:dk2>
        <a:srgbClr val="1F497D"/>
      </a:dk2>
      <a:lt2>
        <a:srgbClr val="EEECE1"/>
      </a:lt2>
      <a:accent1>
        <a:srgbClr val="3C8D94"/>
      </a:accent1>
      <a:accent2>
        <a:srgbClr val="39C0C3"/>
      </a:accent2>
      <a:accent3>
        <a:srgbClr val="00FFFC"/>
      </a:accent3>
      <a:accent4>
        <a:srgbClr val="7B7576"/>
      </a:accent4>
      <a:accent5>
        <a:srgbClr val="211F19"/>
      </a:accent5>
      <a:accent6>
        <a:srgbClr val="FAC08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Applied_Intelligence_PPT TEMPLATE.potx" id="{68642E8E-C5C5-4D9B-8BBD-6793B24C4529}" vid="{B8250EF2-9710-4C44-A2D3-611DE677D22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Doc_x002e__x0020_Type xmlns="0e4deb28-fd79-47d3-90d3-3623a8a2f825">vii - Template</Doc_x002e__x0020_Type>
    <Thematic_x0020_Grouping_x0020__x0028_II_x0029_ xmlns="0e4deb28-fd79-47d3-90d3-3623a8a2f825">N/A</Thematic_x0020_Grouping_x0020__x0028_II_x0029_>
    <IconOverlay xmlns="http://schemas.microsoft.com/sharepoint/v4" xsi:nil="true"/>
    <Owner xmlns="0e4deb28-fd79-47d3-90d3-3623a8a2f825">BAE Systems</Owner>
    <p3f3339297534639bd40ecc58a724128 xmlns="0e4deb28-fd79-47d3-90d3-3623a8a2f825">
      <Terms xmlns="http://schemas.microsoft.com/office/infopath/2007/PartnerControls">
        <TermInfo xmlns="http://schemas.microsoft.com/office/infopath/2007/PartnerControls">
          <TermName xmlns="http://schemas.microsoft.com/office/infopath/2007/PartnerControls">MKT001</TermName>
          <TermId xmlns="http://schemas.microsoft.com/office/infopath/2007/PartnerControls">213e22b3-a813-4b3d-a65d-e72e218d784d</TermId>
        </TermInfo>
      </Terms>
    </p3f3339297534639bd40ecc58a724128>
    <Thematic_x0020_Grouping xmlns="0e4deb28-fd79-47d3-90d3-3623a8a2f825">N/A</Thematic_x0020_Grouping>
    <TaxCatchAll xmlns="5c1b9bb2-1639-4569-abf8-361ff49d18c0">
      <Value>3428</Value>
      <Value>3425</Value>
      <Value>3799</Value>
    </TaxCatchAll>
    <Comments xmlns="0e4deb28-fd79-47d3-90d3-3623a8a2f825">Updated </Comments>
    <TaxKeywordTaxHTField xmlns="5c1b9bb2-1639-4569-abf8-361ff49d18c0">
      <Terms xmlns="http://schemas.microsoft.com/office/infopath/2007/PartnerControls">
        <TermInfo xmlns="http://schemas.microsoft.com/office/infopath/2007/PartnerControls">
          <TermName xmlns="http://schemas.microsoft.com/office/infopath/2007/PartnerControls">Applied Intelligence Powerpoint Template</TermName>
          <TermId xmlns="http://schemas.microsoft.com/office/infopath/2007/PartnerControls">bb8321d0-1695-4ba5-bb54-ad162c61ddd9</TermId>
        </TermInfo>
        <TermInfo xmlns="http://schemas.microsoft.com/office/infopath/2007/PartnerControls">
          <TermName xmlns="http://schemas.microsoft.com/office/infopath/2007/PartnerControls">MKT001</TermName>
          <TermId xmlns="http://schemas.microsoft.com/office/infopath/2007/PartnerControls">5d817067-c973-4da7-a6ef-1a97fd02b4fb</TermId>
        </TermInfo>
      </Terms>
    </TaxKeywordTaxHTField>
    <OwnerII xmlns="0e4deb28-fd79-47d3-90d3-3623a8a2f825">Cyber (BU)</OwnerII>
    <Process_x0020_Version xmlns="0e4deb28-fd79-47d3-90d3-3623a8a2f825">1.8</Process_x0020_Version>
  </documentManagement>
</p:properties>
</file>

<file path=customXml/item2.xml><?xml version="1.0" encoding="utf-8"?>
<?mso-contentType ?>
<customXsn xmlns="http://schemas.microsoft.com/office/2006/metadata/customXsn">
  <xsnLocation>http://deticaconnect/WhatWeDo/Process/Documents/Forms/Process Documents - Procedure/ebc0d0e03a6ceb83customXsn.xsn</xsnLocation>
  <cached>True</cached>
  <openByDefault>False</openByDefault>
  <xsnScope>http://deticaconnect/WhatWeDo/Process/Documents</xsnScope>
</customXsn>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BMS Standard Template" ma:contentTypeID="0x010100EC6F28978C2E2F4D8E20210ACEBB54BC020030A01299B6552345B5D65BDF5E10DC67" ma:contentTypeVersion="66" ma:contentTypeDescription="Standard Process area template. Do not use this type for OF and AF" ma:contentTypeScope="" ma:versionID="1f6efe70ac0547a987cda47eeb9db727">
  <xsd:schema xmlns:xsd="http://www.w3.org/2001/XMLSchema" xmlns:xs="http://www.w3.org/2001/XMLSchema" xmlns:p="http://schemas.microsoft.com/office/2006/metadata/properties" xmlns:ns1="0e4deb28-fd79-47d3-90d3-3623a8a2f825" xmlns:ns3="5c1b9bb2-1639-4569-abf8-361ff49d18c0" xmlns:ns4="http://schemas.microsoft.com/sharepoint/v4" targetNamespace="http://schemas.microsoft.com/office/2006/metadata/properties" ma:root="true" ma:fieldsID="fdd752334bae739f9ee3925d9f3936f4" ns1:_="" ns3:_="" ns4:_="">
    <xsd:import namespace="0e4deb28-fd79-47d3-90d3-3623a8a2f825"/>
    <xsd:import namespace="5c1b9bb2-1639-4569-abf8-361ff49d18c0"/>
    <xsd:import namespace="http://schemas.microsoft.com/sharepoint/v4"/>
    <xsd:element name="properties">
      <xsd:complexType>
        <xsd:sequence>
          <xsd:element name="documentManagement">
            <xsd:complexType>
              <xsd:all>
                <xsd:element ref="ns1:Process_x0020_Version"/>
                <xsd:element ref="ns1:Owner"/>
                <xsd:element ref="ns1:OwnerII" minOccurs="0"/>
                <xsd:element ref="ns1:Doc_x002e__x0020_Type"/>
                <xsd:element ref="ns1:Comments"/>
                <xsd:element ref="ns3:TaxCatchAll" minOccurs="0"/>
                <xsd:element ref="ns3:TaxCatchAllLabel" minOccurs="0"/>
                <xsd:element ref="ns3:TaxKeywordTaxHTField" minOccurs="0"/>
                <xsd:element ref="ns1:p3f3339297534639bd40ecc58a724128" minOccurs="0"/>
                <xsd:element ref="ns4:IconOverlay" minOccurs="0"/>
                <xsd:element ref="ns1:Thematic_x0020_Grouping" minOccurs="0"/>
                <xsd:element ref="ns1:Thematic_x0020_Grouping_x0020__x0028_II_x0029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4deb28-fd79-47d3-90d3-3623a8a2f825" elementFormDefault="qualified">
    <xsd:import namespace="http://schemas.microsoft.com/office/2006/documentManagement/types"/>
    <xsd:import namespace="http://schemas.microsoft.com/office/infopath/2007/PartnerControls"/>
    <xsd:element name="Process_x0020_Version" ma:index="0" ma:displayName="Issue" ma:description="[1] BMS Issue Number. Please ensure that this is increased as appropriate" ma:internalName="Process_x0020_Version" ma:percentage="FALSE">
      <xsd:simpleType>
        <xsd:restriction base="dms:Number">
          <xsd:minInclusive value="0.1"/>
        </xsd:restriction>
      </xsd:simpleType>
    </xsd:element>
    <xsd:element name="Owner" ma:index="4" ma:displayName="Owner" ma:default="Corporate" ma:description="[4a] Select a Primary content owner" ma:format="Dropdown" ma:indexed="true" ma:internalName="Owner" ma:readOnly="false">
      <xsd:simpleType>
        <xsd:restriction base="dms:Choice">
          <xsd:enumeration value="BAE Systems"/>
          <xsd:enumeration value="Corporate"/>
          <xsd:enumeration value="Assurance"/>
          <xsd:enumeration value="Business Continuity"/>
          <xsd:enumeration value="Communications Solutions"/>
          <xsd:enumeration value="Creative"/>
          <xsd:enumeration value="Cyber"/>
          <xsd:enumeration value="Data Protection"/>
          <xsd:enumeration value="Environment"/>
          <xsd:enumeration value="Export Control"/>
          <xsd:enumeration value="Facilities"/>
          <xsd:enumeration value="Finance"/>
          <xsd:enumeration value="Health &amp; Safety"/>
          <xsd:enumeration value="HR"/>
          <xsd:enumeration value="IS"/>
          <xsd:enumeration value="Legal"/>
          <xsd:enumeration value="Marketing"/>
          <xsd:enumeration value="NetReveal"/>
          <xsd:enumeration value="Knowledge Management"/>
          <xsd:enumeration value="Quality"/>
          <xsd:enumeration value="Procurement"/>
          <xsd:enumeration value="Security"/>
          <xsd:enumeration value="Other Delivery"/>
          <xsd:enumeration value="[Select Primary Owner]"/>
        </xsd:restriction>
      </xsd:simpleType>
    </xsd:element>
    <xsd:element name="OwnerII" ma:index="5" nillable="true" ma:displayName="Secondary Owner" ma:default="N/A" ma:description="[4b] If applicable, select a secondary owner" ma:format="Dropdown" ma:internalName="OwnerII" ma:readOnly="false">
      <xsd:simpleType>
        <xsd:restriction base="dms:Choice">
          <xsd:enumeration value="Corporate"/>
          <xsd:enumeration value="Assurance"/>
          <xsd:enumeration value="Business Continuity"/>
          <xsd:enumeration value="Communications Solutions"/>
          <xsd:enumeration value="Communications Solutions UK Support"/>
          <xsd:enumeration value="Communications Solutions (Connect)"/>
          <xsd:enumeration value="Cyber (BU)"/>
          <xsd:enumeration value="Cyber Protect"/>
          <xsd:enumeration value="Cyber Prepare"/>
          <xsd:enumeration value="Cyber Monitor (P)"/>
          <xsd:enumeration value="Cyber Monitor (S)"/>
          <xsd:enumeration value="Cyber Respond"/>
          <xsd:enumeration value="DTS"/>
          <xsd:enumeration value="Environment"/>
          <xsd:enumeration value="ESG"/>
          <xsd:enumeration value="Export Control"/>
          <xsd:enumeration value="Facilities"/>
          <xsd:enumeration value="Finance"/>
          <xsd:enumeration value="Health &amp; Safety"/>
          <xsd:enumeration value="HR"/>
          <xsd:enumeration value="IS"/>
          <xsd:enumeration value="Legal"/>
          <xsd:enumeration value="Marketing"/>
          <xsd:enumeration value="NetReveal"/>
          <xsd:enumeration value="Knowledge Management"/>
          <xsd:enumeration value="Quality"/>
          <xsd:enumeration value="Procurement"/>
          <xsd:enumeration value="Security"/>
          <xsd:enumeration value="N/A"/>
          <xsd:enumeration value="Data Protection"/>
          <xsd:enumeration value="[Select Secondary Owner]"/>
        </xsd:restriction>
      </xsd:simpleType>
    </xsd:element>
    <xsd:element name="Doc_x002e__x0020_Type" ma:index="6" ma:displayName="Document Type" ma:description="[5a] Type of document" ma:format="Dropdown" ma:indexed="true" ma:internalName="Doc_x002e__x0020_Type" ma:readOnly="false">
      <xsd:simpleType>
        <xsd:restriction base="dms:Choice">
          <xsd:enumeration value="i - Operational Framework"/>
          <xsd:enumeration value="ii - Policy"/>
          <xsd:enumeration value="iii - Procedure"/>
          <xsd:enumeration value="iv - Work Instruction"/>
          <xsd:enumeration value="v - Guide"/>
          <xsd:enumeration value="vi - Form"/>
          <xsd:enumeration value="vii - Template"/>
          <xsd:enumeration value="viii - Standard"/>
          <xsd:enumeration value="ix - Training Material"/>
          <xsd:enumeration value="x - External Documentation"/>
          <xsd:enumeration value="xi - Corporate Brochure"/>
          <xsd:enumeration value="xii - Connect Page Link"/>
        </xsd:restriction>
      </xsd:simpleType>
    </xsd:element>
    <xsd:element name="Comments" ma:index="7" ma:displayName="Current Version Notes" ma:description="[6] Please replace any text in this box with the changes in this document" ma:internalName="Comments">
      <xsd:simpleType>
        <xsd:restriction base="dms:Note"/>
      </xsd:simpleType>
    </xsd:element>
    <xsd:element name="p3f3339297534639bd40ecc58a724128" ma:index="17" ma:taxonomy="true" ma:internalName="p3f3339297534639bd40ecc58a724128" ma:taxonomyFieldName="Reference_x0020_Database" ma:displayName="Reference Database" ma:indexed="true" ma:default="" ma:fieldId="{93f33392-9753-4639-bd40-ecc58a724128}" ma:sspId="1a4ba186-3518-432c-9561-7a0f3424a65e" ma:termSetId="4e23e810-deeb-485b-b4a2-a59beeb28e7e" ma:anchorId="00000000-0000-0000-0000-000000000000" ma:open="true" ma:isKeyword="false">
      <xsd:complexType>
        <xsd:sequence>
          <xsd:element ref="pc:Terms" minOccurs="0" maxOccurs="1"/>
        </xsd:sequence>
      </xsd:complexType>
    </xsd:element>
    <xsd:element name="Thematic_x0020_Grouping" ma:index="20" nillable="true" ma:displayName="Thematic Grouping (I)" ma:default="N/A" ma:description="---------------------------&#10;For Internal Use Only&#10;---------------------------&#10;Used for the documents that require the additonal thematic grouping tag/view" ma:format="Dropdown" ma:internalName="Thematic_x0020_Grouping" ma:readOnly="false">
      <xsd:simpleType>
        <xsd:restriction base="dms:Choice">
          <xsd:enumeration value="N/A"/>
          <xsd:enumeration value="Expenses"/>
          <xsd:enumeration value="Travel (Individual Non BD)"/>
          <xsd:enumeration value="Bid Authorities"/>
          <xsd:enumeration value="Financial Authorities"/>
          <xsd:enumeration value="Assurance Framework"/>
          <xsd:enumeration value="Travel (BD or APL)"/>
          <xsd:enumeration value="Export Control"/>
          <xsd:enumeration value="HR"/>
          <xsd:enumeration value="IT"/>
          <xsd:enumeration value="Financial Authorities"/>
          <xsd:enumeration value="Gifts and Hospitality"/>
        </xsd:restriction>
      </xsd:simpleType>
    </xsd:element>
    <xsd:element name="Thematic_x0020_Grouping_x0020__x0028_II_x0029_" ma:index="21" nillable="true" ma:displayName="Step" ma:default="N/A" ma:description="---------------------------&#10;For Internal Use Only&#10;---------------------------&#10;Used for the documents that require the additonal thematic grouping tag/view" ma:format="Dropdown" ma:internalName="Thematic_x0020_Grouping_x0020__x0028_II_x0029_" ma:readOnly="false">
      <xsd:simpleType>
        <xsd:restriction base="dms:Choice">
          <xsd:enumeration value="N/A"/>
          <xsd:enumeration value="--------------------"/>
          <xsd:enumeration value="Bid Authorities"/>
          <xsd:enumeration value="--------------------"/>
          <xsd:enumeration value="a) Bid Authorisation Levels by Role/Grade"/>
          <xsd:enumeration value="b) Bid Authorisation Levels by Named Memeber of Staff"/>
          <xsd:enumeration value="c) Additional Processes"/>
          <xsd:enumeration value="--------------------"/>
          <xsd:enumeration value="Financial Authorities"/>
          <xsd:enumeration value="--------------------"/>
          <xsd:enumeration value="a) Financial limits that can be signed off at each grade"/>
          <xsd:enumeration value="b) Limits for BAE Systems"/>
          <xsd:enumeration value="c) Recruitment Authorities"/>
          <xsd:enumeration value="--------------------"/>
          <xsd:enumeration value="Business Travel"/>
          <xsd:enumeration value="--------------------"/>
          <xsd:enumeration value="1) Review the following security information for your trip for your safety and our company reputation"/>
          <xsd:enumeration value="2) Ensure you understand who can approve your travel"/>
          <xsd:enumeration value="3) Complete this form"/>
          <xsd:enumeration value="4) Procure Your Business Travel"/>
          <xsd:enumeration value="--------------------"/>
          <xsd:enumeration value="Business Travel (BD)"/>
          <xsd:enumeration value="--------------------"/>
          <xsd:enumeration value="1) Use the DCL to understand the specific instructions for your intended destination and Business Unit"/>
          <xsd:enumeration value="2) Complete the DBCC Submission Form"/>
          <xsd:enumeration value="3) Read this additional information if you are new to this process"/>
          <xsd:enumeration value="4) Export Control Support"/>
          <xsd:enumeration value="--------------------"/>
          <xsd:enumeration value="Gifts and Hospitality"/>
          <xsd:enumeration value="--------------------"/>
          <xsd:enumeration value="1) Read and Understand the Gifts and Hospitality Policy"/>
          <xsd:enumeration value="2) Submit the following for approval to giftsandhospitality@baesystems.com"/>
          <xsd:enumeration value="3) Additional Support and Guidance"/>
        </xsd:restriction>
      </xsd:simpleType>
    </xsd:element>
  </xsd:schema>
  <xsd:schema xmlns:xsd="http://www.w3.org/2001/XMLSchema" xmlns:xs="http://www.w3.org/2001/XMLSchema" xmlns:dms="http://schemas.microsoft.com/office/2006/documentManagement/types" xmlns:pc="http://schemas.microsoft.com/office/infopath/2007/PartnerControls" targetNamespace="5c1b9bb2-1639-4569-abf8-361ff49d18c0"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0a8c1b76-27cd-4491-9890-628e2db6ffbd}" ma:internalName="TaxCatchAll" ma:showField="CatchAllData" ma:web="cf22bb58-f8bf-4a5b-9d73-afbbbc3284fc">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0a8c1b76-27cd-4491-9890-628e2db6ffbd}" ma:internalName="TaxCatchAllLabel" ma:readOnly="true" ma:showField="CatchAllDataLabel" ma:web="cf22bb58-f8bf-4a5b-9d73-afbbbc3284fc">
      <xsd:complexType>
        <xsd:complexContent>
          <xsd:extension base="dms:MultiChoiceLookup">
            <xsd:sequence>
              <xsd:element name="Value" type="dms:Lookup" maxOccurs="unbounded" minOccurs="0" nillable="true"/>
            </xsd:sequence>
          </xsd:extension>
        </xsd:complexContent>
      </xsd:complexType>
    </xsd:element>
    <xsd:element name="TaxKeywordTaxHTField" ma:index="15" nillable="true" ma:taxonomy="true" ma:internalName="TaxKeywordTaxHTField" ma:taxonomyFieldName="TaxKeyword" ma:displayName="BMS Keywords"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9"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AC1CAA-BDA6-4B0B-BE0A-B320E7476E28}">
  <ds:schemaRefs>
    <ds:schemaRef ds:uri="http://schemas.microsoft.com/office/infopath/2007/PartnerControls"/>
    <ds:schemaRef ds:uri="http://purl.org/dc/elements/1.1/"/>
    <ds:schemaRef ds:uri="http://purl.org/dc/dcmitype/"/>
    <ds:schemaRef ds:uri="http://schemas.microsoft.com/office/2006/documentManagement/types"/>
    <ds:schemaRef ds:uri="0e4deb28-fd79-47d3-90d3-3623a8a2f825"/>
    <ds:schemaRef ds:uri="http://schemas.microsoft.com/office/2006/metadata/properties"/>
    <ds:schemaRef ds:uri="http://www.w3.org/XML/1998/namespace"/>
    <ds:schemaRef ds:uri="http://schemas.microsoft.com/sharepoint/v4"/>
    <ds:schemaRef ds:uri="http://schemas.openxmlformats.org/package/2006/metadata/core-properties"/>
    <ds:schemaRef ds:uri="5c1b9bb2-1639-4569-abf8-361ff49d18c0"/>
    <ds:schemaRef ds:uri="http://purl.org/dc/terms/"/>
  </ds:schemaRefs>
</ds:datastoreItem>
</file>

<file path=customXml/itemProps2.xml><?xml version="1.0" encoding="utf-8"?>
<ds:datastoreItem xmlns:ds="http://schemas.openxmlformats.org/officeDocument/2006/customXml" ds:itemID="{491EE2CF-644C-4678-B838-A694666C697E}">
  <ds:schemaRefs>
    <ds:schemaRef ds:uri="http://schemas.microsoft.com/office/2006/metadata/customXsn"/>
  </ds:schemaRefs>
</ds:datastoreItem>
</file>

<file path=customXml/itemProps3.xml><?xml version="1.0" encoding="utf-8"?>
<ds:datastoreItem xmlns:ds="http://schemas.openxmlformats.org/officeDocument/2006/customXml" ds:itemID="{9974DFDE-D62C-41CC-BF2A-F2A0B2D6CC7B}">
  <ds:schemaRefs>
    <ds:schemaRef ds:uri="http://schemas.microsoft.com/sharepoint/v3/contenttype/forms"/>
  </ds:schemaRefs>
</ds:datastoreItem>
</file>

<file path=customXml/itemProps4.xml><?xml version="1.0" encoding="utf-8"?>
<ds:datastoreItem xmlns:ds="http://schemas.openxmlformats.org/officeDocument/2006/customXml" ds:itemID="{073FB9D3-C471-4897-A64F-ABFCFF3673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4deb28-fd79-47d3-90d3-3623a8a2f825"/>
    <ds:schemaRef ds:uri="5c1b9bb2-1639-4569-abf8-361ff49d18c0"/>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MKT001 - Applied Intelligence Powerpoint Template</Template>
  <TotalTime>11341</TotalTime>
  <Words>3131</Words>
  <Application>Microsoft Office PowerPoint</Application>
  <PresentationFormat>On-screen Show (4:3)</PresentationFormat>
  <Paragraphs>848</Paragraphs>
  <Slides>83</Slides>
  <Notes>37</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83</vt:i4>
      </vt:variant>
    </vt:vector>
  </HeadingPairs>
  <TitlesOfParts>
    <vt:vector size="86" baseType="lpstr">
      <vt:lpstr>MKT001 - Applied Intelligence Powerpoint Template</vt:lpstr>
      <vt:lpstr>Applied_Intelligence_Theme2</vt:lpstr>
      <vt:lpstr>Microsoft Excel 97-2003 Worksheet</vt:lpstr>
      <vt:lpstr>Solutum cumulus mediocris</vt:lpstr>
      <vt:lpstr>Agenda</vt:lpstr>
      <vt:lpstr>@Wireghoul</vt:lpstr>
      <vt:lpstr>Introduction – Payment Gateway</vt:lpstr>
      <vt:lpstr>IntroductioN</vt:lpstr>
      <vt:lpstr>CUSTOMER</vt:lpstr>
      <vt:lpstr>MERCHANT</vt:lpstr>
      <vt:lpstr>PAYMENT GATEWAY</vt:lpstr>
      <vt:lpstr>ATTACKER</vt:lpstr>
      <vt:lpstr>Testing payment</vt:lpstr>
      <vt:lpstr>API</vt:lpstr>
      <vt:lpstr>Api access points</vt:lpstr>
      <vt:lpstr>Leveraging the sandbox</vt:lpstr>
      <vt:lpstr>API - Direct</vt:lpstr>
      <vt:lpstr>API - Direct</vt:lpstr>
      <vt:lpstr>API - Direct</vt:lpstr>
      <vt:lpstr>API - Direct</vt:lpstr>
      <vt:lpstr>API – Hosted Direct POST</vt:lpstr>
      <vt:lpstr>API – Hosted Direct POST</vt:lpstr>
      <vt:lpstr>API – Hosted Direct POST</vt:lpstr>
      <vt:lpstr>API – Hosted Direct POST</vt:lpstr>
      <vt:lpstr>API – Hosted Direct POST</vt:lpstr>
      <vt:lpstr>API – Hosted Direct POST</vt:lpstr>
      <vt:lpstr>API – Hosted reDirect</vt:lpstr>
      <vt:lpstr>API – Hosted reDirect</vt:lpstr>
      <vt:lpstr>API – Hosted reDirect</vt:lpstr>
      <vt:lpstr>API – Hosted reDirect</vt:lpstr>
      <vt:lpstr>API – Hosted reDirect</vt:lpstr>
      <vt:lpstr>API – Hosted reDirect</vt:lpstr>
      <vt:lpstr>API – Hosted reDirect</vt:lpstr>
      <vt:lpstr>API – Hosted reDirect</vt:lpstr>
      <vt:lpstr>API – Hosted re-Direct alternative</vt:lpstr>
      <vt:lpstr>API – Hosted re-Direct alternative</vt:lpstr>
      <vt:lpstr>API – Hosted re-Direct alternative</vt:lpstr>
      <vt:lpstr>API – Hosted re-Direct alternative</vt:lpstr>
      <vt:lpstr>API – Hosted re-Direct alternative</vt:lpstr>
      <vt:lpstr>API – Hosted re-Direct alternative</vt:lpstr>
      <vt:lpstr>API – Hosted re-Direct alternative</vt:lpstr>
      <vt:lpstr>API – Hosted re-Direct alternative</vt:lpstr>
      <vt:lpstr>API – Hosted re-Direct alternative</vt:lpstr>
      <vt:lpstr>API – Hosted re-Direct alternative</vt:lpstr>
      <vt:lpstr>API - Direct</vt:lpstr>
      <vt:lpstr>API - Direct</vt:lpstr>
      <vt:lpstr>Traditional attacks</vt:lpstr>
      <vt:lpstr>Traditional attacks</vt:lpstr>
      <vt:lpstr>Traditional attacks</vt:lpstr>
      <vt:lpstr>Request &amp; REPSONSE validation</vt:lpstr>
      <vt:lpstr>Request validation</vt:lpstr>
      <vt:lpstr>REQUEST VALIDATION EXAMPLE</vt:lpstr>
      <vt:lpstr>Response validation</vt:lpstr>
      <vt:lpstr>Response validation example</vt:lpstr>
      <vt:lpstr>Abusing request validation</vt:lpstr>
      <vt:lpstr>Bypassing request validation</vt:lpstr>
      <vt:lpstr>Abuse cryptographic properties</vt:lpstr>
      <vt:lpstr>Length extension attack</vt:lpstr>
      <vt:lpstr>Length extension attacks are costly</vt:lpstr>
      <vt:lpstr>Defeating request validation</vt:lpstr>
      <vt:lpstr>Defeating request validation</vt:lpstr>
      <vt:lpstr>Defeating request validation</vt:lpstr>
      <vt:lpstr>DEFEATING REQUEST VALIDATION</vt:lpstr>
      <vt:lpstr>Defeating request validation</vt:lpstr>
      <vt:lpstr>Shared secret</vt:lpstr>
      <vt:lpstr>Shared secret</vt:lpstr>
      <vt:lpstr>To the cloud</vt:lpstr>
      <vt:lpstr>Why use cloud</vt:lpstr>
      <vt:lpstr>Cracking with JTR</vt:lpstr>
      <vt:lpstr>JTR DYNAMIC FORMAT</vt:lpstr>
      <vt:lpstr>html form to dynamic hash</vt:lpstr>
      <vt:lpstr>Distributed cracking with MPI</vt:lpstr>
      <vt:lpstr>CRACKING WITH GPU</vt:lpstr>
      <vt:lpstr>CRACKING WITH GPU</vt:lpstr>
      <vt:lpstr>Lots of open source options</vt:lpstr>
      <vt:lpstr>DEMO</vt:lpstr>
      <vt:lpstr>PowerPoint Presentation</vt:lpstr>
      <vt:lpstr>PowerPoint Presentation</vt:lpstr>
      <vt:lpstr>Conclusion</vt:lpstr>
      <vt:lpstr>THERE WILL ALWAYS BE IMPLEMENTATION BUGS</vt:lpstr>
      <vt:lpstr>Vulnerable vendor code</vt:lpstr>
      <vt:lpstr>Bad ssl practises</vt:lpstr>
      <vt:lpstr>PHP’S TYpe juggling</vt:lpstr>
      <vt:lpstr>???QUESTIONS???</vt:lpstr>
      <vt:lpstr>Repo</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Solutum cumulus mediocris</dc:title>
  <dc:creator>Eldar Marcussen</dc:creator>
  <cp:keywords>BAE Systems Applied Intelligence</cp:keywords>
  <cp:lastModifiedBy>Eldar Marcussen</cp:lastModifiedBy>
  <cp:revision>122</cp:revision>
  <dcterms:created xsi:type="dcterms:W3CDTF">2014-02-18T00:24:35Z</dcterms:created>
  <dcterms:modified xsi:type="dcterms:W3CDTF">2014-03-28T07:56:27Z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Template_Version">
    <vt:lpwstr>1.00.1002</vt:lpwstr>
  </property>
  <property fmtid="{D5CDD505-2E9C-101B-9397-08002B2CF9AE}" pid="3" name="TaxKeyword">
    <vt:lpwstr>3799;#Applied Intelligence Powerpoint Template|bb8321d0-1695-4ba5-bb54-ad162c61ddd9;#3428;#MKT001|5d817067-c973-4da7-a6ef-1a97fd02b4fb</vt:lpwstr>
  </property>
  <property fmtid="{D5CDD505-2E9C-101B-9397-08002B2CF9AE}" pid="4" name="ContentTypeId">
    <vt:lpwstr>0x010100EC6F28978C2E2F4D8E20210ACEBB54BC020030A01299B6552345B5D65BDF5E10DC67</vt:lpwstr>
  </property>
  <property fmtid="{D5CDD505-2E9C-101B-9397-08002B2CF9AE}" pid="5" name="Reference Database">
    <vt:lpwstr>3425;#MKT001|213e22b3-a813-4b3d-a65d-e72e218d784d</vt:lpwstr>
  </property>
  <property fmtid="{D5CDD505-2E9C-101B-9397-08002B2CF9AE}" pid="6" name="Destination">
    <vt:lpwstr>3425;#MKT001|213e22b3-a813-4b3d-a65d-e72e218d784d</vt:lpwstr>
  </property>
</Properties>
</file>