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sldIdLst>
    <p:sldId id="259" r:id="rId3"/>
    <p:sldId id="260" r:id="rId4"/>
    <p:sldId id="265" r:id="rId5"/>
    <p:sldId id="283" r:id="rId6"/>
    <p:sldId id="284" r:id="rId7"/>
    <p:sldId id="285" r:id="rId8"/>
    <p:sldId id="266" r:id="rId9"/>
    <p:sldId id="267" r:id="rId10"/>
    <p:sldId id="292" r:id="rId11"/>
    <p:sldId id="268" r:id="rId12"/>
    <p:sldId id="269" r:id="rId13"/>
    <p:sldId id="289" r:id="rId14"/>
    <p:sldId id="294" r:id="rId15"/>
    <p:sldId id="287" r:id="rId16"/>
    <p:sldId id="288" r:id="rId17"/>
    <p:sldId id="271" r:id="rId18"/>
    <p:sldId id="297" r:id="rId19"/>
    <p:sldId id="299" r:id="rId20"/>
    <p:sldId id="296" r:id="rId21"/>
    <p:sldId id="272" r:id="rId22"/>
    <p:sldId id="270" r:id="rId23"/>
    <p:sldId id="273" r:id="rId24"/>
    <p:sldId id="274" r:id="rId25"/>
    <p:sldId id="291" r:id="rId26"/>
    <p:sldId id="286" r:id="rId27"/>
    <p:sldId id="275" r:id="rId28"/>
    <p:sldId id="300" r:id="rId29"/>
    <p:sldId id="301" r:id="rId30"/>
    <p:sldId id="302" r:id="rId31"/>
    <p:sldId id="261" r:id="rId32"/>
    <p:sldId id="281" r:id="rId33"/>
    <p:sldId id="282" r:id="rId34"/>
    <p:sldId id="295" r:id="rId35"/>
    <p:sldId id="264" r:id="rId3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dar Marcussen" initials="E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1" autoAdjust="0"/>
    <p:restoredTop sz="98837" autoAdjust="0"/>
  </p:normalViewPr>
  <p:slideViewPr>
    <p:cSldViewPr>
      <p:cViewPr>
        <p:scale>
          <a:sx n="66" d="100"/>
          <a:sy n="66" d="100"/>
        </p:scale>
        <p:origin x="-492" y="648"/>
      </p:cViewPr>
      <p:guideLst>
        <p:guide orient="horz" pos="3072"/>
        <p:guide pos="409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F9AD0-E7CF-466E-A5E3-BE1C60B94BC3}" type="datetimeFigureOut">
              <a:rPr lang="en-AU" smtClean="0"/>
              <a:t>14/04/2012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B074-137E-4F10-8CB0-BA6C6D6DD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0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B074-137E-4F10-8CB0-BA6C6D6DD0E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79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854200"/>
            <a:ext cx="2616200" cy="694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854200"/>
            <a:ext cx="7696200" cy="694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57" name="Picture 2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81700" y="2070100"/>
            <a:ext cx="8750300" cy="875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91159" name="Group 23"/>
          <p:cNvGrpSpPr>
            <a:grpSpLocks/>
          </p:cNvGrpSpPr>
          <p:nvPr userDrawn="1"/>
        </p:nvGrpSpPr>
        <p:grpSpPr bwMode="auto">
          <a:xfrm>
            <a:off x="0" y="0"/>
            <a:ext cx="13004800" cy="3084513"/>
            <a:chOff x="0" y="0"/>
            <a:chExt cx="8192" cy="1944"/>
          </a:xfrm>
        </p:grpSpPr>
        <p:sp>
          <p:nvSpPr>
            <p:cNvPr id="91160" name="Rectangle 24"/>
            <p:cNvSpPr>
              <a:spLocks/>
            </p:cNvSpPr>
            <p:nvPr/>
          </p:nvSpPr>
          <p:spPr bwMode="auto">
            <a:xfrm>
              <a:off x="0" y="160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161" name="Rectangle 25"/>
            <p:cNvSpPr>
              <a:spLocks/>
            </p:cNvSpPr>
            <p:nvPr/>
          </p:nvSpPr>
          <p:spPr bwMode="auto">
            <a:xfrm>
              <a:off x="0" y="0"/>
              <a:ext cx="8192" cy="16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91162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1" y="0"/>
              <a:ext cx="1944" cy="19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91163" name="Rectangle 27"/>
          <p:cNvSpPr>
            <a:spLocks/>
          </p:cNvSpPr>
          <p:nvPr userDrawn="1"/>
        </p:nvSpPr>
        <p:spPr bwMode="auto">
          <a:xfrm>
            <a:off x="0" y="7213600"/>
            <a:ext cx="13004800" cy="2540000"/>
          </a:xfrm>
          <a:prstGeom prst="rect">
            <a:avLst/>
          </a:prstGeom>
          <a:gradFill rotWithShape="0">
            <a:gsLst>
              <a:gs pos="0">
                <a:srgbClr val="1A2464"/>
              </a:gs>
              <a:gs pos="100000">
                <a:srgbClr val="46558F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64" name="Rectangle 28"/>
          <p:cNvSpPr>
            <a:spLocks/>
          </p:cNvSpPr>
          <p:nvPr userDrawn="1"/>
        </p:nvSpPr>
        <p:spPr bwMode="auto">
          <a:xfrm>
            <a:off x="0" y="7150100"/>
            <a:ext cx="13004800" cy="63500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000000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68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276600"/>
            <a:ext cx="11125200" cy="2286000"/>
          </a:xfrm>
          <a:ln w="9525"/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B424F0-30A2-4201-84E1-0E06B2061B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ACC532-A94C-429A-9709-1A62D7685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5908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6DA1E7-4226-4BE8-9E05-1C17CDFFF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6D15E3-D551-49D3-B386-5D314CB83A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022641-C76C-4504-9BDD-DE1B25E1A4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86420B-FCD8-407C-B41F-D9BD6548D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78A869-B041-40AE-AEF5-E6B4C85D16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E05CA-876E-41D7-B620-956421822F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0C8096-E2F9-4B74-86B0-BF5FE3E05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762000"/>
            <a:ext cx="2616200" cy="754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762000"/>
            <a:ext cx="7696200" cy="7543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EC7DE9-C28F-4996-AC25-2B92674A62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740400"/>
            <a:ext cx="51562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740400"/>
            <a:ext cx="51562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981700" y="2070100"/>
            <a:ext cx="8750300" cy="875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740400"/>
            <a:ext cx="10464800" cy="306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8542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Presentation Title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3004800" cy="2043113"/>
            <a:chOff x="0" y="0"/>
            <a:chExt cx="8192" cy="1288"/>
          </a:xfrm>
        </p:grpSpPr>
        <p:sp>
          <p:nvSpPr>
            <p:cNvPr id="1029" name="Rectangle 5"/>
            <p:cNvSpPr>
              <a:spLocks/>
            </p:cNvSpPr>
            <p:nvPr/>
          </p:nvSpPr>
          <p:spPr bwMode="auto">
            <a:xfrm>
              <a:off x="0" y="96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0" name="Rectangle 6"/>
            <p:cNvSpPr>
              <a:spLocks/>
            </p:cNvSpPr>
            <p:nvPr/>
          </p:nvSpPr>
          <p:spPr bwMode="auto">
            <a:xfrm>
              <a:off x="0" y="0"/>
              <a:ext cx="8192" cy="96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449" y="0"/>
              <a:ext cx="1288" cy="1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032" name="Rectangle 8"/>
          <p:cNvSpPr>
            <a:spLocks/>
          </p:cNvSpPr>
          <p:nvPr/>
        </p:nvSpPr>
        <p:spPr bwMode="auto">
          <a:xfrm>
            <a:off x="7696200" y="282575"/>
            <a:ext cx="5133975" cy="944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400" b="1">
                <a:solidFill>
                  <a:srgbClr val="919191"/>
                </a:solidFill>
                <a:latin typeface="Tahoma" pitchFamily="34" charset="0"/>
                <a:ea typeface="Gill Sans" charset="0"/>
                <a:cs typeface="Gill Sans" charset="0"/>
              </a:rPr>
              <a:t>The OWASP Foundation</a:t>
            </a:r>
          </a:p>
          <a:p>
            <a:r>
              <a:rPr lang="en-US" sz="2800">
                <a:solidFill>
                  <a:srgbClr val="919191"/>
                </a:solidFill>
                <a:latin typeface="Tahoma" pitchFamily="34" charset="0"/>
                <a:ea typeface="Gill Sans" charset="0"/>
                <a:cs typeface="Gill Sans" charset="0"/>
              </a:rPr>
              <a:t>http://www.owasp.org</a:t>
            </a:r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0" y="9372600"/>
            <a:ext cx="13004800" cy="381000"/>
            <a:chOff x="0" y="0"/>
            <a:chExt cx="8192" cy="240"/>
          </a:xfrm>
        </p:grpSpPr>
        <p:sp>
          <p:nvSpPr>
            <p:cNvPr id="1034" name="Rectangle 10"/>
            <p:cNvSpPr>
              <a:spLocks/>
            </p:cNvSpPr>
            <p:nvPr/>
          </p:nvSpPr>
          <p:spPr bwMode="auto">
            <a:xfrm>
              <a:off x="0" y="40"/>
              <a:ext cx="8192" cy="2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/>
            </p:cNvSpPr>
            <p:nvPr/>
          </p:nvSpPr>
          <p:spPr bwMode="auto">
            <a:xfrm>
              <a:off x="0" y="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B3B3B3"/>
                </a:gs>
                <a:gs pos="100000">
                  <a:srgbClr val="000000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406400" y="8820090"/>
            <a:ext cx="1203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Copyright © The OWASP Foundation</a:t>
            </a:r>
          </a:p>
          <a:p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Permission is granted to copy, distribute and/or modify this document under the terms of the OWASP License.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>
    <p:split orient="vert"/>
  </p:transition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8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981700" y="2070100"/>
            <a:ext cx="8750300" cy="875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3004800" cy="698500"/>
            <a:chOff x="0" y="0"/>
            <a:chExt cx="8192" cy="440"/>
          </a:xfrm>
        </p:grpSpPr>
        <p:sp>
          <p:nvSpPr>
            <p:cNvPr id="2051" name="Rectangle 3"/>
            <p:cNvSpPr>
              <a:spLocks/>
            </p:cNvSpPr>
            <p:nvPr/>
          </p:nvSpPr>
          <p:spPr bwMode="auto">
            <a:xfrm>
              <a:off x="0" y="0"/>
              <a:ext cx="8192" cy="4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/>
            <a:srcRect l="28503" t="22818" b="44373"/>
            <a:stretch>
              <a:fillRect/>
            </a:stretch>
          </p:blipFill>
          <p:spPr bwMode="auto">
            <a:xfrm>
              <a:off x="1" y="0"/>
              <a:ext cx="872" cy="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053" name="Rectangle 5"/>
            <p:cNvSpPr>
              <a:spLocks/>
            </p:cNvSpPr>
            <p:nvPr/>
          </p:nvSpPr>
          <p:spPr bwMode="auto">
            <a:xfrm>
              <a:off x="0" y="40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0"/>
            <a:ext cx="104648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Presentation Title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5908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0" y="9372600"/>
            <a:ext cx="13004800" cy="381000"/>
            <a:chOff x="0" y="0"/>
            <a:chExt cx="8192" cy="240"/>
          </a:xfrm>
        </p:grpSpPr>
        <p:sp>
          <p:nvSpPr>
            <p:cNvPr id="2057" name="Rectangle 9"/>
            <p:cNvSpPr>
              <a:spLocks/>
            </p:cNvSpPr>
            <p:nvPr/>
          </p:nvSpPr>
          <p:spPr bwMode="auto">
            <a:xfrm>
              <a:off x="0" y="40"/>
              <a:ext cx="8192" cy="2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8" name="Rectangle 10"/>
            <p:cNvSpPr>
              <a:spLocks/>
            </p:cNvSpPr>
            <p:nvPr/>
          </p:nvSpPr>
          <p:spPr bwMode="auto">
            <a:xfrm>
              <a:off x="0" y="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B3B3B3"/>
                </a:gs>
                <a:gs pos="100000">
                  <a:srgbClr val="000000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9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8400" y="9385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808080"/>
                </a:solidFill>
                <a:ea typeface="Gill Sans" charset="0"/>
                <a:cs typeface="Gill Sans" charset="0"/>
              </a:defRPr>
            </a:lvl1pPr>
          </a:lstStyle>
          <a:p>
            <a:fld id="{22362EC9-522D-4396-B2FE-684F39CDE2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split orient="vert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20000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reghoul/lbmap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wg/httpbis/" TargetMode="External"/><Relationship Id="rId2" Type="http://schemas.openxmlformats.org/officeDocument/2006/relationships/hyperlink" Target="http://www.w3.org/Protocols/HTTP/AsImplemented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/>
          </p:cNvSpPr>
          <p:nvPr/>
        </p:nvSpPr>
        <p:spPr bwMode="auto">
          <a:xfrm>
            <a:off x="225425" y="184150"/>
            <a:ext cx="5029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600" b="1" dirty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OWASP </a:t>
            </a:r>
            <a:r>
              <a:rPr lang="en-US" sz="3600" b="1" dirty="0" err="1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AppSec</a:t>
            </a:r>
            <a:endParaRPr lang="en-US" sz="3600" b="1" dirty="0">
              <a:solidFill>
                <a:srgbClr val="B3B3B3"/>
              </a:solidFill>
              <a:latin typeface="Tahoma" pitchFamily="34" charset="0"/>
              <a:ea typeface="Gill Sans" charset="0"/>
              <a:cs typeface="Gill Sans" charset="0"/>
            </a:endParaRPr>
          </a:p>
          <a:p>
            <a:r>
              <a:rPr lang="en-US" sz="2800" dirty="0" smtClean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Sydney 2012</a:t>
            </a:r>
            <a:endParaRPr lang="en-US" sz="2800" dirty="0">
              <a:solidFill>
                <a:srgbClr val="B3B3B3"/>
              </a:solidFill>
              <a:latin typeface="Tahoma" pitchFamily="34" charset="0"/>
              <a:ea typeface="Gill Sans" charset="0"/>
              <a:cs typeface="Gill Sans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270000" y="1854200"/>
            <a:ext cx="10464800" cy="3022600"/>
          </a:xfrm>
          <a:ln/>
        </p:spPr>
        <p:txBody>
          <a:bodyPr/>
          <a:lstStyle/>
          <a:p>
            <a:r>
              <a:rPr lang="en-US" sz="8300" dirty="0" smtClean="0"/>
              <a:t>HTTP Fingerprinting</a:t>
            </a:r>
            <a:r>
              <a:rPr lang="en-US" sz="7100" dirty="0"/>
              <a:t/>
            </a:r>
            <a:br>
              <a:rPr lang="en-US" sz="7100" dirty="0"/>
            </a:br>
            <a:r>
              <a:rPr lang="en-US" sz="3400" b="1" i="1" dirty="0" smtClean="0">
                <a:latin typeface="Arial" charset="0"/>
              </a:rPr>
              <a:t>The next generation</a:t>
            </a:r>
            <a:endParaRPr lang="en-US" sz="3400" b="1" i="1" dirty="0">
              <a:latin typeface="Arial" charset="0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5715000"/>
            <a:ext cx="10464800" cy="3060700"/>
          </a:xfrm>
          <a:ln/>
        </p:spPr>
        <p:txBody>
          <a:bodyPr/>
          <a:lstStyle/>
          <a:p>
            <a:pPr lvl="4"/>
            <a:endParaRPr lang="en-US" dirty="0">
              <a:solidFill>
                <a:srgbClr val="666666"/>
              </a:solidFill>
              <a:latin typeface="Arial" charset="0"/>
            </a:endParaRPr>
          </a:p>
          <a:p>
            <a:r>
              <a:rPr lang="en-US" dirty="0" smtClean="0"/>
              <a:t>Eldar Marcussen</a:t>
            </a:r>
            <a:endParaRPr lang="en-US" dirty="0"/>
          </a:p>
          <a:p>
            <a:pPr lvl="4"/>
            <a:r>
              <a:rPr lang="en-US" dirty="0" smtClean="0">
                <a:solidFill>
                  <a:srgbClr val="666666"/>
                </a:solidFill>
                <a:latin typeface="Arial" charset="0"/>
              </a:rPr>
              <a:t>Stratsec</a:t>
            </a:r>
            <a:endParaRPr lang="en-US" dirty="0">
              <a:solidFill>
                <a:srgbClr val="666666"/>
              </a:solidFill>
              <a:latin typeface="Arial" charset="0"/>
            </a:endParaRPr>
          </a:p>
          <a:p>
            <a:pPr lvl="4"/>
            <a:endParaRPr lang="en-US" dirty="0">
              <a:solidFill>
                <a:srgbClr val="666666"/>
              </a:solidFill>
              <a:latin typeface="Arial" charset="0"/>
            </a:endParaRPr>
          </a:p>
          <a:p>
            <a:pPr lvl="4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/>
              <a:t>eldar.marcussen@stratsec.net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1.0 Request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GET / </a:t>
            </a:r>
            <a:r>
              <a:rPr lang="en-US" sz="4000" dirty="0" smtClean="0"/>
              <a:t>HTTP/1.0CRLF</a:t>
            </a:r>
          </a:p>
          <a:p>
            <a:r>
              <a:rPr lang="en-US" sz="4000" dirty="0" smtClean="0"/>
              <a:t>User-Agent: Mozilla/4.0CRLF</a:t>
            </a:r>
          </a:p>
          <a:p>
            <a:r>
              <a:rPr lang="en-US" sz="4000" dirty="0" smtClean="0"/>
              <a:t>CRLF</a:t>
            </a:r>
            <a:endParaRPr lang="en-US" sz="4000" dirty="0"/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11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1.0 Response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HTTP/1.0 </a:t>
            </a:r>
            <a:r>
              <a:rPr lang="en-US" sz="2000" dirty="0"/>
              <a:t>200 OK</a:t>
            </a:r>
          </a:p>
          <a:p>
            <a:r>
              <a:rPr lang="en-US" sz="2000" dirty="0"/>
              <a:t>Date: Wed, 21 Mar 2012 22:22:22 GMT</a:t>
            </a:r>
          </a:p>
          <a:p>
            <a:r>
              <a:rPr lang="en-US" sz="2000" dirty="0"/>
              <a:t>Server: Apache/2.2.14 (Ubuntu)</a:t>
            </a:r>
          </a:p>
          <a:p>
            <a:r>
              <a:rPr lang="en-US" sz="2000" dirty="0" err="1"/>
              <a:t>ETag</a:t>
            </a:r>
            <a:r>
              <a:rPr lang="en-US" sz="2000" dirty="0"/>
              <a:t>: "a711f-b1-4a2e722183700"</a:t>
            </a:r>
          </a:p>
          <a:p>
            <a:r>
              <a:rPr lang="en-US" sz="2000" dirty="0"/>
              <a:t>Content-Length: 177</a:t>
            </a:r>
          </a:p>
          <a:p>
            <a:r>
              <a:rPr lang="en-US" sz="2000" dirty="0"/>
              <a:t>Connection: close</a:t>
            </a:r>
          </a:p>
          <a:p>
            <a:r>
              <a:rPr lang="en-US" sz="2000" dirty="0"/>
              <a:t>Content-Type: text/html</a:t>
            </a:r>
          </a:p>
          <a:p>
            <a:endParaRPr lang="en-US" sz="2000" dirty="0"/>
          </a:p>
          <a:p>
            <a:r>
              <a:rPr lang="en-US" sz="2000" dirty="0"/>
              <a:t>&lt;html&gt;&lt;body&gt;&lt;h1&gt;It works!&lt;/h1&gt;</a:t>
            </a:r>
          </a:p>
          <a:p>
            <a:r>
              <a:rPr lang="en-US" sz="2000" dirty="0"/>
              <a:t>&lt;p&gt;This is the default web page for this server.&lt;/p&gt;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1.1 Request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GET/ HTTP/1.1CRLF</a:t>
            </a:r>
          </a:p>
          <a:p>
            <a:r>
              <a:rPr lang="en-US" sz="4000" dirty="0" smtClean="0"/>
              <a:t>Host: </a:t>
            </a:r>
            <a:r>
              <a:rPr lang="en-US" sz="4000" dirty="0" err="1" smtClean="0"/>
              <a:t>localhostCRLF</a:t>
            </a:r>
            <a:endParaRPr lang="en-US" sz="4000" dirty="0" smtClean="0"/>
          </a:p>
          <a:p>
            <a:r>
              <a:rPr lang="en-US" sz="4000" dirty="0" smtClean="0"/>
              <a:t>User-Agent: Mozilla/4.0CRLF</a:t>
            </a:r>
          </a:p>
          <a:p>
            <a:r>
              <a:rPr lang="en-US" sz="4000" dirty="0" smtClean="0"/>
              <a:t>CRLF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697969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1.1 Response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HTTP/1.1 200 OK</a:t>
            </a:r>
          </a:p>
          <a:p>
            <a:r>
              <a:rPr lang="en-US" sz="2000" dirty="0"/>
              <a:t>Date: Wed, 21 Mar 2012 22:22:22 GMT</a:t>
            </a:r>
          </a:p>
          <a:p>
            <a:r>
              <a:rPr lang="en-US" sz="2000" dirty="0"/>
              <a:t>Server: Apache/2.2.14 (Ubuntu)</a:t>
            </a:r>
          </a:p>
          <a:p>
            <a:r>
              <a:rPr lang="en-US" sz="2000" dirty="0" err="1"/>
              <a:t>ETag</a:t>
            </a:r>
            <a:r>
              <a:rPr lang="en-US" sz="2000" dirty="0"/>
              <a:t>: "a711f-b1-4a2e722183700"</a:t>
            </a:r>
          </a:p>
          <a:p>
            <a:r>
              <a:rPr lang="en-US" sz="2000" dirty="0"/>
              <a:t>Content-Length: 177</a:t>
            </a:r>
          </a:p>
          <a:p>
            <a:r>
              <a:rPr lang="en-US" sz="2000" dirty="0"/>
              <a:t>Connection: close</a:t>
            </a:r>
          </a:p>
          <a:p>
            <a:r>
              <a:rPr lang="en-US" sz="2000" dirty="0"/>
              <a:t>Content-Type: text/html</a:t>
            </a:r>
          </a:p>
          <a:p>
            <a:endParaRPr lang="en-US" sz="2000" dirty="0"/>
          </a:p>
          <a:p>
            <a:r>
              <a:rPr lang="en-US" sz="2000" dirty="0"/>
              <a:t>&lt;html&gt;&lt;body&gt;&lt;h1&gt;It works!&lt;/h1&gt;</a:t>
            </a:r>
          </a:p>
          <a:p>
            <a:r>
              <a:rPr lang="en-US" sz="2000" dirty="0"/>
              <a:t>&lt;p&gt;This is the default web page for this server.&lt;/p&gt;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446993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Example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HEAD / HTTP/1.0CRLF</a:t>
            </a:r>
          </a:p>
          <a:p>
            <a:r>
              <a:rPr lang="en-US" sz="3600" dirty="0" smtClean="0"/>
              <a:t>CRLF</a:t>
            </a:r>
          </a:p>
          <a:p>
            <a:endParaRPr lang="en-US" sz="3600" dirty="0"/>
          </a:p>
          <a:p>
            <a:r>
              <a:rPr lang="en-US" sz="3600" dirty="0" smtClean="0"/>
              <a:t>POST / HTTP/1.0CRLF</a:t>
            </a:r>
          </a:p>
          <a:p>
            <a:r>
              <a:rPr lang="en-US" sz="3600" dirty="0"/>
              <a:t>Content-Type: </a:t>
            </a:r>
            <a:r>
              <a:rPr lang="en-US" sz="3600" dirty="0" smtClean="0"/>
              <a:t>application/x-www-form-</a:t>
            </a:r>
            <a:r>
              <a:rPr lang="en-US" sz="3600" dirty="0" err="1" smtClean="0"/>
              <a:t>urlencodedCRLF</a:t>
            </a:r>
            <a:endParaRPr lang="en-US" sz="3600" dirty="0" smtClean="0"/>
          </a:p>
          <a:p>
            <a:r>
              <a:rPr lang="en-US" sz="3600" dirty="0" smtClean="0"/>
              <a:t>CRLF</a:t>
            </a:r>
          </a:p>
          <a:p>
            <a:r>
              <a:rPr lang="en-US" sz="3600" dirty="0" smtClean="0"/>
              <a:t>id=1&amp;name=test</a:t>
            </a:r>
          </a:p>
        </p:txBody>
      </p:sp>
    </p:spTree>
    <p:extLst>
      <p:ext uri="{BB962C8B-B14F-4D97-AF65-F5344CB8AC3E}">
        <p14:creationId xmlns:p14="http://schemas.microsoft.com/office/powerpoint/2010/main" val="277379249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Analysis of responses</a:t>
            </a:r>
          </a:p>
          <a:p>
            <a:pPr>
              <a:buFontTx/>
              <a:buChar char="-"/>
            </a:pPr>
            <a:r>
              <a:rPr lang="en-US" dirty="0" smtClean="0"/>
              <a:t>Semantic</a:t>
            </a:r>
          </a:p>
          <a:p>
            <a:pPr>
              <a:buFontTx/>
              <a:buChar char="-"/>
            </a:pPr>
            <a:r>
              <a:rPr lang="en-US" dirty="0" smtClean="0"/>
              <a:t>Lexical</a:t>
            </a:r>
          </a:p>
          <a:p>
            <a:pPr>
              <a:buFontTx/>
              <a:buChar char="-"/>
            </a:pPr>
            <a:r>
              <a:rPr lang="en-US" dirty="0" smtClean="0"/>
              <a:t>Syntactical</a:t>
            </a:r>
          </a:p>
        </p:txBody>
      </p:sp>
    </p:spTree>
    <p:extLst>
      <p:ext uri="{BB962C8B-B14F-4D97-AF65-F5344CB8AC3E}">
        <p14:creationId xmlns:p14="http://schemas.microsoft.com/office/powerpoint/2010/main" val="150506076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the agent interprets </a:t>
            </a:r>
            <a:r>
              <a:rPr lang="en-AU" dirty="0"/>
              <a:t>a </a:t>
            </a:r>
            <a:r>
              <a:rPr lang="en-AU" dirty="0" smtClean="0"/>
              <a:t>request.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Range: 1-, 2-, 3-,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HEAD SHOULDERS KNEES AND TOES</a:t>
            </a:r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Specific </a:t>
            </a:r>
            <a:r>
              <a:rPr lang="en-AU" dirty="0"/>
              <a:t>words, phrases and </a:t>
            </a:r>
            <a:r>
              <a:rPr lang="en-AU" dirty="0" smtClean="0"/>
              <a:t>punctuation in responses.</a:t>
            </a:r>
            <a:endParaRPr lang="en-AU" dirty="0"/>
          </a:p>
          <a:p>
            <a:pPr>
              <a:buFont typeface="Arial" pitchFamily="34" charset="0"/>
              <a:buChar char="•"/>
            </a:pPr>
            <a:r>
              <a:rPr lang="en-AU" dirty="0"/>
              <a:t>HTTP/1.1 501 Unknown or unimplemented http </a:t>
            </a:r>
            <a:r>
              <a:rPr lang="en-AU" dirty="0" smtClean="0"/>
              <a:t>action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HTTP/1.1 </a:t>
            </a:r>
            <a:r>
              <a:rPr lang="en-AU" dirty="0"/>
              <a:t>501 Method Not </a:t>
            </a:r>
            <a:r>
              <a:rPr lang="en-AU" dirty="0" smtClean="0"/>
              <a:t>Implemented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HTTP/1.0 501 </a:t>
            </a:r>
            <a:r>
              <a:rPr lang="en-AU" dirty="0"/>
              <a:t>Not Implemented</a:t>
            </a:r>
            <a:endParaRPr lang="en-AU" dirty="0" smtClean="0"/>
          </a:p>
          <a:p>
            <a:pPr>
              <a:buFont typeface="Arial" pitchFamily="34" charset="0"/>
              <a:buChar char="•"/>
            </a:pPr>
            <a:r>
              <a:rPr lang="en-AU" dirty="0"/>
              <a:t>HTTP/1.0 501 Unsupported method ('POST')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3315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Syntactical analysis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Ordering </a:t>
            </a:r>
            <a:r>
              <a:rPr lang="en-AU" dirty="0"/>
              <a:t>and context of words, phrases, </a:t>
            </a:r>
            <a:r>
              <a:rPr lang="en-AU" dirty="0" smtClean="0"/>
              <a:t>header, etc.</a:t>
            </a:r>
          </a:p>
          <a:p>
            <a:pPr>
              <a:buFont typeface="Arial" pitchFamily="34" charset="0"/>
              <a:buChar char="•"/>
            </a:pPr>
            <a:r>
              <a:rPr lang="en-AU" dirty="0" smtClean="0"/>
              <a:t>‘Server’ header occurs after ‘Date’ header</a:t>
            </a:r>
          </a:p>
          <a:p>
            <a:pPr>
              <a:buFont typeface="Arial" pitchFamily="34" charset="0"/>
              <a:buChar char="•"/>
            </a:pPr>
            <a:r>
              <a:rPr lang="en-AU" dirty="0" err="1"/>
              <a:t>ETag</a:t>
            </a:r>
            <a:r>
              <a:rPr lang="en-AU" dirty="0"/>
              <a:t> format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8649440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Load balancer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indicators</a:t>
            </a:r>
            <a:endParaRPr lang="en-US" dirty="0"/>
          </a:p>
          <a:p>
            <a:pPr lvl="1"/>
            <a:r>
              <a:rPr lang="en-US" dirty="0" smtClean="0"/>
              <a:t>Rejects unusual </a:t>
            </a:r>
            <a:r>
              <a:rPr lang="en-US" smtClean="0"/>
              <a:t>HTTP requests</a:t>
            </a:r>
          </a:p>
          <a:p>
            <a:pPr lvl="1"/>
            <a:r>
              <a:rPr lang="en-US" dirty="0" smtClean="0"/>
              <a:t>HTTP1.0 responses to HTTP/0.9 requests</a:t>
            </a:r>
            <a:endParaRPr lang="en-US" dirty="0"/>
          </a:p>
          <a:p>
            <a:pPr lvl="1"/>
            <a:r>
              <a:rPr lang="en-US" dirty="0" smtClean="0"/>
              <a:t>HTTP/1.0 400 error responses</a:t>
            </a:r>
          </a:p>
          <a:p>
            <a:pPr lvl="1"/>
            <a:r>
              <a:rPr lang="en-US" dirty="0" smtClean="0"/>
              <a:t>Adds identifying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399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Fingerprinting theory</a:t>
            </a:r>
            <a:endParaRPr lang="en-US" dirty="0"/>
          </a:p>
          <a:p>
            <a:pPr lvl="1"/>
            <a:r>
              <a:rPr lang="en-US" dirty="0" smtClean="0"/>
              <a:t>The next generation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WAF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indicators</a:t>
            </a:r>
            <a:endParaRPr lang="en-US" dirty="0"/>
          </a:p>
          <a:p>
            <a:pPr lvl="1"/>
            <a:r>
              <a:rPr lang="en-US" dirty="0" smtClean="0"/>
              <a:t>Rejects unusual HTTP requests</a:t>
            </a:r>
            <a:endParaRPr lang="en-US" dirty="0"/>
          </a:p>
          <a:p>
            <a:pPr lvl="1"/>
            <a:r>
              <a:rPr lang="en-US" dirty="0"/>
              <a:t>Accepts </a:t>
            </a:r>
            <a:r>
              <a:rPr lang="en-US" dirty="0" smtClean="0"/>
              <a:t>unusual </a:t>
            </a:r>
            <a:r>
              <a:rPr lang="en-US" dirty="0"/>
              <a:t>HTTP </a:t>
            </a:r>
            <a:r>
              <a:rPr lang="en-US" dirty="0" smtClean="0"/>
              <a:t>requests</a:t>
            </a:r>
            <a:endParaRPr lang="en-US" dirty="0"/>
          </a:p>
          <a:p>
            <a:pPr lvl="1"/>
            <a:r>
              <a:rPr lang="en-US" dirty="0" smtClean="0"/>
              <a:t>Rejects valid HTTP requests with “suspicious” characters (./, ../)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21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web servers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indicators</a:t>
            </a:r>
            <a:endParaRPr lang="en-US" dirty="0"/>
          </a:p>
          <a:p>
            <a:pPr lvl="1"/>
            <a:r>
              <a:rPr lang="en-US" dirty="0" smtClean="0"/>
              <a:t>Server headers</a:t>
            </a:r>
            <a:endParaRPr lang="en-US" dirty="0"/>
          </a:p>
          <a:p>
            <a:pPr lvl="1"/>
            <a:r>
              <a:rPr lang="en-US" dirty="0" smtClean="0"/>
              <a:t>Gracefully handles HTTP/0.9</a:t>
            </a:r>
            <a:endParaRPr lang="en-US" dirty="0"/>
          </a:p>
          <a:p>
            <a:pPr lvl="1"/>
            <a:r>
              <a:rPr lang="en-US" dirty="0" smtClean="0"/>
              <a:t>Defaults to HTTP/1.1 responses</a:t>
            </a:r>
          </a:p>
          <a:p>
            <a:pPr lvl="1"/>
            <a:r>
              <a:rPr lang="en-US" dirty="0" smtClean="0"/>
              <a:t>Syntactical evidence (</a:t>
            </a:r>
            <a:r>
              <a:rPr lang="en-US" dirty="0" err="1" smtClean="0"/>
              <a:t>ETag</a:t>
            </a:r>
            <a:r>
              <a:rPr lang="en-US" dirty="0" smtClean="0"/>
              <a:t> header)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Detecting back-ends / server pools</a:t>
            </a:r>
            <a:endParaRPr lang="en-US" dirty="0"/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d</a:t>
            </a:r>
            <a:r>
              <a:rPr lang="en-US" dirty="0" smtClean="0"/>
              <a:t>ebugging headers</a:t>
            </a:r>
            <a:endParaRPr lang="en-US" dirty="0"/>
          </a:p>
          <a:p>
            <a:pPr lvl="1"/>
            <a:r>
              <a:rPr lang="en-US" dirty="0" smtClean="0"/>
              <a:t>Compare responses from large number of requests</a:t>
            </a:r>
          </a:p>
          <a:p>
            <a:pPr marL="711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THERE’S MORE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configuration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</a:p>
          <a:p>
            <a:pPr>
              <a:buFontTx/>
              <a:buChar char="-"/>
            </a:pPr>
            <a:r>
              <a:rPr lang="en-US" dirty="0" smtClean="0"/>
              <a:t>Timeout</a:t>
            </a:r>
          </a:p>
          <a:p>
            <a:pPr>
              <a:buFontTx/>
              <a:buChar char="-"/>
            </a:pPr>
            <a:r>
              <a:rPr lang="en-US" dirty="0" smtClean="0"/>
              <a:t>Application headers</a:t>
            </a:r>
          </a:p>
          <a:p>
            <a:pPr marL="266700" indent="0"/>
            <a:r>
              <a:rPr lang="en-US" dirty="0" smtClean="0"/>
              <a:t>Also easy?</a:t>
            </a:r>
          </a:p>
          <a:p>
            <a:pPr>
              <a:buFontTx/>
              <a:buChar char="-"/>
            </a:pPr>
            <a:r>
              <a:rPr lang="en-US" dirty="0" smtClean="0"/>
              <a:t>Configured modules</a:t>
            </a:r>
          </a:p>
          <a:p>
            <a:pPr>
              <a:buFontTx/>
              <a:buChar char="-"/>
            </a:pPr>
            <a:r>
              <a:rPr lang="en-US" dirty="0" smtClean="0"/>
              <a:t>Script bindings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683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handlers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Allows module to handle </a:t>
            </a:r>
            <a:r>
              <a:rPr lang="en-US" sz="4000" smtClean="0"/>
              <a:t>request METHOD</a:t>
            </a:r>
            <a:endParaRPr lang="en-US" sz="4000" dirty="0" smtClean="0"/>
          </a:p>
          <a:p>
            <a:pPr lvl="1"/>
            <a:r>
              <a:rPr lang="en-US" sz="4000" dirty="0" smtClean="0"/>
              <a:t>Many modules don’t enforce strict verb checks</a:t>
            </a:r>
          </a:p>
          <a:p>
            <a:pPr lvl="1"/>
            <a:r>
              <a:rPr lang="en-US" sz="4000" dirty="0" smtClean="0"/>
              <a:t>Can be used to remotely detect modules and script bindings</a:t>
            </a:r>
          </a:p>
          <a:p>
            <a:pPr lvl="1"/>
            <a:r>
              <a:rPr lang="en-US" sz="4000" dirty="0" smtClean="0"/>
              <a:t>Can bypass authentication</a:t>
            </a:r>
          </a:p>
          <a:p>
            <a:pPr lvl="1"/>
            <a:r>
              <a:rPr lang="en-US" sz="4000" dirty="0"/>
              <a:t>Don’t always </a:t>
            </a:r>
            <a:r>
              <a:rPr lang="en-US" sz="4000" dirty="0" smtClean="0"/>
              <a:t>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102135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C:\Users\emarcussen\Tools\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667000"/>
            <a:ext cx="1189247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6966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C:\Users\emarcussen\Tools\proxy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472594"/>
            <a:ext cx="11963400" cy="483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9064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4" name="Picture 2" descr="C:\Users\emarcussen\Tools\double-ag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057400"/>
            <a:ext cx="10820400" cy="71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22926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@wireghoul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Pentester</a:t>
            </a:r>
            <a:endParaRPr lang="en-US" dirty="0" smtClean="0"/>
          </a:p>
          <a:p>
            <a:pPr lvl="1"/>
            <a:r>
              <a:rPr lang="en-US" dirty="0" smtClean="0"/>
              <a:t>Blogger</a:t>
            </a:r>
          </a:p>
          <a:p>
            <a:pPr lvl="1"/>
            <a:r>
              <a:rPr lang="en-US" dirty="0" smtClean="0"/>
              <a:t>Husband</a:t>
            </a:r>
          </a:p>
          <a:p>
            <a:pPr lvl="1"/>
            <a:r>
              <a:rPr lang="en-US" dirty="0" smtClean="0"/>
              <a:t>Father</a:t>
            </a:r>
          </a:p>
          <a:p>
            <a:pPr lvl="1"/>
            <a:r>
              <a:rPr lang="en-US" dirty="0" smtClean="0"/>
              <a:t>Geek</a:t>
            </a:r>
          </a:p>
          <a:p>
            <a:pPr marL="711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3581400"/>
            <a:ext cx="11049000" cy="2590800"/>
          </a:xfrm>
          <a:noFill/>
          <a:ln/>
        </p:spPr>
        <p:txBody>
          <a:bodyPr/>
          <a:lstStyle/>
          <a:p>
            <a:r>
              <a:rPr lang="en-US" sz="8300"/>
              <a:t>Summary &amp; </a:t>
            </a:r>
            <a:br>
              <a:rPr lang="en-US" sz="8300"/>
            </a:br>
            <a:r>
              <a:rPr lang="en-US" sz="8300"/>
              <a:t>Conclusion</a:t>
            </a:r>
            <a:r>
              <a:rPr lang="en-US"/>
              <a:t> 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31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Current fingerprinting does not give complete picture</a:t>
            </a:r>
            <a:endParaRPr lang="en-US" dirty="0"/>
          </a:p>
          <a:p>
            <a:pPr lvl="1"/>
            <a:r>
              <a:rPr lang="en-US" dirty="0" smtClean="0"/>
              <a:t>Fingerprinting can do more than just identify web agents</a:t>
            </a:r>
          </a:p>
          <a:p>
            <a:pPr lvl="1"/>
            <a:r>
              <a:rPr lang="en-US" dirty="0" smtClean="0"/>
              <a:t>Fingerprinting can be unreliable</a:t>
            </a:r>
          </a:p>
          <a:p>
            <a:pPr lvl="1"/>
            <a:r>
              <a:rPr lang="en-US" dirty="0" smtClean="0"/>
              <a:t>Better tools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code and download from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github.com/wireghoul/lbmap</a:t>
            </a:r>
            <a:endParaRPr lang="en-US" dirty="0" smtClean="0"/>
          </a:p>
          <a:p>
            <a:pPr lvl="1"/>
            <a:r>
              <a:rPr lang="en-US" dirty="0" smtClean="0"/>
              <a:t>Please fork and contribute</a:t>
            </a:r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 smtClean="0"/>
              <a:t>@stratsec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owasp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net__ninja</a:t>
            </a:r>
            <a:endParaRPr lang="en-US" dirty="0" smtClean="0"/>
          </a:p>
          <a:p>
            <a:r>
              <a:rPr lang="en-US" dirty="0" smtClean="0"/>
              <a:t>@tecR0c</a:t>
            </a:r>
          </a:p>
          <a:p>
            <a:r>
              <a:rPr lang="en-US" dirty="0" smtClean="0"/>
              <a:t>@dieinafire23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smokingjohnson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csearle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ivanristic</a:t>
            </a:r>
          </a:p>
          <a:p>
            <a:r>
              <a:rPr lang="en-US" dirty="0" err="1" smtClean="0"/>
              <a:t>Shodan</a:t>
            </a:r>
            <a:r>
              <a:rPr lang="en-US" dirty="0" smtClean="0"/>
              <a:t> HQ</a:t>
            </a:r>
            <a:endParaRPr lang="en-US" dirty="0"/>
          </a:p>
          <a:p>
            <a:r>
              <a:rPr lang="en-US" dirty="0" smtClean="0"/>
              <a:t>And others…</a:t>
            </a:r>
          </a:p>
        </p:txBody>
      </p:sp>
    </p:spTree>
    <p:extLst>
      <p:ext uri="{BB962C8B-B14F-4D97-AF65-F5344CB8AC3E}">
        <p14:creationId xmlns:p14="http://schemas.microsoft.com/office/powerpoint/2010/main" val="230649068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AE68E-15DF-4349-B0FC-ACDF924B2AB7}" type="slidenum">
              <a:rPr lang="en-US"/>
              <a:pPr/>
              <a:t>34</a:t>
            </a:fld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657600"/>
            <a:ext cx="10515600" cy="4648200"/>
          </a:xfrm>
        </p:spPr>
        <p:txBody>
          <a:bodyPr/>
          <a:lstStyle/>
          <a:p>
            <a:pPr algn="ctr"/>
            <a:r>
              <a:rPr lang="en-US" sz="8000" dirty="0" smtClean="0"/>
              <a:t>Questions</a:t>
            </a:r>
          </a:p>
        </p:txBody>
      </p:sp>
      <p:pic>
        <p:nvPicPr>
          <p:cNvPr id="98309" name="Picture 5" descr="C:\wip\training\owaspCBT\template\questionCle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963613"/>
            <a:ext cx="1679575" cy="14747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Understanding of remote environment</a:t>
            </a:r>
          </a:p>
          <a:p>
            <a:pPr lvl="1"/>
            <a:r>
              <a:rPr lang="en-US" dirty="0" smtClean="0"/>
              <a:t>Load balancer vulnerabilities</a:t>
            </a:r>
          </a:p>
          <a:p>
            <a:pPr lvl="1">
              <a:buFontTx/>
              <a:buChar char="-"/>
            </a:pPr>
            <a:r>
              <a:rPr lang="en-US" sz="3200" dirty="0" err="1" smtClean="0"/>
              <a:t>HAProxy</a:t>
            </a:r>
            <a:r>
              <a:rPr lang="en-US" sz="3200" dirty="0" smtClean="0"/>
              <a:t> </a:t>
            </a:r>
            <a:r>
              <a:rPr lang="en-US" sz="3200" dirty="0" err="1" smtClean="0"/>
              <a:t>DoS</a:t>
            </a:r>
            <a:r>
              <a:rPr lang="en-US" sz="3200" dirty="0" smtClean="0"/>
              <a:t> (SA44083)</a:t>
            </a:r>
          </a:p>
          <a:p>
            <a:pPr lvl="1">
              <a:buFontTx/>
              <a:buChar char="-"/>
            </a:pPr>
            <a:r>
              <a:rPr lang="en-US" sz="3200" dirty="0" smtClean="0"/>
              <a:t>Pound Format String </a:t>
            </a:r>
            <a:r>
              <a:rPr lang="en-US" sz="3200" dirty="0" err="1" smtClean="0"/>
              <a:t>vuln</a:t>
            </a:r>
            <a:r>
              <a:rPr lang="en-US" sz="3200" dirty="0" smtClean="0"/>
              <a:t> (SA11528)</a:t>
            </a:r>
          </a:p>
          <a:p>
            <a:pPr lvl="1">
              <a:buFontTx/>
              <a:buChar char="-"/>
            </a:pPr>
            <a:r>
              <a:rPr lang="en-US" sz="3200" dirty="0" smtClean="0"/>
              <a:t>Pound Buffer overflow (CVE-2005-1391)</a:t>
            </a:r>
          </a:p>
          <a:p>
            <a:pPr lvl="1">
              <a:buFontTx/>
              <a:buChar char="-"/>
            </a:pPr>
            <a:r>
              <a:rPr lang="en-US" sz="3200" dirty="0" smtClean="0"/>
              <a:t>Varnish </a:t>
            </a:r>
            <a:r>
              <a:rPr lang="en-US" sz="3200" dirty="0" err="1" smtClean="0"/>
              <a:t>DoS</a:t>
            </a:r>
            <a:r>
              <a:rPr lang="en-US" sz="3200" dirty="0" smtClean="0"/>
              <a:t> (SA33852)</a:t>
            </a:r>
          </a:p>
          <a:p>
            <a:pPr lvl="1">
              <a:buFontTx/>
              <a:buChar char="-"/>
            </a:pPr>
            <a:r>
              <a:rPr lang="en-US" sz="3200" dirty="0" err="1"/>
              <a:t>m</a:t>
            </a:r>
            <a:r>
              <a:rPr lang="en-US" sz="3200" dirty="0" err="1" smtClean="0"/>
              <a:t>od_proxy</a:t>
            </a:r>
            <a:r>
              <a:rPr lang="en-US" sz="3200" dirty="0" smtClean="0"/>
              <a:t> Integer overflow (CVE-2010-0010)</a:t>
            </a:r>
          </a:p>
        </p:txBody>
      </p:sp>
    </p:spTree>
    <p:extLst>
      <p:ext uri="{BB962C8B-B14F-4D97-AF65-F5344CB8AC3E}">
        <p14:creationId xmlns:p14="http://schemas.microsoft.com/office/powerpoint/2010/main" val="415207373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sz="3200" dirty="0" smtClean="0"/>
              <a:t>HMAP</a:t>
            </a:r>
            <a:r>
              <a:rPr lang="en-AU" sz="3200" dirty="0"/>
              <a:t>: A Technique and Tool For Remote Identification of HTTP </a:t>
            </a:r>
            <a:r>
              <a:rPr lang="en-AU" sz="3200" dirty="0" smtClean="0"/>
              <a:t>Servers - Dustin Lee</a:t>
            </a:r>
          </a:p>
          <a:p>
            <a:pPr lvl="1"/>
            <a:r>
              <a:rPr lang="en-AU" sz="3200" dirty="0"/>
              <a:t>Detecting and Defending </a:t>
            </a:r>
            <a:r>
              <a:rPr lang="en-AU" sz="3200" dirty="0" smtClean="0"/>
              <a:t>against Web-Server Fingerprinting - </a:t>
            </a:r>
            <a:r>
              <a:rPr lang="fi-FI" sz="3200" dirty="0"/>
              <a:t>Dustin Lee, Jeff Rowe, Calvin Ko, Karl Levitt</a:t>
            </a:r>
            <a:endParaRPr lang="en-US" sz="3200" dirty="0" smtClean="0"/>
          </a:p>
          <a:p>
            <a:pPr lvl="1"/>
            <a:r>
              <a:rPr lang="en-US" sz="3200" dirty="0" err="1" smtClean="0"/>
              <a:t>HTTPrint</a:t>
            </a:r>
            <a:r>
              <a:rPr lang="en-US" sz="3200" dirty="0" smtClean="0"/>
              <a:t>; </a:t>
            </a:r>
            <a:r>
              <a:rPr lang="en-AU" sz="3200" dirty="0"/>
              <a:t>An Introduction to HTTP Fingerprinting - </a:t>
            </a:r>
            <a:r>
              <a:rPr lang="en-AU" sz="3200" dirty="0" err="1"/>
              <a:t>Saumil</a:t>
            </a:r>
            <a:r>
              <a:rPr lang="en-AU" sz="3200" dirty="0"/>
              <a:t> Shah</a:t>
            </a:r>
            <a:endParaRPr lang="en-AU" sz="3200" dirty="0" smtClean="0"/>
          </a:p>
          <a:p>
            <a:pPr lvl="1"/>
            <a:r>
              <a:rPr lang="en-AU" sz="3200" dirty="0" smtClean="0"/>
              <a:t>Identifying web servers – Jeremiah Grossman</a:t>
            </a:r>
          </a:p>
          <a:p>
            <a:pPr lvl="1"/>
            <a:r>
              <a:rPr lang="en-AU" sz="3200" dirty="0" smtClean="0"/>
              <a:t>More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534864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HTTPrint</a:t>
            </a:r>
            <a:endParaRPr lang="en-US" dirty="0"/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map</a:t>
            </a:r>
            <a:endParaRPr lang="en-US" dirty="0"/>
          </a:p>
          <a:p>
            <a:pPr lvl="1"/>
            <a:r>
              <a:rPr lang="en-US" dirty="0" err="1" smtClean="0"/>
              <a:t>Waffit</a:t>
            </a:r>
            <a:r>
              <a:rPr lang="en-US" dirty="0" smtClean="0"/>
              <a:t>/wafw00f</a:t>
            </a:r>
          </a:p>
          <a:p>
            <a:pPr lvl="1"/>
            <a:r>
              <a:rPr lang="en-US" dirty="0" err="1" smtClean="0"/>
              <a:t>Lbd</a:t>
            </a:r>
            <a:endParaRPr lang="en-US" dirty="0" smtClean="0"/>
          </a:p>
          <a:p>
            <a:pPr lvl="1"/>
            <a:r>
              <a:rPr lang="en-US" dirty="0" smtClean="0"/>
              <a:t>Halberd</a:t>
            </a:r>
          </a:p>
          <a:p>
            <a:pPr lvl="1"/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3356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0.9 - 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www.w3.org/Protocols/HTTP/AsImplemented.html</a:t>
            </a:r>
            <a:endParaRPr lang="en-US" sz="2200" dirty="0"/>
          </a:p>
          <a:p>
            <a:r>
              <a:rPr lang="en-US" dirty="0" smtClean="0"/>
              <a:t>HTTP 1.0 - RFC1945</a:t>
            </a:r>
            <a:endParaRPr lang="en-US" dirty="0"/>
          </a:p>
          <a:p>
            <a:r>
              <a:rPr lang="en-US" dirty="0" smtClean="0"/>
              <a:t>HTTP 1.1 - RFC2616</a:t>
            </a:r>
          </a:p>
          <a:p>
            <a:r>
              <a:rPr lang="en-US" dirty="0" smtClean="0"/>
              <a:t>IETF </a:t>
            </a:r>
            <a:r>
              <a:rPr lang="en-US" dirty="0"/>
              <a:t>- </a:t>
            </a:r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tools.ietf.org/wg/httpbis/</a:t>
            </a:r>
            <a:endParaRPr lang="en-US" sz="2200" dirty="0" smtClean="0"/>
          </a:p>
          <a:p>
            <a:pPr marL="711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0.9 Request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4000" dirty="0"/>
              <a:t>GET </a:t>
            </a:r>
            <a:r>
              <a:rPr lang="en-AU" sz="4000" dirty="0" smtClean="0"/>
              <a:t>/CRLF</a:t>
            </a:r>
            <a:endParaRPr lang="en-AU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678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0.9 Response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4000" dirty="0" smtClean="0"/>
              <a:t>&lt;html&gt;&lt;body&gt;&lt;h1&gt;It works!&lt;/h1&gt;</a:t>
            </a:r>
          </a:p>
          <a:p>
            <a:r>
              <a:rPr lang="en-AU" sz="4000" dirty="0" smtClean="0"/>
              <a:t>&lt;p&gt;This is the default web page for this server.&lt;/p&gt;</a:t>
            </a:r>
          </a:p>
          <a:p>
            <a:r>
              <a:rPr lang="en-AU" sz="4000" dirty="0" smtClean="0"/>
              <a:t>&lt;p&gt;The web server software is running but no content has been added, yet.&lt;/p&gt;</a:t>
            </a:r>
          </a:p>
          <a:p>
            <a:r>
              <a:rPr lang="en-AU" sz="4000" dirty="0" smtClean="0"/>
              <a:t>&lt;/body&gt;&lt;/html&gt;</a:t>
            </a:r>
          </a:p>
          <a:p>
            <a:endParaRPr lang="en-AU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5436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WASP-SDLC Panel[1].v2_templateFinal2">
  <a:themeElements>
    <a:clrScheme name="OWASP-SDLC Panel[1].v2_templateFinal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WASP-SDLC Panel[1].v2_templateFinal2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OWASP-SDLC Panel[1].v2_templateFinal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Pages>0</Pages>
  <Words>673</Words>
  <Characters>0</Characters>
  <Application>Microsoft Office PowerPoint</Application>
  <PresentationFormat>Custom</PresentationFormat>
  <Lines>0</Lines>
  <Paragraphs>208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OWASP-SDLC Panel[1].v2_templateFinal2</vt:lpstr>
      <vt:lpstr>Default Design</vt:lpstr>
      <vt:lpstr>HTTP Fingerprinting The next generation</vt:lpstr>
      <vt:lpstr>Agenda</vt:lpstr>
      <vt:lpstr>@wireghoul</vt:lpstr>
      <vt:lpstr>Why</vt:lpstr>
      <vt:lpstr>Prior work</vt:lpstr>
      <vt:lpstr>Existing tools</vt:lpstr>
      <vt:lpstr>HTTP Basics</vt:lpstr>
      <vt:lpstr>HTTP 0.9 Request</vt:lpstr>
      <vt:lpstr>HTTP 0.9 Response</vt:lpstr>
      <vt:lpstr>HTTP 1.0 Request</vt:lpstr>
      <vt:lpstr>HTTP 1.0 Response</vt:lpstr>
      <vt:lpstr>HTTP 1.1 Request</vt:lpstr>
      <vt:lpstr>HTTP 1.1 Response</vt:lpstr>
      <vt:lpstr>METHOD Example</vt:lpstr>
      <vt:lpstr>Fingerprinting</vt:lpstr>
      <vt:lpstr>Semantic analysis</vt:lpstr>
      <vt:lpstr>Lexical analysis</vt:lpstr>
      <vt:lpstr>Syntactical analysis</vt:lpstr>
      <vt:lpstr>Detecting Load balancer</vt:lpstr>
      <vt:lpstr>Detecting WAF</vt:lpstr>
      <vt:lpstr>Detecting web servers</vt:lpstr>
      <vt:lpstr>Enumeration</vt:lpstr>
      <vt:lpstr>BUT WAIT THERE’S MORE</vt:lpstr>
      <vt:lpstr>Profiling configuration</vt:lpstr>
      <vt:lpstr>Apache handlers</vt:lpstr>
      <vt:lpstr>Demo</vt:lpstr>
      <vt:lpstr>Demo</vt:lpstr>
      <vt:lpstr>Demo</vt:lpstr>
      <vt:lpstr>Demo</vt:lpstr>
      <vt:lpstr>Summary &amp;  Conclusion </vt:lpstr>
      <vt:lpstr>Conclusion</vt:lpstr>
      <vt:lpstr>Tools</vt:lpstr>
      <vt:lpstr>Thanks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&lt;Presentation Tagline&gt;</dc:title>
  <dc:creator>nkumar</dc:creator>
  <cp:lastModifiedBy>Eldar Marcussen</cp:lastModifiedBy>
  <cp:revision>59</cp:revision>
  <dcterms:created xsi:type="dcterms:W3CDTF">2010-02-14T22:17:16Z</dcterms:created>
  <dcterms:modified xsi:type="dcterms:W3CDTF">2012-04-14T00:13:16Z</dcterms:modified>
</cp:coreProperties>
</file>