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9" r:id="rId4"/>
    <p:sldId id="265" r:id="rId5"/>
    <p:sldId id="257" r:id="rId6"/>
    <p:sldId id="261" r:id="rId7"/>
    <p:sldId id="262" r:id="rId8"/>
    <p:sldId id="263" r:id="rId9"/>
    <p:sldId id="25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0" autoAdjust="0"/>
    <p:restoredTop sz="80464" autoAdjust="0"/>
  </p:normalViewPr>
  <p:slideViewPr>
    <p:cSldViewPr snapToGrid="0">
      <p:cViewPr varScale="1">
        <p:scale>
          <a:sx n="101" d="100"/>
          <a:sy n="101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4CF66-B300-4B8B-B088-E47F45739D62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41346-C15F-46F6-9858-8C7DE433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4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potential itemsets grows exponentially with the number of items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items = 4 rules, 5 items = 32 rules, 10 items = 1024 rules, 100 items = 1.26e+30 rules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each itemset one by one isn’t ideal because many combinations of items rarely occur together. By ignoring these rare combinations, the score of search can be limited to a more manageable size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either {A} or {B} is infrequent, any set containing A, B can be excluded from the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41346-C15F-46F6-9858-8C7DE4330F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1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 rule with low support: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May simply occur by chance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Is likely uninteresting from a business perspective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Support measure is often used to filter out uninteresting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41346-C15F-46F6-9858-8C7DE4330F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61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other words, Confidence measure the reliability of the inference made by a rule. The higher the confidence, the more likely it is for Y to be present in transactions that contains X</a:t>
            </a:r>
          </a:p>
          <a:p>
            <a:endParaRPr lang="en-US" dirty="0"/>
          </a:p>
          <a:p>
            <a:r>
              <a:rPr lang="en-US" dirty="0"/>
              <a:t>Note that the inference made by association rule does not necessarily imply causation. It only suggests a strong co-occurrence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41346-C15F-46F6-9858-8C7DE4330F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30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Lift &gt; 1 implies that items are found together more often than expected by chance alone.</a:t>
            </a:r>
          </a:p>
          <a:p>
            <a:endParaRPr lang="en-US" dirty="0"/>
          </a:p>
          <a:p>
            <a:r>
              <a:rPr lang="en-US" dirty="0"/>
              <a:t>Large lift value is a strong indicator that the rule is important and reflects a strong connections between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41346-C15F-46F6-9858-8C7DE4330F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85BF-1563-EC49-A823-54E75FE280F9}" type="datetime1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6816-E124-4D41-8D33-F7AB066D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3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E0A3-5D29-A945-A65E-F2C70C96409A}" type="datetime1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6816-E124-4D41-8D33-F7AB066D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7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BCFA-D439-9144-9069-4C1DF3A203ED}" type="datetime1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6816-E124-4D41-8D33-F7AB066D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0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E2B-9C7A-C640-8799-4C1048D258BD}" type="datetime1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6816-E124-4D41-8D33-F7AB066D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6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58E4-4279-0241-8397-161612E805F8}" type="datetime1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6816-E124-4D41-8D33-F7AB066D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1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A800-9825-384E-A711-A08D5A436D92}" type="datetime1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6816-E124-4D41-8D33-F7AB066D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5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BDD4-C664-924C-8C3E-D7B50FEB2A52}" type="datetime1">
              <a:rPr lang="en-US" smtClean="0"/>
              <a:t>10/3/19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6816-E124-4D41-8D33-F7AB066D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0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EA7E-76BE-0741-9C90-447172B473A1}" type="datetime1">
              <a:rPr lang="en-US" smtClean="0"/>
              <a:t>10/3/19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6816-E124-4D41-8D33-F7AB066D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8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4CCD-1EF5-4646-9EB3-0398CA6F5FB1}" type="datetime1">
              <a:rPr lang="en-US" smtClean="0"/>
              <a:t>10/3/19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6816-E124-4D41-8D33-F7AB066D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C1F8-375C-2B44-B15E-34D32A0F9F78}" type="datetime1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6816-E124-4D41-8D33-F7AB066D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41D4-E82C-A34D-AA9F-188D2C4F36F5}" type="datetime1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6816-E124-4D41-8D33-F7AB066D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3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ABAD9-5206-7647-8205-F5A05139B6D2}" type="datetime1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Tin Hoang | Syracuse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D6816-E124-4D41-8D33-F7AB066D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Association Rules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IST 707 – Data Analytics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4D9D4-4DD5-C548-9163-9518AA0E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77446-B92A-BF46-BA47-8FBBB064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6816-E124-4D41-8D33-F7AB066DBD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83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B4CC-B506-F343-B226-1AD56203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B3E6-FFEA-724D-A4E4-78D05A4CB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Gareth James, Daniela Witten, Trevor Hastie, Robert Tibshirani. </a:t>
            </a:r>
            <a:r>
              <a:rPr lang="en-US" sz="2000" i="1" dirty="0"/>
              <a:t>An </a:t>
            </a:r>
            <a:r>
              <a:rPr lang="en-US" sz="2000" b="1" i="1" dirty="0"/>
              <a:t>Introduction to Statistical Learning</a:t>
            </a:r>
            <a:r>
              <a:rPr lang="en-US" sz="2000" i="1" dirty="0"/>
              <a:t> : with Applications in R</a:t>
            </a:r>
            <a:r>
              <a:rPr lang="en-US" sz="2000" dirty="0"/>
              <a:t>. New York :Springer, 2013</a:t>
            </a:r>
          </a:p>
          <a:p>
            <a:pPr marL="0" indent="0">
              <a:buNone/>
            </a:pPr>
            <a:r>
              <a:rPr lang="en-US" sz="2000" dirty="0"/>
              <a:t>Lantz, B (2019). </a:t>
            </a:r>
            <a:r>
              <a:rPr lang="en-US" sz="2000" b="1" i="1" dirty="0"/>
              <a:t>Machine Learning </a:t>
            </a:r>
            <a:r>
              <a:rPr lang="en-US" sz="2000" i="1" dirty="0"/>
              <a:t>with </a:t>
            </a:r>
            <a:r>
              <a:rPr lang="en-US" sz="2000" b="1" i="1" dirty="0"/>
              <a:t>R</a:t>
            </a:r>
            <a:r>
              <a:rPr lang="en-US" sz="2000" dirty="0"/>
              <a:t>. Birmingham, UK: Packt Publishing Ltd.</a:t>
            </a:r>
          </a:p>
          <a:p>
            <a:pPr marL="0" indent="0">
              <a:buNone/>
            </a:pPr>
            <a:r>
              <a:rPr lang="en-US" sz="2000" dirty="0"/>
              <a:t>Pang-Ning Tan, Michael Steinbach, Vipin Kumar. </a:t>
            </a:r>
            <a:r>
              <a:rPr lang="en-US" sz="2000" b="1" dirty="0"/>
              <a:t>Introduction to Data Mining</a:t>
            </a:r>
            <a:r>
              <a:rPr lang="en-US" sz="2000" dirty="0"/>
              <a:t>. Boston, MA: Pearson Education, Inc, 2005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B0447-2771-9B46-B9EA-1BC4B252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Tin Hoang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7B39C-21FD-BC40-9357-222EAAB8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E6FA-519D-E648-A3A7-178C81E264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7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Association rules analysis is an algorithm to discover how items are associated to one another</a:t>
            </a:r>
          </a:p>
          <a:p>
            <a:r>
              <a:rPr lang="en-US" dirty="0"/>
              <a:t>In large data sets, interesting relationships can be discovered </a:t>
            </a:r>
          </a:p>
          <a:p>
            <a:r>
              <a:rPr lang="en-US" dirty="0"/>
              <a:t>While association analysis is often used to analyze market basket transactions, it is also applicable to other domains such as bioinformatics, medical diagnosis, Web mining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C68AC-7ADF-A24D-826D-A58A7778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BE06-11FB-894D-BBA9-37F7A0FC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6816-E124-4D41-8D33-F7AB066DBD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9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Apriori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Transactional datasets are typically large making association rule mining very challenging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	</a:t>
                </a:r>
                <a:r>
                  <a:rPr lang="en-US" b="1" dirty="0"/>
                  <a:t>Number of rules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, k: is the number of items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Eliminating rules that are rarely occurred together is necessarily to reduce the scope of search</a:t>
                </a:r>
              </a:p>
              <a:p>
                <a:r>
                  <a:rPr lang="en-US" dirty="0"/>
                  <a:t>To reduce the scope of search, the </a:t>
                </a:r>
                <a:r>
                  <a:rPr lang="en-US" b="1" dirty="0"/>
                  <a:t>Apriori</a:t>
                </a:r>
                <a:r>
                  <a:rPr lang="en-US" dirty="0"/>
                  <a:t> algorithm utilizes a simple prior belief that all subsets of a frequent itemset must also be frequent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Set </a:t>
                </a:r>
                <a:r>
                  <a:rPr lang="en-US" b="1" i="1" dirty="0"/>
                  <a:t>{A, B} </a:t>
                </a:r>
                <a:r>
                  <a:rPr lang="en-US" dirty="0"/>
                  <a:t>can only be frequent if both </a:t>
                </a:r>
                <a:r>
                  <a:rPr lang="en-US" b="1" i="1" dirty="0"/>
                  <a:t>{A} </a:t>
                </a:r>
                <a:r>
                  <a:rPr lang="en-US" dirty="0"/>
                  <a:t>and </a:t>
                </a:r>
                <a:r>
                  <a:rPr lang="en-US" b="1" i="1" dirty="0"/>
                  <a:t>{B} </a:t>
                </a:r>
                <a:r>
                  <a:rPr lang="en-US" dirty="0"/>
                  <a:t>occur frequently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0ABE5-6586-3D45-9B80-82BB6D2D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5ED8D-BB0E-0C4E-AE4E-438CE411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6816-E124-4D41-8D33-F7AB066DBD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6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1C23-A7D2-034D-B19C-CC7C2CCC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rules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B4024-BE18-8E4E-A06A-8482BA3C6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0FD16-3D6A-4D42-9FE7-9B13EC16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6816-E124-4D41-8D33-F7AB066DBDFC}" type="slidenum">
              <a:rPr lang="en-US" smtClean="0"/>
              <a:t>4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640036E-BA58-C64F-A0AE-EC774A5C5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7844"/>
            <a:ext cx="10515600" cy="4038370"/>
          </a:xfrm>
        </p:spPr>
      </p:pic>
    </p:spTree>
    <p:extLst>
      <p:ext uri="{BB962C8B-B14F-4D97-AF65-F5344CB8AC3E}">
        <p14:creationId xmlns:p14="http://schemas.microsoft.com/office/powerpoint/2010/main" val="383170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rule interest - </a:t>
            </a:r>
            <a:r>
              <a:rPr lang="en-US" b="1" dirty="0"/>
              <a:t>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257801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Support</a:t>
                </a:r>
                <a:r>
                  <a:rPr lang="en-US" dirty="0"/>
                  <a:t> measures how popular an itemset is by calculating the proportion of transactions in which the itemset appears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support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lvl="1"/>
                <a:r>
                  <a:rPr lang="en-US" i="1" dirty="0"/>
                  <a:t>count(X) </a:t>
                </a:r>
                <a:r>
                  <a:rPr lang="en-US" dirty="0"/>
                  <a:t>is the number of transactions containing itemset X</a:t>
                </a:r>
              </a:p>
              <a:p>
                <a:pPr lvl="1"/>
                <a:r>
                  <a:rPr lang="en-US" dirty="0"/>
                  <a:t>N: the number of transactions in the dataset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257801" cy="4351338"/>
              </a:xfrm>
              <a:blipFill rotWithShape="0">
                <a:blip r:embed="rId3"/>
                <a:stretch>
                  <a:fillRect l="-1970" t="-3501" r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91827"/>
              </p:ext>
            </p:extLst>
          </p:nvPr>
        </p:nvGraphicFramePr>
        <p:xfrm>
          <a:off x="6740770" y="1669237"/>
          <a:ext cx="4697046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48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8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Transaction-id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 bought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dirty="0"/>
                        <a:t>, B,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dirty="0"/>
                        <a:t>, C,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dirty="0"/>
                        <a:t>,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B,</a:t>
                      </a:r>
                      <a:r>
                        <a:rPr lang="en-US" baseline="0" dirty="0"/>
                        <a:t> E, 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B, C, D, E,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637215" y="5049471"/>
                <a:ext cx="4800601" cy="17264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𝒔𝒖𝒑𝒑𝒐𝒓𝒕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𝒔𝒖𝒑𝒑𝒐𝒓𝒕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b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215" y="5049471"/>
                <a:ext cx="4800601" cy="17264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118465" y="4000033"/>
            <a:ext cx="3941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{A, D}</a:t>
            </a:r>
            <a:r>
              <a:rPr lang="en-US" dirty="0"/>
              <a:t>	</a:t>
            </a:r>
            <a:r>
              <a:rPr lang="en-US" dirty="0">
                <a:solidFill>
                  <a:schemeClr val="accent5"/>
                </a:solidFill>
              </a:rPr>
              <a:t>example of a frequent itemset</a:t>
            </a:r>
          </a:p>
          <a:p>
            <a:r>
              <a:rPr lang="en-US" dirty="0">
                <a:solidFill>
                  <a:srgbClr val="FF0000"/>
                </a:solidFill>
              </a:rPr>
              <a:t>{A} -&gt; {D}</a:t>
            </a:r>
            <a:r>
              <a:rPr lang="en-US" dirty="0"/>
              <a:t>	</a:t>
            </a:r>
            <a:r>
              <a:rPr lang="en-US" dirty="0">
                <a:solidFill>
                  <a:schemeClr val="accent5"/>
                </a:solidFill>
              </a:rPr>
              <a:t>example of an association rule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80C274-471B-2A4A-B91C-4065C08B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1C1826-86CC-4C41-BCC1-BC13420B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6816-E124-4D41-8D33-F7AB066DBD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rule interest - </a:t>
            </a:r>
            <a:r>
              <a:rPr lang="en-US" b="1" dirty="0"/>
              <a:t>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87462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Confidence</a:t>
                </a:r>
                <a:r>
                  <a:rPr lang="en-US" dirty="0"/>
                  <a:t> measures how likely item Y is purchased when item X is purchased, expressed as {X -&gt; Y}, by calculating the proportion of transactions with item X, in which item Y also appears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confidence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𝑠𝑢𝑝𝑝𝑜𝑟𝑡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𝑠𝑢𝑝𝑝𝑜𝑟𝑡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87462" cy="4351338"/>
              </a:xfrm>
              <a:blipFill rotWithShape="0">
                <a:blip r:embed="rId3"/>
                <a:stretch>
                  <a:fillRect l="-2471" t="-2241" r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949777"/>
              </p:ext>
            </p:extLst>
          </p:nvPr>
        </p:nvGraphicFramePr>
        <p:xfrm>
          <a:off x="6740770" y="1821636"/>
          <a:ext cx="4697046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48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8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Transaction-id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 bought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A, B,</a:t>
                      </a:r>
                      <a:r>
                        <a:rPr lang="en-US" baseline="0" dirty="0"/>
                        <a:t> 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A, C,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A, D,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B,</a:t>
                      </a:r>
                      <a:r>
                        <a:rPr lang="en-US" baseline="0" dirty="0"/>
                        <a:t> E, 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B, C, D, E,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318739" y="4450496"/>
                <a:ext cx="5451230" cy="17264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𝒄𝒐𝒏𝒇𝒊𝒅𝒆𝒏𝒄𝒆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𝑠𝑢𝑝𝑝𝑜𝑟𝑡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𝑠𝑢𝑝𝑝𝑜𝑟𝑡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num>
                        <m:den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den>
                      </m:f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800" b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𝒄𝒐𝒏𝒇𝒊𝒅𝒆𝒏𝒄𝒆</m:t>
                      </m:r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𝑠𝑢𝑝𝑝𝑜𝑟𝑡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𝑠𝑢𝑝𝑝𝑜𝑟𝑡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0.6</m:t>
                          </m:r>
                        </m:num>
                        <m:den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b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b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739" y="4450496"/>
                <a:ext cx="5451230" cy="17264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DB56D-CFFF-F64D-A33E-7ABCD64C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E494F-03E8-5248-8C27-CF62E625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6816-E124-4D41-8D33-F7AB066DBD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4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rule interest - </a:t>
            </a:r>
            <a:r>
              <a:rPr lang="en-US" b="1" dirty="0"/>
              <a:t>Lift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2404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Lift</a:t>
                </a:r>
                <a:r>
                  <a:rPr lang="en-US" dirty="0"/>
                  <a:t> measures how likely item Y is purchased when item X is purchased, while controlling for how popular item Y is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𝒍𝒊𝒇𝒕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𝑠𝑢𝑝𝑝𝑜𝑟𝑡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𝑠𝑢𝑝𝑝𝑜𝑟𝑡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𝑠𝑢𝑝𝑝𝑜𝑟𝑡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𝒍𝒊𝒇𝒕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𝒄𝒐𝒏𝒇𝒊𝒅𝒆𝒏𝒄𝒆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𝑠𝑢𝑝𝑝𝑜𝑟𝑡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24046" cy="4351338"/>
              </a:xfrm>
              <a:blipFill rotWithShape="0">
                <a:blip r:embed="rId3"/>
                <a:stretch>
                  <a:fillRect l="-2655" t="-2241" r="-2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97754"/>
              </p:ext>
            </p:extLst>
          </p:nvPr>
        </p:nvGraphicFramePr>
        <p:xfrm>
          <a:off x="6740770" y="1622345"/>
          <a:ext cx="4697046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48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8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Transaction-id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 bought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A, B,</a:t>
                      </a:r>
                      <a:r>
                        <a:rPr lang="en-US" baseline="0" dirty="0"/>
                        <a:t> 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A, C,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A, D,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B,</a:t>
                      </a:r>
                      <a:r>
                        <a:rPr lang="en-US" baseline="0" dirty="0"/>
                        <a:t> E, 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B, C, D, E,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25459" y="4517906"/>
                <a:ext cx="6127668" cy="593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𝒍𝒊𝒇𝒕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𝑐𝑜𝑛𝑓𝑖𝑑𝑒𝑛𝑐𝑒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𝑠𝑢𝑝𝑝𝑜𝑟𝑡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459" y="4517906"/>
                <a:ext cx="6127668" cy="5934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ACADB-6C85-D240-BC71-1FB772D2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55EAF-9812-584B-A33C-E8AB5589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6816-E124-4D41-8D33-F7AB066DBD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data set containing 5,000 transactions</a:t>
                </a:r>
              </a:p>
              <a:p>
                <a:pPr lvl="1"/>
                <a:r>
                  <a:rPr lang="en-US" dirty="0"/>
                  <a:t>{E} appears in 400 transactions</a:t>
                </a:r>
              </a:p>
              <a:p>
                <a:pPr lvl="1"/>
                <a:r>
                  <a:rPr lang="en-US" dirty="0"/>
                  <a:t>{A, D} appears in 1,000 transactions</a:t>
                </a:r>
              </a:p>
              <a:p>
                <a:pPr lvl="1"/>
                <a:r>
                  <a:rPr lang="en-US" dirty="0"/>
                  <a:t>{A, D, E} appears in 200 transactions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𝑠𝑢𝑝𝑝𝑜𝑟𝑡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=0.04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𝑐𝑜𝑛𝑓𝑖𝑑𝑒𝑛𝑐𝑒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𝑙𝑖𝑓𝑡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𝑐𝑜𝑛𝑓𝑖𝑑𝑒𝑛𝑐𝑒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𝑠𝑢𝑝𝑝𝑜𝑟𝑡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490BB-8D64-CA46-B5ED-75D63B34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09B62-AF2C-CD4D-A8F4-7F2C30C6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6816-E124-4D41-8D33-F7AB066DBD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7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Weaknesses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21" y="1844321"/>
            <a:ext cx="8722558" cy="377103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DB8A5-13C9-674E-B538-821AA632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0B743-2542-5745-99D1-C6F5D6CF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6816-E124-4D41-8D33-F7AB066DBD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7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612</Words>
  <Application>Microsoft Macintosh PowerPoint</Application>
  <PresentationFormat>Widescreen</PresentationFormat>
  <Paragraphs>136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Association Rules Mining</vt:lpstr>
      <vt:lpstr>Association Rules</vt:lpstr>
      <vt:lpstr>The Apriori algorithm</vt:lpstr>
      <vt:lpstr>Sample rules</vt:lpstr>
      <vt:lpstr>Measuring rule interest - Support</vt:lpstr>
      <vt:lpstr>Measuring rule interest - Confidence</vt:lpstr>
      <vt:lpstr>Measuring rule interest - Lift</vt:lpstr>
      <vt:lpstr>Another Example</vt:lpstr>
      <vt:lpstr>Strengths and Weaknesses</vt:lpstr>
      <vt:lpstr>References:</vt:lpstr>
    </vt:vector>
  </TitlesOfParts>
  <Company>The Boeing Company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Rules Mining</dc:title>
  <dc:creator>Hoang (US), Tin T</dc:creator>
  <cp:lastModifiedBy>Microsoft Office User</cp:lastModifiedBy>
  <cp:revision>38</cp:revision>
  <dcterms:created xsi:type="dcterms:W3CDTF">2019-05-22T17:05:44Z</dcterms:created>
  <dcterms:modified xsi:type="dcterms:W3CDTF">2019-10-03T22:52:23Z</dcterms:modified>
</cp:coreProperties>
</file>