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5"/>
  </p:notesMasterIdLst>
  <p:sldIdLst>
    <p:sldId id="262" r:id="rId2"/>
    <p:sldId id="263" r:id="rId3"/>
    <p:sldId id="264" r:id="rId4"/>
    <p:sldId id="265" r:id="rId5"/>
    <p:sldId id="266" r:id="rId6"/>
    <p:sldId id="267" r:id="rId7"/>
    <p:sldId id="256" r:id="rId8"/>
    <p:sldId id="257" r:id="rId9"/>
    <p:sldId id="258" r:id="rId10"/>
    <p:sldId id="259" r:id="rId11"/>
    <p:sldId id="260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85"/>
    <p:restoredTop sz="78414"/>
  </p:normalViewPr>
  <p:slideViewPr>
    <p:cSldViewPr snapToGrid="0" snapToObjects="1">
      <p:cViewPr varScale="1">
        <p:scale>
          <a:sx n="104" d="100"/>
          <a:sy n="10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D3B2-EE88-DE43-8364-BB31CE9E4BBF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94278-C1B1-A24E-AB15-32F56ABA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8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4278-C1B1-A24E-AB15-32F56ABA2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showing your boss a finding to find out a week later the result has changed? While it’s that clear and simple, it’s not always achievable.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4278-C1B1-A24E-AB15-32F56ABA2F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9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Week 3, all groups should be formed.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Ideal group of 2, max of 3. Individual project is fine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Caution on using a project from work (mask the data, unable to collect the data as initially planned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Important Milestones: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Check Point #1 (Week 4 Live class) – Data set selected, research objective formed (-5% if absent)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Check Point #2 (Week 7 Live class) – Most of Data cleaning, merging &amp; Exploratory analysis are done. At least a couple models have been experimented with – Approximately 50+% completion at this point (-5% if absent)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Check Point #3 (Week 10 Live class) – In class presentation is required (-15% if absent). Approximately 90+% completion at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4278-C1B1-A24E-AB15-32F56ABA2F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2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3D87-4E5F-DA4E-BBA2-6194A94F9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AD4BE-9405-0744-AD8D-109BCB32D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C6AC-DD29-AF4B-8DE9-DC7BAF07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6FD-B6AD-D245-A7F2-8B4F387FB2DF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C7E32-8370-E540-8EF6-C9678270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9BC0-EA4A-D444-A4DF-BE39198F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6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9AA6-C923-D448-AABD-C768A039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E9819-7A48-B442-B9BA-C30361FA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9094-540A-544A-90F2-C5AC95AA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A726-C2A9-CF4E-AD21-7CC2F6E228DA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9C15-AC3C-5C46-9868-F52F3005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C78A3-2D96-2941-B2C9-9CA77C77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AB447-E942-524A-A276-D7C4B36C0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3F271-4854-2A4D-BCA2-4442C6C55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DA08-4604-BE44-9EF2-485158E6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E1AE-1D37-4241-8821-7BF02EE02251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8CEA-56F4-374C-BE11-A90E85CF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ED0C-EBF4-1F4E-BFF3-DB2CFB8A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8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1D26-8475-6144-AB24-AE214A83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16A8-8600-8C4D-8F6E-ED6FF01E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C0E1-9E6C-7145-ACBF-9780D298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EF59-4AAA-0142-BEC4-CC2BA260AE9F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91F4E-2071-3945-8AE5-F9CA8FAF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12F1-0517-7643-8861-E8998C6A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9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60DE-C659-8E48-9EFF-C2B27DB4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161EB-B965-B84D-A14D-009B2C72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5CAC3-ABB4-E843-8DF0-692B25B8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069C-A3A0-854D-8B55-A04206228120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4B9DC-34E1-2D45-8D1D-5CD06211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CC1D-445B-5F45-A191-AFD1561F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92D3-39EB-684B-99A2-A7B3D0FB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0FA0D-4C9F-154B-97E3-A364288E4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8A31C-0D8C-164E-90F9-9058AB87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5F99-8D18-8B4B-83DC-6B00B3C0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C26-862B-AD45-8624-0F66A68EF105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E6AF9-7810-764A-8F65-AAAC1D0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CE3C6-DFF7-2144-801E-9ABA534E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22B5-8630-474B-80BA-B9273E54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D909F-EBC3-9D47-B604-AF0D2802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801D2-7450-F948-95A8-49796C90C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AE395-25FA-2444-ABC3-CC91492EB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F4870-F478-FD49-B8DD-416AE81F2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A26F0-DC5D-8C40-99C1-3554CACE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BD-670F-7349-87D2-794AC7B8815A}" type="datetime1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D20F6-7BB0-F044-AAC7-8EA54CA1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12FE2-711F-7747-947E-7658AA84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2289-D8A2-A040-A7AA-9EFF6620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98CBE-7121-0B4A-BEA7-1092160D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F09B-E3F4-304E-BF5F-DE1200BC5695}" type="datetime1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34094-881A-9F4C-88B7-278C9F56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5CA13-CAB3-864D-A277-C185D89D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23BFC-5C81-BD46-B09F-2718908E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E527-5EB8-B940-983B-B4898E8B585D}" type="datetime1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1DD4D-0D41-E649-8D51-0BC9266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D21A8-E409-ED4D-AB70-44C24096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B26-45E1-A14A-A3C7-6C6B9D19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FB8-6C08-B647-B29C-56E4A14A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8F798-1486-F74D-9CDE-665525C5D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FD04B-6120-9548-A3E9-DB5363A7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2986-CE62-1641-A269-59282D405067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110C5-51C7-B24A-B0C5-27BD8CD5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67C27-21CE-D14C-8E64-4F873A02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4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685B-CF7D-6148-8614-F53786DD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03703-31B2-B84F-B759-F30CD5896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683A-E134-AA43-953A-06E56878F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3B51-8BF7-CB44-A2F8-FE5889C2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5C33-4C4D-C444-936F-B80113D57FDF}" type="datetime1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0823F-51D3-7B45-9261-827DBD21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81C42-1B07-2A4E-8A51-D9299C23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DF2F0-E1E1-954B-9828-F55E58CE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4AB39-C45C-6046-BF2D-40F93563F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0607-2ED5-B94D-B936-372535B02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F19C-3A1A-A949-87CA-6269E759DF69}" type="datetime1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99909-C537-3146-A021-81458B53A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5949E-CA86-7941-9C25-B4C8374CE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B654-2D0A-0D45-812B-A58C9064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R%20Markdown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nyc.gov/data/" TargetMode="External"/><Relationship Id="rId3" Type="http://schemas.openxmlformats.org/officeDocument/2006/relationships/hyperlink" Target="http://www.lib.berkeley.edu/libraries/data-lab" TargetMode="External"/><Relationship Id="rId7" Type="http://schemas.openxmlformats.org/officeDocument/2006/relationships/hyperlink" Target="https://data.worldbank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.gov/" TargetMode="External"/><Relationship Id="rId5" Type="http://schemas.openxmlformats.org/officeDocument/2006/relationships/hyperlink" Target="http://www.census.gov/" TargetMode="External"/><Relationship Id="rId4" Type="http://schemas.openxmlformats.org/officeDocument/2006/relationships/hyperlink" Target="http://www.census.gov/geo/www/tiger/" TargetMode="External"/><Relationship Id="rId9" Type="http://schemas.openxmlformats.org/officeDocument/2006/relationships/hyperlink" Target="http://www.kag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4E53-5712-2342-873C-BB2570429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6C5BE-972A-3449-B054-EF811A42A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IST 707 – Data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09095-F887-AD48-B4A5-4F926CE6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141CD-78A7-C145-A7E0-948C9F83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9F02-02FE-604F-B1F0-E4703FDB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F0F7-090A-4345-90FF-8D47B955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 Markdown is a file format that integrates R code with markdown, a simple and minimal markup language, to create documents with 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R Markdown if you don’t already have it by typing this command in your R Console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Start an R Markdown 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C1DDC-4AA3-3044-BBE8-F5748F4C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4339418"/>
            <a:ext cx="10160000" cy="596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178A0-12E6-B349-A2A5-F6F4245D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A98F-4E0B-4740-9370-73ECE1CB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8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1BD1-20C7-BF40-B24C-19A8CBD2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format for Homework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BF49-F65F-9D48-B22A-9BB327B2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 </a:t>
            </a:r>
          </a:p>
          <a:p>
            <a:pPr lvl="1"/>
            <a:r>
              <a:rPr lang="en-US" dirty="0"/>
              <a:t>What is the analysis about? What are the objectives of the analysis?</a:t>
            </a:r>
          </a:p>
          <a:p>
            <a:r>
              <a:rPr lang="en-US" dirty="0"/>
              <a:t>Data and Data Processing</a:t>
            </a:r>
          </a:p>
          <a:p>
            <a:pPr lvl="1"/>
            <a:r>
              <a:rPr lang="en-US" dirty="0"/>
              <a:t>Where did the data come from? What are the steps needed to prepare the data for analysis?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Data Modeling</a:t>
            </a:r>
          </a:p>
          <a:p>
            <a:pPr lvl="1"/>
            <a:r>
              <a:rPr lang="en-US" dirty="0"/>
              <a:t>Model 1: Method, observations and fine tuning</a:t>
            </a:r>
          </a:p>
          <a:p>
            <a:pPr lvl="1"/>
            <a:r>
              <a:rPr lang="en-US" dirty="0"/>
              <a:t>Model 2: Method, observations and fine tuning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C260F-F2DA-A24F-BEBF-F8AE3291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5A17F-1893-3F47-B04C-DE777A23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2A2D-F249-7743-92BE-2ED5FFB7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Weka vs Writing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6DB0-76DD-6E4E-9A0B-D0840F22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RWeka is a graphical user interface software (GUI). While it’s convenient it can be very difficult for others to reproduce the analysis</a:t>
            </a:r>
          </a:p>
          <a:p>
            <a:r>
              <a:rPr lang="en-US" dirty="0"/>
              <a:t>Coding is more flexible, easier to reproduce and is a great skill to have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3A621-EDBA-224E-B69D-838937E7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CE69F-C0C9-C44A-B9E3-923F4944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E138-98E5-9241-B97B-88A3DFA4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2AF6-C1E6-AD4D-89A2-D09F2752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</a:t>
            </a:r>
          </a:p>
          <a:p>
            <a:pPr marL="642366" lvl="2" indent="-285750">
              <a:buFont typeface="Courier New" panose="02070309020205020404" pitchFamily="49" charset="0"/>
              <a:buChar char="o"/>
            </a:pPr>
            <a:r>
              <a:rPr lang="en-US" dirty="0"/>
              <a:t>Berkeley Data Lab (</a:t>
            </a:r>
            <a:r>
              <a:rPr lang="en-US" dirty="0">
                <a:hlinkClick r:id="rId3"/>
              </a:rPr>
              <a:t>http://www.lib.berkeley.edu/libraries/data-lab</a:t>
            </a:r>
            <a:r>
              <a:rPr lang="en-US" dirty="0"/>
              <a:t>)</a:t>
            </a:r>
          </a:p>
          <a:p>
            <a:pPr marL="642366" lvl="2" indent="-285750">
              <a:buFont typeface="Courier New" panose="02070309020205020404" pitchFamily="49" charset="0"/>
              <a:buChar char="o"/>
            </a:pPr>
            <a:r>
              <a:rPr lang="en-US" dirty="0"/>
              <a:t>TIGER (</a:t>
            </a:r>
            <a:r>
              <a:rPr lang="en-US" dirty="0">
                <a:hlinkClick r:id="rId4"/>
              </a:rPr>
              <a:t>www.census.gov/geo/www/tiger/</a:t>
            </a:r>
            <a:r>
              <a:rPr lang="en-US" dirty="0"/>
              <a:t>)</a:t>
            </a:r>
          </a:p>
          <a:p>
            <a:pPr marL="642366" lvl="2" indent="-285750">
              <a:buFont typeface="Courier New" panose="02070309020205020404" pitchFamily="49" charset="0"/>
              <a:buChar char="o"/>
            </a:pPr>
            <a:r>
              <a:rPr lang="en-US" dirty="0"/>
              <a:t>Census Bureau (</a:t>
            </a:r>
            <a:r>
              <a:rPr lang="en-US" dirty="0">
                <a:hlinkClick r:id="rId5"/>
              </a:rPr>
              <a:t>www.census.gov</a:t>
            </a:r>
            <a:r>
              <a:rPr lang="en-US" dirty="0"/>
              <a:t>)</a:t>
            </a:r>
          </a:p>
          <a:p>
            <a:pPr marL="642366" lvl="2" indent="-285750">
              <a:buFont typeface="Courier New" panose="02070309020205020404" pitchFamily="49" charset="0"/>
              <a:buChar char="o"/>
            </a:pPr>
            <a:r>
              <a:rPr lang="en-US" dirty="0" err="1"/>
              <a:t>Data.gov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http://data.gov/</a:t>
            </a:r>
            <a:r>
              <a:rPr lang="en-US" dirty="0"/>
              <a:t>)</a:t>
            </a:r>
          </a:p>
          <a:p>
            <a:pPr marL="642366" lvl="2" indent="-285750">
              <a:buFont typeface="Courier New" panose="02070309020205020404" pitchFamily="49" charset="0"/>
              <a:buChar char="o"/>
            </a:pPr>
            <a:r>
              <a:rPr lang="en-US" dirty="0"/>
              <a:t>World Bank (</a:t>
            </a:r>
            <a:r>
              <a:rPr lang="en-US" dirty="0">
                <a:hlinkClick r:id="rId7"/>
              </a:rPr>
              <a:t>https://data.worldbank.org/</a:t>
            </a:r>
            <a:r>
              <a:rPr lang="en-US" dirty="0"/>
              <a:t>)</a:t>
            </a:r>
          </a:p>
          <a:p>
            <a:pPr marL="642366" lvl="2" indent="-285750">
              <a:buFont typeface="Courier New" panose="02070309020205020404" pitchFamily="49" charset="0"/>
              <a:buChar char="o"/>
            </a:pPr>
            <a:r>
              <a:rPr lang="en-US" dirty="0"/>
              <a:t>NYC </a:t>
            </a:r>
            <a:r>
              <a:rPr lang="en-US" dirty="0" err="1"/>
              <a:t>DataMine</a:t>
            </a:r>
            <a:r>
              <a:rPr lang="en-US" dirty="0"/>
              <a:t> (</a:t>
            </a:r>
            <a:r>
              <a:rPr lang="en-US" dirty="0">
                <a:hlinkClick r:id="rId8"/>
              </a:rPr>
              <a:t>http://nyc.gov/data/</a:t>
            </a:r>
            <a:r>
              <a:rPr lang="en-US" dirty="0"/>
              <a:t>)</a:t>
            </a:r>
          </a:p>
          <a:p>
            <a:pPr marL="642366" lvl="2" indent="-285750">
              <a:buFont typeface="Courier New" panose="02070309020205020404" pitchFamily="49" charset="0"/>
              <a:buChar char="o"/>
            </a:pPr>
            <a:r>
              <a:rPr lang="en-US" dirty="0"/>
              <a:t>Kaggle (</a:t>
            </a:r>
            <a:r>
              <a:rPr lang="en-US" dirty="0">
                <a:hlinkClick r:id="rId9"/>
              </a:rPr>
              <a:t>www.kaggle.com</a:t>
            </a:r>
            <a:r>
              <a:rPr lang="en-US" dirty="0"/>
              <a:t>)</a:t>
            </a:r>
          </a:p>
          <a:p>
            <a:pPr marL="642366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Grading Criteria</a:t>
            </a:r>
          </a:p>
          <a:p>
            <a:pPr marL="642366" lvl="2" indent="-285750">
              <a:buFont typeface="Courier New" panose="02070309020205020404" pitchFamily="49" charset="0"/>
              <a:buChar char="o"/>
            </a:pPr>
            <a:r>
              <a:rPr lang="en-US" dirty="0"/>
              <a:t>Very much similar to HW assignments</a:t>
            </a:r>
          </a:p>
          <a:p>
            <a:pPr marL="642366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07A2F-D89A-044E-8174-FBAD676D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488EB-D2E6-6246-8843-8616DF31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7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8DD1-92BC-B643-A9C7-7DB3351B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4BD7-309D-9F4D-A449-0D957355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classification?</a:t>
            </a:r>
          </a:p>
          <a:p>
            <a:pPr lvl="1"/>
            <a:r>
              <a:rPr lang="en-US" dirty="0"/>
              <a:t>Given some predefined categories, assign objects to one or more categories</a:t>
            </a:r>
          </a:p>
          <a:p>
            <a:r>
              <a:rPr lang="en-US" dirty="0"/>
              <a:t>How is Classification different than Regression?</a:t>
            </a:r>
          </a:p>
          <a:p>
            <a:pPr lvl="1"/>
            <a:r>
              <a:rPr lang="en-US" dirty="0"/>
              <a:t>Classification output categorical decisions</a:t>
            </a:r>
          </a:p>
          <a:p>
            <a:pPr lvl="1"/>
            <a:r>
              <a:rPr lang="en-US" dirty="0"/>
              <a:t>Regression output numerical values</a:t>
            </a:r>
          </a:p>
          <a:p>
            <a:r>
              <a:rPr lang="en-US" dirty="0"/>
              <a:t>How to model a Classification problem?</a:t>
            </a:r>
          </a:p>
          <a:p>
            <a:pPr lvl="1"/>
            <a:r>
              <a:rPr lang="en-US" dirty="0"/>
              <a:t>1) What is the decision to make?</a:t>
            </a:r>
          </a:p>
          <a:p>
            <a:pPr lvl="1"/>
            <a:r>
              <a:rPr lang="en-US" dirty="0"/>
              <a:t>2) What is the unit of analysis?</a:t>
            </a:r>
          </a:p>
          <a:p>
            <a:pPr lvl="1"/>
            <a:r>
              <a:rPr lang="en-US" dirty="0"/>
              <a:t>3) What attributes are helpful?</a:t>
            </a:r>
          </a:p>
          <a:p>
            <a:r>
              <a:rPr lang="en-US" dirty="0"/>
              <a:t>How to teach a computer to classify?</a:t>
            </a:r>
          </a:p>
          <a:p>
            <a:pPr lvl="1"/>
            <a:r>
              <a:rPr lang="en-US" dirty="0"/>
              <a:t>1) Collect training data</a:t>
            </a:r>
          </a:p>
          <a:p>
            <a:pPr lvl="1"/>
            <a:r>
              <a:rPr lang="en-US" dirty="0"/>
              <a:t>2) Use a machine learning algorithm to build a classifier based on relevant attributes</a:t>
            </a:r>
          </a:p>
          <a:p>
            <a:pPr lvl="1"/>
            <a:r>
              <a:rPr lang="en-US" dirty="0"/>
              <a:t>3) Apply the classifier to new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7EB06-E15A-ED4B-B053-2FCC17F1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BCD58-8FF4-B647-93C2-B9673439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4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7AFC-1193-134F-8A65-9B4658B5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660D-BAB2-5747-ACD1-FB48E55B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513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clustering?</a:t>
            </a:r>
          </a:p>
          <a:p>
            <a:pPr marL="457200" lvl="1" indent="0">
              <a:buNone/>
            </a:pPr>
            <a:r>
              <a:rPr lang="en-US" dirty="0"/>
              <a:t>Given a set of data points, each having a set of attributes and a similarity measure among them, clustering is a process of grouping points with similar attributes together. </a:t>
            </a:r>
          </a:p>
          <a:p>
            <a:r>
              <a:rPr lang="en-US" dirty="0"/>
              <a:t>How to measure similarity?</a:t>
            </a:r>
          </a:p>
          <a:p>
            <a:pPr lvl="1"/>
            <a:r>
              <a:rPr lang="en-US" dirty="0"/>
              <a:t>Euclidean distance if attributes are continuous</a:t>
            </a:r>
          </a:p>
          <a:p>
            <a:pPr lvl="1"/>
            <a:r>
              <a:rPr lang="en-US" dirty="0"/>
              <a:t>Custom measures might also be needed depending on the task</a:t>
            </a:r>
          </a:p>
          <a:p>
            <a:r>
              <a:rPr lang="en-US" dirty="0"/>
              <a:t>Clustering applications:</a:t>
            </a:r>
          </a:p>
          <a:p>
            <a:pPr lvl="1"/>
            <a:r>
              <a:rPr lang="en-US" dirty="0"/>
              <a:t>Market-customer segmentation – collect attributes to find subgroups </a:t>
            </a:r>
          </a:p>
          <a:p>
            <a:pPr lvl="1"/>
            <a:r>
              <a:rPr lang="en-US" dirty="0"/>
              <a:t>Document clustering – identify frequently occurring terms in each document and form a similarity measure</a:t>
            </a:r>
          </a:p>
          <a:p>
            <a:r>
              <a:rPr lang="en-US" dirty="0"/>
              <a:t>Clustering vs Classification</a:t>
            </a:r>
          </a:p>
          <a:p>
            <a:pPr lvl="1"/>
            <a:r>
              <a:rPr lang="en-US" dirty="0"/>
              <a:t>Clustering requires no training data, no predefined targets, more suitable for exploratory analysis.</a:t>
            </a:r>
          </a:p>
          <a:p>
            <a:r>
              <a:rPr lang="en-US" dirty="0"/>
              <a:t> Clustering can be used for Classification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1F34E-93F8-944F-ACFE-183359FE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345D-46DC-3345-BC51-627927D9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C7EC-3DF2-4542-8A6E-3E494A4B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E41DF-C21E-A74B-A948-59D79B20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Association Rule Mining?</a:t>
            </a:r>
          </a:p>
          <a:p>
            <a:pPr marL="457200" lvl="1" indent="0">
              <a:buNone/>
            </a:pPr>
            <a:r>
              <a:rPr lang="en-US" dirty="0"/>
              <a:t>Association Rule Mining is a process of finding items that occur together frequently and rules in a transactional data set.</a:t>
            </a:r>
          </a:p>
          <a:p>
            <a:r>
              <a:rPr lang="en-US" dirty="0"/>
              <a:t>Association Rules</a:t>
            </a:r>
          </a:p>
          <a:p>
            <a:pPr lvl="1"/>
            <a:r>
              <a:rPr lang="en-US" dirty="0"/>
              <a:t>{Milk} -&gt; {Coke}</a:t>
            </a:r>
          </a:p>
          <a:p>
            <a:pPr lvl="1"/>
            <a:r>
              <a:rPr lang="en-US" dirty="0"/>
              <a:t>{Diaper, Milk} -&gt; {Beer}</a:t>
            </a:r>
          </a:p>
          <a:p>
            <a:r>
              <a:rPr lang="en-US" dirty="0"/>
              <a:t>Association Rule applications:</a:t>
            </a:r>
          </a:p>
          <a:p>
            <a:pPr lvl="1"/>
            <a:r>
              <a:rPr lang="en-US" dirty="0"/>
              <a:t>Marketing and Sales promotions</a:t>
            </a:r>
          </a:p>
          <a:p>
            <a:pPr lvl="1"/>
            <a:r>
              <a:rPr lang="en-US" dirty="0"/>
              <a:t>Shelf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1B9B0-0622-2141-AFEA-FFCDBC4C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7FD7-85D0-AA44-A897-697AFA3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8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3303-DEA6-6A46-B28A-180D4C84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vs. 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A39D-373C-3F4D-A713-D3AEB009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analysis – focus on prediction</a:t>
            </a:r>
          </a:p>
          <a:p>
            <a:r>
              <a:rPr lang="en-US" dirty="0"/>
              <a:t>Descriptive analysis – derive patterns to summarize the underlying relationship in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234EC-E15A-7845-AB9E-1BE0366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950FA-7BB9-BA44-8ECC-5693E1DD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9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578D-A283-724D-8E75-CE8E5B16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0B06-6490-A74F-A6BA-A808D1A64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</a:t>
            </a:r>
          </a:p>
          <a:p>
            <a:r>
              <a:rPr lang="en-US" dirty="0"/>
              <a:t>Dimensionality</a:t>
            </a:r>
          </a:p>
          <a:p>
            <a:r>
              <a:rPr lang="en-US" dirty="0"/>
              <a:t>Complex and heterogeneous data</a:t>
            </a:r>
          </a:p>
          <a:p>
            <a:r>
              <a:rPr lang="en-US" dirty="0"/>
              <a:t>Data quality, security and ownership</a:t>
            </a:r>
          </a:p>
          <a:p>
            <a:r>
              <a:rPr lang="en-US" dirty="0"/>
              <a:t>Privacy preservation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4EA64-167A-3346-8CC9-D88CE16E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AD525-53BB-5849-894A-949F7857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5D10-6843-0442-9E4D-4823C8A09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DC1DC-754B-D44B-B6BE-0EF760930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IST 707 – Data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6169C-9364-604C-A99B-80B4D9B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AC16F-35BD-9244-B000-17B48813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003B-CD8E-B544-B45B-4900B6D0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analysis reproducible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4302-5692-4447-93DA-DD17C6F8B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imperative that analysis are reproducible.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Avoid manual data manipulation</a:t>
            </a:r>
          </a:p>
          <a:p>
            <a:pPr lvl="1"/>
            <a:r>
              <a:rPr lang="en-US" dirty="0"/>
              <a:t>Document findings in a consistent format</a:t>
            </a:r>
          </a:p>
          <a:p>
            <a:pPr lvl="1"/>
            <a:r>
              <a:rPr lang="en-US" dirty="0"/>
              <a:t>Ask a colleague to review the analysis whenever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0E2DF-48C3-144C-A98C-55844DFE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EC4E6-5655-584F-85CD-5F08A07A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8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ED63-7F82-A649-BC58-92464176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code sharable and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DE3A-86C7-0749-BC03-D55D53FF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text editor to write code</a:t>
            </a:r>
          </a:p>
          <a:p>
            <a:r>
              <a:rPr lang="en-US" dirty="0"/>
              <a:t>Make sure code is readable</a:t>
            </a:r>
          </a:p>
          <a:p>
            <a:pPr lvl="1"/>
            <a:r>
              <a:rPr lang="en-US" dirty="0"/>
              <a:t>Use spaces, comments, indentation</a:t>
            </a:r>
          </a:p>
          <a:p>
            <a:pPr lvl="1"/>
            <a:r>
              <a:rPr lang="en-US" dirty="0"/>
              <a:t>Consistent naming convention</a:t>
            </a:r>
          </a:p>
          <a:p>
            <a:pPr lvl="1"/>
            <a:r>
              <a:rPr lang="en-US" dirty="0"/>
              <a:t>Break code into sections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F6DCF-CC18-FB4D-85BD-ABF1635C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95E12-207C-E94E-B08E-2994CD17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B654-2D0A-0D45-812B-A58C9064C3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901</Words>
  <Application>Microsoft Macintosh PowerPoint</Application>
  <PresentationFormat>Widescreen</PresentationFormat>
  <Paragraphs>133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Introduction to Data Mining</vt:lpstr>
      <vt:lpstr>Classification</vt:lpstr>
      <vt:lpstr>Clustering</vt:lpstr>
      <vt:lpstr>Association Rule Mining</vt:lpstr>
      <vt:lpstr>Descriptive vs. Predictive Analysis</vt:lpstr>
      <vt:lpstr>Challenges of Data Mining</vt:lpstr>
      <vt:lpstr>Reproducible Research</vt:lpstr>
      <vt:lpstr>Making analysis reproducible</vt:lpstr>
      <vt:lpstr>Making code sharable and readable</vt:lpstr>
      <vt:lpstr>Use R Markdown</vt:lpstr>
      <vt:lpstr>Sample format for Homework report</vt:lpstr>
      <vt:lpstr>Using Weka vs Writing code</vt:lpstr>
      <vt:lpstr>Final Project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Research</dc:title>
  <dc:creator>Microsoft Office User</dc:creator>
  <cp:lastModifiedBy>Microsoft Office User</cp:lastModifiedBy>
  <cp:revision>20</cp:revision>
  <dcterms:created xsi:type="dcterms:W3CDTF">2019-05-28T21:41:12Z</dcterms:created>
  <dcterms:modified xsi:type="dcterms:W3CDTF">2019-10-03T02:37:06Z</dcterms:modified>
</cp:coreProperties>
</file>