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8" r:id="rId4"/>
    <p:sldId id="262" r:id="rId5"/>
    <p:sldId id="266" r:id="rId6"/>
    <p:sldId id="265" r:id="rId7"/>
    <p:sldId id="263" r:id="rId8"/>
    <p:sldId id="264" r:id="rId9"/>
    <p:sldId id="267" r:id="rId10"/>
    <p:sldId id="259" r:id="rId11"/>
    <p:sldId id="260" r:id="rId12"/>
    <p:sldId id="261" r:id="rId13"/>
    <p:sldId id="25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89" autoAdjust="0"/>
    <p:restoredTop sz="80011" autoAdjust="0"/>
  </p:normalViewPr>
  <p:slideViewPr>
    <p:cSldViewPr snapToGrid="0">
      <p:cViewPr varScale="1">
        <p:scale>
          <a:sx n="68" d="100"/>
          <a:sy n="68" d="100"/>
        </p:scale>
        <p:origin x="208" y="1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255F34-713A-4731-813E-97FDBF7AABA8}" type="datetimeFigureOut">
              <a:rPr lang="en-US" smtClean="0"/>
              <a:t>6/18/19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9E6EC-A592-4D89-A927-FA199CF06088}" type="slidenum">
              <a:rPr lang="en-US" smtClean="0"/>
              <a:t>‹#›</a:t>
            </a:fld>
            <a:endParaRPr lang="en-US"/>
          </a:p>
        </p:txBody>
      </p:sp>
    </p:spTree>
    <p:extLst>
      <p:ext uri="{BB962C8B-B14F-4D97-AF65-F5344CB8AC3E}">
        <p14:creationId xmlns:p14="http://schemas.microsoft.com/office/powerpoint/2010/main" val="269459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29E6EC-A592-4D89-A927-FA199CF06088}" type="slidenum">
              <a:rPr lang="en-US" smtClean="0"/>
              <a:t>4</a:t>
            </a:fld>
            <a:endParaRPr lang="en-US"/>
          </a:p>
        </p:txBody>
      </p:sp>
    </p:spTree>
    <p:extLst>
      <p:ext uri="{BB962C8B-B14F-4D97-AF65-F5344CB8AC3E}">
        <p14:creationId xmlns:p14="http://schemas.microsoft.com/office/powerpoint/2010/main" val="473691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(Is the</a:t>
            </a:r>
            <a:r>
              <a:rPr lang="en-US" baseline="0" dirty="0"/>
              <a:t> data recorded correctly?)</a:t>
            </a:r>
          </a:p>
          <a:p>
            <a:r>
              <a:rPr lang="en-US" baseline="0" dirty="0"/>
              <a:t>Completeness (Does it have all relevant attributes?)</a:t>
            </a:r>
          </a:p>
          <a:p>
            <a:r>
              <a:rPr lang="en-US" baseline="0" dirty="0"/>
              <a:t>Uniqueness (No duplicated records)</a:t>
            </a:r>
          </a:p>
          <a:p>
            <a:r>
              <a:rPr lang="en-US" baseline="0" dirty="0"/>
              <a:t>Timeliness (Is the data old?)</a:t>
            </a:r>
          </a:p>
          <a:p>
            <a:r>
              <a:rPr lang="en-US" baseline="0" dirty="0"/>
              <a:t>Consistency (the data is coherent)</a:t>
            </a:r>
            <a:endParaRPr lang="en-US" dirty="0"/>
          </a:p>
        </p:txBody>
      </p:sp>
      <p:sp>
        <p:nvSpPr>
          <p:cNvPr id="4" name="Slide Number Placeholder 3"/>
          <p:cNvSpPr>
            <a:spLocks noGrp="1"/>
          </p:cNvSpPr>
          <p:nvPr>
            <p:ph type="sldNum" sz="quarter" idx="10"/>
          </p:nvPr>
        </p:nvSpPr>
        <p:spPr/>
        <p:txBody>
          <a:bodyPr/>
          <a:lstStyle/>
          <a:p>
            <a:fld id="{5029E6EC-A592-4D89-A927-FA199CF06088}" type="slidenum">
              <a:rPr lang="en-US" smtClean="0"/>
              <a:t>5</a:t>
            </a:fld>
            <a:endParaRPr lang="en-US"/>
          </a:p>
        </p:txBody>
      </p:sp>
    </p:spTree>
    <p:extLst>
      <p:ext uri="{BB962C8B-B14F-4D97-AF65-F5344CB8AC3E}">
        <p14:creationId xmlns:p14="http://schemas.microsoft.com/office/powerpoint/2010/main" val="873497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Min-max normalization</a:t>
            </a:r>
            <a:r>
              <a:rPr lang="en-US" sz="1200" kern="1200" dirty="0">
                <a:solidFill>
                  <a:schemeClr val="tx1"/>
                </a:solidFill>
                <a:effectLst/>
                <a:latin typeface="+mn-lt"/>
                <a:ea typeface="+mn-ea"/>
                <a:cs typeface="+mn-cs"/>
              </a:rPr>
              <a:t>: This preserves the relationships among the original data values and performs a linear transformation on the original data. The applicable ones of the actual maximum and minimum values of an attribute will be normalized.</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z-score normalization</a:t>
            </a:r>
            <a:r>
              <a:rPr lang="en-US" sz="1200" kern="1200" dirty="0">
                <a:solidFill>
                  <a:schemeClr val="tx1"/>
                </a:solidFill>
                <a:effectLst/>
                <a:latin typeface="+mn-lt"/>
                <a:ea typeface="+mn-ea"/>
                <a:cs typeface="+mn-cs"/>
              </a:rPr>
              <a:t>: Here the values for an attribute are normalized based on the mean and standard deviation of that attribute. It is useful when the actual minimum and maximum of an attribute to be normalized are unknown.</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Data discretization by binning</a:t>
            </a:r>
            <a:r>
              <a:rPr lang="en-US" sz="1200" kern="1200" dirty="0">
                <a:solidFill>
                  <a:schemeClr val="tx1"/>
                </a:solidFill>
                <a:effectLst/>
                <a:latin typeface="+mn-lt"/>
                <a:ea typeface="+mn-ea"/>
                <a:cs typeface="+mn-cs"/>
              </a:rPr>
              <a:t>: This is a top-down unsupervised splitting technique based on a specified number of bins.</a:t>
            </a:r>
          </a:p>
          <a:p>
            <a:r>
              <a:rPr lang="en-US" sz="1200" b="1" kern="1200" dirty="0">
                <a:solidFill>
                  <a:schemeClr val="tx1"/>
                </a:solidFill>
                <a:effectLst/>
                <a:latin typeface="+mn-lt"/>
                <a:ea typeface="+mn-ea"/>
                <a:cs typeface="+mn-cs"/>
              </a:rPr>
              <a:t>Data discretization by histogram analysis</a:t>
            </a:r>
            <a:r>
              <a:rPr lang="en-US" sz="1200" kern="1200" dirty="0">
                <a:solidFill>
                  <a:schemeClr val="tx1"/>
                </a:solidFill>
                <a:effectLst/>
                <a:latin typeface="+mn-lt"/>
                <a:ea typeface="+mn-ea"/>
                <a:cs typeface="+mn-cs"/>
              </a:rPr>
              <a:t>: In this technique, a histogram partitions the values of an attribute into disjoint ranges called buckets or bins. It is also an unsupervised method.</a:t>
            </a:r>
          </a:p>
          <a:p>
            <a:r>
              <a:rPr lang="en-US" sz="1200" b="1" kern="1200" dirty="0">
                <a:solidFill>
                  <a:schemeClr val="tx1"/>
                </a:solidFill>
                <a:effectLst/>
                <a:latin typeface="+mn-lt"/>
                <a:ea typeface="+mn-ea"/>
                <a:cs typeface="+mn-cs"/>
              </a:rPr>
              <a:t>Data discretization by cluster analysis</a:t>
            </a:r>
            <a:r>
              <a:rPr lang="en-US" sz="1200" kern="1200" dirty="0">
                <a:solidFill>
                  <a:schemeClr val="tx1"/>
                </a:solidFill>
                <a:effectLst/>
                <a:latin typeface="+mn-lt"/>
                <a:ea typeface="+mn-ea"/>
                <a:cs typeface="+mn-cs"/>
              </a:rPr>
              <a:t>: In this technique, a clustering algorithm can be applied to discretize a numerical attribute by partitioning the values of that attribute into clusters or groups.</a:t>
            </a:r>
          </a:p>
          <a:p>
            <a:r>
              <a:rPr lang="en-US" sz="1200" b="1" kern="1200" dirty="0">
                <a:solidFill>
                  <a:schemeClr val="tx1"/>
                </a:solidFill>
                <a:effectLst/>
                <a:latin typeface="+mn-lt"/>
                <a:ea typeface="+mn-ea"/>
                <a:cs typeface="+mn-cs"/>
              </a:rPr>
              <a:t>Data discretization by decision tree analysis</a:t>
            </a:r>
            <a:r>
              <a:rPr lang="en-US" sz="1200" kern="1200" dirty="0">
                <a:solidFill>
                  <a:schemeClr val="tx1"/>
                </a:solidFill>
                <a:effectLst/>
                <a:latin typeface="+mn-lt"/>
                <a:ea typeface="+mn-ea"/>
                <a:cs typeface="+mn-cs"/>
              </a:rPr>
              <a:t>: Here, a decision tree employs a top-down splitting approach; it is a supervised method. To discretize a numeric attribute, the method selects the value of the attribute that has minimum entropy as a split-point, and recursively partitions the resulting intervals to arrive at a hierarchical discretization.</a:t>
            </a:r>
          </a:p>
          <a:p>
            <a:r>
              <a:rPr lang="en-US" sz="1200" b="1" kern="1200" dirty="0">
                <a:solidFill>
                  <a:schemeClr val="tx1"/>
                </a:solidFill>
                <a:effectLst/>
                <a:latin typeface="+mn-lt"/>
                <a:ea typeface="+mn-ea"/>
                <a:cs typeface="+mn-cs"/>
              </a:rPr>
              <a:t>Data discretization by correlation analysis</a:t>
            </a:r>
            <a:r>
              <a:rPr lang="en-US" sz="1200" kern="1200" dirty="0">
                <a:solidFill>
                  <a:schemeClr val="tx1"/>
                </a:solidFill>
                <a:effectLst/>
                <a:latin typeface="+mn-lt"/>
                <a:ea typeface="+mn-ea"/>
                <a:cs typeface="+mn-cs"/>
              </a:rPr>
              <a:t>: This employs a bottom-up approach by finding the best neighboring intervals and then merging them to form larger intervals, recursively. It is supervised method.</a:t>
            </a:r>
          </a:p>
          <a:p>
            <a:endParaRPr lang="en-US" dirty="0"/>
          </a:p>
        </p:txBody>
      </p:sp>
      <p:sp>
        <p:nvSpPr>
          <p:cNvPr id="4" name="Slide Number Placeholder 3"/>
          <p:cNvSpPr>
            <a:spLocks noGrp="1"/>
          </p:cNvSpPr>
          <p:nvPr>
            <p:ph type="sldNum" sz="quarter" idx="10"/>
          </p:nvPr>
        </p:nvSpPr>
        <p:spPr/>
        <p:txBody>
          <a:bodyPr/>
          <a:lstStyle/>
          <a:p>
            <a:fld id="{5029E6EC-A592-4D89-A927-FA199CF06088}" type="slidenum">
              <a:rPr lang="en-US" smtClean="0"/>
              <a:t>7</a:t>
            </a:fld>
            <a:endParaRPr lang="en-US"/>
          </a:p>
        </p:txBody>
      </p:sp>
    </p:spTree>
    <p:extLst>
      <p:ext uri="{BB962C8B-B14F-4D97-AF65-F5344CB8AC3E}">
        <p14:creationId xmlns:p14="http://schemas.microsoft.com/office/powerpoint/2010/main" val="248517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need to do data sampling? </a:t>
            </a:r>
          </a:p>
          <a:p>
            <a:pPr marL="171450" indent="-171450">
              <a:buFontTx/>
              <a:buChar char="-"/>
            </a:pPr>
            <a:r>
              <a:rPr lang="en-US" baseline="0" dirty="0"/>
              <a:t>Resource intensive</a:t>
            </a:r>
          </a:p>
          <a:p>
            <a:pPr marL="171450" indent="-171450">
              <a:buFontTx/>
              <a:buChar char="-"/>
            </a:pPr>
            <a:r>
              <a:rPr lang="en-US" baseline="0" dirty="0"/>
              <a:t>Impossible to collect responses from all individual causing biased results</a:t>
            </a:r>
          </a:p>
          <a:p>
            <a:pPr marL="171450" indent="-171450">
              <a:buFontTx/>
              <a:buChar char="-"/>
            </a:pPr>
            <a:r>
              <a:rPr lang="en-US" baseline="0" dirty="0"/>
              <a:t>Population change</a:t>
            </a:r>
          </a:p>
          <a:p>
            <a:pPr marL="171450" indent="-171450">
              <a:buFontTx/>
              <a:buChar char="-"/>
            </a:pPr>
            <a:endParaRPr lang="en-US" baseline="0" dirty="0"/>
          </a:p>
          <a:p>
            <a:pPr marL="0" indent="0">
              <a:buFontTx/>
              <a:buNone/>
            </a:pPr>
            <a:r>
              <a:rPr lang="en-US" baseline="0" dirty="0"/>
              <a:t>Simple random sampling is very common. Stratified sampling gives more precise information. </a:t>
            </a:r>
          </a:p>
          <a:p>
            <a:pPr marL="0" indent="0">
              <a:buFontTx/>
              <a:buNone/>
            </a:pPr>
            <a:endParaRPr lang="en-US" baseline="0" dirty="0"/>
          </a:p>
          <a:p>
            <a:pPr marL="0" indent="0">
              <a:buFontTx/>
              <a:buNone/>
            </a:pPr>
            <a:r>
              <a:rPr lang="en-US" baseline="0" dirty="0"/>
              <a:t>Simple random sampling in R – use the </a:t>
            </a:r>
            <a:r>
              <a:rPr lang="en-US" baseline="0" dirty="0" err="1"/>
              <a:t>sample_n</a:t>
            </a:r>
            <a:r>
              <a:rPr lang="en-US" baseline="0" dirty="0"/>
              <a:t>() function from </a:t>
            </a:r>
            <a:r>
              <a:rPr lang="en-US" baseline="0" dirty="0" err="1"/>
              <a:t>dplyr</a:t>
            </a:r>
            <a:endParaRPr lang="en-US" baseline="0" dirty="0"/>
          </a:p>
          <a:p>
            <a:pPr marL="0" indent="0">
              <a:buFontTx/>
              <a:buNone/>
            </a:pPr>
            <a:r>
              <a:rPr lang="en-US" baseline="0" dirty="0"/>
              <a:t>Stratified sampling – </a:t>
            </a:r>
            <a:r>
              <a:rPr lang="en-US" baseline="0" dirty="0" err="1"/>
              <a:t>usge</a:t>
            </a:r>
            <a:r>
              <a:rPr lang="en-US" baseline="0" dirty="0"/>
              <a:t> </a:t>
            </a:r>
            <a:r>
              <a:rPr lang="en-US" baseline="0" dirty="0" err="1"/>
              <a:t>group_by</a:t>
            </a:r>
            <a:r>
              <a:rPr lang="en-US" baseline="0" dirty="0"/>
              <a:t>() then </a:t>
            </a:r>
            <a:r>
              <a:rPr lang="en-US" baseline="0" dirty="0" err="1"/>
              <a:t>sample_n</a:t>
            </a:r>
            <a:r>
              <a:rPr lang="en-US" baseline="0" dirty="0"/>
              <a:t>()</a:t>
            </a:r>
          </a:p>
          <a:p>
            <a:pPr marL="0" indent="0">
              <a:buFontTx/>
              <a:buNone/>
            </a:pPr>
            <a:endParaRPr lang="en-US" baseline="0"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5029E6EC-A592-4D89-A927-FA199CF06088}" type="slidenum">
              <a:rPr lang="en-US" smtClean="0"/>
              <a:t>8</a:t>
            </a:fld>
            <a:endParaRPr lang="en-US"/>
          </a:p>
        </p:txBody>
      </p:sp>
    </p:spTree>
    <p:extLst>
      <p:ext uri="{BB962C8B-B14F-4D97-AF65-F5344CB8AC3E}">
        <p14:creationId xmlns:p14="http://schemas.microsoft.com/office/powerpoint/2010/main" val="1559075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strict rules? Yes, because there isn’t a step 1, 2, 3 type of process. It is the creative</a:t>
            </a:r>
            <a:r>
              <a:rPr lang="en-US" baseline="0" dirty="0"/>
              <a:t> phase where the analysts come up with as many questions as possible to study the quality of the data, discover unknown or validate known facts about the data</a:t>
            </a:r>
            <a:endParaRPr lang="en-US" dirty="0"/>
          </a:p>
        </p:txBody>
      </p:sp>
      <p:sp>
        <p:nvSpPr>
          <p:cNvPr id="4" name="Slide Number Placeholder 3"/>
          <p:cNvSpPr>
            <a:spLocks noGrp="1"/>
          </p:cNvSpPr>
          <p:nvPr>
            <p:ph type="sldNum" sz="quarter" idx="10"/>
          </p:nvPr>
        </p:nvSpPr>
        <p:spPr/>
        <p:txBody>
          <a:bodyPr/>
          <a:lstStyle/>
          <a:p>
            <a:fld id="{5029E6EC-A592-4D89-A927-FA199CF06088}" type="slidenum">
              <a:rPr lang="en-US" smtClean="0"/>
              <a:t>10</a:t>
            </a:fld>
            <a:endParaRPr lang="en-US"/>
          </a:p>
        </p:txBody>
      </p:sp>
    </p:spTree>
    <p:extLst>
      <p:ext uri="{BB962C8B-B14F-4D97-AF65-F5344CB8AC3E}">
        <p14:creationId xmlns:p14="http://schemas.microsoft.com/office/powerpoint/2010/main" val="1841862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a:t>
            </a:r>
            <a:r>
              <a:rPr lang="en-US" baseline="0" dirty="0"/>
              <a:t> EDA, making the most beautiful plot isn’t necessary because the goal here is to examine and get some understanding about the data. Ggplot2 is a great tool for making plots due to its flexibility (even though at times it seems to take more code than a plot function in base R) </a:t>
            </a:r>
            <a:endParaRPr lang="en-US" dirty="0"/>
          </a:p>
        </p:txBody>
      </p:sp>
      <p:sp>
        <p:nvSpPr>
          <p:cNvPr id="4" name="Slide Number Placeholder 3"/>
          <p:cNvSpPr>
            <a:spLocks noGrp="1"/>
          </p:cNvSpPr>
          <p:nvPr>
            <p:ph type="sldNum" sz="quarter" idx="10"/>
          </p:nvPr>
        </p:nvSpPr>
        <p:spPr/>
        <p:txBody>
          <a:bodyPr/>
          <a:lstStyle/>
          <a:p>
            <a:fld id="{5029E6EC-A592-4D89-A927-FA199CF06088}" type="slidenum">
              <a:rPr lang="en-US" smtClean="0"/>
              <a:t>13</a:t>
            </a:fld>
            <a:endParaRPr lang="en-US"/>
          </a:p>
        </p:txBody>
      </p:sp>
    </p:spTree>
    <p:extLst>
      <p:ext uri="{BB962C8B-B14F-4D97-AF65-F5344CB8AC3E}">
        <p14:creationId xmlns:p14="http://schemas.microsoft.com/office/powerpoint/2010/main" val="2154632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BC6BCA4-7391-704F-808E-9359430EA697}" type="datetime1">
              <a:rPr lang="en-US" smtClean="0"/>
              <a:t>6/18/19</a:t>
            </a:fld>
            <a:endParaRPr lang="en-US"/>
          </a:p>
        </p:txBody>
      </p:sp>
      <p:sp>
        <p:nvSpPr>
          <p:cNvPr id="5" name="Footer Placeholder 4"/>
          <p:cNvSpPr>
            <a:spLocks noGrp="1"/>
          </p:cNvSpPr>
          <p:nvPr>
            <p:ph type="ftr" sz="quarter" idx="11"/>
          </p:nvPr>
        </p:nvSpPr>
        <p:spPr/>
        <p:txBody>
          <a:bodyPr/>
          <a:lstStyle/>
          <a:p>
            <a:r>
              <a:rPr lang="en-US"/>
              <a:t>Tin Hoang | Syracuse University</a:t>
            </a:r>
          </a:p>
        </p:txBody>
      </p:sp>
      <p:sp>
        <p:nvSpPr>
          <p:cNvPr id="6" name="Slide Number Placeholder 5"/>
          <p:cNvSpPr>
            <a:spLocks noGrp="1"/>
          </p:cNvSpPr>
          <p:nvPr>
            <p:ph type="sldNum" sz="quarter" idx="12"/>
          </p:nvPr>
        </p:nvSpPr>
        <p:spPr/>
        <p:txBody>
          <a:bodyPr/>
          <a:lstStyle/>
          <a:p>
            <a:fld id="{D7AA4DAA-FCC0-4A87-9952-1C8C499EA621}" type="slidenum">
              <a:rPr lang="en-US" smtClean="0"/>
              <a:t>‹#›</a:t>
            </a:fld>
            <a:endParaRPr lang="en-US"/>
          </a:p>
        </p:txBody>
      </p:sp>
    </p:spTree>
    <p:extLst>
      <p:ext uri="{BB962C8B-B14F-4D97-AF65-F5344CB8AC3E}">
        <p14:creationId xmlns:p14="http://schemas.microsoft.com/office/powerpoint/2010/main" val="149906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CF0E7-B267-274E-A653-E58C413A754F}" type="datetime1">
              <a:rPr lang="en-US" smtClean="0"/>
              <a:t>6/18/19</a:t>
            </a:fld>
            <a:endParaRPr lang="en-US"/>
          </a:p>
        </p:txBody>
      </p:sp>
      <p:sp>
        <p:nvSpPr>
          <p:cNvPr id="5" name="Footer Placeholder 4"/>
          <p:cNvSpPr>
            <a:spLocks noGrp="1"/>
          </p:cNvSpPr>
          <p:nvPr>
            <p:ph type="ftr" sz="quarter" idx="11"/>
          </p:nvPr>
        </p:nvSpPr>
        <p:spPr/>
        <p:txBody>
          <a:bodyPr/>
          <a:lstStyle/>
          <a:p>
            <a:r>
              <a:rPr lang="en-US"/>
              <a:t>Tin Hoang | Syracuse University</a:t>
            </a:r>
          </a:p>
        </p:txBody>
      </p:sp>
      <p:sp>
        <p:nvSpPr>
          <p:cNvPr id="6" name="Slide Number Placeholder 5"/>
          <p:cNvSpPr>
            <a:spLocks noGrp="1"/>
          </p:cNvSpPr>
          <p:nvPr>
            <p:ph type="sldNum" sz="quarter" idx="12"/>
          </p:nvPr>
        </p:nvSpPr>
        <p:spPr/>
        <p:txBody>
          <a:bodyPr/>
          <a:lstStyle/>
          <a:p>
            <a:fld id="{D7AA4DAA-FCC0-4A87-9952-1C8C499EA621}" type="slidenum">
              <a:rPr lang="en-US" smtClean="0"/>
              <a:t>‹#›</a:t>
            </a:fld>
            <a:endParaRPr lang="en-US"/>
          </a:p>
        </p:txBody>
      </p:sp>
    </p:spTree>
    <p:extLst>
      <p:ext uri="{BB962C8B-B14F-4D97-AF65-F5344CB8AC3E}">
        <p14:creationId xmlns:p14="http://schemas.microsoft.com/office/powerpoint/2010/main" val="2931304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DF2D0-9BF8-EA4F-9640-813F2CE6E166}" type="datetime1">
              <a:rPr lang="en-US" smtClean="0"/>
              <a:t>6/18/19</a:t>
            </a:fld>
            <a:endParaRPr lang="en-US"/>
          </a:p>
        </p:txBody>
      </p:sp>
      <p:sp>
        <p:nvSpPr>
          <p:cNvPr id="5" name="Footer Placeholder 4"/>
          <p:cNvSpPr>
            <a:spLocks noGrp="1"/>
          </p:cNvSpPr>
          <p:nvPr>
            <p:ph type="ftr" sz="quarter" idx="11"/>
          </p:nvPr>
        </p:nvSpPr>
        <p:spPr/>
        <p:txBody>
          <a:bodyPr/>
          <a:lstStyle/>
          <a:p>
            <a:r>
              <a:rPr lang="en-US"/>
              <a:t>Tin Hoang | Syracuse University</a:t>
            </a:r>
          </a:p>
        </p:txBody>
      </p:sp>
      <p:sp>
        <p:nvSpPr>
          <p:cNvPr id="6" name="Slide Number Placeholder 5"/>
          <p:cNvSpPr>
            <a:spLocks noGrp="1"/>
          </p:cNvSpPr>
          <p:nvPr>
            <p:ph type="sldNum" sz="quarter" idx="12"/>
          </p:nvPr>
        </p:nvSpPr>
        <p:spPr/>
        <p:txBody>
          <a:bodyPr/>
          <a:lstStyle/>
          <a:p>
            <a:fld id="{D7AA4DAA-FCC0-4A87-9952-1C8C499EA621}" type="slidenum">
              <a:rPr lang="en-US" smtClean="0"/>
              <a:t>‹#›</a:t>
            </a:fld>
            <a:endParaRPr lang="en-US"/>
          </a:p>
        </p:txBody>
      </p:sp>
    </p:spTree>
    <p:extLst>
      <p:ext uri="{BB962C8B-B14F-4D97-AF65-F5344CB8AC3E}">
        <p14:creationId xmlns:p14="http://schemas.microsoft.com/office/powerpoint/2010/main" val="3622375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EAA27C-642C-E648-A232-9C4D1DBB252F}" type="datetime1">
              <a:rPr lang="en-US" smtClean="0"/>
              <a:t>6/18/19</a:t>
            </a:fld>
            <a:endParaRPr lang="en-US"/>
          </a:p>
        </p:txBody>
      </p:sp>
      <p:sp>
        <p:nvSpPr>
          <p:cNvPr id="5" name="Footer Placeholder 4"/>
          <p:cNvSpPr>
            <a:spLocks noGrp="1"/>
          </p:cNvSpPr>
          <p:nvPr>
            <p:ph type="ftr" sz="quarter" idx="11"/>
          </p:nvPr>
        </p:nvSpPr>
        <p:spPr/>
        <p:txBody>
          <a:bodyPr/>
          <a:lstStyle/>
          <a:p>
            <a:r>
              <a:rPr lang="en-US"/>
              <a:t>Tin Hoang | Syracuse University</a:t>
            </a:r>
          </a:p>
        </p:txBody>
      </p:sp>
      <p:sp>
        <p:nvSpPr>
          <p:cNvPr id="6" name="Slide Number Placeholder 5"/>
          <p:cNvSpPr>
            <a:spLocks noGrp="1"/>
          </p:cNvSpPr>
          <p:nvPr>
            <p:ph type="sldNum" sz="quarter" idx="12"/>
          </p:nvPr>
        </p:nvSpPr>
        <p:spPr/>
        <p:txBody>
          <a:bodyPr/>
          <a:lstStyle/>
          <a:p>
            <a:fld id="{D7AA4DAA-FCC0-4A87-9952-1C8C499EA621}" type="slidenum">
              <a:rPr lang="en-US" smtClean="0"/>
              <a:t>‹#›</a:t>
            </a:fld>
            <a:endParaRPr lang="en-US"/>
          </a:p>
        </p:txBody>
      </p:sp>
    </p:spTree>
    <p:extLst>
      <p:ext uri="{BB962C8B-B14F-4D97-AF65-F5344CB8AC3E}">
        <p14:creationId xmlns:p14="http://schemas.microsoft.com/office/powerpoint/2010/main" val="260610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AC9ACF-8CA3-264A-ADE1-391D39B0040E}" type="datetime1">
              <a:rPr lang="en-US" smtClean="0"/>
              <a:t>6/18/19</a:t>
            </a:fld>
            <a:endParaRPr lang="en-US"/>
          </a:p>
        </p:txBody>
      </p:sp>
      <p:sp>
        <p:nvSpPr>
          <p:cNvPr id="5" name="Footer Placeholder 4"/>
          <p:cNvSpPr>
            <a:spLocks noGrp="1"/>
          </p:cNvSpPr>
          <p:nvPr>
            <p:ph type="ftr" sz="quarter" idx="11"/>
          </p:nvPr>
        </p:nvSpPr>
        <p:spPr/>
        <p:txBody>
          <a:bodyPr/>
          <a:lstStyle/>
          <a:p>
            <a:r>
              <a:rPr lang="en-US"/>
              <a:t>Tin Hoang | Syracuse University</a:t>
            </a:r>
          </a:p>
        </p:txBody>
      </p:sp>
      <p:sp>
        <p:nvSpPr>
          <p:cNvPr id="6" name="Slide Number Placeholder 5"/>
          <p:cNvSpPr>
            <a:spLocks noGrp="1"/>
          </p:cNvSpPr>
          <p:nvPr>
            <p:ph type="sldNum" sz="quarter" idx="12"/>
          </p:nvPr>
        </p:nvSpPr>
        <p:spPr/>
        <p:txBody>
          <a:bodyPr/>
          <a:lstStyle/>
          <a:p>
            <a:fld id="{D7AA4DAA-FCC0-4A87-9952-1C8C499EA621}" type="slidenum">
              <a:rPr lang="en-US" smtClean="0"/>
              <a:t>‹#›</a:t>
            </a:fld>
            <a:endParaRPr lang="en-US"/>
          </a:p>
        </p:txBody>
      </p:sp>
    </p:spTree>
    <p:extLst>
      <p:ext uri="{BB962C8B-B14F-4D97-AF65-F5344CB8AC3E}">
        <p14:creationId xmlns:p14="http://schemas.microsoft.com/office/powerpoint/2010/main" val="730719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BF4B2B-01BC-5643-BA3B-6A8F632319D1}" type="datetime1">
              <a:rPr lang="en-US" smtClean="0"/>
              <a:t>6/18/19</a:t>
            </a:fld>
            <a:endParaRPr lang="en-US"/>
          </a:p>
        </p:txBody>
      </p:sp>
      <p:sp>
        <p:nvSpPr>
          <p:cNvPr id="6" name="Footer Placeholder 5"/>
          <p:cNvSpPr>
            <a:spLocks noGrp="1"/>
          </p:cNvSpPr>
          <p:nvPr>
            <p:ph type="ftr" sz="quarter" idx="11"/>
          </p:nvPr>
        </p:nvSpPr>
        <p:spPr/>
        <p:txBody>
          <a:bodyPr/>
          <a:lstStyle/>
          <a:p>
            <a:r>
              <a:rPr lang="en-US"/>
              <a:t>Tin Hoang | Syracuse University</a:t>
            </a:r>
          </a:p>
        </p:txBody>
      </p:sp>
      <p:sp>
        <p:nvSpPr>
          <p:cNvPr id="7" name="Slide Number Placeholder 6"/>
          <p:cNvSpPr>
            <a:spLocks noGrp="1"/>
          </p:cNvSpPr>
          <p:nvPr>
            <p:ph type="sldNum" sz="quarter" idx="12"/>
          </p:nvPr>
        </p:nvSpPr>
        <p:spPr/>
        <p:txBody>
          <a:bodyPr/>
          <a:lstStyle/>
          <a:p>
            <a:fld id="{D7AA4DAA-FCC0-4A87-9952-1C8C499EA621}" type="slidenum">
              <a:rPr lang="en-US" smtClean="0"/>
              <a:t>‹#›</a:t>
            </a:fld>
            <a:endParaRPr lang="en-US"/>
          </a:p>
        </p:txBody>
      </p:sp>
    </p:spTree>
    <p:extLst>
      <p:ext uri="{BB962C8B-B14F-4D97-AF65-F5344CB8AC3E}">
        <p14:creationId xmlns:p14="http://schemas.microsoft.com/office/powerpoint/2010/main" val="394011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C86074-0A15-2445-A14C-36FE68F37CEC}" type="datetime1">
              <a:rPr lang="en-US" smtClean="0"/>
              <a:t>6/18/19</a:t>
            </a:fld>
            <a:endParaRPr lang="en-US"/>
          </a:p>
        </p:txBody>
      </p:sp>
      <p:sp>
        <p:nvSpPr>
          <p:cNvPr id="8" name="Footer Placeholder 7"/>
          <p:cNvSpPr>
            <a:spLocks noGrp="1"/>
          </p:cNvSpPr>
          <p:nvPr>
            <p:ph type="ftr" sz="quarter" idx="11"/>
          </p:nvPr>
        </p:nvSpPr>
        <p:spPr/>
        <p:txBody>
          <a:bodyPr/>
          <a:lstStyle/>
          <a:p>
            <a:r>
              <a:rPr lang="en-US"/>
              <a:t>Tin Hoang | Syracuse University</a:t>
            </a:r>
          </a:p>
        </p:txBody>
      </p:sp>
      <p:sp>
        <p:nvSpPr>
          <p:cNvPr id="9" name="Slide Number Placeholder 8"/>
          <p:cNvSpPr>
            <a:spLocks noGrp="1"/>
          </p:cNvSpPr>
          <p:nvPr>
            <p:ph type="sldNum" sz="quarter" idx="12"/>
          </p:nvPr>
        </p:nvSpPr>
        <p:spPr/>
        <p:txBody>
          <a:bodyPr/>
          <a:lstStyle/>
          <a:p>
            <a:fld id="{D7AA4DAA-FCC0-4A87-9952-1C8C499EA621}" type="slidenum">
              <a:rPr lang="en-US" smtClean="0"/>
              <a:t>‹#›</a:t>
            </a:fld>
            <a:endParaRPr lang="en-US"/>
          </a:p>
        </p:txBody>
      </p:sp>
    </p:spTree>
    <p:extLst>
      <p:ext uri="{BB962C8B-B14F-4D97-AF65-F5344CB8AC3E}">
        <p14:creationId xmlns:p14="http://schemas.microsoft.com/office/powerpoint/2010/main" val="263450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87EA74-9CB6-3D45-A7ED-9B2ED9ECEE0C}" type="datetime1">
              <a:rPr lang="en-US" smtClean="0"/>
              <a:t>6/18/19</a:t>
            </a:fld>
            <a:endParaRPr lang="en-US"/>
          </a:p>
        </p:txBody>
      </p:sp>
      <p:sp>
        <p:nvSpPr>
          <p:cNvPr id="4" name="Footer Placeholder 3"/>
          <p:cNvSpPr>
            <a:spLocks noGrp="1"/>
          </p:cNvSpPr>
          <p:nvPr>
            <p:ph type="ftr" sz="quarter" idx="11"/>
          </p:nvPr>
        </p:nvSpPr>
        <p:spPr/>
        <p:txBody>
          <a:bodyPr/>
          <a:lstStyle/>
          <a:p>
            <a:r>
              <a:rPr lang="en-US"/>
              <a:t>Tin Hoang | Syracuse University</a:t>
            </a:r>
          </a:p>
        </p:txBody>
      </p:sp>
      <p:sp>
        <p:nvSpPr>
          <p:cNvPr id="5" name="Slide Number Placeholder 4"/>
          <p:cNvSpPr>
            <a:spLocks noGrp="1"/>
          </p:cNvSpPr>
          <p:nvPr>
            <p:ph type="sldNum" sz="quarter" idx="12"/>
          </p:nvPr>
        </p:nvSpPr>
        <p:spPr/>
        <p:txBody>
          <a:bodyPr/>
          <a:lstStyle/>
          <a:p>
            <a:fld id="{D7AA4DAA-FCC0-4A87-9952-1C8C499EA621}" type="slidenum">
              <a:rPr lang="en-US" smtClean="0"/>
              <a:t>‹#›</a:t>
            </a:fld>
            <a:endParaRPr lang="en-US"/>
          </a:p>
        </p:txBody>
      </p:sp>
    </p:spTree>
    <p:extLst>
      <p:ext uri="{BB962C8B-B14F-4D97-AF65-F5344CB8AC3E}">
        <p14:creationId xmlns:p14="http://schemas.microsoft.com/office/powerpoint/2010/main" val="2467183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3F76A9-0156-F547-9B79-36C71746F55D}" type="datetime1">
              <a:rPr lang="en-US" smtClean="0"/>
              <a:t>6/18/19</a:t>
            </a:fld>
            <a:endParaRPr lang="en-US"/>
          </a:p>
        </p:txBody>
      </p:sp>
      <p:sp>
        <p:nvSpPr>
          <p:cNvPr id="3" name="Footer Placeholder 2"/>
          <p:cNvSpPr>
            <a:spLocks noGrp="1"/>
          </p:cNvSpPr>
          <p:nvPr>
            <p:ph type="ftr" sz="quarter" idx="11"/>
          </p:nvPr>
        </p:nvSpPr>
        <p:spPr/>
        <p:txBody>
          <a:bodyPr/>
          <a:lstStyle/>
          <a:p>
            <a:r>
              <a:rPr lang="en-US"/>
              <a:t>Tin Hoang | Syracuse University</a:t>
            </a:r>
          </a:p>
        </p:txBody>
      </p:sp>
      <p:sp>
        <p:nvSpPr>
          <p:cNvPr id="4" name="Slide Number Placeholder 3"/>
          <p:cNvSpPr>
            <a:spLocks noGrp="1"/>
          </p:cNvSpPr>
          <p:nvPr>
            <p:ph type="sldNum" sz="quarter" idx="12"/>
          </p:nvPr>
        </p:nvSpPr>
        <p:spPr/>
        <p:txBody>
          <a:bodyPr/>
          <a:lstStyle/>
          <a:p>
            <a:fld id="{D7AA4DAA-FCC0-4A87-9952-1C8C499EA621}" type="slidenum">
              <a:rPr lang="en-US" smtClean="0"/>
              <a:t>‹#›</a:t>
            </a:fld>
            <a:endParaRPr lang="en-US"/>
          </a:p>
        </p:txBody>
      </p:sp>
    </p:spTree>
    <p:extLst>
      <p:ext uri="{BB962C8B-B14F-4D97-AF65-F5344CB8AC3E}">
        <p14:creationId xmlns:p14="http://schemas.microsoft.com/office/powerpoint/2010/main" val="175061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358F0E-82D0-B44A-8266-A3DD30B242A3}" type="datetime1">
              <a:rPr lang="en-US" smtClean="0"/>
              <a:t>6/18/19</a:t>
            </a:fld>
            <a:endParaRPr lang="en-US"/>
          </a:p>
        </p:txBody>
      </p:sp>
      <p:sp>
        <p:nvSpPr>
          <p:cNvPr id="6" name="Footer Placeholder 5"/>
          <p:cNvSpPr>
            <a:spLocks noGrp="1"/>
          </p:cNvSpPr>
          <p:nvPr>
            <p:ph type="ftr" sz="quarter" idx="11"/>
          </p:nvPr>
        </p:nvSpPr>
        <p:spPr/>
        <p:txBody>
          <a:bodyPr/>
          <a:lstStyle/>
          <a:p>
            <a:r>
              <a:rPr lang="en-US"/>
              <a:t>Tin Hoang | Syracuse University</a:t>
            </a:r>
          </a:p>
        </p:txBody>
      </p:sp>
      <p:sp>
        <p:nvSpPr>
          <p:cNvPr id="7" name="Slide Number Placeholder 6"/>
          <p:cNvSpPr>
            <a:spLocks noGrp="1"/>
          </p:cNvSpPr>
          <p:nvPr>
            <p:ph type="sldNum" sz="quarter" idx="12"/>
          </p:nvPr>
        </p:nvSpPr>
        <p:spPr/>
        <p:txBody>
          <a:bodyPr/>
          <a:lstStyle/>
          <a:p>
            <a:fld id="{D7AA4DAA-FCC0-4A87-9952-1C8C499EA621}" type="slidenum">
              <a:rPr lang="en-US" smtClean="0"/>
              <a:t>‹#›</a:t>
            </a:fld>
            <a:endParaRPr lang="en-US"/>
          </a:p>
        </p:txBody>
      </p:sp>
    </p:spTree>
    <p:extLst>
      <p:ext uri="{BB962C8B-B14F-4D97-AF65-F5344CB8AC3E}">
        <p14:creationId xmlns:p14="http://schemas.microsoft.com/office/powerpoint/2010/main" val="32155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396C0C-6C3E-EA44-9D3E-F8145D946DA1}" type="datetime1">
              <a:rPr lang="en-US" smtClean="0"/>
              <a:t>6/18/19</a:t>
            </a:fld>
            <a:endParaRPr lang="en-US"/>
          </a:p>
        </p:txBody>
      </p:sp>
      <p:sp>
        <p:nvSpPr>
          <p:cNvPr id="6" name="Footer Placeholder 5"/>
          <p:cNvSpPr>
            <a:spLocks noGrp="1"/>
          </p:cNvSpPr>
          <p:nvPr>
            <p:ph type="ftr" sz="quarter" idx="11"/>
          </p:nvPr>
        </p:nvSpPr>
        <p:spPr/>
        <p:txBody>
          <a:bodyPr/>
          <a:lstStyle/>
          <a:p>
            <a:r>
              <a:rPr lang="en-US"/>
              <a:t>Tin Hoang | Syracuse University</a:t>
            </a:r>
          </a:p>
        </p:txBody>
      </p:sp>
      <p:sp>
        <p:nvSpPr>
          <p:cNvPr id="7" name="Slide Number Placeholder 6"/>
          <p:cNvSpPr>
            <a:spLocks noGrp="1"/>
          </p:cNvSpPr>
          <p:nvPr>
            <p:ph type="sldNum" sz="quarter" idx="12"/>
          </p:nvPr>
        </p:nvSpPr>
        <p:spPr/>
        <p:txBody>
          <a:bodyPr/>
          <a:lstStyle/>
          <a:p>
            <a:fld id="{D7AA4DAA-FCC0-4A87-9952-1C8C499EA621}" type="slidenum">
              <a:rPr lang="en-US" smtClean="0"/>
              <a:t>‹#›</a:t>
            </a:fld>
            <a:endParaRPr lang="en-US"/>
          </a:p>
        </p:txBody>
      </p:sp>
    </p:spTree>
    <p:extLst>
      <p:ext uri="{BB962C8B-B14F-4D97-AF65-F5344CB8AC3E}">
        <p14:creationId xmlns:p14="http://schemas.microsoft.com/office/powerpoint/2010/main" val="1788639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CF103-1D6A-4C44-A4DD-69E06B572CC0}" type="datetime1">
              <a:rPr lang="en-US" smtClean="0"/>
              <a:t>6/18/19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Tin Hoang | Syracuse University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A4DAA-FCC0-4A87-9952-1C8C499EA621}" type="slidenum">
              <a:rPr lang="en-US" smtClean="0"/>
              <a:t>‹#›</a:t>
            </a:fld>
            <a:endParaRPr lang="en-US"/>
          </a:p>
        </p:txBody>
      </p:sp>
    </p:spTree>
    <p:extLst>
      <p:ext uri="{BB962C8B-B14F-4D97-AF65-F5344CB8AC3E}">
        <p14:creationId xmlns:p14="http://schemas.microsoft.com/office/powerpoint/2010/main" val="1478764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Preparation</a:t>
            </a:r>
          </a:p>
        </p:txBody>
      </p:sp>
      <p:sp>
        <p:nvSpPr>
          <p:cNvPr id="3" name="Subtitle 2"/>
          <p:cNvSpPr>
            <a:spLocks noGrp="1"/>
          </p:cNvSpPr>
          <p:nvPr>
            <p:ph type="subTitle" idx="1"/>
          </p:nvPr>
        </p:nvSpPr>
        <p:spPr/>
        <p:txBody>
          <a:bodyPr/>
          <a:lstStyle/>
          <a:p>
            <a:r>
              <a:rPr lang="en-US" dirty="0"/>
              <a:t>IST 707 – Data Analytics</a:t>
            </a:r>
          </a:p>
        </p:txBody>
      </p:sp>
      <p:sp>
        <p:nvSpPr>
          <p:cNvPr id="4" name="Footer Placeholder 3">
            <a:extLst>
              <a:ext uri="{FF2B5EF4-FFF2-40B4-BE49-F238E27FC236}">
                <a16:creationId xmlns:a16="http://schemas.microsoft.com/office/drawing/2014/main" id="{6C9F67BA-7593-FC46-B50C-A184D3088DED}"/>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a16="http://schemas.microsoft.com/office/drawing/2014/main" id="{682C23C2-1D03-4B48-9385-DBE742709D39}"/>
              </a:ext>
            </a:extLst>
          </p:cNvPr>
          <p:cNvSpPr>
            <a:spLocks noGrp="1"/>
          </p:cNvSpPr>
          <p:nvPr>
            <p:ph type="sldNum" sz="quarter" idx="12"/>
          </p:nvPr>
        </p:nvSpPr>
        <p:spPr/>
        <p:txBody>
          <a:bodyPr/>
          <a:lstStyle/>
          <a:p>
            <a:fld id="{D7AA4DAA-FCC0-4A87-9952-1C8C499EA621}" type="slidenum">
              <a:rPr lang="en-US" smtClean="0"/>
              <a:t>1</a:t>
            </a:fld>
            <a:endParaRPr lang="en-US"/>
          </a:p>
        </p:txBody>
      </p:sp>
    </p:spTree>
    <p:extLst>
      <p:ext uri="{BB962C8B-B14F-4D97-AF65-F5344CB8AC3E}">
        <p14:creationId xmlns:p14="http://schemas.microsoft.com/office/powerpoint/2010/main" val="656245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p:txBody>
          <a:bodyPr/>
          <a:lstStyle/>
          <a:p>
            <a:pPr marL="0" indent="0">
              <a:buNone/>
            </a:pPr>
            <a:r>
              <a:rPr lang="en-US" dirty="0"/>
              <a:t>Exploratory Data Analysis (EDA) is an informal process with no strict rules to examine data. While informal with no strict rule, EDA is still extremely critical in any data analysis project. </a:t>
            </a:r>
          </a:p>
        </p:txBody>
      </p:sp>
      <p:sp>
        <p:nvSpPr>
          <p:cNvPr id="4" name="Footer Placeholder 3">
            <a:extLst>
              <a:ext uri="{FF2B5EF4-FFF2-40B4-BE49-F238E27FC236}">
                <a16:creationId xmlns:a16="http://schemas.microsoft.com/office/drawing/2014/main" id="{1A309C71-0E12-5344-936E-26F3536B3550}"/>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a16="http://schemas.microsoft.com/office/drawing/2014/main" id="{ACD5162F-B039-7C48-BA9A-CF57DFA8127A}"/>
              </a:ext>
            </a:extLst>
          </p:cNvPr>
          <p:cNvSpPr>
            <a:spLocks noGrp="1"/>
          </p:cNvSpPr>
          <p:nvPr>
            <p:ph type="sldNum" sz="quarter" idx="12"/>
          </p:nvPr>
        </p:nvSpPr>
        <p:spPr/>
        <p:txBody>
          <a:bodyPr/>
          <a:lstStyle/>
          <a:p>
            <a:fld id="{D7AA4DAA-FCC0-4A87-9952-1C8C499EA621}" type="slidenum">
              <a:rPr lang="en-US" smtClean="0"/>
              <a:t>10</a:t>
            </a:fld>
            <a:endParaRPr lang="en-US"/>
          </a:p>
        </p:txBody>
      </p:sp>
    </p:spTree>
    <p:extLst>
      <p:ext uri="{BB962C8B-B14F-4D97-AF65-F5344CB8AC3E}">
        <p14:creationId xmlns:p14="http://schemas.microsoft.com/office/powerpoint/2010/main" val="1411522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Categorical Variables</a:t>
            </a:r>
          </a:p>
        </p:txBody>
      </p:sp>
      <p:pic>
        <p:nvPicPr>
          <p:cNvPr id="4" name="Picture 3"/>
          <p:cNvPicPr>
            <a:picLocks noChangeAspect="1"/>
          </p:cNvPicPr>
          <p:nvPr/>
        </p:nvPicPr>
        <p:blipFill>
          <a:blip r:embed="rId2"/>
          <a:stretch>
            <a:fillRect/>
          </a:stretch>
        </p:blipFill>
        <p:spPr>
          <a:xfrm>
            <a:off x="3771900" y="1690688"/>
            <a:ext cx="3895698" cy="4650782"/>
          </a:xfrm>
          <a:prstGeom prst="rect">
            <a:avLst/>
          </a:prstGeom>
        </p:spPr>
      </p:pic>
      <p:sp>
        <p:nvSpPr>
          <p:cNvPr id="6" name="Footer Placeholder 5">
            <a:extLst>
              <a:ext uri="{FF2B5EF4-FFF2-40B4-BE49-F238E27FC236}">
                <a16:creationId xmlns:a16="http://schemas.microsoft.com/office/drawing/2014/main" id="{2CD3CB6B-9C72-3247-B51A-BED0F165861B}"/>
              </a:ext>
            </a:extLst>
          </p:cNvPr>
          <p:cNvSpPr>
            <a:spLocks noGrp="1"/>
          </p:cNvSpPr>
          <p:nvPr>
            <p:ph type="ftr" sz="quarter" idx="11"/>
          </p:nvPr>
        </p:nvSpPr>
        <p:spPr/>
        <p:txBody>
          <a:bodyPr/>
          <a:lstStyle/>
          <a:p>
            <a:r>
              <a:rPr lang="en-US"/>
              <a:t>Tin Hoang | Syracuse University</a:t>
            </a:r>
          </a:p>
        </p:txBody>
      </p:sp>
      <p:sp>
        <p:nvSpPr>
          <p:cNvPr id="7" name="Slide Number Placeholder 6">
            <a:extLst>
              <a:ext uri="{FF2B5EF4-FFF2-40B4-BE49-F238E27FC236}">
                <a16:creationId xmlns:a16="http://schemas.microsoft.com/office/drawing/2014/main" id="{3B700D6A-6BE1-D740-8A58-B8FD61B52930}"/>
              </a:ext>
            </a:extLst>
          </p:cNvPr>
          <p:cNvSpPr>
            <a:spLocks noGrp="1"/>
          </p:cNvSpPr>
          <p:nvPr>
            <p:ph type="sldNum" sz="quarter" idx="12"/>
          </p:nvPr>
        </p:nvSpPr>
        <p:spPr/>
        <p:txBody>
          <a:bodyPr/>
          <a:lstStyle/>
          <a:p>
            <a:fld id="{D7AA4DAA-FCC0-4A87-9952-1C8C499EA621}" type="slidenum">
              <a:rPr lang="en-US" smtClean="0"/>
              <a:t>11</a:t>
            </a:fld>
            <a:endParaRPr lang="en-US"/>
          </a:p>
        </p:txBody>
      </p:sp>
    </p:spTree>
    <p:extLst>
      <p:ext uri="{BB962C8B-B14F-4D97-AF65-F5344CB8AC3E}">
        <p14:creationId xmlns:p14="http://schemas.microsoft.com/office/powerpoint/2010/main" val="88063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Continuous Variables</a:t>
            </a:r>
          </a:p>
        </p:txBody>
      </p:sp>
      <p:pic>
        <p:nvPicPr>
          <p:cNvPr id="4" name="Picture 3"/>
          <p:cNvPicPr>
            <a:picLocks noChangeAspect="1"/>
          </p:cNvPicPr>
          <p:nvPr/>
        </p:nvPicPr>
        <p:blipFill>
          <a:blip r:embed="rId2"/>
          <a:stretch>
            <a:fillRect/>
          </a:stretch>
        </p:blipFill>
        <p:spPr>
          <a:xfrm>
            <a:off x="2208754" y="1670162"/>
            <a:ext cx="3539460" cy="4540838"/>
          </a:xfrm>
          <a:prstGeom prst="rect">
            <a:avLst/>
          </a:prstGeom>
        </p:spPr>
      </p:pic>
      <p:pic>
        <p:nvPicPr>
          <p:cNvPr id="5" name="Picture 4"/>
          <p:cNvPicPr>
            <a:picLocks noChangeAspect="1"/>
          </p:cNvPicPr>
          <p:nvPr/>
        </p:nvPicPr>
        <p:blipFill>
          <a:blip r:embed="rId3"/>
          <a:stretch>
            <a:fillRect/>
          </a:stretch>
        </p:blipFill>
        <p:spPr>
          <a:xfrm>
            <a:off x="6222662" y="1676700"/>
            <a:ext cx="3549988" cy="4540838"/>
          </a:xfrm>
          <a:prstGeom prst="rect">
            <a:avLst/>
          </a:prstGeom>
        </p:spPr>
      </p:pic>
      <p:sp>
        <p:nvSpPr>
          <p:cNvPr id="7" name="Footer Placeholder 6">
            <a:extLst>
              <a:ext uri="{FF2B5EF4-FFF2-40B4-BE49-F238E27FC236}">
                <a16:creationId xmlns:a16="http://schemas.microsoft.com/office/drawing/2014/main" id="{EAA06E6A-5DCA-484D-8893-B991D2B0F0A6}"/>
              </a:ext>
            </a:extLst>
          </p:cNvPr>
          <p:cNvSpPr>
            <a:spLocks noGrp="1"/>
          </p:cNvSpPr>
          <p:nvPr>
            <p:ph type="ftr" sz="quarter" idx="11"/>
          </p:nvPr>
        </p:nvSpPr>
        <p:spPr/>
        <p:txBody>
          <a:bodyPr/>
          <a:lstStyle/>
          <a:p>
            <a:r>
              <a:rPr lang="en-US" dirty="0"/>
              <a:t>Tin Hong | Syracuse University</a:t>
            </a:r>
          </a:p>
        </p:txBody>
      </p:sp>
      <p:sp>
        <p:nvSpPr>
          <p:cNvPr id="8" name="Slide Number Placeholder 7">
            <a:extLst>
              <a:ext uri="{FF2B5EF4-FFF2-40B4-BE49-F238E27FC236}">
                <a16:creationId xmlns:a16="http://schemas.microsoft.com/office/drawing/2014/main" id="{11A8A6CC-BD7A-A647-B662-DE95D570229E}"/>
              </a:ext>
            </a:extLst>
          </p:cNvPr>
          <p:cNvSpPr>
            <a:spLocks noGrp="1"/>
          </p:cNvSpPr>
          <p:nvPr>
            <p:ph type="sldNum" sz="quarter" idx="12"/>
          </p:nvPr>
        </p:nvSpPr>
        <p:spPr/>
        <p:txBody>
          <a:bodyPr/>
          <a:lstStyle/>
          <a:p>
            <a:fld id="{D7AA4DAA-FCC0-4A87-9952-1C8C499EA621}" type="slidenum">
              <a:rPr lang="en-US" smtClean="0"/>
              <a:t>12</a:t>
            </a:fld>
            <a:endParaRPr lang="en-US"/>
          </a:p>
        </p:txBody>
      </p:sp>
    </p:spTree>
    <p:extLst>
      <p:ext uri="{BB962C8B-B14F-4D97-AF65-F5344CB8AC3E}">
        <p14:creationId xmlns:p14="http://schemas.microsoft.com/office/powerpoint/2010/main" val="1893896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b="1" dirty="0"/>
              <a:t>dplyr</a:t>
            </a:r>
            <a:r>
              <a:rPr lang="en-US" dirty="0"/>
              <a:t>, </a:t>
            </a:r>
            <a:r>
              <a:rPr lang="en-US" b="1" dirty="0"/>
              <a:t>tidyr</a:t>
            </a:r>
            <a:r>
              <a:rPr lang="en-US" dirty="0"/>
              <a:t> and </a:t>
            </a:r>
            <a:r>
              <a:rPr lang="en-US" b="1" dirty="0"/>
              <a:t>ggplot2</a:t>
            </a:r>
            <a:r>
              <a:rPr lang="en-US" dirty="0"/>
              <a:t> for EDA</a:t>
            </a:r>
          </a:p>
        </p:txBody>
      </p:sp>
      <p:sp>
        <p:nvSpPr>
          <p:cNvPr id="3" name="Content Placeholder 2"/>
          <p:cNvSpPr>
            <a:spLocks noGrp="1"/>
          </p:cNvSpPr>
          <p:nvPr>
            <p:ph idx="1"/>
          </p:nvPr>
        </p:nvSpPr>
        <p:spPr>
          <a:xfrm>
            <a:off x="838199" y="1825625"/>
            <a:ext cx="10641227" cy="4351338"/>
          </a:xfrm>
        </p:spPr>
        <p:txBody>
          <a:bodyPr>
            <a:normAutofit fontScale="70000" lnSpcReduction="20000"/>
          </a:bodyPr>
          <a:lstStyle/>
          <a:p>
            <a:pPr marL="0" indent="0">
              <a:buNone/>
            </a:pPr>
            <a:r>
              <a:rPr lang="en-US" b="1" dirty="0"/>
              <a:t>dplyr</a:t>
            </a:r>
            <a:r>
              <a:rPr lang="en-US" dirty="0"/>
              <a:t> solves data manipulation challenges and can speed up data analysis significantly. There are 5 primary functions:</a:t>
            </a:r>
          </a:p>
          <a:p>
            <a:pPr lvl="1"/>
            <a:r>
              <a:rPr lang="en-US" b="1" dirty="0"/>
              <a:t>select() </a:t>
            </a:r>
            <a:r>
              <a:rPr lang="en-US" dirty="0"/>
              <a:t>– selects variables</a:t>
            </a:r>
          </a:p>
          <a:p>
            <a:pPr lvl="1"/>
            <a:r>
              <a:rPr lang="en-US" b="1" dirty="0"/>
              <a:t>filter() </a:t>
            </a:r>
            <a:r>
              <a:rPr lang="en-US" dirty="0"/>
              <a:t>– selects rows</a:t>
            </a:r>
          </a:p>
          <a:p>
            <a:pPr lvl="1"/>
            <a:r>
              <a:rPr lang="en-US" b="1" dirty="0"/>
              <a:t>mutate() </a:t>
            </a:r>
            <a:r>
              <a:rPr lang="en-US" dirty="0"/>
              <a:t>– creates a new variable or overwrite an existing one</a:t>
            </a:r>
          </a:p>
          <a:p>
            <a:pPr lvl="1"/>
            <a:r>
              <a:rPr lang="en-US" b="1" dirty="0"/>
              <a:t>summarise() </a:t>
            </a:r>
            <a:r>
              <a:rPr lang="en-US" dirty="0"/>
              <a:t>– aggregates the data</a:t>
            </a:r>
          </a:p>
          <a:p>
            <a:pPr lvl="1"/>
            <a:r>
              <a:rPr lang="en-US" b="1" dirty="0"/>
              <a:t>arrange() </a:t>
            </a:r>
            <a:r>
              <a:rPr lang="en-US" dirty="0"/>
              <a:t>– sorts rows</a:t>
            </a:r>
          </a:p>
          <a:p>
            <a:pPr marL="457200" lvl="1" indent="0">
              <a:buNone/>
            </a:pPr>
            <a:endParaRPr lang="en-US" dirty="0"/>
          </a:p>
          <a:p>
            <a:pPr marL="0" indent="0">
              <a:buNone/>
            </a:pPr>
            <a:r>
              <a:rPr lang="en-US" b="1" dirty="0"/>
              <a:t>tidyr</a:t>
            </a:r>
            <a:r>
              <a:rPr lang="en-US" dirty="0"/>
              <a:t> transforms data into tidy format. There are 2 primary functions:</a:t>
            </a:r>
          </a:p>
          <a:p>
            <a:pPr lvl="1"/>
            <a:r>
              <a:rPr lang="en-US" b="1" dirty="0"/>
              <a:t>gather() </a:t>
            </a:r>
            <a:r>
              <a:rPr lang="en-US" dirty="0"/>
              <a:t>– transforms a data frame from wide to long</a:t>
            </a:r>
          </a:p>
          <a:p>
            <a:pPr lvl="1"/>
            <a:r>
              <a:rPr lang="en-US" b="1" dirty="0"/>
              <a:t>spread() </a:t>
            </a:r>
            <a:r>
              <a:rPr lang="en-US" dirty="0"/>
              <a:t>– transforms a data frame from long to wide</a:t>
            </a:r>
          </a:p>
          <a:p>
            <a:pPr marL="457200" lvl="1" indent="0">
              <a:buNone/>
            </a:pPr>
            <a:endParaRPr lang="en-US" dirty="0"/>
          </a:p>
          <a:p>
            <a:pPr marL="0" indent="0">
              <a:buNone/>
            </a:pPr>
            <a:r>
              <a:rPr lang="en-US" b="1" dirty="0"/>
              <a:t>ggplot2</a:t>
            </a:r>
            <a:r>
              <a:rPr lang="en-US" dirty="0"/>
              <a:t> makes plot using the grammar of graphic principles. There are 3 primary components:</a:t>
            </a:r>
          </a:p>
          <a:p>
            <a:pPr lvl="1"/>
            <a:r>
              <a:rPr lang="en-US" b="1" dirty="0"/>
              <a:t>data</a:t>
            </a:r>
            <a:r>
              <a:rPr lang="en-US" dirty="0"/>
              <a:t> – the data to plot</a:t>
            </a:r>
          </a:p>
          <a:p>
            <a:pPr lvl="1"/>
            <a:r>
              <a:rPr lang="en-US" b="1" dirty="0"/>
              <a:t>aes() </a:t>
            </a:r>
            <a:r>
              <a:rPr lang="en-US" dirty="0"/>
              <a:t>– the aesthetic mapping</a:t>
            </a:r>
          </a:p>
          <a:p>
            <a:pPr lvl="1"/>
            <a:r>
              <a:rPr lang="en-US" b="1" dirty="0"/>
              <a:t>geom_ </a:t>
            </a:r>
            <a:r>
              <a:rPr lang="en-US" dirty="0"/>
              <a:t>- the geometry to plot</a:t>
            </a:r>
          </a:p>
          <a:p>
            <a:pPr marL="457200" lvl="1" indent="0">
              <a:buNone/>
            </a:pPr>
            <a:endParaRPr lang="en-US" dirty="0"/>
          </a:p>
        </p:txBody>
      </p:sp>
      <p:sp>
        <p:nvSpPr>
          <p:cNvPr id="4" name="Footer Placeholder 3">
            <a:extLst>
              <a:ext uri="{FF2B5EF4-FFF2-40B4-BE49-F238E27FC236}">
                <a16:creationId xmlns:a16="http://schemas.microsoft.com/office/drawing/2014/main" id="{B1D04E4F-A0A9-9B41-ABF5-F7DC576229A4}"/>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a16="http://schemas.microsoft.com/office/drawing/2014/main" id="{AC55DE97-635A-C240-8E37-7B48FB8D89A8}"/>
              </a:ext>
            </a:extLst>
          </p:cNvPr>
          <p:cNvSpPr>
            <a:spLocks noGrp="1"/>
          </p:cNvSpPr>
          <p:nvPr>
            <p:ph type="sldNum" sz="quarter" idx="12"/>
          </p:nvPr>
        </p:nvSpPr>
        <p:spPr/>
        <p:txBody>
          <a:bodyPr/>
          <a:lstStyle/>
          <a:p>
            <a:fld id="{D7AA4DAA-FCC0-4A87-9952-1C8C499EA621}" type="slidenum">
              <a:rPr lang="en-US" smtClean="0"/>
              <a:t>13</a:t>
            </a:fld>
            <a:endParaRPr lang="en-US"/>
          </a:p>
        </p:txBody>
      </p:sp>
    </p:spTree>
    <p:extLst>
      <p:ext uri="{BB962C8B-B14F-4D97-AF65-F5344CB8AC3E}">
        <p14:creationId xmlns:p14="http://schemas.microsoft.com/office/powerpoint/2010/main" val="2036508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BB4CC-B506-F343-B226-1AD562032DC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08AB3E6-FFEA-724D-A4E4-78D05A4CBFA9}"/>
              </a:ext>
            </a:extLst>
          </p:cNvPr>
          <p:cNvSpPr>
            <a:spLocks noGrp="1"/>
          </p:cNvSpPr>
          <p:nvPr>
            <p:ph idx="1"/>
          </p:nvPr>
        </p:nvSpPr>
        <p:spPr/>
        <p:txBody>
          <a:bodyPr>
            <a:normAutofit/>
          </a:bodyPr>
          <a:lstStyle/>
          <a:p>
            <a:pPr marL="0" indent="0">
              <a:buNone/>
            </a:pPr>
            <a:r>
              <a:rPr lang="en-US" sz="2000" dirty="0"/>
              <a:t>Hadley Wickham, Garrett Grolemund. </a:t>
            </a:r>
            <a:r>
              <a:rPr lang="en-US" sz="2000" b="1" i="1" dirty="0"/>
              <a:t>R</a:t>
            </a:r>
            <a:r>
              <a:rPr lang="en-US" sz="2000" i="1" dirty="0"/>
              <a:t> for </a:t>
            </a:r>
            <a:r>
              <a:rPr lang="en-US" sz="2000" b="1" i="1" dirty="0"/>
              <a:t>Data Science</a:t>
            </a:r>
            <a:r>
              <a:rPr lang="en-US" sz="2000" i="1" dirty="0"/>
              <a:t> </a:t>
            </a:r>
            <a:r>
              <a:rPr lang="en-US" sz="2000" dirty="0"/>
              <a:t>Sebastopol, CA:  O’Reilly 2017</a:t>
            </a:r>
          </a:p>
          <a:p>
            <a:pPr marL="0" indent="0">
              <a:buNone/>
            </a:pPr>
            <a:r>
              <a:rPr lang="en-US" sz="2000" dirty="0"/>
              <a:t>Yau, N. (2013). </a:t>
            </a:r>
            <a:r>
              <a:rPr lang="en-US" sz="2000" b="1" i="1" dirty="0"/>
              <a:t>Data Points: Visualization That Means Something</a:t>
            </a:r>
            <a:r>
              <a:rPr lang="en-US" sz="2000" dirty="0"/>
              <a:t>. Hoboken, NJ: John Wiley &amp; Sons </a:t>
            </a:r>
          </a:p>
          <a:p>
            <a:pPr marL="0" indent="0">
              <a:buNone/>
            </a:pPr>
            <a:endParaRPr lang="en-US" sz="1600" dirty="0"/>
          </a:p>
        </p:txBody>
      </p:sp>
      <p:sp>
        <p:nvSpPr>
          <p:cNvPr id="4" name="Footer Placeholder 3">
            <a:extLst>
              <a:ext uri="{FF2B5EF4-FFF2-40B4-BE49-F238E27FC236}">
                <a16:creationId xmlns:a16="http://schemas.microsoft.com/office/drawing/2014/main" id="{F80B0447-2771-9B46-B9EA-1BC4B2527420}"/>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a16="http://schemas.microsoft.com/office/drawing/2014/main" id="{0497B39C-21FD-BC40-9357-222EAAB81E09}"/>
              </a:ext>
            </a:extLst>
          </p:cNvPr>
          <p:cNvSpPr>
            <a:spLocks noGrp="1"/>
          </p:cNvSpPr>
          <p:nvPr>
            <p:ph type="sldNum" sz="quarter" idx="12"/>
          </p:nvPr>
        </p:nvSpPr>
        <p:spPr/>
        <p:txBody>
          <a:bodyPr/>
          <a:lstStyle/>
          <a:p>
            <a:fld id="{1413E6FA-519D-E648-A3A7-178C81E2644A}" type="slidenum">
              <a:rPr lang="en-US" smtClean="0"/>
              <a:t>14</a:t>
            </a:fld>
            <a:endParaRPr lang="en-US"/>
          </a:p>
        </p:txBody>
      </p:sp>
    </p:spTree>
    <p:extLst>
      <p:ext uri="{BB962C8B-B14F-4D97-AF65-F5344CB8AC3E}">
        <p14:creationId xmlns:p14="http://schemas.microsoft.com/office/powerpoint/2010/main" val="50914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2</a:t>
            </a:r>
          </a:p>
        </p:txBody>
      </p:sp>
      <p:sp>
        <p:nvSpPr>
          <p:cNvPr id="3" name="Content Placeholder 2"/>
          <p:cNvSpPr>
            <a:spLocks noGrp="1"/>
          </p:cNvSpPr>
          <p:nvPr>
            <p:ph idx="1"/>
          </p:nvPr>
        </p:nvSpPr>
        <p:spPr/>
        <p:txBody>
          <a:bodyPr/>
          <a:lstStyle/>
          <a:p>
            <a:r>
              <a:rPr lang="en-US" dirty="0"/>
              <a:t>Data Preparation Topics</a:t>
            </a:r>
          </a:p>
          <a:p>
            <a:pPr lvl="1"/>
            <a:r>
              <a:rPr lang="en-US" dirty="0"/>
              <a:t>Data Set Types / Attribute Types</a:t>
            </a:r>
          </a:p>
          <a:p>
            <a:pPr lvl="1"/>
            <a:r>
              <a:rPr lang="en-US" dirty="0"/>
              <a:t>Data Quality Issues</a:t>
            </a:r>
          </a:p>
          <a:p>
            <a:pPr lvl="1"/>
            <a:r>
              <a:rPr lang="en-US" dirty="0"/>
              <a:t>Summary Statistics / Visualization</a:t>
            </a:r>
          </a:p>
          <a:p>
            <a:pPr lvl="1"/>
            <a:r>
              <a:rPr lang="en-US" dirty="0"/>
              <a:t>Aggregation / Transformation</a:t>
            </a:r>
          </a:p>
          <a:p>
            <a:pPr lvl="1"/>
            <a:r>
              <a:rPr lang="en-US" dirty="0"/>
              <a:t>Data Sampling</a:t>
            </a:r>
          </a:p>
          <a:p>
            <a:r>
              <a:rPr lang="en-US" dirty="0"/>
              <a:t>What is Exploratory Analysis?</a:t>
            </a:r>
          </a:p>
          <a:p>
            <a:r>
              <a:rPr lang="en-US" dirty="0"/>
              <a:t>The tools in R for Exploratory Data Analysis</a:t>
            </a:r>
          </a:p>
        </p:txBody>
      </p:sp>
      <p:sp>
        <p:nvSpPr>
          <p:cNvPr id="4" name="Footer Placeholder 3">
            <a:extLst>
              <a:ext uri="{FF2B5EF4-FFF2-40B4-BE49-F238E27FC236}">
                <a16:creationId xmlns:a16="http://schemas.microsoft.com/office/drawing/2014/main" id="{543EDCB7-C42A-0540-8A9A-4549C315A705}"/>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a16="http://schemas.microsoft.com/office/drawing/2014/main" id="{4E7755D0-B26E-4B48-9B18-3767FF690E10}"/>
              </a:ext>
            </a:extLst>
          </p:cNvPr>
          <p:cNvSpPr>
            <a:spLocks noGrp="1"/>
          </p:cNvSpPr>
          <p:nvPr>
            <p:ph type="sldNum" sz="quarter" idx="12"/>
          </p:nvPr>
        </p:nvSpPr>
        <p:spPr/>
        <p:txBody>
          <a:bodyPr/>
          <a:lstStyle/>
          <a:p>
            <a:fld id="{D7AA4DAA-FCC0-4A87-9952-1C8C499EA621}" type="slidenum">
              <a:rPr lang="en-US" smtClean="0"/>
              <a:t>2</a:t>
            </a:fld>
            <a:endParaRPr lang="en-US"/>
          </a:p>
        </p:txBody>
      </p:sp>
    </p:spTree>
    <p:extLst>
      <p:ext uri="{BB962C8B-B14F-4D97-AF65-F5344CB8AC3E}">
        <p14:creationId xmlns:p14="http://schemas.microsoft.com/office/powerpoint/2010/main" val="176583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03FE2-7036-9D4E-9214-2CC59872A07A}"/>
              </a:ext>
            </a:extLst>
          </p:cNvPr>
          <p:cNvSpPr>
            <a:spLocks noGrp="1"/>
          </p:cNvSpPr>
          <p:nvPr>
            <p:ph type="title"/>
          </p:nvPr>
        </p:nvSpPr>
        <p:spPr/>
        <p:txBody>
          <a:bodyPr/>
          <a:lstStyle/>
          <a:p>
            <a:r>
              <a:rPr lang="en-US" dirty="0"/>
              <a:t>Data Set Types</a:t>
            </a:r>
          </a:p>
        </p:txBody>
      </p:sp>
      <p:sp>
        <p:nvSpPr>
          <p:cNvPr id="3" name="Content Placeholder 2">
            <a:extLst>
              <a:ext uri="{FF2B5EF4-FFF2-40B4-BE49-F238E27FC236}">
                <a16:creationId xmlns:a16="http://schemas.microsoft.com/office/drawing/2014/main" id="{BB910587-CE1A-1948-8EF2-F205C68315C5}"/>
              </a:ext>
            </a:extLst>
          </p:cNvPr>
          <p:cNvSpPr>
            <a:spLocks noGrp="1"/>
          </p:cNvSpPr>
          <p:nvPr>
            <p:ph idx="1"/>
          </p:nvPr>
        </p:nvSpPr>
        <p:spPr/>
        <p:txBody>
          <a:bodyPr/>
          <a:lstStyle/>
          <a:p>
            <a:r>
              <a:rPr lang="en-US" b="1" dirty="0"/>
              <a:t>Record Data </a:t>
            </a:r>
            <a:r>
              <a:rPr lang="en-US" dirty="0"/>
              <a:t>– Data in tabular format</a:t>
            </a:r>
          </a:p>
          <a:p>
            <a:pPr lvl="1"/>
            <a:r>
              <a:rPr lang="en-US" dirty="0"/>
              <a:t>Each row is an observation and each column is an attribute</a:t>
            </a:r>
          </a:p>
          <a:p>
            <a:r>
              <a:rPr lang="en-US" b="1" dirty="0"/>
              <a:t>Text Documents</a:t>
            </a:r>
          </a:p>
          <a:p>
            <a:r>
              <a:rPr lang="en-US" b="1" dirty="0"/>
              <a:t>Image Data</a:t>
            </a:r>
          </a:p>
          <a:p>
            <a:r>
              <a:rPr lang="en-US" b="1" dirty="0"/>
              <a:t>Sequence Data</a:t>
            </a:r>
          </a:p>
          <a:p>
            <a:r>
              <a:rPr lang="en-US" b="1" dirty="0"/>
              <a:t>Transaction Data</a:t>
            </a:r>
          </a:p>
          <a:p>
            <a:r>
              <a:rPr lang="en-US" b="1" dirty="0"/>
              <a:t>Network Data</a:t>
            </a:r>
          </a:p>
          <a:p>
            <a:pPr lvl="1"/>
            <a:endParaRPr lang="en-US" dirty="0"/>
          </a:p>
        </p:txBody>
      </p:sp>
      <p:sp>
        <p:nvSpPr>
          <p:cNvPr id="4" name="Footer Placeholder 3">
            <a:extLst>
              <a:ext uri="{FF2B5EF4-FFF2-40B4-BE49-F238E27FC236}">
                <a16:creationId xmlns:a16="http://schemas.microsoft.com/office/drawing/2014/main" id="{91DC93D2-5EBD-0245-8004-300703805104}"/>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a16="http://schemas.microsoft.com/office/drawing/2014/main" id="{8C5EC85D-28DF-DB4A-A028-37496C566F32}"/>
              </a:ext>
            </a:extLst>
          </p:cNvPr>
          <p:cNvSpPr>
            <a:spLocks noGrp="1"/>
          </p:cNvSpPr>
          <p:nvPr>
            <p:ph type="sldNum" sz="quarter" idx="12"/>
          </p:nvPr>
        </p:nvSpPr>
        <p:spPr/>
        <p:txBody>
          <a:bodyPr/>
          <a:lstStyle/>
          <a:p>
            <a:fld id="{D7AA4DAA-FCC0-4A87-9952-1C8C499EA621}" type="slidenum">
              <a:rPr lang="en-US" smtClean="0"/>
              <a:t>3</a:t>
            </a:fld>
            <a:endParaRPr lang="en-US"/>
          </a:p>
        </p:txBody>
      </p:sp>
    </p:spTree>
    <p:extLst>
      <p:ext uri="{BB962C8B-B14F-4D97-AF65-F5344CB8AC3E}">
        <p14:creationId xmlns:p14="http://schemas.microsoft.com/office/powerpoint/2010/main" val="221029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Types</a:t>
            </a:r>
          </a:p>
        </p:txBody>
      </p:sp>
      <p:sp>
        <p:nvSpPr>
          <p:cNvPr id="3" name="Content Placeholder 2"/>
          <p:cNvSpPr>
            <a:spLocks noGrp="1"/>
          </p:cNvSpPr>
          <p:nvPr>
            <p:ph idx="1"/>
          </p:nvPr>
        </p:nvSpPr>
        <p:spPr/>
        <p:txBody>
          <a:bodyPr/>
          <a:lstStyle/>
          <a:p>
            <a:r>
              <a:rPr lang="en-US" b="1" dirty="0"/>
              <a:t>Categorical (qualitative): </a:t>
            </a:r>
            <a:r>
              <a:rPr lang="en-US" dirty="0"/>
              <a:t>limited number of distinct categories</a:t>
            </a:r>
          </a:p>
          <a:p>
            <a:pPr lvl="1"/>
            <a:r>
              <a:rPr lang="en-US" dirty="0"/>
              <a:t>Ordinal: information to order objects</a:t>
            </a:r>
          </a:p>
          <a:p>
            <a:pPr lvl="2"/>
            <a:r>
              <a:rPr lang="en-US" dirty="0"/>
              <a:t>Grades, {good, better, best}</a:t>
            </a:r>
          </a:p>
          <a:p>
            <a:pPr lvl="1"/>
            <a:r>
              <a:rPr lang="en-US" dirty="0"/>
              <a:t>Nominal: information to distinguish one object from another</a:t>
            </a:r>
          </a:p>
          <a:p>
            <a:pPr lvl="2"/>
            <a:r>
              <a:rPr lang="en-US" dirty="0"/>
              <a:t>Zip code, employee ID, gender</a:t>
            </a:r>
          </a:p>
          <a:p>
            <a:pPr marL="457200" lvl="1" indent="0">
              <a:buNone/>
            </a:pPr>
            <a:endParaRPr lang="en-US" dirty="0"/>
          </a:p>
          <a:p>
            <a:r>
              <a:rPr lang="en-US" b="1" dirty="0"/>
              <a:t>Numerical (quantitative): </a:t>
            </a:r>
            <a:r>
              <a:rPr lang="en-US" dirty="0"/>
              <a:t>numerical values</a:t>
            </a:r>
          </a:p>
          <a:p>
            <a:pPr lvl="1"/>
            <a:r>
              <a:rPr lang="en-US" dirty="0"/>
              <a:t>Interval: differences between values are meaningful</a:t>
            </a:r>
          </a:p>
          <a:p>
            <a:pPr lvl="2"/>
            <a:r>
              <a:rPr lang="en-US" dirty="0"/>
              <a:t>Calendar dates, temperature in Celsius</a:t>
            </a:r>
          </a:p>
          <a:p>
            <a:pPr lvl="1"/>
            <a:r>
              <a:rPr lang="en-US" dirty="0"/>
              <a:t>Ratio: differences and ratios are meaningful</a:t>
            </a:r>
          </a:p>
          <a:p>
            <a:pPr lvl="2"/>
            <a:r>
              <a:rPr lang="en-US" dirty="0"/>
              <a:t>Age, mass, monetary</a:t>
            </a:r>
          </a:p>
        </p:txBody>
      </p:sp>
      <p:sp>
        <p:nvSpPr>
          <p:cNvPr id="4" name="Footer Placeholder 3">
            <a:extLst>
              <a:ext uri="{FF2B5EF4-FFF2-40B4-BE49-F238E27FC236}">
                <a16:creationId xmlns:a16="http://schemas.microsoft.com/office/drawing/2014/main" id="{5A2CE0FB-6574-084A-BA37-0F3C8CFE26F8}"/>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a16="http://schemas.microsoft.com/office/drawing/2014/main" id="{25C8BC33-CEBD-8842-9591-DA51880FB0EC}"/>
              </a:ext>
            </a:extLst>
          </p:cNvPr>
          <p:cNvSpPr>
            <a:spLocks noGrp="1"/>
          </p:cNvSpPr>
          <p:nvPr>
            <p:ph type="sldNum" sz="quarter" idx="12"/>
          </p:nvPr>
        </p:nvSpPr>
        <p:spPr/>
        <p:txBody>
          <a:bodyPr/>
          <a:lstStyle/>
          <a:p>
            <a:fld id="{D7AA4DAA-FCC0-4A87-9952-1C8C499EA621}" type="slidenum">
              <a:rPr lang="en-US" smtClean="0"/>
              <a:t>4</a:t>
            </a:fld>
            <a:endParaRPr lang="en-US"/>
          </a:p>
        </p:txBody>
      </p:sp>
    </p:spTree>
    <p:extLst>
      <p:ext uri="{BB962C8B-B14F-4D97-AF65-F5344CB8AC3E}">
        <p14:creationId xmlns:p14="http://schemas.microsoft.com/office/powerpoint/2010/main" val="3479666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Quality</a:t>
            </a:r>
          </a:p>
        </p:txBody>
      </p:sp>
      <p:sp>
        <p:nvSpPr>
          <p:cNvPr id="3" name="Content Placeholder 2"/>
          <p:cNvSpPr>
            <a:spLocks noGrp="1"/>
          </p:cNvSpPr>
          <p:nvPr>
            <p:ph idx="1"/>
          </p:nvPr>
        </p:nvSpPr>
        <p:spPr/>
        <p:txBody>
          <a:bodyPr/>
          <a:lstStyle/>
          <a:p>
            <a:r>
              <a:rPr lang="en-US" dirty="0"/>
              <a:t>Goals of Data Quality:</a:t>
            </a:r>
          </a:p>
          <a:p>
            <a:pPr lvl="1"/>
            <a:r>
              <a:rPr lang="en-US" dirty="0"/>
              <a:t>Accuracy, Completeness, Uniqueness, Timeliness and Consistency</a:t>
            </a:r>
          </a:p>
          <a:p>
            <a:r>
              <a:rPr lang="en-US" dirty="0"/>
              <a:t>Handling missing values:</a:t>
            </a:r>
          </a:p>
          <a:p>
            <a:pPr lvl="1"/>
            <a:r>
              <a:rPr lang="en-US" dirty="0"/>
              <a:t>SME inputs</a:t>
            </a:r>
          </a:p>
          <a:p>
            <a:pPr lvl="1"/>
            <a:r>
              <a:rPr lang="en-US" dirty="0"/>
              <a:t>Remove the records with missing value</a:t>
            </a:r>
          </a:p>
          <a:p>
            <a:pPr lvl="1"/>
            <a:r>
              <a:rPr lang="en-US" dirty="0"/>
              <a:t>Use a global constant to fill the missing value</a:t>
            </a:r>
          </a:p>
          <a:p>
            <a:pPr lvl="1"/>
            <a:r>
              <a:rPr lang="en-US" dirty="0"/>
              <a:t>Use mean, median or mode to fill the missing value</a:t>
            </a:r>
          </a:p>
          <a:p>
            <a:pPr lvl="1"/>
            <a:r>
              <a:rPr lang="en-US" dirty="0"/>
              <a:t>Use the most probable value to fill the missing value</a:t>
            </a:r>
          </a:p>
        </p:txBody>
      </p:sp>
      <p:sp>
        <p:nvSpPr>
          <p:cNvPr id="4" name="Footer Placeholder 3">
            <a:extLst>
              <a:ext uri="{FF2B5EF4-FFF2-40B4-BE49-F238E27FC236}">
                <a16:creationId xmlns:a16="http://schemas.microsoft.com/office/drawing/2014/main" id="{846855D3-C68C-B640-A071-0B3921D9283C}"/>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a16="http://schemas.microsoft.com/office/drawing/2014/main" id="{4A08E043-4E41-CF48-9DCE-7432C5FF221F}"/>
              </a:ext>
            </a:extLst>
          </p:cNvPr>
          <p:cNvSpPr>
            <a:spLocks noGrp="1"/>
          </p:cNvSpPr>
          <p:nvPr>
            <p:ph type="sldNum" sz="quarter" idx="12"/>
          </p:nvPr>
        </p:nvSpPr>
        <p:spPr/>
        <p:txBody>
          <a:bodyPr/>
          <a:lstStyle/>
          <a:p>
            <a:fld id="{D7AA4DAA-FCC0-4A87-9952-1C8C499EA621}" type="slidenum">
              <a:rPr lang="en-US" smtClean="0"/>
              <a:t>5</a:t>
            </a:fld>
            <a:endParaRPr lang="en-US"/>
          </a:p>
        </p:txBody>
      </p:sp>
    </p:spTree>
    <p:extLst>
      <p:ext uri="{BB962C8B-B14F-4D97-AF65-F5344CB8AC3E}">
        <p14:creationId xmlns:p14="http://schemas.microsoft.com/office/powerpoint/2010/main" val="59984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Statistics</a:t>
            </a:r>
          </a:p>
        </p:txBody>
      </p:sp>
      <p:sp>
        <p:nvSpPr>
          <p:cNvPr id="3" name="Content Placeholder 2"/>
          <p:cNvSpPr>
            <a:spLocks noGrp="1"/>
          </p:cNvSpPr>
          <p:nvPr>
            <p:ph idx="1"/>
          </p:nvPr>
        </p:nvSpPr>
        <p:spPr/>
        <p:txBody>
          <a:bodyPr/>
          <a:lstStyle/>
          <a:p>
            <a:r>
              <a:rPr lang="en-US" dirty="0"/>
              <a:t>Measures of central tendency:</a:t>
            </a:r>
          </a:p>
          <a:p>
            <a:pPr lvl="1"/>
            <a:r>
              <a:rPr lang="en-US" dirty="0"/>
              <a:t>Mean, median, mode</a:t>
            </a:r>
          </a:p>
          <a:p>
            <a:r>
              <a:rPr lang="en-US" dirty="0"/>
              <a:t>Measure of dispersion:</a:t>
            </a:r>
          </a:p>
          <a:p>
            <a:pPr lvl="1"/>
            <a:r>
              <a:rPr lang="en-US" dirty="0"/>
              <a:t>Range, quartiles, interquartile range</a:t>
            </a:r>
          </a:p>
        </p:txBody>
      </p:sp>
      <p:sp>
        <p:nvSpPr>
          <p:cNvPr id="4" name="Footer Placeholder 3">
            <a:extLst>
              <a:ext uri="{FF2B5EF4-FFF2-40B4-BE49-F238E27FC236}">
                <a16:creationId xmlns:a16="http://schemas.microsoft.com/office/drawing/2014/main" id="{26DCFF2D-AAB5-D24A-BA30-0214718D49CF}"/>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a16="http://schemas.microsoft.com/office/drawing/2014/main" id="{97283B87-0347-354A-BF5A-C78B4DD759B8}"/>
              </a:ext>
            </a:extLst>
          </p:cNvPr>
          <p:cNvSpPr>
            <a:spLocks noGrp="1"/>
          </p:cNvSpPr>
          <p:nvPr>
            <p:ph type="sldNum" sz="quarter" idx="12"/>
          </p:nvPr>
        </p:nvSpPr>
        <p:spPr/>
        <p:txBody>
          <a:bodyPr/>
          <a:lstStyle/>
          <a:p>
            <a:fld id="{D7AA4DAA-FCC0-4A87-9952-1C8C499EA621}" type="slidenum">
              <a:rPr lang="en-US" smtClean="0"/>
              <a:t>6</a:t>
            </a:fld>
            <a:endParaRPr lang="en-US"/>
          </a:p>
        </p:txBody>
      </p:sp>
    </p:spTree>
    <p:extLst>
      <p:ext uri="{BB962C8B-B14F-4D97-AF65-F5344CB8AC3E}">
        <p14:creationId xmlns:p14="http://schemas.microsoft.com/office/powerpoint/2010/main" val="196820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&amp; Transformation</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Data transformation is a process to transform the original data to a preferable format for the input of certain algorithms. Methods include:</a:t>
            </a:r>
          </a:p>
          <a:p>
            <a:pPr lvl="1"/>
            <a:r>
              <a:rPr lang="en-US" dirty="0"/>
              <a:t>Aggregation, normalization, discretization, smoothing, feature engineering</a:t>
            </a:r>
          </a:p>
          <a:p>
            <a:pPr lvl="1"/>
            <a:endParaRPr lang="en-US" dirty="0"/>
          </a:p>
          <a:p>
            <a:r>
              <a:rPr lang="en-US" b="1" dirty="0"/>
              <a:t>Normalization</a:t>
            </a:r>
            <a:r>
              <a:rPr lang="en-US" dirty="0"/>
              <a:t> – transform or map the data to a smaller or common range. All attributes have equal weight after this process. Methods:</a:t>
            </a:r>
          </a:p>
          <a:p>
            <a:pPr lvl="1"/>
            <a:r>
              <a:rPr lang="en-US" dirty="0"/>
              <a:t>Min-max, z-score</a:t>
            </a:r>
          </a:p>
          <a:p>
            <a:r>
              <a:rPr lang="en-US" b="1" dirty="0"/>
              <a:t>Discretization</a:t>
            </a:r>
            <a:r>
              <a:rPr lang="en-US" dirty="0"/>
              <a:t> – convert a numerical variable to a categorical variable base on some criteria. This is a common way of creating a new variable from an existing one. Methods:</a:t>
            </a:r>
          </a:p>
          <a:p>
            <a:pPr lvl="1"/>
            <a:r>
              <a:rPr lang="en-US" dirty="0"/>
              <a:t>Binning, histogram analysis, cluster analysis, decision tree analysis, or correlation analysis</a:t>
            </a:r>
          </a:p>
          <a:p>
            <a:endParaRPr lang="en-US" dirty="0"/>
          </a:p>
        </p:txBody>
      </p:sp>
      <p:sp>
        <p:nvSpPr>
          <p:cNvPr id="4" name="Footer Placeholder 3">
            <a:extLst>
              <a:ext uri="{FF2B5EF4-FFF2-40B4-BE49-F238E27FC236}">
                <a16:creationId xmlns:a16="http://schemas.microsoft.com/office/drawing/2014/main" id="{343CBA7A-0999-7343-8050-FADF1697F9AF}"/>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a16="http://schemas.microsoft.com/office/drawing/2014/main" id="{84FC9C4C-D189-6F45-8A93-F67F1943358C}"/>
              </a:ext>
            </a:extLst>
          </p:cNvPr>
          <p:cNvSpPr>
            <a:spLocks noGrp="1"/>
          </p:cNvSpPr>
          <p:nvPr>
            <p:ph type="sldNum" sz="quarter" idx="12"/>
          </p:nvPr>
        </p:nvSpPr>
        <p:spPr/>
        <p:txBody>
          <a:bodyPr/>
          <a:lstStyle/>
          <a:p>
            <a:fld id="{D7AA4DAA-FCC0-4A87-9952-1C8C499EA621}" type="slidenum">
              <a:rPr lang="en-US" smtClean="0"/>
              <a:t>7</a:t>
            </a:fld>
            <a:endParaRPr lang="en-US"/>
          </a:p>
        </p:txBody>
      </p:sp>
    </p:spTree>
    <p:extLst>
      <p:ext uri="{BB962C8B-B14F-4D97-AF65-F5344CB8AC3E}">
        <p14:creationId xmlns:p14="http://schemas.microsoft.com/office/powerpoint/2010/main" val="2326426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Sampling</a:t>
            </a:r>
          </a:p>
        </p:txBody>
      </p:sp>
      <p:sp>
        <p:nvSpPr>
          <p:cNvPr id="3" name="Content Placeholder 2"/>
          <p:cNvSpPr>
            <a:spLocks noGrp="1"/>
          </p:cNvSpPr>
          <p:nvPr>
            <p:ph idx="1"/>
          </p:nvPr>
        </p:nvSpPr>
        <p:spPr/>
        <p:txBody>
          <a:bodyPr/>
          <a:lstStyle/>
          <a:p>
            <a:r>
              <a:rPr lang="en-US" b="1" dirty="0"/>
              <a:t>Simple random sampling </a:t>
            </a:r>
            <a:r>
              <a:rPr lang="en-US" dirty="0"/>
              <a:t>– randomly select cases from a population where each case is equally to be selected</a:t>
            </a:r>
          </a:p>
          <a:p>
            <a:r>
              <a:rPr lang="en-US" b="1" dirty="0"/>
              <a:t>Stratified sampling </a:t>
            </a:r>
            <a:r>
              <a:rPr lang="en-US" dirty="0"/>
              <a:t>– first divide the population into homogeneous groups, then randomly sample from each groups</a:t>
            </a:r>
          </a:p>
          <a:p>
            <a:r>
              <a:rPr lang="en-US" b="1" dirty="0"/>
              <a:t>Cluster sampling </a:t>
            </a:r>
            <a:r>
              <a:rPr lang="en-US" dirty="0"/>
              <a:t>– first divide the population into clusters, randomly sample a few clusters, then perform a census within these clusters</a:t>
            </a:r>
          </a:p>
        </p:txBody>
      </p:sp>
      <p:sp>
        <p:nvSpPr>
          <p:cNvPr id="4" name="Footer Placeholder 3">
            <a:extLst>
              <a:ext uri="{FF2B5EF4-FFF2-40B4-BE49-F238E27FC236}">
                <a16:creationId xmlns:a16="http://schemas.microsoft.com/office/drawing/2014/main" id="{8A262DF8-74C7-1D4F-9727-0B2D02FD88A6}"/>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a16="http://schemas.microsoft.com/office/drawing/2014/main" id="{8032CC25-6FCD-6B43-A2AC-6D27ADD22F20}"/>
              </a:ext>
            </a:extLst>
          </p:cNvPr>
          <p:cNvSpPr>
            <a:spLocks noGrp="1"/>
          </p:cNvSpPr>
          <p:nvPr>
            <p:ph type="sldNum" sz="quarter" idx="12"/>
          </p:nvPr>
        </p:nvSpPr>
        <p:spPr/>
        <p:txBody>
          <a:bodyPr/>
          <a:lstStyle/>
          <a:p>
            <a:fld id="{D7AA4DAA-FCC0-4A87-9952-1C8C499EA621}" type="slidenum">
              <a:rPr lang="en-US" smtClean="0"/>
              <a:t>8</a:t>
            </a:fld>
            <a:endParaRPr lang="en-US"/>
          </a:p>
        </p:txBody>
      </p:sp>
    </p:spTree>
    <p:extLst>
      <p:ext uri="{BB962C8B-B14F-4D97-AF65-F5344CB8AC3E}">
        <p14:creationId xmlns:p14="http://schemas.microsoft.com/office/powerpoint/2010/main" val="3121158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Exploratory Data Analysis</a:t>
            </a:r>
          </a:p>
        </p:txBody>
      </p:sp>
      <p:sp>
        <p:nvSpPr>
          <p:cNvPr id="3" name="Footer Placeholder 2">
            <a:extLst>
              <a:ext uri="{FF2B5EF4-FFF2-40B4-BE49-F238E27FC236}">
                <a16:creationId xmlns:a16="http://schemas.microsoft.com/office/drawing/2014/main" id="{801FDE40-FE6A-574E-A710-2EF0FABEAF13}"/>
              </a:ext>
            </a:extLst>
          </p:cNvPr>
          <p:cNvSpPr>
            <a:spLocks noGrp="1"/>
          </p:cNvSpPr>
          <p:nvPr>
            <p:ph type="ftr" sz="quarter" idx="11"/>
          </p:nvPr>
        </p:nvSpPr>
        <p:spPr/>
        <p:txBody>
          <a:bodyPr/>
          <a:lstStyle/>
          <a:p>
            <a:r>
              <a:rPr lang="en-US"/>
              <a:t>Tin Hoang | Syracuse University</a:t>
            </a:r>
          </a:p>
        </p:txBody>
      </p:sp>
      <p:sp>
        <p:nvSpPr>
          <p:cNvPr id="4" name="Slide Number Placeholder 3">
            <a:extLst>
              <a:ext uri="{FF2B5EF4-FFF2-40B4-BE49-F238E27FC236}">
                <a16:creationId xmlns:a16="http://schemas.microsoft.com/office/drawing/2014/main" id="{116D3C70-28D6-964D-A24E-F8C4AF504FCC}"/>
              </a:ext>
            </a:extLst>
          </p:cNvPr>
          <p:cNvSpPr>
            <a:spLocks noGrp="1"/>
          </p:cNvSpPr>
          <p:nvPr>
            <p:ph type="sldNum" sz="quarter" idx="12"/>
          </p:nvPr>
        </p:nvSpPr>
        <p:spPr/>
        <p:txBody>
          <a:bodyPr/>
          <a:lstStyle/>
          <a:p>
            <a:fld id="{D7AA4DAA-FCC0-4A87-9952-1C8C499EA621}" type="slidenum">
              <a:rPr lang="en-US" smtClean="0"/>
              <a:t>9</a:t>
            </a:fld>
            <a:endParaRPr lang="en-US"/>
          </a:p>
        </p:txBody>
      </p:sp>
    </p:spTree>
    <p:extLst>
      <p:ext uri="{BB962C8B-B14F-4D97-AF65-F5344CB8AC3E}">
        <p14:creationId xmlns:p14="http://schemas.microsoft.com/office/powerpoint/2010/main" val="2923968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1147</Words>
  <Application>Microsoft Macintosh PowerPoint</Application>
  <PresentationFormat>Widescreen</PresentationFormat>
  <Paragraphs>140</Paragraphs>
  <Slides>14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Data Preparation</vt:lpstr>
      <vt:lpstr>Week 2</vt:lpstr>
      <vt:lpstr>Data Set Types</vt:lpstr>
      <vt:lpstr>Attribute Types</vt:lpstr>
      <vt:lpstr>Data Quality</vt:lpstr>
      <vt:lpstr>Summary Statistics</vt:lpstr>
      <vt:lpstr>Aggregation &amp; Transformation</vt:lpstr>
      <vt:lpstr>Data Sampling</vt:lpstr>
      <vt:lpstr>Exploratory Data Analysis</vt:lpstr>
      <vt:lpstr>Exploratory Data Analysis</vt:lpstr>
      <vt:lpstr>Exploring Categorical Variables</vt:lpstr>
      <vt:lpstr>Exploring Continuous Variables</vt:lpstr>
      <vt:lpstr>Using dplyr, tidyr and ggplot2 for EDA</vt:lpstr>
      <vt:lpstr>References:</vt:lpstr>
    </vt:vector>
  </TitlesOfParts>
  <Company>The Boeing Company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Hoang (US), Tin T</dc:creator>
  <cp:lastModifiedBy>Microsoft Office User</cp:lastModifiedBy>
  <cp:revision>42</cp:revision>
  <dcterms:created xsi:type="dcterms:W3CDTF">2019-05-22T15:01:03Z</dcterms:created>
  <dcterms:modified xsi:type="dcterms:W3CDTF">2019-06-19T06:02:39Z</dcterms:modified>
</cp:coreProperties>
</file>