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3"/>
  </p:notesMasterIdLst>
  <p:sldIdLst>
    <p:sldId id="256" r:id="rId2"/>
    <p:sldId id="259" r:id="rId3"/>
    <p:sldId id="265" r:id="rId4"/>
    <p:sldId id="257" r:id="rId5"/>
    <p:sldId id="260" r:id="rId6"/>
    <p:sldId id="266" r:id="rId7"/>
    <p:sldId id="267" r:id="rId8"/>
    <p:sldId id="258" r:id="rId9"/>
    <p:sldId id="264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7"/>
    <p:restoredTop sz="75505"/>
  </p:normalViewPr>
  <p:slideViewPr>
    <p:cSldViewPr snapToGrid="0" snapToObjects="1">
      <p:cViewPr varScale="1">
        <p:scale>
          <a:sx n="83" d="100"/>
          <a:sy n="83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5BC51-1F36-9047-B14F-B139EB7D6A9A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A271-B505-BC45-83CB-63472DC90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defines observations to be similar or different? Often, domain knowledge needs to be considered.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A271-B505-BC45-83CB-63472DC90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matching: d(</a:t>
            </a:r>
            <a:r>
              <a:rPr lang="en-US" dirty="0" err="1"/>
              <a:t>i</a:t>
            </a:r>
            <a:r>
              <a:rPr lang="en-US" dirty="0"/>
              <a:t>, j) = #miss match/#total variables</a:t>
            </a:r>
          </a:p>
          <a:p>
            <a:r>
              <a:rPr lang="en-US" dirty="0"/>
              <a:t>Binary coding: create a new binary variable for each of the nominal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A271-B505-BC45-83CB-63472DC90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A271-B505-BC45-83CB-63472DC90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WSS is also a measure of compactness of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BSS (Between cluster sum of squares) is a measure of separation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Clustering tries to minimize WSS and maximize BSS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A271-B505-BC45-83CB-63472DC90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A310-C243-DC48-B745-D4F72D183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3E75A-C7E9-444B-BC5E-A52CF8BC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FF48-BE56-5E40-BAA6-41EF5455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2908-75E7-5D4B-A349-289CA274D3CE}" type="datetime1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07AF-C9D9-8943-BB86-F45489E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85C1-66B1-0A41-883D-E9C24CA1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969D-7072-DD42-8934-2624DB8D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84B8-3B54-E94E-9EA5-F1B64F1D2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B294-63CC-4642-A64B-9D450799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C85B-DA54-7643-84BB-20D1C1E393B5}" type="datetime1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E54B-7550-D447-B233-15301A9A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9A0E-34D7-A140-9267-F3E8EF61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9A4CF-C361-D94E-905D-B18B9541A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89C7-FCF9-E942-BF7C-AFF07557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14B4-0F3F-BA47-943E-897EF60D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BCE-3051-6049-9E67-C33584A2A912}" type="datetime1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DCDD-384B-0A42-9C15-EA4F655F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104C-34D3-C840-A0F3-D5F614E6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9D97-34BF-AE4E-9F9A-CC30D06E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A911-C207-FB45-9771-E635E40E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001A-F89A-1148-BEB0-63BAC094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8A9-7596-2949-8CE6-B31460A3EC2E}" type="datetime1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92DA-3A9E-494C-A340-F302E391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A1B2-39DB-0B42-AA9D-C8CF39DC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76A-282F-6245-B74D-536CC0B2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2E9E5-D175-ED4A-9DF5-4CD04FB2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D8D4-1151-8B48-8D7F-B16D310C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ACD7-909E-2643-83BA-E0AABB4738C1}" type="datetime1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C14B-7527-0546-9C2D-A089855E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B255-50EC-8B46-833C-EFB398AD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66DF-227D-8343-A9CD-FF4E12C8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6941-A363-6C45-9221-12E79E839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B59DC-2415-B248-9A83-39169B6B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DE50-02B4-0A4C-9934-CB740302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F60D-0B51-3D45-B1DC-D1E53E9E91F1}" type="datetime1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B029-EC78-584D-93BB-E18C41C0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AB03F-B0B1-754C-9144-32F21EF0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EA2E-B21E-3648-9FF4-FF504ECA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4B1E-30DE-434D-A654-3658B385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7DD7A-8CEC-994F-B778-49D7FD08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50FC6-2DE3-C146-8003-A8517126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5E3F0-6973-7C41-B480-F6E990C94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BA16B-50A8-0E4B-B388-EAD02176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D18A-97A9-7C49-AE15-1B3AF6588487}" type="datetime1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7FB08-30CD-A046-9D05-4BA8A99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EA6C2-FDA2-9449-A85F-52684C9A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71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7C97-6012-9746-880B-8CF62E74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EBBC2-E732-FA40-B9F2-0B5C8FD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17DC-6341-7847-9D10-AA13A2350DA3}" type="datetime1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C431E-CBF3-4F4C-825D-2218EE00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67674-AFF6-BF45-A5F5-8AF26C35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B729E-88B6-CF4D-8051-5345A59D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AA09-38D9-274B-84C1-321E6AC8F1E8}" type="datetime1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E89ED-BA05-5149-B736-AC172111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67B6-68E9-2841-BC6A-EA8C3B5E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8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00A-F0CA-D345-BD0B-06AA00D6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BA7-4C58-7F44-8EE7-060C6F6D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1F9B-6393-C846-BE92-67883813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9A830-669C-7D48-BFBF-C0B54908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135-5F8B-6D4C-8049-717933CB13AC}" type="datetime1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573EE-7BD5-214C-8F55-BC8C2EFB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1CCFF-C6BC-2241-AEBD-6DAF466E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4AB4-61DB-A547-9772-27DA947D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ED694-7D9F-5C48-85ED-EBAC4F588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CCBCF-0015-5049-80FC-60F3BDD6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2C354-1C7C-6747-A4B3-8D7693F8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F143-A51B-9548-99A6-8CB374CB85F1}" type="datetime1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927BA-4D88-F54B-94E3-747D3B1F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D13A3-8490-5C41-AEF9-A08DACC4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3005B-E66E-6F4E-B8E2-060741AD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26262-A8CA-0443-87FB-292CCC1B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9C8E-88A6-5347-896F-788882C4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CD18A-97A9-7C49-AE15-1B3AF6588487}" type="datetime1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6A52-001F-FD44-A9C6-916004EA9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Tin Hoang | Syracuse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0142-585E-304A-9647-DD0C5A210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3E6FA-519D-E648-A3A7-178C81E2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60AC-E67D-1647-9A29-D6FE685E2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9AE6E-B218-E546-9C76-DD691A8EB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 707 – Data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F8A81-29FB-BA40-B212-BA171EF5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70346-445A-BD49-ADD7-4B442D38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9C94-7FA4-1F41-8C1A-0F703430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908" cy="1325563"/>
          </a:xfrm>
        </p:spPr>
        <p:txBody>
          <a:bodyPr/>
          <a:lstStyle/>
          <a:p>
            <a:r>
              <a:rPr lang="en-US" dirty="0"/>
              <a:t>Visualizing the Hierarchical Clustering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246D40-B0DA-3B41-9933-C349C1E1D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340" y="1847850"/>
            <a:ext cx="441946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5A18E-C7A2-094A-99B5-CAEBE2BD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28E1F-2A4F-4843-8401-F4B8C854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63FA6-FBD2-A542-BE09-05FB7BBAE877}"/>
              </a:ext>
            </a:extLst>
          </p:cNvPr>
          <p:cNvSpPr txBox="1"/>
          <p:nvPr/>
        </p:nvSpPr>
        <p:spPr>
          <a:xfrm>
            <a:off x="937377" y="1847850"/>
            <a:ext cx="59969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complete linkage and Euclidean distance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 Left: nine distinct clusters {1}, {2},…, {9}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 Right: fuse the two clusters that are closest to one another {5} and {7} to a single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Bottom Left: fuse the two clusters that are closest to one another {6} and {1} to a single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Bottom Right: using complete linkage fuse {8} with {5,7} to a single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4CC-B506-F343-B226-1AD56203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B3E6-FFEA-724D-A4E4-78D05A4C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Gareth James, Daniela Witten, Trevor Hastie, Robert Tibshirani. </a:t>
            </a:r>
            <a:r>
              <a:rPr lang="en-US" sz="2000" i="1" dirty="0"/>
              <a:t>An </a:t>
            </a:r>
            <a:r>
              <a:rPr lang="en-US" sz="2000" b="1" i="1" dirty="0"/>
              <a:t>Introduction to Statistical Learning</a:t>
            </a:r>
            <a:r>
              <a:rPr lang="en-US" sz="2000" i="1" dirty="0"/>
              <a:t> : with Applications in R</a:t>
            </a:r>
            <a:r>
              <a:rPr lang="en-US" sz="2000" dirty="0"/>
              <a:t>. New York :Springer, 2013</a:t>
            </a:r>
          </a:p>
          <a:p>
            <a:pPr marL="0" indent="0">
              <a:buNone/>
            </a:pPr>
            <a:r>
              <a:rPr lang="en-US" sz="2000" dirty="0"/>
              <a:t>Lantz, B (2019). </a:t>
            </a:r>
            <a:r>
              <a:rPr lang="en-US" sz="2000" b="1" i="1" dirty="0"/>
              <a:t>Machine Learning </a:t>
            </a:r>
            <a:r>
              <a:rPr lang="en-US" sz="2000" i="1" dirty="0"/>
              <a:t>with </a:t>
            </a:r>
            <a:r>
              <a:rPr lang="en-US" sz="2000" b="1" i="1" dirty="0"/>
              <a:t>R</a:t>
            </a:r>
            <a:r>
              <a:rPr lang="en-US" sz="2000" dirty="0"/>
              <a:t>. Birmingham, UK: Packt Publishing Ltd.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B0447-2771-9B46-B9EA-1BC4B252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7B39C-21FD-BC40-9357-222EAAB8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0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174F-91FC-6A4E-8A7F-7FA76AE1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DABD-36E3-C848-A781-37F1988E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Clustering is a set of techniques for finding subgroups, or clusters, in a data set. Clustering seeks to partition observations in a data set into distinct groups so that:</a:t>
            </a:r>
          </a:p>
          <a:p>
            <a:pPr lvl="1"/>
            <a:r>
              <a:rPr lang="en-US" dirty="0"/>
              <a:t>Observations within each group are quite similar to one another</a:t>
            </a:r>
          </a:p>
          <a:p>
            <a:pPr lvl="1"/>
            <a:r>
              <a:rPr lang="en-US" dirty="0"/>
              <a:t>Observations in different groups are quite different from one another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Clustering is an </a:t>
            </a:r>
            <a:r>
              <a:rPr lang="en-US" b="1" dirty="0"/>
              <a:t>unsupervised classification </a:t>
            </a:r>
            <a:r>
              <a:rPr lang="en-US" dirty="0"/>
              <a:t>technique that is mostly used for knowledge discovery suitable for pattern analysis, outlier detection, segmentations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F40CF-EFBC-CD41-BA8B-4161B250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DB7B-147A-CB48-90F3-37C71B8A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EE68-7CF6-954B-89AD-CBAAE82E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F103-E121-6A41-B92A-3FB6C1B2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Choose a Measure of Similarity</a:t>
            </a:r>
          </a:p>
          <a:p>
            <a:pPr lvl="1"/>
            <a:r>
              <a:rPr lang="en-US" dirty="0"/>
              <a:t>Numerical variables: </a:t>
            </a:r>
          </a:p>
          <a:p>
            <a:pPr lvl="2"/>
            <a:r>
              <a:rPr lang="en-US" dirty="0"/>
              <a:t>Euclidean, Manhattan etc. </a:t>
            </a:r>
          </a:p>
          <a:p>
            <a:pPr lvl="1"/>
            <a:r>
              <a:rPr lang="en-US" dirty="0"/>
              <a:t>Nominal variables:</a:t>
            </a:r>
          </a:p>
          <a:p>
            <a:pPr lvl="2"/>
            <a:r>
              <a:rPr lang="en-US" dirty="0"/>
              <a:t>Simple matching, Binary coding etc.</a:t>
            </a:r>
          </a:p>
          <a:p>
            <a:pPr lvl="1"/>
            <a:r>
              <a:rPr lang="en-US" dirty="0"/>
              <a:t>Ordinal variables:</a:t>
            </a:r>
          </a:p>
          <a:p>
            <a:pPr lvl="2"/>
            <a:r>
              <a:rPr lang="en-US" dirty="0"/>
              <a:t>Replace an ordinal value by its rank then calculate the differences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Choose a Clustering Method</a:t>
            </a:r>
          </a:p>
          <a:p>
            <a:pPr lvl="1"/>
            <a:r>
              <a:rPr lang="en-US" dirty="0"/>
              <a:t>The two best-known clustering methods are: </a:t>
            </a:r>
            <a:r>
              <a:rPr lang="en-US" b="1" dirty="0"/>
              <a:t>K-Means Clustering </a:t>
            </a:r>
            <a:r>
              <a:rPr lang="en-US" dirty="0"/>
              <a:t>and </a:t>
            </a:r>
            <a:r>
              <a:rPr lang="en-US" b="1" dirty="0"/>
              <a:t>Hierarchical Clustering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361C6-5CEB-DE4D-B89A-CA144F2F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5D2F2-4F61-E54D-921B-8BC01D1D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346E-E807-6E4B-B294-05979A0B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C2CC-A0ED-224A-A1DD-4614FE42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K-Means Clustering seeks to partition observations into a pre-defined number of 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K-Means Algorithms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Randomly assign a number, from 1 to K, to each observations. This  serves as initial cluster assignments for the observations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Iterate until the cluster assignments stop changing: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For each of the K clusters, compute the cluster centroid.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Assign each observation to the cluster whose centroid is closest (where closest is defined using Euclidean distance)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2A524-368E-D142-BB39-D87A0DE1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A0DE-27AB-1D48-A3B0-584F1331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FED7-6CA3-1641-857D-B49BFF1F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K-Means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85417C-F6DE-4B4A-AC33-B0BE0105F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124" y="1847850"/>
            <a:ext cx="462495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3FD5-B036-8246-8BD2-736E7ABA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861A-EA55-7D4B-AC54-91482152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796CE-FCD4-1E4A-BF7D-02D1D2AAF743}"/>
              </a:ext>
            </a:extLst>
          </p:cNvPr>
          <p:cNvSpPr txBox="1"/>
          <p:nvPr/>
        </p:nvSpPr>
        <p:spPr>
          <a:xfrm>
            <a:off x="838199" y="2074984"/>
            <a:ext cx="5632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Step 1: assign each observation to a cluster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Step 2(a): compute the cluster </a:t>
            </a:r>
            <a:r>
              <a:rPr lang="en-US" sz="2400" b="1" dirty="0"/>
              <a:t>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Step 2(b): each observation is assigned to the nearest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iteration, start Step 2(a)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n iterations, obtain the final results</a:t>
            </a:r>
          </a:p>
        </p:txBody>
      </p:sp>
    </p:spTree>
    <p:extLst>
      <p:ext uri="{BB962C8B-B14F-4D97-AF65-F5344CB8AC3E}">
        <p14:creationId xmlns:p14="http://schemas.microsoft.com/office/powerpoint/2010/main" val="5966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optimal K - The </a:t>
            </a:r>
            <a:r>
              <a:rPr lang="en-US" b="1" dirty="0"/>
              <a:t>Elbow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54519"/>
            <a:ext cx="10735491" cy="21224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</a:t>
            </a:r>
            <a:r>
              <a:rPr lang="en-US" b="1" dirty="0"/>
              <a:t> “Elbow” </a:t>
            </a:r>
            <a:r>
              <a:rPr lang="en-US" dirty="0"/>
              <a:t>Method: </a:t>
            </a:r>
          </a:p>
          <a:p>
            <a:pPr lvl="1"/>
            <a:r>
              <a:rPr lang="en-US" dirty="0"/>
              <a:t>For various values of </a:t>
            </a:r>
            <a:r>
              <a:rPr lang="en-US" b="1" i="1" dirty="0"/>
              <a:t>k</a:t>
            </a:r>
            <a:r>
              <a:rPr lang="en-US" dirty="0"/>
              <a:t>, calculates the </a:t>
            </a:r>
            <a:r>
              <a:rPr lang="en-US" b="1" dirty="0"/>
              <a:t>total within-cluster sum of squares (WSS)</a:t>
            </a:r>
            <a:r>
              <a:rPr lang="en-US" dirty="0"/>
              <a:t> across every cluster. That is the sum of Euclidean distances between each observation and the centroid of the cluster it belongs to. </a:t>
            </a:r>
          </a:p>
          <a:p>
            <a:pPr lvl="1"/>
            <a:r>
              <a:rPr lang="en-US" dirty="0"/>
              <a:t>As </a:t>
            </a:r>
            <a:r>
              <a:rPr lang="en-US" b="1" i="1" dirty="0"/>
              <a:t>k</a:t>
            </a:r>
            <a:r>
              <a:rPr lang="en-US" dirty="0"/>
              <a:t> increases, </a:t>
            </a:r>
            <a:r>
              <a:rPr lang="en-US" b="1" dirty="0"/>
              <a:t>WSS</a:t>
            </a:r>
            <a:r>
              <a:rPr lang="en-US" dirty="0"/>
              <a:t> will keep decreasing until each observation is in its own cluster. Therefore, the goal here is not to find </a:t>
            </a:r>
            <a:r>
              <a:rPr lang="en-US" b="1" i="1" dirty="0"/>
              <a:t>k</a:t>
            </a:r>
            <a:r>
              <a:rPr lang="en-US" dirty="0"/>
              <a:t> where </a:t>
            </a:r>
            <a:r>
              <a:rPr lang="en-US" b="1" dirty="0"/>
              <a:t>WSS</a:t>
            </a:r>
            <a:r>
              <a:rPr lang="en-US" dirty="0"/>
              <a:t> is minimized but rather to find </a:t>
            </a:r>
            <a:r>
              <a:rPr lang="en-US" b="1" i="1" dirty="0"/>
              <a:t>k</a:t>
            </a:r>
            <a:r>
              <a:rPr lang="en-US" b="1" dirty="0"/>
              <a:t> </a:t>
            </a:r>
            <a:r>
              <a:rPr lang="en-US" dirty="0"/>
              <a:t>where </a:t>
            </a:r>
            <a:r>
              <a:rPr lang="en-US" b="1" dirty="0"/>
              <a:t>WSS</a:t>
            </a:r>
            <a:r>
              <a:rPr lang="en-US" dirty="0"/>
              <a:t> starts to decrease slowly.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57" y="1602887"/>
            <a:ext cx="8024019" cy="22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8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optimal K - The </a:t>
            </a:r>
            <a:r>
              <a:rPr lang="en-US" b="1" dirty="0"/>
              <a:t>Silhouette</a:t>
            </a:r>
            <a:r>
              <a:rPr lang="en-US" dirty="0"/>
              <a:t>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841CA6-505E-2647-921C-65DD86B5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54519"/>
            <a:ext cx="10735491" cy="2122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</a:t>
            </a:r>
            <a:r>
              <a:rPr lang="en-US" b="1" dirty="0"/>
              <a:t> “Silhouette” </a:t>
            </a:r>
            <a:r>
              <a:rPr lang="en-US" dirty="0"/>
              <a:t>Method: measures how well matched an observation is to its own cluster versus other clusters</a:t>
            </a:r>
          </a:p>
        </p:txBody>
      </p:sp>
    </p:spTree>
    <p:extLst>
      <p:ext uri="{BB962C8B-B14F-4D97-AF65-F5344CB8AC3E}">
        <p14:creationId xmlns:p14="http://schemas.microsoft.com/office/powerpoint/2010/main" val="27443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82D-DEC3-754D-B73F-F3DA018A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5494-ADBC-0E4B-BBEB-AC2DC288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Hierarchical Clustering does not require a pre-defined K like K-Means. Instead, this method iteratively groups observations based on their pair-wise distances until every observation is in one large group.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Hierarchical Clustering Algorithms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Begin with </a:t>
            </a:r>
            <a:r>
              <a:rPr lang="en-US" i="1" dirty="0"/>
              <a:t>n</a:t>
            </a:r>
            <a:r>
              <a:rPr lang="en-US" dirty="0"/>
              <a:t> observations and a measure (such as Euclidean distance) of all pair-wise distance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dirty="0"/>
              <a:t>=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-1, …, 2: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Fuse the two closest clusters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Compute the new pair-wise distance among the remaining </a:t>
            </a:r>
            <a:r>
              <a:rPr lang="en-US" i="1" dirty="0" err="1"/>
              <a:t>i</a:t>
            </a:r>
            <a:r>
              <a:rPr lang="en-US" dirty="0"/>
              <a:t> – 1 clusters</a:t>
            </a:r>
          </a:p>
          <a:p>
            <a:pPr marL="971550" lvl="1" indent="-51435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31DC5-E8F0-9C4E-8F9B-EE78427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96068-EEA0-FC45-9EE2-FDCA69A4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940A-0F59-1B47-9250-3991E7E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CABF-60C4-CB41-9395-F703D21A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Linkage</a:t>
            </a:r>
            <a:r>
              <a:rPr lang="en-US" dirty="0"/>
              <a:t>: maximum distance between two sets</a:t>
            </a:r>
          </a:p>
          <a:p>
            <a:r>
              <a:rPr lang="en-US" b="1" dirty="0"/>
              <a:t>Single Linkage</a:t>
            </a:r>
            <a:r>
              <a:rPr lang="en-US" dirty="0"/>
              <a:t>: minimum distance between two sets</a:t>
            </a:r>
          </a:p>
          <a:p>
            <a:r>
              <a:rPr lang="en-US" b="1" dirty="0"/>
              <a:t>Average Linkage</a:t>
            </a:r>
            <a:r>
              <a:rPr lang="en-US" dirty="0"/>
              <a:t>: average distance between two sets</a:t>
            </a:r>
          </a:p>
          <a:p>
            <a:r>
              <a:rPr lang="en-US" b="1" dirty="0"/>
              <a:t>Centroid Linkage</a:t>
            </a:r>
            <a:r>
              <a:rPr lang="en-US" dirty="0"/>
              <a:t>: distance between the centroids of two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3C321-B25C-9C47-8F4F-5EE18C19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Tin Hoang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CEF0-2ACC-B245-BDB4-EDF0750A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E6FA-519D-E648-A3A7-178C81E264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Words>763</Words>
  <Application>Microsoft Macintosh PowerPoint</Application>
  <PresentationFormat>Widescreen</PresentationFormat>
  <Paragraphs>93</Paragraphs>
  <Slides>11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Clustering</vt:lpstr>
      <vt:lpstr>What is Clustering?</vt:lpstr>
      <vt:lpstr>How to cluster?</vt:lpstr>
      <vt:lpstr>K-Means Clustering</vt:lpstr>
      <vt:lpstr>Visualizing the K-Means Algorithm</vt:lpstr>
      <vt:lpstr>Choosing optimal K - The Elbow Method</vt:lpstr>
      <vt:lpstr>Choosing optimal K - The Silhouette Method</vt:lpstr>
      <vt:lpstr>Hierarchical Clustering</vt:lpstr>
      <vt:lpstr>Linkage Criteria</vt:lpstr>
      <vt:lpstr>Visualizing the Hierarchical Clustering Algorithm</vt:lpstr>
      <vt:lpstr>References: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2019-06-12T05:49:10Z</dcterms:created>
  <dcterms:modified xsi:type="dcterms:W3CDTF">2019-07-24T06:49:00Z</dcterms:modified>
</cp:coreProperties>
</file>