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8"/>
  </p:notesMasterIdLst>
  <p:sldIdLst>
    <p:sldId id="256" r:id="rId2"/>
    <p:sldId id="261" r:id="rId3"/>
    <p:sldId id="257" r:id="rId4"/>
    <p:sldId id="258" r:id="rId5"/>
    <p:sldId id="268" r:id="rId6"/>
    <p:sldId id="259" r:id="rId7"/>
    <p:sldId id="263" r:id="rId8"/>
    <p:sldId id="264" r:id="rId9"/>
    <p:sldId id="269" r:id="rId10"/>
    <p:sldId id="262" r:id="rId11"/>
    <p:sldId id="266" r:id="rId12"/>
    <p:sldId id="265" r:id="rId13"/>
    <p:sldId id="271" r:id="rId14"/>
    <p:sldId id="270"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50"/>
    <p:restoredTop sz="82009"/>
  </p:normalViewPr>
  <p:slideViewPr>
    <p:cSldViewPr snapToGrid="0" snapToObjects="1">
      <p:cViewPr varScale="1">
        <p:scale>
          <a:sx n="95" d="100"/>
          <a:sy n="95" d="100"/>
        </p:scale>
        <p:origin x="16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5BC51-1F36-9047-B14F-B139EB7D6A9A}" type="datetimeFigureOut">
              <a:rPr lang="en-US" smtClean="0"/>
              <a:t>8/14/2019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BA271-B505-BC45-83CB-63472DC90450}" type="slidenum">
              <a:rPr lang="en-US" smtClean="0"/>
              <a:t>‹#›</a:t>
            </a:fld>
            <a:endParaRPr lang="en-US"/>
          </a:p>
        </p:txBody>
      </p:sp>
    </p:spTree>
    <p:extLst>
      <p:ext uri="{BB962C8B-B14F-4D97-AF65-F5344CB8AC3E}">
        <p14:creationId xmlns:p14="http://schemas.microsoft.com/office/powerpoint/2010/main" val="2625144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P(ham) can also be calculated as 1 – P(spam) = 1 – 0.2 = 0.8. This is because spam and ham are </a:t>
            </a:r>
            <a:r>
              <a:rPr lang="en-US" b="1" dirty="0"/>
              <a:t>mutually exclusive and exhaustive </a:t>
            </a:r>
            <a:r>
              <a:rPr lang="en-US" dirty="0"/>
              <a:t>events</a:t>
            </a:r>
          </a:p>
        </p:txBody>
      </p:sp>
      <p:sp>
        <p:nvSpPr>
          <p:cNvPr id="4" name="Slide Number Placeholder 3"/>
          <p:cNvSpPr>
            <a:spLocks noGrp="1"/>
          </p:cNvSpPr>
          <p:nvPr>
            <p:ph type="sldNum" sz="quarter" idx="5"/>
          </p:nvPr>
        </p:nvSpPr>
        <p:spPr/>
        <p:txBody>
          <a:bodyPr/>
          <a:lstStyle/>
          <a:p>
            <a:fld id="{0F3BA271-B505-BC45-83CB-63472DC90450}" type="slidenum">
              <a:rPr lang="en-US" smtClean="0"/>
              <a:t>3</a:t>
            </a:fld>
            <a:endParaRPr lang="en-US"/>
          </a:p>
        </p:txBody>
      </p:sp>
    </p:spTree>
    <p:extLst>
      <p:ext uri="{BB962C8B-B14F-4D97-AF65-F5344CB8AC3E}">
        <p14:creationId xmlns:p14="http://schemas.microsoft.com/office/powerpoint/2010/main" val="54088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BA271-B505-BC45-83CB-63472DC90450}" type="slidenum">
              <a:rPr lang="en-US" smtClean="0"/>
              <a:t>15</a:t>
            </a:fld>
            <a:endParaRPr lang="en-US"/>
          </a:p>
        </p:txBody>
      </p:sp>
    </p:spTree>
    <p:extLst>
      <p:ext uri="{BB962C8B-B14F-4D97-AF65-F5344CB8AC3E}">
        <p14:creationId xmlns:p14="http://schemas.microsoft.com/office/powerpoint/2010/main" val="195604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non-mutually exclusive events are of interest because we can use them to make prediction if we observe certain events occur concurrently with the event of interest</a:t>
            </a:r>
          </a:p>
        </p:txBody>
      </p:sp>
      <p:sp>
        <p:nvSpPr>
          <p:cNvPr id="4" name="Slide Number Placeholder 3"/>
          <p:cNvSpPr>
            <a:spLocks noGrp="1"/>
          </p:cNvSpPr>
          <p:nvPr>
            <p:ph type="sldNum" sz="quarter" idx="5"/>
          </p:nvPr>
        </p:nvSpPr>
        <p:spPr/>
        <p:txBody>
          <a:bodyPr/>
          <a:lstStyle/>
          <a:p>
            <a:fld id="{0F3BA271-B505-BC45-83CB-63472DC90450}" type="slidenum">
              <a:rPr lang="en-US" smtClean="0"/>
              <a:t>4</a:t>
            </a:fld>
            <a:endParaRPr lang="en-US"/>
          </a:p>
        </p:txBody>
      </p:sp>
    </p:spTree>
    <p:extLst>
      <p:ext uri="{BB962C8B-B14F-4D97-AF65-F5344CB8AC3E}">
        <p14:creationId xmlns:p14="http://schemas.microsoft.com/office/powerpoint/2010/main" val="276680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highly unlikely that spam and Viagra are two independent events, therefore the join probability calculated above is incorrect</a:t>
            </a:r>
          </a:p>
        </p:txBody>
      </p:sp>
      <p:sp>
        <p:nvSpPr>
          <p:cNvPr id="4" name="Slide Number Placeholder 3"/>
          <p:cNvSpPr>
            <a:spLocks noGrp="1"/>
          </p:cNvSpPr>
          <p:nvPr>
            <p:ph type="sldNum" sz="quarter" idx="5"/>
          </p:nvPr>
        </p:nvSpPr>
        <p:spPr/>
        <p:txBody>
          <a:bodyPr/>
          <a:lstStyle/>
          <a:p>
            <a:fld id="{0F3BA271-B505-BC45-83CB-63472DC90450}" type="slidenum">
              <a:rPr lang="en-US" smtClean="0"/>
              <a:t>5</a:t>
            </a:fld>
            <a:endParaRPr lang="en-US"/>
          </a:p>
        </p:txBody>
      </p:sp>
    </p:spTree>
    <p:extLst>
      <p:ext uri="{BB962C8B-B14F-4D97-AF65-F5344CB8AC3E}">
        <p14:creationId xmlns:p14="http://schemas.microsoft.com/office/powerpoint/2010/main" val="285855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predictor</a:t>
            </a:r>
            <a:r>
              <a:rPr lang="en-US" baseline="0" dirty="0" smtClean="0"/>
              <a:t>s complicate the problem. </a:t>
            </a:r>
            <a:endParaRPr lang="en-US" dirty="0"/>
          </a:p>
        </p:txBody>
      </p:sp>
      <p:sp>
        <p:nvSpPr>
          <p:cNvPr id="4" name="Slide Number Placeholder 3"/>
          <p:cNvSpPr>
            <a:spLocks noGrp="1"/>
          </p:cNvSpPr>
          <p:nvPr>
            <p:ph type="sldNum" sz="quarter" idx="10"/>
          </p:nvPr>
        </p:nvSpPr>
        <p:spPr/>
        <p:txBody>
          <a:bodyPr/>
          <a:lstStyle/>
          <a:p>
            <a:fld id="{0F3BA271-B505-BC45-83CB-63472DC90450}" type="slidenum">
              <a:rPr lang="en-US" smtClean="0"/>
              <a:t>9</a:t>
            </a:fld>
            <a:endParaRPr lang="en-US"/>
          </a:p>
        </p:txBody>
      </p:sp>
    </p:spTree>
    <p:extLst>
      <p:ext uri="{BB962C8B-B14F-4D97-AF65-F5344CB8AC3E}">
        <p14:creationId xmlns:p14="http://schemas.microsoft.com/office/powerpoint/2010/main" val="428974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purpose</a:t>
            </a:r>
            <a:r>
              <a:rPr lang="en-US" baseline="0" dirty="0" smtClean="0"/>
              <a:t> of making these assumptions? so the calculation of join probabilities of independent even can be simplified </a:t>
            </a:r>
            <a:endParaRPr lang="en-US" dirty="0" smtClean="0"/>
          </a:p>
          <a:p>
            <a:r>
              <a:rPr lang="en-US" dirty="0" smtClean="0"/>
              <a:t>These </a:t>
            </a:r>
            <a:r>
              <a:rPr lang="en-US" dirty="0" smtClean="0"/>
              <a:t>assumptions</a:t>
            </a:r>
            <a:r>
              <a:rPr lang="en-US" baseline="0" dirty="0" smtClean="0"/>
              <a:t> are rarely true but Naïve Bayes still often performs fairly well</a:t>
            </a:r>
            <a:endParaRPr lang="en-US" dirty="0"/>
          </a:p>
        </p:txBody>
      </p:sp>
      <p:sp>
        <p:nvSpPr>
          <p:cNvPr id="4" name="Slide Number Placeholder 3"/>
          <p:cNvSpPr>
            <a:spLocks noGrp="1"/>
          </p:cNvSpPr>
          <p:nvPr>
            <p:ph type="sldNum" sz="quarter" idx="10"/>
          </p:nvPr>
        </p:nvSpPr>
        <p:spPr/>
        <p:txBody>
          <a:bodyPr/>
          <a:lstStyle/>
          <a:p>
            <a:fld id="{0F3BA271-B505-BC45-83CB-63472DC90450}" type="slidenum">
              <a:rPr lang="en-US" smtClean="0"/>
              <a:t>10</a:t>
            </a:fld>
            <a:endParaRPr lang="en-US"/>
          </a:p>
        </p:txBody>
      </p:sp>
    </p:spTree>
    <p:extLst>
      <p:ext uri="{BB962C8B-B14F-4D97-AF65-F5344CB8AC3E}">
        <p14:creationId xmlns:p14="http://schemas.microsoft.com/office/powerpoint/2010/main" val="423663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ea typeface="Cambria Math" panose="02040503050406030204" pitchFamily="18" charset="0"/>
                  </a:rPr>
                  <a:t>The shorthand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notation denote</a:t>
                </a:r>
                <a:r>
                  <a:rPr lang="en-US" baseline="0" dirty="0" smtClean="0"/>
                  <a:t> the probability of the event not occurring. </a:t>
                </a:r>
                <a:endParaRPr lang="en-US" dirty="0"/>
              </a:p>
            </p:txBody>
          </p:sp>
        </mc:Choice>
        <mc:Fallback>
          <p:sp>
            <p:nvSpPr>
              <p:cNvPr id="3" name="Notes Placeholder 2"/>
              <p:cNvSpPr>
                <a:spLocks noGrp="1"/>
              </p:cNvSpPr>
              <p:nvPr>
                <p:ph type="body" idx="1"/>
              </p:nvPr>
            </p:nvSpPr>
            <p:spPr/>
            <p:txBody>
              <a:bodyPr/>
              <a:lstStyle/>
              <a:p>
                <a:r>
                  <a:rPr lang="en-US" dirty="0" smtClean="0">
                    <a:ea typeface="Cambria Math" panose="02040503050406030204" pitchFamily="18" charset="0"/>
                  </a:rPr>
                  <a:t>The shorthand </a:t>
                </a:r>
                <a:r>
                  <a:rPr lang="en-US" i="0" smtClean="0">
                    <a:latin typeface="Cambria Math" panose="02040503050406030204" pitchFamily="18" charset="0"/>
                    <a:ea typeface="Cambria Math" panose="02040503050406030204" pitchFamily="18" charset="0"/>
                  </a:rPr>
                  <a:t>¬</a:t>
                </a:r>
                <a:r>
                  <a:rPr lang="en-US" dirty="0" smtClean="0"/>
                  <a:t> notation denote</a:t>
                </a:r>
                <a:r>
                  <a:rPr lang="en-US" baseline="0" dirty="0" smtClean="0"/>
                  <a:t> the probability of the event not occurring. </a:t>
                </a:r>
                <a:endParaRPr lang="en-US" dirty="0"/>
              </a:p>
            </p:txBody>
          </p:sp>
        </mc:Fallback>
      </mc:AlternateContent>
      <p:sp>
        <p:nvSpPr>
          <p:cNvPr id="4" name="Slide Number Placeholder 3"/>
          <p:cNvSpPr>
            <a:spLocks noGrp="1"/>
          </p:cNvSpPr>
          <p:nvPr>
            <p:ph type="sldNum" sz="quarter" idx="10"/>
          </p:nvPr>
        </p:nvSpPr>
        <p:spPr/>
        <p:txBody>
          <a:bodyPr/>
          <a:lstStyle/>
          <a:p>
            <a:fld id="{0F3BA271-B505-BC45-83CB-63472DC90450}" type="slidenum">
              <a:rPr lang="en-US" smtClean="0"/>
              <a:t>11</a:t>
            </a:fld>
            <a:endParaRPr lang="en-US"/>
          </a:p>
        </p:txBody>
      </p:sp>
    </p:spTree>
    <p:extLst>
      <p:ext uri="{BB962C8B-B14F-4D97-AF65-F5344CB8AC3E}">
        <p14:creationId xmlns:p14="http://schemas.microsoft.com/office/powerpoint/2010/main" val="345003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event has join probability of zero, the entire sequence outcome will be zero regardless of how high</a:t>
            </a:r>
            <a:r>
              <a:rPr lang="en-US" baseline="0" dirty="0" smtClean="0"/>
              <a:t> the joint probabilities of other events might be. This is not desired.</a:t>
            </a:r>
            <a:endParaRPr lang="en-US" dirty="0" smtClean="0"/>
          </a:p>
          <a:p>
            <a:endParaRPr lang="en-US" dirty="0" smtClean="0"/>
          </a:p>
          <a:p>
            <a:r>
              <a:rPr lang="en-US" dirty="0" smtClean="0"/>
              <a:t>While an event might have never happened in</a:t>
            </a:r>
            <a:r>
              <a:rPr lang="en-US" baseline="0" dirty="0" smtClean="0"/>
              <a:t> the past, that does not mean it will never happen in the future. </a:t>
            </a:r>
            <a:endParaRPr lang="en-US" dirty="0" smtClean="0"/>
          </a:p>
          <a:p>
            <a:endParaRPr lang="en-US" dirty="0" smtClean="0"/>
          </a:p>
          <a:p>
            <a:r>
              <a:rPr lang="en-US" dirty="0" smtClean="0"/>
              <a:t>Laplace </a:t>
            </a:r>
            <a:r>
              <a:rPr lang="en-US" dirty="0" smtClean="0"/>
              <a:t>estimator adds a small number (typically 1) to each of the count in the frequency table to ensure nonzero probability</a:t>
            </a:r>
            <a:endParaRPr lang="en-US" dirty="0"/>
          </a:p>
        </p:txBody>
      </p:sp>
      <p:sp>
        <p:nvSpPr>
          <p:cNvPr id="4" name="Slide Number Placeholder 3"/>
          <p:cNvSpPr>
            <a:spLocks noGrp="1"/>
          </p:cNvSpPr>
          <p:nvPr>
            <p:ph type="sldNum" sz="quarter" idx="10"/>
          </p:nvPr>
        </p:nvSpPr>
        <p:spPr/>
        <p:txBody>
          <a:bodyPr/>
          <a:lstStyle/>
          <a:p>
            <a:fld id="{0F3BA271-B505-BC45-83CB-63472DC90450}" type="slidenum">
              <a:rPr lang="en-US" smtClean="0"/>
              <a:t>12</a:t>
            </a:fld>
            <a:endParaRPr lang="en-US"/>
          </a:p>
        </p:txBody>
      </p:sp>
    </p:spTree>
    <p:extLst>
      <p:ext uri="{BB962C8B-B14F-4D97-AF65-F5344CB8AC3E}">
        <p14:creationId xmlns:p14="http://schemas.microsoft.com/office/powerpoint/2010/main" val="77708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Bayes does not</a:t>
            </a:r>
            <a:r>
              <a:rPr lang="en-US" baseline="0" dirty="0" smtClean="0"/>
              <a:t> work directly with numeric data because it uses frequency tables to learn the data. In order to create the matrix with the combinations of classes and attribute values, attributes must be categorical. </a:t>
            </a:r>
            <a:endParaRPr lang="en-US" dirty="0"/>
          </a:p>
        </p:txBody>
      </p:sp>
      <p:sp>
        <p:nvSpPr>
          <p:cNvPr id="4" name="Slide Number Placeholder 3"/>
          <p:cNvSpPr>
            <a:spLocks noGrp="1"/>
          </p:cNvSpPr>
          <p:nvPr>
            <p:ph type="sldNum" sz="quarter" idx="10"/>
          </p:nvPr>
        </p:nvSpPr>
        <p:spPr/>
        <p:txBody>
          <a:bodyPr/>
          <a:lstStyle/>
          <a:p>
            <a:fld id="{0F3BA271-B505-BC45-83CB-63472DC90450}" type="slidenum">
              <a:rPr lang="en-US" smtClean="0"/>
              <a:t>13</a:t>
            </a:fld>
            <a:endParaRPr lang="en-US"/>
          </a:p>
        </p:txBody>
      </p:sp>
    </p:spTree>
    <p:extLst>
      <p:ext uri="{BB962C8B-B14F-4D97-AF65-F5344CB8AC3E}">
        <p14:creationId xmlns:p14="http://schemas.microsoft.com/office/powerpoint/2010/main" val="269206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a:t>
            </a:r>
            <a:r>
              <a:rPr lang="en-US" baseline="0" dirty="0" smtClean="0"/>
              <a:t> there are typically lot of data preprocessing are required </a:t>
            </a:r>
            <a:endParaRPr lang="en-US" dirty="0"/>
          </a:p>
        </p:txBody>
      </p:sp>
      <p:sp>
        <p:nvSpPr>
          <p:cNvPr id="4" name="Slide Number Placeholder 3"/>
          <p:cNvSpPr>
            <a:spLocks noGrp="1"/>
          </p:cNvSpPr>
          <p:nvPr>
            <p:ph type="sldNum" sz="quarter" idx="10"/>
          </p:nvPr>
        </p:nvSpPr>
        <p:spPr/>
        <p:txBody>
          <a:bodyPr/>
          <a:lstStyle/>
          <a:p>
            <a:fld id="{0F3BA271-B505-BC45-83CB-63472DC90450}" type="slidenum">
              <a:rPr lang="en-US" smtClean="0"/>
              <a:t>14</a:t>
            </a:fld>
            <a:endParaRPr lang="en-US"/>
          </a:p>
        </p:txBody>
      </p:sp>
    </p:spTree>
    <p:extLst>
      <p:ext uri="{BB962C8B-B14F-4D97-AF65-F5344CB8AC3E}">
        <p14:creationId xmlns:p14="http://schemas.microsoft.com/office/powerpoint/2010/main" val="132531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F7A310-C243-DC48-B745-D4F72D183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7A3E75A-C7E9-444B-BC5E-A52CF8BC2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8EFF48-BE56-5E40-BAA6-41EF545540CA}"/>
              </a:ext>
            </a:extLst>
          </p:cNvPr>
          <p:cNvSpPr>
            <a:spLocks noGrp="1"/>
          </p:cNvSpPr>
          <p:nvPr>
            <p:ph type="dt" sz="half" idx="10"/>
          </p:nvPr>
        </p:nvSpPr>
        <p:spPr/>
        <p:txBody>
          <a:bodyPr/>
          <a:lstStyle/>
          <a:p>
            <a:fld id="{A7CD2908-75E7-5D4B-A349-289CA274D3CE}" type="datetime1">
              <a:rPr lang="en-US" smtClean="0"/>
              <a:t>8/14/2019</a:t>
            </a:fld>
            <a:endParaRPr lang="en-US"/>
          </a:p>
        </p:txBody>
      </p:sp>
      <p:sp>
        <p:nvSpPr>
          <p:cNvPr id="5" name="Footer Placeholder 4">
            <a:extLst>
              <a:ext uri="{FF2B5EF4-FFF2-40B4-BE49-F238E27FC236}">
                <a16:creationId xmlns="" xmlns:a16="http://schemas.microsoft.com/office/drawing/2014/main" id="{3B4207AF-C9D9-8943-BB86-F45489E6F905}"/>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 xmlns:a16="http://schemas.microsoft.com/office/drawing/2014/main" id="{EEFD85C1-66B1-0A41-883D-E9C24CA121B4}"/>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424752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0969D-7072-DD42-8934-2624DB8D55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DB384B8-3B54-E94E-9EA5-F1B64F1D2F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229B294-63CC-4642-A64B-9D450799DC38}"/>
              </a:ext>
            </a:extLst>
          </p:cNvPr>
          <p:cNvSpPr>
            <a:spLocks noGrp="1"/>
          </p:cNvSpPr>
          <p:nvPr>
            <p:ph type="dt" sz="half" idx="10"/>
          </p:nvPr>
        </p:nvSpPr>
        <p:spPr/>
        <p:txBody>
          <a:bodyPr/>
          <a:lstStyle/>
          <a:p>
            <a:fld id="{DD3FC85B-DA54-7643-84BB-20D1C1E393B5}" type="datetime1">
              <a:rPr lang="en-US" smtClean="0"/>
              <a:t>8/14/2019</a:t>
            </a:fld>
            <a:endParaRPr lang="en-US"/>
          </a:p>
        </p:txBody>
      </p:sp>
      <p:sp>
        <p:nvSpPr>
          <p:cNvPr id="5" name="Footer Placeholder 4">
            <a:extLst>
              <a:ext uri="{FF2B5EF4-FFF2-40B4-BE49-F238E27FC236}">
                <a16:creationId xmlns="" xmlns:a16="http://schemas.microsoft.com/office/drawing/2014/main" id="{08D4E54B-7550-D447-B233-15301A9A7F1F}"/>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 xmlns:a16="http://schemas.microsoft.com/office/drawing/2014/main" id="{6DBA9A0E-34D7-A140-9267-F3E8EF61FA25}"/>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151371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069A4CF-C361-D94E-905D-B18B9541A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B1889C7-FCF9-E942-BF7C-AFF07557EB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3014B4-0F3F-BA47-943E-897EF60D882B}"/>
              </a:ext>
            </a:extLst>
          </p:cNvPr>
          <p:cNvSpPr>
            <a:spLocks noGrp="1"/>
          </p:cNvSpPr>
          <p:nvPr>
            <p:ph type="dt" sz="half" idx="10"/>
          </p:nvPr>
        </p:nvSpPr>
        <p:spPr/>
        <p:txBody>
          <a:bodyPr/>
          <a:lstStyle/>
          <a:p>
            <a:fld id="{71DF4BCE-3051-6049-9E67-C33584A2A912}" type="datetime1">
              <a:rPr lang="en-US" smtClean="0"/>
              <a:t>8/14/2019</a:t>
            </a:fld>
            <a:endParaRPr lang="en-US"/>
          </a:p>
        </p:txBody>
      </p:sp>
      <p:sp>
        <p:nvSpPr>
          <p:cNvPr id="5" name="Footer Placeholder 4">
            <a:extLst>
              <a:ext uri="{FF2B5EF4-FFF2-40B4-BE49-F238E27FC236}">
                <a16:creationId xmlns="" xmlns:a16="http://schemas.microsoft.com/office/drawing/2014/main" id="{F2DFDCDD-384B-0A42-9C15-EA4F655FF1B3}"/>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 xmlns:a16="http://schemas.microsoft.com/office/drawing/2014/main" id="{BC18104C-34D3-C840-A0F3-D5F614E6F6DA}"/>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19152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F9D97-34BF-AE4E-9F9A-CC30D06EB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49CA911-C207-FB45-9771-E635E40EC2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3E7001A-F89A-1148-BEB0-63BAC094135C}"/>
              </a:ext>
            </a:extLst>
          </p:cNvPr>
          <p:cNvSpPr>
            <a:spLocks noGrp="1"/>
          </p:cNvSpPr>
          <p:nvPr>
            <p:ph type="dt" sz="half" idx="10"/>
          </p:nvPr>
        </p:nvSpPr>
        <p:spPr/>
        <p:txBody>
          <a:bodyPr/>
          <a:lstStyle/>
          <a:p>
            <a:fld id="{FFAF08A9-7596-2949-8CE6-B31460A3EC2E}" type="datetime1">
              <a:rPr lang="en-US" smtClean="0"/>
              <a:t>8/14/2019</a:t>
            </a:fld>
            <a:endParaRPr lang="en-US"/>
          </a:p>
        </p:txBody>
      </p:sp>
      <p:sp>
        <p:nvSpPr>
          <p:cNvPr id="5" name="Footer Placeholder 4">
            <a:extLst>
              <a:ext uri="{FF2B5EF4-FFF2-40B4-BE49-F238E27FC236}">
                <a16:creationId xmlns="" xmlns:a16="http://schemas.microsoft.com/office/drawing/2014/main" id="{E4D892DA-3A9E-494C-A340-F302E3916918}"/>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 xmlns:a16="http://schemas.microsoft.com/office/drawing/2014/main" id="{6041A1B2-39DB-0B42-AA9D-C8CF39DC15DD}"/>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357847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0BD76A-282F-6245-B74D-536CC0B2E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352E9E5-D175-ED4A-9DF5-4CD04FB27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DC7FD8D4-1151-8B48-8D7F-B16D310CD62B}"/>
              </a:ext>
            </a:extLst>
          </p:cNvPr>
          <p:cNvSpPr>
            <a:spLocks noGrp="1"/>
          </p:cNvSpPr>
          <p:nvPr>
            <p:ph type="dt" sz="half" idx="10"/>
          </p:nvPr>
        </p:nvSpPr>
        <p:spPr/>
        <p:txBody>
          <a:bodyPr/>
          <a:lstStyle/>
          <a:p>
            <a:fld id="{2655ACD7-909E-2643-83BA-E0AABB4738C1}" type="datetime1">
              <a:rPr lang="en-US" smtClean="0"/>
              <a:t>8/14/2019</a:t>
            </a:fld>
            <a:endParaRPr lang="en-US"/>
          </a:p>
        </p:txBody>
      </p:sp>
      <p:sp>
        <p:nvSpPr>
          <p:cNvPr id="5" name="Footer Placeholder 4">
            <a:extLst>
              <a:ext uri="{FF2B5EF4-FFF2-40B4-BE49-F238E27FC236}">
                <a16:creationId xmlns="" xmlns:a16="http://schemas.microsoft.com/office/drawing/2014/main" id="{25C6C14B-7527-0546-9C2D-A089855EDB7E}"/>
              </a:ext>
            </a:extLst>
          </p:cNvPr>
          <p:cNvSpPr>
            <a:spLocks noGrp="1"/>
          </p:cNvSpPr>
          <p:nvPr>
            <p:ph type="ftr" sz="quarter" idx="11"/>
          </p:nvPr>
        </p:nvSpPr>
        <p:spPr/>
        <p:txBody>
          <a:bodyPr/>
          <a:lstStyle/>
          <a:p>
            <a:r>
              <a:rPr lang="en-US"/>
              <a:t>Tin Hoang | Syracuse University</a:t>
            </a:r>
          </a:p>
        </p:txBody>
      </p:sp>
      <p:sp>
        <p:nvSpPr>
          <p:cNvPr id="6" name="Slide Number Placeholder 5">
            <a:extLst>
              <a:ext uri="{FF2B5EF4-FFF2-40B4-BE49-F238E27FC236}">
                <a16:creationId xmlns="" xmlns:a16="http://schemas.microsoft.com/office/drawing/2014/main" id="{C209B255-50EC-8B46-833C-EFB398ADB198}"/>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160680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566DF-227D-8343-A9CD-FF4E12C86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3FE6941-A363-6C45-9221-12E79E8399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FCB59DC-2415-B248-9A83-39169B6B63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932DE50-02B4-0A4C-9934-CB7403026771}"/>
              </a:ext>
            </a:extLst>
          </p:cNvPr>
          <p:cNvSpPr>
            <a:spLocks noGrp="1"/>
          </p:cNvSpPr>
          <p:nvPr>
            <p:ph type="dt" sz="half" idx="10"/>
          </p:nvPr>
        </p:nvSpPr>
        <p:spPr/>
        <p:txBody>
          <a:bodyPr/>
          <a:lstStyle/>
          <a:p>
            <a:fld id="{C3A1F60D-0B51-3D45-B1DC-D1E53E9E91F1}" type="datetime1">
              <a:rPr lang="en-US" smtClean="0"/>
              <a:t>8/14/2019</a:t>
            </a:fld>
            <a:endParaRPr lang="en-US"/>
          </a:p>
        </p:txBody>
      </p:sp>
      <p:sp>
        <p:nvSpPr>
          <p:cNvPr id="6" name="Footer Placeholder 5">
            <a:extLst>
              <a:ext uri="{FF2B5EF4-FFF2-40B4-BE49-F238E27FC236}">
                <a16:creationId xmlns="" xmlns:a16="http://schemas.microsoft.com/office/drawing/2014/main" id="{7A16B029-EC78-584D-93BB-E18C41C09ED0}"/>
              </a:ext>
            </a:extLst>
          </p:cNvPr>
          <p:cNvSpPr>
            <a:spLocks noGrp="1"/>
          </p:cNvSpPr>
          <p:nvPr>
            <p:ph type="ftr" sz="quarter" idx="11"/>
          </p:nvPr>
        </p:nvSpPr>
        <p:spPr/>
        <p:txBody>
          <a:bodyPr/>
          <a:lstStyle/>
          <a:p>
            <a:r>
              <a:rPr lang="en-US"/>
              <a:t>Tin Hoang | Syracuse University</a:t>
            </a:r>
          </a:p>
        </p:txBody>
      </p:sp>
      <p:sp>
        <p:nvSpPr>
          <p:cNvPr id="7" name="Slide Number Placeholder 6">
            <a:extLst>
              <a:ext uri="{FF2B5EF4-FFF2-40B4-BE49-F238E27FC236}">
                <a16:creationId xmlns="" xmlns:a16="http://schemas.microsoft.com/office/drawing/2014/main" id="{BBAAB03F-B0B1-754C-9144-32F21EF09605}"/>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85573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98EA2E-B21E-3648-9FF4-FF504ECA5F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6E14B1E-30DE-434D-A654-3658B3857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027DD7A-8CEC-994F-B778-49D7FD0892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2750FC6-2DE3-C146-8003-A85171261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665E3F0-6973-7C41-B480-F6E990C947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30BA16B-50A8-0E4B-B388-EAD021765649}"/>
              </a:ext>
            </a:extLst>
          </p:cNvPr>
          <p:cNvSpPr>
            <a:spLocks noGrp="1"/>
          </p:cNvSpPr>
          <p:nvPr>
            <p:ph type="dt" sz="half" idx="10"/>
          </p:nvPr>
        </p:nvSpPr>
        <p:spPr/>
        <p:txBody>
          <a:bodyPr/>
          <a:lstStyle/>
          <a:p>
            <a:fld id="{E30CD18A-97A9-7C49-AE15-1B3AF6588487}" type="datetime1">
              <a:rPr lang="en-US" smtClean="0"/>
              <a:t>8/14/2019</a:t>
            </a:fld>
            <a:endParaRPr lang="en-US"/>
          </a:p>
        </p:txBody>
      </p:sp>
      <p:sp>
        <p:nvSpPr>
          <p:cNvPr id="8" name="Footer Placeholder 7">
            <a:extLst>
              <a:ext uri="{FF2B5EF4-FFF2-40B4-BE49-F238E27FC236}">
                <a16:creationId xmlns="" xmlns:a16="http://schemas.microsoft.com/office/drawing/2014/main" id="{A6A7FB08-30CD-A046-9D05-4BA8A997A653}"/>
              </a:ext>
            </a:extLst>
          </p:cNvPr>
          <p:cNvSpPr>
            <a:spLocks noGrp="1"/>
          </p:cNvSpPr>
          <p:nvPr>
            <p:ph type="ftr" sz="quarter" idx="11"/>
          </p:nvPr>
        </p:nvSpPr>
        <p:spPr/>
        <p:txBody>
          <a:bodyPr/>
          <a:lstStyle/>
          <a:p>
            <a:r>
              <a:rPr lang="en-US"/>
              <a:t>Tin Hoang | Syracuse University</a:t>
            </a:r>
          </a:p>
        </p:txBody>
      </p:sp>
      <p:sp>
        <p:nvSpPr>
          <p:cNvPr id="9" name="Slide Number Placeholder 8">
            <a:extLst>
              <a:ext uri="{FF2B5EF4-FFF2-40B4-BE49-F238E27FC236}">
                <a16:creationId xmlns="" xmlns:a16="http://schemas.microsoft.com/office/drawing/2014/main" id="{86CEA6C2-FDA2-9449-A85F-52684C9ABE12}"/>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403386714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A7C97-6012-9746-880B-8CF62E745A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43EBBC2-E732-FA40-B9F2-0B5C8FD912F3}"/>
              </a:ext>
            </a:extLst>
          </p:cNvPr>
          <p:cNvSpPr>
            <a:spLocks noGrp="1"/>
          </p:cNvSpPr>
          <p:nvPr>
            <p:ph type="dt" sz="half" idx="10"/>
          </p:nvPr>
        </p:nvSpPr>
        <p:spPr/>
        <p:txBody>
          <a:bodyPr/>
          <a:lstStyle/>
          <a:p>
            <a:fld id="{D06417DC-6341-7847-9D10-AA13A2350DA3}" type="datetime1">
              <a:rPr lang="en-US" smtClean="0"/>
              <a:t>8/14/2019</a:t>
            </a:fld>
            <a:endParaRPr lang="en-US"/>
          </a:p>
        </p:txBody>
      </p:sp>
      <p:sp>
        <p:nvSpPr>
          <p:cNvPr id="4" name="Footer Placeholder 3">
            <a:extLst>
              <a:ext uri="{FF2B5EF4-FFF2-40B4-BE49-F238E27FC236}">
                <a16:creationId xmlns="" xmlns:a16="http://schemas.microsoft.com/office/drawing/2014/main" id="{A35C431E-CBF3-4F4C-825D-2218EE00EED5}"/>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80267674-AFF6-BF45-A5F5-8AF26C359A71}"/>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294880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6DB729E-88B6-CF4D-8051-5345A59DAE20}"/>
              </a:ext>
            </a:extLst>
          </p:cNvPr>
          <p:cNvSpPr>
            <a:spLocks noGrp="1"/>
          </p:cNvSpPr>
          <p:nvPr>
            <p:ph type="dt" sz="half" idx="10"/>
          </p:nvPr>
        </p:nvSpPr>
        <p:spPr/>
        <p:txBody>
          <a:bodyPr/>
          <a:lstStyle/>
          <a:p>
            <a:fld id="{F07BAA09-38D9-274B-84C1-321E6AC8F1E8}" type="datetime1">
              <a:rPr lang="en-US" smtClean="0"/>
              <a:t>8/14/2019</a:t>
            </a:fld>
            <a:endParaRPr lang="en-US"/>
          </a:p>
        </p:txBody>
      </p:sp>
      <p:sp>
        <p:nvSpPr>
          <p:cNvPr id="3" name="Footer Placeholder 2">
            <a:extLst>
              <a:ext uri="{FF2B5EF4-FFF2-40B4-BE49-F238E27FC236}">
                <a16:creationId xmlns="" xmlns:a16="http://schemas.microsoft.com/office/drawing/2014/main" id="{1C8E89ED-BA05-5149-B736-AC1721117DC2}"/>
              </a:ext>
            </a:extLst>
          </p:cNvPr>
          <p:cNvSpPr>
            <a:spLocks noGrp="1"/>
          </p:cNvSpPr>
          <p:nvPr>
            <p:ph type="ftr" sz="quarter" idx="11"/>
          </p:nvPr>
        </p:nvSpPr>
        <p:spPr/>
        <p:txBody>
          <a:bodyPr/>
          <a:lstStyle/>
          <a:p>
            <a:r>
              <a:rPr lang="en-US"/>
              <a:t>Tin Hoang | Syracuse University</a:t>
            </a:r>
          </a:p>
        </p:txBody>
      </p:sp>
      <p:sp>
        <p:nvSpPr>
          <p:cNvPr id="4" name="Slide Number Placeholder 3">
            <a:extLst>
              <a:ext uri="{FF2B5EF4-FFF2-40B4-BE49-F238E27FC236}">
                <a16:creationId xmlns="" xmlns:a16="http://schemas.microsoft.com/office/drawing/2014/main" id="{7F1E67B6-68E9-2841-BC6A-EA8C3B5E095B}"/>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94878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02800A-F0CA-D345-BD0B-06AA00D62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F10ABA7-4C58-7F44-8EE7-060C6F6DC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F861F9B-6393-C846-BE92-678838134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D79A830-669C-7D48-BFBF-C0B54908C91B}"/>
              </a:ext>
            </a:extLst>
          </p:cNvPr>
          <p:cNvSpPr>
            <a:spLocks noGrp="1"/>
          </p:cNvSpPr>
          <p:nvPr>
            <p:ph type="dt" sz="half" idx="10"/>
          </p:nvPr>
        </p:nvSpPr>
        <p:spPr/>
        <p:txBody>
          <a:bodyPr/>
          <a:lstStyle/>
          <a:p>
            <a:fld id="{A86F1135-5F8B-6D4C-8049-717933CB13AC}" type="datetime1">
              <a:rPr lang="en-US" smtClean="0"/>
              <a:t>8/14/2019</a:t>
            </a:fld>
            <a:endParaRPr lang="en-US"/>
          </a:p>
        </p:txBody>
      </p:sp>
      <p:sp>
        <p:nvSpPr>
          <p:cNvPr id="6" name="Footer Placeholder 5">
            <a:extLst>
              <a:ext uri="{FF2B5EF4-FFF2-40B4-BE49-F238E27FC236}">
                <a16:creationId xmlns="" xmlns:a16="http://schemas.microsoft.com/office/drawing/2014/main" id="{745573EE-7BD5-214C-8F55-BC8C2EFBA24F}"/>
              </a:ext>
            </a:extLst>
          </p:cNvPr>
          <p:cNvSpPr>
            <a:spLocks noGrp="1"/>
          </p:cNvSpPr>
          <p:nvPr>
            <p:ph type="ftr" sz="quarter" idx="11"/>
          </p:nvPr>
        </p:nvSpPr>
        <p:spPr/>
        <p:txBody>
          <a:bodyPr/>
          <a:lstStyle/>
          <a:p>
            <a:r>
              <a:rPr lang="en-US"/>
              <a:t>Tin Hoang | Syracuse University</a:t>
            </a:r>
          </a:p>
        </p:txBody>
      </p:sp>
      <p:sp>
        <p:nvSpPr>
          <p:cNvPr id="7" name="Slide Number Placeholder 6">
            <a:extLst>
              <a:ext uri="{FF2B5EF4-FFF2-40B4-BE49-F238E27FC236}">
                <a16:creationId xmlns="" xmlns:a16="http://schemas.microsoft.com/office/drawing/2014/main" id="{02F1CCFF-C6BC-2241-AEBD-6DAF466EF546}"/>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2422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B54AB4-61DB-A547-9772-27DA947D0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6BED694-7D9F-5C48-85ED-EBAC4F588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56CCBCF-0015-5049-80FC-60F3BDD6A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E632C354-1C7C-6747-A4B3-8D7693F86A5E}"/>
              </a:ext>
            </a:extLst>
          </p:cNvPr>
          <p:cNvSpPr>
            <a:spLocks noGrp="1"/>
          </p:cNvSpPr>
          <p:nvPr>
            <p:ph type="dt" sz="half" idx="10"/>
          </p:nvPr>
        </p:nvSpPr>
        <p:spPr/>
        <p:txBody>
          <a:bodyPr/>
          <a:lstStyle/>
          <a:p>
            <a:fld id="{9E5EF143-A51B-9548-99A6-8CB374CB85F1}" type="datetime1">
              <a:rPr lang="en-US" smtClean="0"/>
              <a:t>8/14/2019</a:t>
            </a:fld>
            <a:endParaRPr lang="en-US"/>
          </a:p>
        </p:txBody>
      </p:sp>
      <p:sp>
        <p:nvSpPr>
          <p:cNvPr id="6" name="Footer Placeholder 5">
            <a:extLst>
              <a:ext uri="{FF2B5EF4-FFF2-40B4-BE49-F238E27FC236}">
                <a16:creationId xmlns="" xmlns:a16="http://schemas.microsoft.com/office/drawing/2014/main" id="{47D927BA-4D88-F54B-94E3-747D3B1FF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5ED13A3-8490-5C41-AEF9-A08DACC481A8}"/>
              </a:ext>
            </a:extLst>
          </p:cNvPr>
          <p:cNvSpPr>
            <a:spLocks noGrp="1"/>
          </p:cNvSpPr>
          <p:nvPr>
            <p:ph type="sldNum" sz="quarter" idx="12"/>
          </p:nvPr>
        </p:nvSpPr>
        <p:spPr/>
        <p:txBody>
          <a:bodyPr/>
          <a:lstStyle/>
          <a:p>
            <a:fld id="{1413E6FA-519D-E648-A3A7-178C81E2644A}" type="slidenum">
              <a:rPr lang="en-US" smtClean="0"/>
              <a:t>‹#›</a:t>
            </a:fld>
            <a:endParaRPr lang="en-US"/>
          </a:p>
        </p:txBody>
      </p:sp>
    </p:spTree>
    <p:extLst>
      <p:ext uri="{BB962C8B-B14F-4D97-AF65-F5344CB8AC3E}">
        <p14:creationId xmlns:p14="http://schemas.microsoft.com/office/powerpoint/2010/main" val="251056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5B3005B-E66E-6F4E-B8E2-060741AD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0E26262-A8CA-0443-87FB-292CCC1B8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DE59C8E-88A6-5347-896F-788882C46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CD18A-97A9-7C49-AE15-1B3AF6588487}" type="datetime1">
              <a:rPr lang="en-US" smtClean="0"/>
              <a:t>8/14/2019</a:t>
            </a:fld>
            <a:endParaRPr lang="en-US"/>
          </a:p>
        </p:txBody>
      </p:sp>
      <p:sp>
        <p:nvSpPr>
          <p:cNvPr id="5" name="Footer Placeholder 4">
            <a:extLst>
              <a:ext uri="{FF2B5EF4-FFF2-40B4-BE49-F238E27FC236}">
                <a16:creationId xmlns="" xmlns:a16="http://schemas.microsoft.com/office/drawing/2014/main" id="{C4166A52-001F-FD44-A9C6-916004EA9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Tin Hoang | Syracuse University</a:t>
            </a:r>
          </a:p>
        </p:txBody>
      </p:sp>
      <p:sp>
        <p:nvSpPr>
          <p:cNvPr id="6" name="Slide Number Placeholder 5">
            <a:extLst>
              <a:ext uri="{FF2B5EF4-FFF2-40B4-BE49-F238E27FC236}">
                <a16:creationId xmlns="" xmlns:a16="http://schemas.microsoft.com/office/drawing/2014/main" id="{92740142-585E-304A-9647-DD0C5A210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3E6FA-519D-E648-A3A7-178C81E2644A}" type="slidenum">
              <a:rPr lang="en-US" smtClean="0"/>
              <a:t>‹#›</a:t>
            </a:fld>
            <a:endParaRPr lang="en-US"/>
          </a:p>
        </p:txBody>
      </p:sp>
    </p:spTree>
    <p:extLst>
      <p:ext uri="{BB962C8B-B14F-4D97-AF65-F5344CB8AC3E}">
        <p14:creationId xmlns:p14="http://schemas.microsoft.com/office/powerpoint/2010/main" val="31679721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0F60AC-E67D-1647-9A29-D6FE685E246A}"/>
              </a:ext>
            </a:extLst>
          </p:cNvPr>
          <p:cNvSpPr>
            <a:spLocks noGrp="1"/>
          </p:cNvSpPr>
          <p:nvPr>
            <p:ph type="ctrTitle"/>
          </p:nvPr>
        </p:nvSpPr>
        <p:spPr/>
        <p:txBody>
          <a:bodyPr/>
          <a:lstStyle/>
          <a:p>
            <a:r>
              <a:rPr lang="en-US" dirty="0"/>
              <a:t>Naïve Bayes</a:t>
            </a:r>
          </a:p>
        </p:txBody>
      </p:sp>
      <p:sp>
        <p:nvSpPr>
          <p:cNvPr id="3" name="Subtitle 2">
            <a:extLst>
              <a:ext uri="{FF2B5EF4-FFF2-40B4-BE49-F238E27FC236}">
                <a16:creationId xmlns="" xmlns:a16="http://schemas.microsoft.com/office/drawing/2014/main" id="{69A9AE6E-B218-E546-9C76-DD691A8EB762}"/>
              </a:ext>
            </a:extLst>
          </p:cNvPr>
          <p:cNvSpPr>
            <a:spLocks noGrp="1"/>
          </p:cNvSpPr>
          <p:nvPr>
            <p:ph type="subTitle" idx="1"/>
          </p:nvPr>
        </p:nvSpPr>
        <p:spPr/>
        <p:txBody>
          <a:bodyPr/>
          <a:lstStyle/>
          <a:p>
            <a:r>
              <a:rPr lang="en-US" dirty="0"/>
              <a:t>IST 707 – Data Analytics</a:t>
            </a:r>
          </a:p>
        </p:txBody>
      </p:sp>
      <p:sp>
        <p:nvSpPr>
          <p:cNvPr id="4" name="Footer Placeholder 3">
            <a:extLst>
              <a:ext uri="{FF2B5EF4-FFF2-40B4-BE49-F238E27FC236}">
                <a16:creationId xmlns="" xmlns:a16="http://schemas.microsoft.com/office/drawing/2014/main" id="{D3FF8A81-29FB-BA40-B212-BA171EF5DFEB}"/>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1ED70346-445A-BD49-ADD7-4B442D38F9A2}"/>
              </a:ext>
            </a:extLst>
          </p:cNvPr>
          <p:cNvSpPr>
            <a:spLocks noGrp="1"/>
          </p:cNvSpPr>
          <p:nvPr>
            <p:ph type="sldNum" sz="quarter" idx="12"/>
          </p:nvPr>
        </p:nvSpPr>
        <p:spPr/>
        <p:txBody>
          <a:bodyPr/>
          <a:lstStyle/>
          <a:p>
            <a:fld id="{1413E6FA-519D-E648-A3A7-178C81E2644A}" type="slidenum">
              <a:rPr lang="en-US" smtClean="0"/>
              <a:t>1</a:t>
            </a:fld>
            <a:endParaRPr lang="en-US"/>
          </a:p>
        </p:txBody>
      </p:sp>
    </p:spTree>
    <p:extLst>
      <p:ext uri="{BB962C8B-B14F-4D97-AF65-F5344CB8AC3E}">
        <p14:creationId xmlns:p14="http://schemas.microsoft.com/office/powerpoint/2010/main" val="2099401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7925E4-32DA-144B-A22D-6C48F9980828}"/>
              </a:ext>
            </a:extLst>
          </p:cNvPr>
          <p:cNvSpPr>
            <a:spLocks noGrp="1"/>
          </p:cNvSpPr>
          <p:nvPr>
            <p:ph type="title"/>
          </p:nvPr>
        </p:nvSpPr>
        <p:spPr/>
        <p:txBody>
          <a:bodyPr/>
          <a:lstStyle/>
          <a:p>
            <a:r>
              <a:rPr lang="en-US" dirty="0"/>
              <a:t>Naïve Bayes algorithm</a:t>
            </a:r>
          </a:p>
        </p:txBody>
      </p:sp>
      <p:sp>
        <p:nvSpPr>
          <p:cNvPr id="3" name="Content Placeholder 2">
            <a:extLst>
              <a:ext uri="{FF2B5EF4-FFF2-40B4-BE49-F238E27FC236}">
                <a16:creationId xmlns="" xmlns:a16="http://schemas.microsoft.com/office/drawing/2014/main" id="{2D9B2E59-9DF5-5645-86E5-AB388353D307}"/>
              </a:ext>
            </a:extLst>
          </p:cNvPr>
          <p:cNvSpPr>
            <a:spLocks noGrp="1"/>
          </p:cNvSpPr>
          <p:nvPr>
            <p:ph idx="1"/>
          </p:nvPr>
        </p:nvSpPr>
        <p:spPr>
          <a:xfrm>
            <a:off x="838200" y="1605064"/>
            <a:ext cx="10515600" cy="4571899"/>
          </a:xfrm>
        </p:spPr>
        <p:txBody>
          <a:bodyPr>
            <a:normAutofit/>
          </a:bodyPr>
          <a:lstStyle/>
          <a:p>
            <a:pPr marL="0" indent="0">
              <a:buNone/>
            </a:pPr>
            <a:r>
              <a:rPr lang="en-US" sz="2000" dirty="0"/>
              <a:t>The </a:t>
            </a:r>
            <a:r>
              <a:rPr lang="en-US" sz="2000" b="1" dirty="0"/>
              <a:t>Naïve Bayes algorithm</a:t>
            </a:r>
            <a:r>
              <a:rPr lang="en-US" sz="2000" dirty="0"/>
              <a:t> applies Bayesian method to estimate the conditional probability of an outcome with some “naïve” assumptions about the data. Naïve Bayes assumes that all of the features in the data set are </a:t>
            </a:r>
            <a:r>
              <a:rPr lang="en-US" sz="2000" b="1" dirty="0"/>
              <a:t>equally important and independent </a:t>
            </a:r>
            <a:endParaRPr lang="en-US" sz="2000" b="1" dirty="0"/>
          </a:p>
        </p:txBody>
      </p:sp>
      <p:sp>
        <p:nvSpPr>
          <p:cNvPr id="4" name="Footer Placeholder 3">
            <a:extLst>
              <a:ext uri="{FF2B5EF4-FFF2-40B4-BE49-F238E27FC236}">
                <a16:creationId xmlns="" xmlns:a16="http://schemas.microsoft.com/office/drawing/2014/main" id="{862DEC53-782B-A644-A3CF-C6D092BC8696}"/>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604B6B6F-4F45-CE43-8F23-00164EAEFF28}"/>
              </a:ext>
            </a:extLst>
          </p:cNvPr>
          <p:cNvSpPr>
            <a:spLocks noGrp="1"/>
          </p:cNvSpPr>
          <p:nvPr>
            <p:ph type="sldNum" sz="quarter" idx="12"/>
          </p:nvPr>
        </p:nvSpPr>
        <p:spPr/>
        <p:txBody>
          <a:bodyPr/>
          <a:lstStyle/>
          <a:p>
            <a:fld id="{1413E6FA-519D-E648-A3A7-178C81E2644A}" type="slidenum">
              <a:rPr lang="en-US" smtClean="0"/>
              <a:t>10</a:t>
            </a:fld>
            <a:endParaRPr lang="en-US"/>
          </a:p>
        </p:txBody>
      </p:sp>
      <p:grpSp>
        <p:nvGrpSpPr>
          <p:cNvPr id="8" name="Group 7"/>
          <p:cNvGrpSpPr/>
          <p:nvPr/>
        </p:nvGrpSpPr>
        <p:grpSpPr>
          <a:xfrm>
            <a:off x="1979526" y="3094894"/>
            <a:ext cx="7972406" cy="2047252"/>
            <a:chOff x="1727974" y="3119704"/>
            <a:chExt cx="8960494" cy="2200044"/>
          </a:xfrm>
        </p:grpSpPr>
        <p:sp>
          <p:nvSpPr>
            <p:cNvPr id="6" name="Oval 5">
              <a:extLst>
                <a:ext uri="{FF2B5EF4-FFF2-40B4-BE49-F238E27FC236}">
                  <a16:creationId xmlns="" xmlns:a16="http://schemas.microsoft.com/office/drawing/2014/main" id="{7026C4CE-7343-1E4B-8681-D2F7B0E4CE31}"/>
                </a:ext>
              </a:extLst>
            </p:cNvPr>
            <p:cNvSpPr/>
            <p:nvPr/>
          </p:nvSpPr>
          <p:spPr>
            <a:xfrm>
              <a:off x="1727974" y="3119704"/>
              <a:ext cx="1412537" cy="14069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3D718A2-6CD5-384D-B3D0-F72692C951CE}"/>
                </a:ext>
              </a:extLst>
            </p:cNvPr>
            <p:cNvSpPr/>
            <p:nvPr/>
          </p:nvSpPr>
          <p:spPr>
            <a:xfrm>
              <a:off x="2649773" y="3148783"/>
              <a:ext cx="1412537" cy="1406900"/>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1496D1F8-5E33-6940-A516-613C3F13FD2E}"/>
                </a:ext>
              </a:extLst>
            </p:cNvPr>
            <p:cNvSpPr/>
            <p:nvPr/>
          </p:nvSpPr>
          <p:spPr>
            <a:xfrm>
              <a:off x="2159035" y="3912848"/>
              <a:ext cx="1412537" cy="1406900"/>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6AB19543-3F57-B647-9829-3C5725FB4722}"/>
                </a:ext>
              </a:extLst>
            </p:cNvPr>
            <p:cNvSpPr/>
            <p:nvPr/>
          </p:nvSpPr>
          <p:spPr>
            <a:xfrm>
              <a:off x="5166094" y="3450445"/>
              <a:ext cx="1412537" cy="14069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055E62BE-12D9-C040-AE66-05C796C285A9}"/>
                </a:ext>
              </a:extLst>
            </p:cNvPr>
            <p:cNvSpPr/>
            <p:nvPr/>
          </p:nvSpPr>
          <p:spPr>
            <a:xfrm>
              <a:off x="6087893" y="3479524"/>
              <a:ext cx="1412537" cy="1406900"/>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1B9B7744-6342-694A-A71B-5434997EAF80}"/>
                </a:ext>
              </a:extLst>
            </p:cNvPr>
            <p:cNvSpPr/>
            <p:nvPr/>
          </p:nvSpPr>
          <p:spPr>
            <a:xfrm>
              <a:off x="8388683" y="3450445"/>
              <a:ext cx="1412537" cy="14069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7BC95DD0-3319-3C40-87EA-71C5F11C840F}"/>
                </a:ext>
              </a:extLst>
            </p:cNvPr>
            <p:cNvSpPr/>
            <p:nvPr/>
          </p:nvSpPr>
          <p:spPr>
            <a:xfrm>
              <a:off x="9275931" y="3450445"/>
              <a:ext cx="1412537" cy="1406900"/>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 xmlns:a16="http://schemas.microsoft.com/office/drawing/2014/main" id="{2E8F9976-AE0C-B646-9EFD-4563545A64C0}"/>
                    </a:ext>
                  </a:extLst>
                </p:cNvPr>
                <p:cNvSpPr txBox="1"/>
                <p:nvPr/>
              </p:nvSpPr>
              <p:spPr>
                <a:xfrm>
                  <a:off x="4312392" y="3876896"/>
                  <a:ext cx="597331"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6" name="TextBox 15">
                  <a:extLst>
                    <a:ext uri="{FF2B5EF4-FFF2-40B4-BE49-F238E27FC236}">
                      <a16:creationId xmlns:a16="http://schemas.microsoft.com/office/drawing/2014/main" id="{2E8F9976-AE0C-B646-9EFD-4563545A64C0}"/>
                    </a:ext>
                  </a:extLst>
                </p:cNvPr>
                <p:cNvSpPr txBox="1">
                  <a:spLocks noRot="1" noChangeAspect="1" noMove="1" noResize="1" noEditPoints="1" noAdjustHandles="1" noChangeArrowheads="1" noChangeShapeType="1" noTextEdit="1"/>
                </p:cNvSpPr>
                <p:nvPr/>
              </p:nvSpPr>
              <p:spPr>
                <a:xfrm>
                  <a:off x="4312392" y="3876896"/>
                  <a:ext cx="597331" cy="553998"/>
                </a:xfrm>
                <a:prstGeom prst="rect">
                  <a:avLst/>
                </a:prstGeom>
                <a:blipFill>
                  <a:blip r:embed="rId3"/>
                  <a:stretch>
                    <a:fillRect/>
                  </a:stretch>
                </a:blipFill>
              </p:spPr>
              <p:txBody>
                <a:bodyPr/>
                <a:lstStyle/>
                <a:p>
                  <a:r>
                    <a:rPr lang="en-US">
                      <a:noFill/>
                    </a:rPr>
                    <a:t> </a:t>
                  </a:r>
                </a:p>
              </p:txBody>
            </p:sp>
          </mc:Fallback>
        </mc:AlternateContent>
        <p:sp>
          <p:nvSpPr>
            <p:cNvPr id="18" name="TextBox 17">
              <a:extLst>
                <a:ext uri="{FF2B5EF4-FFF2-40B4-BE49-F238E27FC236}">
                  <a16:creationId xmlns="" xmlns:a16="http://schemas.microsoft.com/office/drawing/2014/main" id="{21498D28-02F5-D94F-8A99-1518B2FFF1F3}"/>
                </a:ext>
              </a:extLst>
            </p:cNvPr>
            <p:cNvSpPr txBox="1"/>
            <p:nvPr/>
          </p:nvSpPr>
          <p:spPr>
            <a:xfrm>
              <a:off x="7823267" y="3921364"/>
              <a:ext cx="349886" cy="523220"/>
            </a:xfrm>
            <a:prstGeom prst="rect">
              <a:avLst/>
            </a:prstGeom>
            <a:noFill/>
          </p:spPr>
          <p:txBody>
            <a:bodyPr wrap="square" rtlCol="0">
              <a:spAutoFit/>
            </a:bodyPr>
            <a:lstStyle/>
            <a:p>
              <a:r>
                <a:rPr lang="en-US" sz="2800" dirty="0"/>
                <a:t>x</a:t>
              </a:r>
            </a:p>
          </p:txBody>
        </p:sp>
      </p:grpSp>
      <mc:AlternateContent xmlns:mc="http://schemas.openxmlformats.org/markup-compatibility/2006" xmlns:a14="http://schemas.microsoft.com/office/drawing/2010/main">
        <mc:Choice Requires="a14">
          <p:sp>
            <p:nvSpPr>
              <p:cNvPr id="17" name="TextBox 16"/>
              <p:cNvSpPr txBox="1"/>
              <p:nvPr/>
            </p:nvSpPr>
            <p:spPr>
              <a:xfrm>
                <a:off x="3651146" y="5484468"/>
                <a:ext cx="5520678" cy="707886"/>
              </a:xfrm>
              <a:prstGeom prst="rect">
                <a:avLst/>
              </a:prstGeom>
              <a:noFill/>
            </p:spPr>
            <p:txBody>
              <a:bodyPr wrap="none" rtlCol="0">
                <a:spAutoFit/>
              </a:bodyPr>
              <a:lstStyle/>
              <a:p>
                <a14:m>
                  <m:oMath xmlns:m="http://schemas.openxmlformats.org/officeDocument/2006/math">
                    <m:sSup>
                      <m:sSupPr>
                        <m:ctrlPr>
                          <a:rPr lang="en-US" sz="200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 </m:t>
                        </m:r>
                        <m:r>
                          <a:rPr lang="en-US" sz="2000" b="0" i="1" smtClean="0">
                            <a:solidFill>
                              <a:srgbClr val="FF0000"/>
                            </a:solidFill>
                            <a:latin typeface="Cambria Math" panose="02040503050406030204" pitchFamily="18" charset="0"/>
                          </a:rPr>
                          <m:t>𝑇𝑜𝑡𝑎𝑙</m:t>
                        </m:r>
                        <m:r>
                          <a:rPr lang="en-US" sz="2000" b="0" i="1" smtClean="0">
                            <a:solidFill>
                              <a:srgbClr val="FF0000"/>
                            </a:solidFill>
                            <a:latin typeface="Cambria Math" panose="02040503050406030204" pitchFamily="18" charset="0"/>
                          </a:rPr>
                          <m:t> </m:t>
                        </m:r>
                        <m:r>
                          <a:rPr lang="en-US" sz="2000" b="0" i="1" smtClean="0">
                            <a:solidFill>
                              <a:srgbClr val="FF0000"/>
                            </a:solidFill>
                            <a:latin typeface="Cambria Math" panose="02040503050406030204" pitchFamily="18" charset="0"/>
                          </a:rPr>
                          <m:t>𝑟𝑒𝑑𝑢𝑐𝑡𝑖𝑜𝑛𝑠</m:t>
                        </m:r>
                        <m:r>
                          <a:rPr lang="en-US" sz="2000" b="0" i="1" smtClean="0">
                            <a:solidFill>
                              <a:srgbClr val="FF0000"/>
                            </a:solidFill>
                            <a:latin typeface="Cambria Math" panose="02040503050406030204" pitchFamily="18" charset="0"/>
                          </a:rPr>
                          <m:t>: 2∗2</m:t>
                        </m:r>
                      </m:e>
                      <m:sup>
                        <m:r>
                          <a:rPr lang="en-US" sz="2000" b="0" i="1" smtClean="0">
                            <a:solidFill>
                              <a:srgbClr val="FF0000"/>
                            </a:solidFill>
                            <a:latin typeface="Cambria Math" panose="02040503050406030204" pitchFamily="18" charset="0"/>
                          </a:rPr>
                          <m:t>𝑛</m:t>
                        </m:r>
                      </m:sup>
                    </m:sSup>
                  </m:oMath>
                </a14:m>
                <a:r>
                  <a:rPr lang="en-US" sz="2000" dirty="0" smtClean="0">
                    <a:solidFill>
                      <a:srgbClr val="FF0000"/>
                    </a:solidFill>
                  </a:rPr>
                  <a:t>   -&gt;    </a:t>
                </a:r>
                <a14:m>
                  <m:oMath xmlns:m="http://schemas.openxmlformats.org/officeDocument/2006/math">
                    <m:r>
                      <a:rPr lang="en-US" sz="2000" b="0" i="1" smtClean="0">
                        <a:solidFill>
                          <a:srgbClr val="FF0000"/>
                        </a:solidFill>
                        <a:latin typeface="Cambria Math" panose="02040503050406030204" pitchFamily="18" charset="0"/>
                      </a:rPr>
                      <m:t>2∗2∗</m:t>
                    </m:r>
                    <m:r>
                      <a:rPr lang="en-US" sz="2000" b="0" i="1" smtClean="0">
                        <a:solidFill>
                          <a:srgbClr val="FF0000"/>
                        </a:solidFill>
                        <a:latin typeface="Cambria Math" panose="02040503050406030204" pitchFamily="18" charset="0"/>
                      </a:rPr>
                      <m:t>𝑛</m:t>
                    </m:r>
                  </m:oMath>
                </a14:m>
                <a:endParaRPr lang="en-US" sz="2000" b="0" dirty="0" smtClean="0">
                  <a:solidFill>
                    <a:srgbClr val="FF0000"/>
                  </a:solidFill>
                </a:endParaRPr>
              </a:p>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panose="02040503050406030204" pitchFamily="18" charset="0"/>
                        </a:rPr>
                        <m:t>𝐼𝑓</m:t>
                      </m:r>
                      <m:r>
                        <a:rPr lang="en-US" sz="2000" b="0" i="1" smtClean="0">
                          <a:solidFill>
                            <a:srgbClr val="FF0000"/>
                          </a:solidFill>
                          <a:latin typeface="Cambria Math" panose="02040503050406030204" pitchFamily="18" charset="0"/>
                        </a:rPr>
                        <m:t> </m:t>
                      </m:r>
                      <m:r>
                        <a:rPr lang="en-US" sz="2000" b="0" i="1" smtClean="0">
                          <a:solidFill>
                            <a:srgbClr val="FF0000"/>
                          </a:solidFill>
                          <a:latin typeface="Cambria Math" panose="02040503050406030204" pitchFamily="18" charset="0"/>
                        </a:rPr>
                        <m:t>𝑛</m:t>
                      </m:r>
                      <m:r>
                        <a:rPr lang="en-US" sz="2000" b="0" i="1" smtClean="0">
                          <a:solidFill>
                            <a:srgbClr val="FF0000"/>
                          </a:solidFill>
                          <a:latin typeface="Cambria Math" panose="02040503050406030204" pitchFamily="18" charset="0"/>
                        </a:rPr>
                        <m:t>=10, </m:t>
                      </m:r>
                      <m:r>
                        <a:rPr lang="en-US" sz="2000" b="0" i="1" smtClean="0">
                          <a:solidFill>
                            <a:srgbClr val="FF0000"/>
                          </a:solidFill>
                          <a:latin typeface="Cambria Math" panose="02040503050406030204" pitchFamily="18" charset="0"/>
                        </a:rPr>
                        <m:t>𝑡h𝑒𝑛</m:t>
                      </m:r>
                      <m:r>
                        <a:rPr lang="en-US" sz="2000" b="0" i="1" smtClean="0">
                          <a:solidFill>
                            <a:srgbClr val="FF0000"/>
                          </a:solidFill>
                          <a:latin typeface="Cambria Math" panose="02040503050406030204" pitchFamily="18" charset="0"/>
                        </a:rPr>
                        <m:t> 2048 </m:t>
                      </m:r>
                      <m:r>
                        <a:rPr lang="en-US" sz="2000" b="0" i="1" smtClean="0">
                          <a:solidFill>
                            <a:srgbClr val="FF0000"/>
                          </a:solidFill>
                          <a:latin typeface="Cambria Math" panose="02040503050406030204" pitchFamily="18" charset="0"/>
                        </a:rPr>
                        <m:t>𝑝𝑟𝑜𝑏𝑖𝑙𝑖𝑡𝑖𝑒𝑠</m:t>
                      </m:r>
                      <m:r>
                        <a:rPr lang="en-US" sz="2000" b="0" i="1" smtClean="0">
                          <a:solidFill>
                            <a:srgbClr val="FF0000"/>
                          </a:solidFill>
                          <a:latin typeface="Cambria Math" panose="02040503050406030204" pitchFamily="18" charset="0"/>
                        </a:rPr>
                        <m:t> </m:t>
                      </m:r>
                      <m:r>
                        <a:rPr lang="en-US" sz="2000" b="0" i="1" smtClean="0">
                          <a:solidFill>
                            <a:srgbClr val="FF0000"/>
                          </a:solidFill>
                          <a:latin typeface="Cambria Math" panose="02040503050406030204" pitchFamily="18" charset="0"/>
                        </a:rPr>
                        <m:t>𝑟𝑒𝑑𝑢𝑐𝑒𝑑</m:t>
                      </m:r>
                      <m:r>
                        <a:rPr lang="en-US" sz="2000" b="0" i="1" smtClean="0">
                          <a:solidFill>
                            <a:srgbClr val="FF0000"/>
                          </a:solidFill>
                          <a:latin typeface="Cambria Math" panose="02040503050406030204" pitchFamily="18" charset="0"/>
                        </a:rPr>
                        <m:t> </m:t>
                      </m:r>
                      <m:r>
                        <a:rPr lang="en-US" sz="2000" b="0" i="1" smtClean="0">
                          <a:solidFill>
                            <a:srgbClr val="FF0000"/>
                          </a:solidFill>
                          <a:latin typeface="Cambria Math" panose="02040503050406030204" pitchFamily="18" charset="0"/>
                        </a:rPr>
                        <m:t>𝑡𝑜</m:t>
                      </m:r>
                      <m:r>
                        <a:rPr lang="en-US" sz="2000" b="0" i="1" smtClean="0">
                          <a:solidFill>
                            <a:srgbClr val="FF0000"/>
                          </a:solidFill>
                          <a:latin typeface="Cambria Math" panose="02040503050406030204" pitchFamily="18" charset="0"/>
                        </a:rPr>
                        <m:t> 40</m:t>
                      </m:r>
                    </m:oMath>
                  </m:oMathPara>
                </a14:m>
                <a:endParaRPr lang="en-US" sz="2000"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651146" y="5484468"/>
                <a:ext cx="5520678" cy="707886"/>
              </a:xfrm>
              <a:prstGeom prst="rect">
                <a:avLst/>
              </a:prstGeom>
              <a:blipFill rotWithShape="0">
                <a:blip r:embed="rId4"/>
                <a:stretch>
                  <a:fillRect t="-5172" b="-7759"/>
                </a:stretch>
              </a:blipFill>
            </p:spPr>
            <p:txBody>
              <a:bodyPr/>
              <a:lstStyle/>
              <a:p>
                <a:r>
                  <a:rPr lang="en-US">
                    <a:noFill/>
                  </a:rPr>
                  <a:t> </a:t>
                </a:r>
              </a:p>
            </p:txBody>
          </p:sp>
        </mc:Fallback>
      </mc:AlternateContent>
    </p:spTree>
    <p:extLst>
      <p:ext uri="{BB962C8B-B14F-4D97-AF65-F5344CB8AC3E}">
        <p14:creationId xmlns:p14="http://schemas.microsoft.com/office/powerpoint/2010/main" val="418795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4D3674-20CC-BB44-8A1D-AF2EAD014042}"/>
              </a:ext>
            </a:extLst>
          </p:cNvPr>
          <p:cNvSpPr>
            <a:spLocks noGrp="1"/>
          </p:cNvSpPr>
          <p:nvPr>
            <p:ph type="title"/>
          </p:nvPr>
        </p:nvSpPr>
        <p:spPr/>
        <p:txBody>
          <a:bodyPr/>
          <a:lstStyle/>
          <a:p>
            <a:r>
              <a:rPr lang="en-US" dirty="0" smtClean="0"/>
              <a:t>Classification with Naïve Bayes</a:t>
            </a:r>
            <a:endParaRPr lang="en-US" dirty="0"/>
          </a:p>
        </p:txBody>
      </p:sp>
      <p:pic>
        <p:nvPicPr>
          <p:cNvPr id="7" name="Content Placeholder 6">
            <a:extLst>
              <a:ext uri="{FF2B5EF4-FFF2-40B4-BE49-F238E27FC236}">
                <a16:creationId xmlns="" xmlns:a16="http://schemas.microsoft.com/office/drawing/2014/main" id="{A9D2D3B1-0B14-A848-B6CD-5F4B02ADD28D}"/>
              </a:ext>
            </a:extLst>
          </p:cNvPr>
          <p:cNvPicPr>
            <a:picLocks noGrp="1" noChangeAspect="1"/>
          </p:cNvPicPr>
          <p:nvPr>
            <p:ph idx="1"/>
          </p:nvPr>
        </p:nvPicPr>
        <p:blipFill>
          <a:blip r:embed="rId3"/>
          <a:stretch>
            <a:fillRect/>
          </a:stretch>
        </p:blipFill>
        <p:spPr>
          <a:xfrm>
            <a:off x="2159000" y="1657615"/>
            <a:ext cx="7823200" cy="1295400"/>
          </a:xfrm>
        </p:spPr>
      </p:pic>
      <p:sp>
        <p:nvSpPr>
          <p:cNvPr id="4" name="Footer Placeholder 3">
            <a:extLst>
              <a:ext uri="{FF2B5EF4-FFF2-40B4-BE49-F238E27FC236}">
                <a16:creationId xmlns="" xmlns:a16="http://schemas.microsoft.com/office/drawing/2014/main" id="{107F3E7E-521E-2347-A4BE-F84DD4F6F25A}"/>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D91349D2-6B4F-3248-9632-3D5AC8709797}"/>
              </a:ext>
            </a:extLst>
          </p:cNvPr>
          <p:cNvSpPr>
            <a:spLocks noGrp="1"/>
          </p:cNvSpPr>
          <p:nvPr>
            <p:ph type="sldNum" sz="quarter" idx="12"/>
          </p:nvPr>
        </p:nvSpPr>
        <p:spPr/>
        <p:txBody>
          <a:bodyPr/>
          <a:lstStyle/>
          <a:p>
            <a:fld id="{1413E6FA-519D-E648-A3A7-178C81E2644A}" type="slidenum">
              <a:rPr lang="en-US" smtClean="0"/>
              <a:t>11</a:t>
            </a:fld>
            <a:endParaRPr lang="en-US"/>
          </a:p>
        </p:txBody>
      </p:sp>
      <p:pic>
        <p:nvPicPr>
          <p:cNvPr id="3" name="Picture 2"/>
          <p:cNvPicPr>
            <a:picLocks noChangeAspect="1"/>
          </p:cNvPicPr>
          <p:nvPr/>
        </p:nvPicPr>
        <p:blipFill>
          <a:blip r:embed="rId4"/>
          <a:stretch>
            <a:fillRect/>
          </a:stretch>
        </p:blipFill>
        <p:spPr>
          <a:xfrm>
            <a:off x="3242864" y="3607241"/>
            <a:ext cx="5706271" cy="638264"/>
          </a:xfrm>
          <a:prstGeom prst="rect">
            <a:avLst/>
          </a:prstGeom>
        </p:spPr>
      </p:pic>
      <p:pic>
        <p:nvPicPr>
          <p:cNvPr id="6" name="Picture 5"/>
          <p:cNvPicPr>
            <a:picLocks noChangeAspect="1"/>
          </p:cNvPicPr>
          <p:nvPr/>
        </p:nvPicPr>
        <p:blipFill>
          <a:blip r:embed="rId5"/>
          <a:stretch>
            <a:fillRect/>
          </a:stretch>
        </p:blipFill>
        <p:spPr>
          <a:xfrm>
            <a:off x="2680811" y="5008583"/>
            <a:ext cx="6830378" cy="381053"/>
          </a:xfrm>
          <a:prstGeom prst="rect">
            <a:avLst/>
          </a:prstGeom>
        </p:spPr>
      </p:pic>
      <p:pic>
        <p:nvPicPr>
          <p:cNvPr id="8" name="Picture 7"/>
          <p:cNvPicPr>
            <a:picLocks noChangeAspect="1"/>
          </p:cNvPicPr>
          <p:nvPr/>
        </p:nvPicPr>
        <p:blipFill>
          <a:blip r:embed="rId6"/>
          <a:stretch>
            <a:fillRect/>
          </a:stretch>
        </p:blipFill>
        <p:spPr>
          <a:xfrm>
            <a:off x="2680811" y="5674119"/>
            <a:ext cx="6849431" cy="476316"/>
          </a:xfrm>
          <a:prstGeom prst="rect">
            <a:avLst/>
          </a:prstGeom>
        </p:spPr>
      </p:pic>
      <p:sp>
        <p:nvSpPr>
          <p:cNvPr id="9" name="TextBox 8"/>
          <p:cNvSpPr txBox="1"/>
          <p:nvPr/>
        </p:nvSpPr>
        <p:spPr>
          <a:xfrm>
            <a:off x="1410952" y="2983178"/>
            <a:ext cx="9264580" cy="584775"/>
          </a:xfrm>
          <a:prstGeom prst="rect">
            <a:avLst/>
          </a:prstGeom>
          <a:noFill/>
        </p:spPr>
        <p:txBody>
          <a:bodyPr wrap="square" rtlCol="0">
            <a:spAutoFit/>
          </a:bodyPr>
          <a:lstStyle/>
          <a:p>
            <a:r>
              <a:rPr lang="en-US" sz="1600" dirty="0" smtClean="0"/>
              <a:t>The probability that the message is spam given </a:t>
            </a:r>
            <a:r>
              <a:rPr lang="en-US" sz="1600" i="1" dirty="0" smtClean="0"/>
              <a:t>Viagra = Yes, Money = No, Groceries = No, Unsubscribe = Yes </a:t>
            </a:r>
            <a:r>
              <a:rPr lang="en-US" sz="1600" dirty="0" smtClean="0"/>
              <a:t>can be calculated by:</a:t>
            </a:r>
            <a:endParaRPr lang="en-US" sz="1600" dirty="0"/>
          </a:p>
        </p:txBody>
      </p:sp>
      <p:sp>
        <p:nvSpPr>
          <p:cNvPr id="10" name="TextBox 9"/>
          <p:cNvSpPr txBox="1"/>
          <p:nvPr/>
        </p:nvSpPr>
        <p:spPr>
          <a:xfrm>
            <a:off x="1410952" y="4451420"/>
            <a:ext cx="9264580" cy="338554"/>
          </a:xfrm>
          <a:prstGeom prst="rect">
            <a:avLst/>
          </a:prstGeom>
          <a:noFill/>
        </p:spPr>
        <p:txBody>
          <a:bodyPr wrap="square" rtlCol="0">
            <a:spAutoFit/>
          </a:bodyPr>
          <a:lstStyle/>
          <a:p>
            <a:r>
              <a:rPr lang="en-US" sz="1600" dirty="0" smtClean="0"/>
              <a:t>With Naïve Bayes, conditional independence allows the calculation to be simplified as:</a:t>
            </a:r>
            <a:endParaRPr lang="en-US" sz="1600" dirty="0"/>
          </a:p>
        </p:txBody>
      </p:sp>
    </p:spTree>
    <p:extLst>
      <p:ext uri="{BB962C8B-B14F-4D97-AF65-F5344CB8AC3E}">
        <p14:creationId xmlns:p14="http://schemas.microsoft.com/office/powerpoint/2010/main" val="40088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23B6DA-8849-3D43-A74E-10298BC98BB6}"/>
              </a:ext>
            </a:extLst>
          </p:cNvPr>
          <p:cNvSpPr>
            <a:spLocks noGrp="1"/>
          </p:cNvSpPr>
          <p:nvPr>
            <p:ph type="title"/>
          </p:nvPr>
        </p:nvSpPr>
        <p:spPr/>
        <p:txBody>
          <a:bodyPr/>
          <a:lstStyle/>
          <a:p>
            <a:r>
              <a:rPr lang="en-US" dirty="0"/>
              <a:t>The Laplace correction</a:t>
            </a:r>
          </a:p>
        </p:txBody>
      </p:sp>
      <p:sp>
        <p:nvSpPr>
          <p:cNvPr id="4" name="Footer Placeholder 3">
            <a:extLst>
              <a:ext uri="{FF2B5EF4-FFF2-40B4-BE49-F238E27FC236}">
                <a16:creationId xmlns="" xmlns:a16="http://schemas.microsoft.com/office/drawing/2014/main" id="{C854951F-F770-EE49-B9B4-51B2AAC426A2}"/>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070EB2D1-2B2D-E04D-9B49-ABB70DC8810B}"/>
              </a:ext>
            </a:extLst>
          </p:cNvPr>
          <p:cNvSpPr>
            <a:spLocks noGrp="1"/>
          </p:cNvSpPr>
          <p:nvPr>
            <p:ph type="sldNum" sz="quarter" idx="12"/>
          </p:nvPr>
        </p:nvSpPr>
        <p:spPr/>
        <p:txBody>
          <a:bodyPr/>
          <a:lstStyle/>
          <a:p>
            <a:fld id="{1413E6FA-519D-E648-A3A7-178C81E2644A}" type="slidenum">
              <a:rPr lang="en-US" smtClean="0"/>
              <a:t>12</a:t>
            </a:fld>
            <a:endParaRPr lang="en-US"/>
          </a:p>
        </p:txBody>
      </p:sp>
      <p:grpSp>
        <p:nvGrpSpPr>
          <p:cNvPr id="3" name="Group 2"/>
          <p:cNvGrpSpPr/>
          <p:nvPr/>
        </p:nvGrpSpPr>
        <p:grpSpPr>
          <a:xfrm>
            <a:off x="1992612" y="1984400"/>
            <a:ext cx="7880173" cy="1328334"/>
            <a:chOff x="1536063" y="1934371"/>
            <a:chExt cx="9469147" cy="1527979"/>
          </a:xfrm>
        </p:grpSpPr>
        <p:sp>
          <p:nvSpPr>
            <p:cNvPr id="6" name="Oval 5">
              <a:extLst>
                <a:ext uri="{FF2B5EF4-FFF2-40B4-BE49-F238E27FC236}">
                  <a16:creationId xmlns="" xmlns:a16="http://schemas.microsoft.com/office/drawing/2014/main" id="{7026C4CE-7343-1E4B-8681-D2F7B0E4CE31}"/>
                </a:ext>
              </a:extLst>
            </p:cNvPr>
            <p:cNvSpPr/>
            <p:nvPr/>
          </p:nvSpPr>
          <p:spPr>
            <a:xfrm>
              <a:off x="1536063" y="1934371"/>
              <a:ext cx="1030825" cy="99413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3D718A2-6CD5-384D-B3D0-F72692C951CE}"/>
                </a:ext>
              </a:extLst>
            </p:cNvPr>
            <p:cNvSpPr/>
            <p:nvPr/>
          </p:nvSpPr>
          <p:spPr>
            <a:xfrm>
              <a:off x="2267006" y="1963450"/>
              <a:ext cx="1030825" cy="994139"/>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 xmlns:a16="http://schemas.microsoft.com/office/drawing/2014/main" id="{1496D1F8-5E33-6940-A516-613C3F13FD2E}"/>
                </a:ext>
              </a:extLst>
            </p:cNvPr>
            <p:cNvSpPr/>
            <p:nvPr/>
          </p:nvSpPr>
          <p:spPr>
            <a:xfrm>
              <a:off x="1901534" y="2468211"/>
              <a:ext cx="1030825" cy="994139"/>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6AB19543-3F57-B647-9829-3C5725FB4722}"/>
                </a:ext>
              </a:extLst>
            </p:cNvPr>
            <p:cNvSpPr/>
            <p:nvPr/>
          </p:nvSpPr>
          <p:spPr>
            <a:xfrm>
              <a:off x="4206531" y="2219956"/>
              <a:ext cx="1030825" cy="99413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055E62BE-12D9-C040-AE66-05C796C285A9}"/>
                </a:ext>
              </a:extLst>
            </p:cNvPr>
            <p:cNvSpPr/>
            <p:nvPr/>
          </p:nvSpPr>
          <p:spPr>
            <a:xfrm>
              <a:off x="4946218" y="2249035"/>
              <a:ext cx="1030825" cy="994139"/>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1B9B7744-6342-694A-A71B-5434997EAF80}"/>
                </a:ext>
              </a:extLst>
            </p:cNvPr>
            <p:cNvSpPr/>
            <p:nvPr/>
          </p:nvSpPr>
          <p:spPr>
            <a:xfrm>
              <a:off x="6587848" y="2219956"/>
              <a:ext cx="1030825" cy="99413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7BC95DD0-3319-3C40-87EA-71C5F11C840F}"/>
                </a:ext>
              </a:extLst>
            </p:cNvPr>
            <p:cNvSpPr/>
            <p:nvPr/>
          </p:nvSpPr>
          <p:spPr>
            <a:xfrm>
              <a:off x="7327535" y="2219956"/>
              <a:ext cx="1030825" cy="994139"/>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2E8F9976-AE0C-B646-9EFD-4563545A64C0}"/>
                    </a:ext>
                  </a:extLst>
                </p:cNvPr>
                <p:cNvSpPr txBox="1"/>
                <p:nvPr/>
              </p:nvSpPr>
              <p:spPr>
                <a:xfrm>
                  <a:off x="3555081" y="2414564"/>
                  <a:ext cx="435913"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3" name="TextBox 12">
                  <a:extLst>
                    <a:ext uri="{FF2B5EF4-FFF2-40B4-BE49-F238E27FC236}">
                      <a16:creationId xmlns:a16="http://schemas.microsoft.com/office/drawing/2014/main" xmlns:a14="http://schemas.microsoft.com/office/drawing/2010/main" xmlns="" id="{2E8F9976-AE0C-B646-9EFD-4563545A64C0}"/>
                    </a:ext>
                  </a:extLst>
                </p:cNvPr>
                <p:cNvSpPr txBox="1">
                  <a:spLocks noRot="1" noChangeAspect="1" noMove="1" noResize="1" noEditPoints="1" noAdjustHandles="1" noChangeArrowheads="1" noChangeShapeType="1" noTextEdit="1"/>
                </p:cNvSpPr>
                <p:nvPr/>
              </p:nvSpPr>
              <p:spPr>
                <a:xfrm>
                  <a:off x="3555081" y="2414564"/>
                  <a:ext cx="435913" cy="553998"/>
                </a:xfrm>
                <a:prstGeom prst="rect">
                  <a:avLst/>
                </a:prstGeom>
                <a:blipFill rotWithShape="0">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 xmlns:a16="http://schemas.microsoft.com/office/drawing/2014/main" id="{21498D28-02F5-D94F-8A99-1518B2FFF1F3}"/>
                </a:ext>
              </a:extLst>
            </p:cNvPr>
            <p:cNvSpPr txBox="1"/>
            <p:nvPr/>
          </p:nvSpPr>
          <p:spPr>
            <a:xfrm>
              <a:off x="6115258" y="2429265"/>
              <a:ext cx="255336" cy="523220"/>
            </a:xfrm>
            <a:prstGeom prst="rect">
              <a:avLst/>
            </a:prstGeom>
            <a:noFill/>
          </p:spPr>
          <p:txBody>
            <a:bodyPr wrap="square" rtlCol="0">
              <a:spAutoFit/>
            </a:bodyPr>
            <a:lstStyle/>
            <a:p>
              <a:r>
                <a:rPr lang="en-US" sz="2800" dirty="0"/>
                <a:t>x</a:t>
              </a:r>
            </a:p>
          </p:txBody>
        </p:sp>
        <p:sp>
          <p:nvSpPr>
            <p:cNvPr id="15" name="Oval 14">
              <a:extLst>
                <a:ext uri="{FF2B5EF4-FFF2-40B4-BE49-F238E27FC236}">
                  <a16:creationId xmlns="" xmlns:a16="http://schemas.microsoft.com/office/drawing/2014/main" id="{1B9B7744-6342-694A-A71B-5434997EAF80}"/>
                </a:ext>
              </a:extLst>
            </p:cNvPr>
            <p:cNvSpPr/>
            <p:nvPr/>
          </p:nvSpPr>
          <p:spPr>
            <a:xfrm>
              <a:off x="8885137" y="2249035"/>
              <a:ext cx="1030825" cy="994139"/>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7BC95DD0-3319-3C40-87EA-71C5F11C840F}"/>
                </a:ext>
              </a:extLst>
            </p:cNvPr>
            <p:cNvSpPr/>
            <p:nvPr/>
          </p:nvSpPr>
          <p:spPr>
            <a:xfrm>
              <a:off x="9974385" y="2249035"/>
              <a:ext cx="1030825" cy="994139"/>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 xmlns:a16="http://schemas.microsoft.com/office/drawing/2014/main" id="{21498D28-02F5-D94F-8A99-1518B2FFF1F3}"/>
                </a:ext>
              </a:extLst>
            </p:cNvPr>
            <p:cNvSpPr txBox="1"/>
            <p:nvPr/>
          </p:nvSpPr>
          <p:spPr>
            <a:xfrm>
              <a:off x="8452585" y="2434369"/>
              <a:ext cx="255336" cy="523220"/>
            </a:xfrm>
            <a:prstGeom prst="rect">
              <a:avLst/>
            </a:prstGeom>
            <a:noFill/>
          </p:spPr>
          <p:txBody>
            <a:bodyPr wrap="square" rtlCol="0">
              <a:spAutoFit/>
            </a:bodyPr>
            <a:lstStyle/>
            <a:p>
              <a:r>
                <a:rPr lang="en-US" sz="2800" dirty="0"/>
                <a:t>x</a:t>
              </a:r>
            </a:p>
          </p:txBody>
        </p:sp>
      </p:grpSp>
      <p:grpSp>
        <p:nvGrpSpPr>
          <p:cNvPr id="30" name="Group 29"/>
          <p:cNvGrpSpPr/>
          <p:nvPr/>
        </p:nvGrpSpPr>
        <p:grpSpPr>
          <a:xfrm>
            <a:off x="2045550" y="4271296"/>
            <a:ext cx="7852604" cy="1657231"/>
            <a:chOff x="1536063" y="4111741"/>
            <a:chExt cx="9367547" cy="1905438"/>
          </a:xfrm>
        </p:grpSpPr>
        <p:sp>
          <p:nvSpPr>
            <p:cNvPr id="18" name="Oval 17">
              <a:extLst>
                <a:ext uri="{FF2B5EF4-FFF2-40B4-BE49-F238E27FC236}">
                  <a16:creationId xmlns="" xmlns:a16="http://schemas.microsoft.com/office/drawing/2014/main" id="{7026C4CE-7343-1E4B-8681-D2F7B0E4CE31}"/>
                </a:ext>
              </a:extLst>
            </p:cNvPr>
            <p:cNvSpPr/>
            <p:nvPr/>
          </p:nvSpPr>
          <p:spPr>
            <a:xfrm>
              <a:off x="1536063" y="4489200"/>
              <a:ext cx="1030825" cy="99413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 xmlns:a16="http://schemas.microsoft.com/office/drawing/2014/main" id="{93D718A2-6CD5-384D-B3D0-F72692C951CE}"/>
                </a:ext>
              </a:extLst>
            </p:cNvPr>
            <p:cNvSpPr/>
            <p:nvPr/>
          </p:nvSpPr>
          <p:spPr>
            <a:xfrm>
              <a:off x="2267006" y="4518279"/>
              <a:ext cx="1030825" cy="994139"/>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 xmlns:a16="http://schemas.microsoft.com/office/drawing/2014/main" id="{1496D1F8-5E33-6940-A516-613C3F13FD2E}"/>
                </a:ext>
              </a:extLst>
            </p:cNvPr>
            <p:cNvSpPr/>
            <p:nvPr/>
          </p:nvSpPr>
          <p:spPr>
            <a:xfrm>
              <a:off x="1901534" y="5023040"/>
              <a:ext cx="1030825" cy="994139"/>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6AB19543-3F57-B647-9829-3C5725FB4722}"/>
                </a:ext>
              </a:extLst>
            </p:cNvPr>
            <p:cNvSpPr/>
            <p:nvPr/>
          </p:nvSpPr>
          <p:spPr>
            <a:xfrm>
              <a:off x="4206531" y="4774785"/>
              <a:ext cx="1030825" cy="99413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055E62BE-12D9-C040-AE66-05C796C285A9}"/>
                </a:ext>
              </a:extLst>
            </p:cNvPr>
            <p:cNvSpPr/>
            <p:nvPr/>
          </p:nvSpPr>
          <p:spPr>
            <a:xfrm>
              <a:off x="4946218" y="4803864"/>
              <a:ext cx="1030825" cy="994139"/>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 xmlns:a16="http://schemas.microsoft.com/office/drawing/2014/main" id="{1B9B7744-6342-694A-A71B-5434997EAF80}"/>
                </a:ext>
              </a:extLst>
            </p:cNvPr>
            <p:cNvSpPr/>
            <p:nvPr/>
          </p:nvSpPr>
          <p:spPr>
            <a:xfrm>
              <a:off x="6587848" y="4774785"/>
              <a:ext cx="1030825" cy="99413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7BC95DD0-3319-3C40-87EA-71C5F11C840F}"/>
                </a:ext>
              </a:extLst>
            </p:cNvPr>
            <p:cNvSpPr/>
            <p:nvPr/>
          </p:nvSpPr>
          <p:spPr>
            <a:xfrm>
              <a:off x="7327535" y="4774785"/>
              <a:ext cx="1030825" cy="994139"/>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 xmlns:a16="http://schemas.microsoft.com/office/drawing/2014/main" id="{2E8F9976-AE0C-B646-9EFD-4563545A64C0}"/>
                    </a:ext>
                  </a:extLst>
                </p:cNvPr>
                <p:cNvSpPr txBox="1"/>
                <p:nvPr/>
              </p:nvSpPr>
              <p:spPr>
                <a:xfrm>
                  <a:off x="3555081" y="4969393"/>
                  <a:ext cx="435913"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5" name="TextBox 24">
                  <a:extLst>
                    <a:ext uri="{FF2B5EF4-FFF2-40B4-BE49-F238E27FC236}">
                      <a16:creationId xmlns:a16="http://schemas.microsoft.com/office/drawing/2014/main" xmlns:a14="http://schemas.microsoft.com/office/drawing/2010/main" xmlns="" id="{2E8F9976-AE0C-B646-9EFD-4563545A64C0}"/>
                    </a:ext>
                  </a:extLst>
                </p:cNvPr>
                <p:cNvSpPr txBox="1">
                  <a:spLocks noRot="1" noChangeAspect="1" noMove="1" noResize="1" noEditPoints="1" noAdjustHandles="1" noChangeArrowheads="1" noChangeShapeType="1" noTextEdit="1"/>
                </p:cNvSpPr>
                <p:nvPr/>
              </p:nvSpPr>
              <p:spPr>
                <a:xfrm>
                  <a:off x="3555081" y="4969393"/>
                  <a:ext cx="435913" cy="553998"/>
                </a:xfrm>
                <a:prstGeom prst="rect">
                  <a:avLst/>
                </a:prstGeom>
                <a:blipFill rotWithShape="0">
                  <a:blip r:embed="rId4"/>
                  <a:stretch>
                    <a:fillRect/>
                  </a:stretch>
                </a:blipFill>
              </p:spPr>
              <p:txBody>
                <a:bodyPr/>
                <a:lstStyle/>
                <a:p>
                  <a:r>
                    <a:rPr lang="en-US">
                      <a:noFill/>
                    </a:rPr>
                    <a:t> </a:t>
                  </a:r>
                </a:p>
              </p:txBody>
            </p:sp>
          </mc:Fallback>
        </mc:AlternateContent>
        <p:sp>
          <p:nvSpPr>
            <p:cNvPr id="26" name="TextBox 25">
              <a:extLst>
                <a:ext uri="{FF2B5EF4-FFF2-40B4-BE49-F238E27FC236}">
                  <a16:creationId xmlns="" xmlns:a16="http://schemas.microsoft.com/office/drawing/2014/main" id="{21498D28-02F5-D94F-8A99-1518B2FFF1F3}"/>
                </a:ext>
              </a:extLst>
            </p:cNvPr>
            <p:cNvSpPr txBox="1"/>
            <p:nvPr/>
          </p:nvSpPr>
          <p:spPr>
            <a:xfrm>
              <a:off x="6115258" y="4984094"/>
              <a:ext cx="255336" cy="523220"/>
            </a:xfrm>
            <a:prstGeom prst="rect">
              <a:avLst/>
            </a:prstGeom>
            <a:noFill/>
          </p:spPr>
          <p:txBody>
            <a:bodyPr wrap="square" rtlCol="0">
              <a:spAutoFit/>
            </a:bodyPr>
            <a:lstStyle/>
            <a:p>
              <a:r>
                <a:rPr lang="en-US" sz="2800" dirty="0"/>
                <a:t>x</a:t>
              </a:r>
            </a:p>
          </p:txBody>
        </p:sp>
        <p:sp>
          <p:nvSpPr>
            <p:cNvPr id="27" name="Oval 26">
              <a:extLst>
                <a:ext uri="{FF2B5EF4-FFF2-40B4-BE49-F238E27FC236}">
                  <a16:creationId xmlns="" xmlns:a16="http://schemas.microsoft.com/office/drawing/2014/main" id="{1B9B7744-6342-694A-A71B-5434997EAF80}"/>
                </a:ext>
              </a:extLst>
            </p:cNvPr>
            <p:cNvSpPr/>
            <p:nvPr/>
          </p:nvSpPr>
          <p:spPr>
            <a:xfrm>
              <a:off x="8885137" y="4803864"/>
              <a:ext cx="1030825" cy="994139"/>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BC95DD0-3319-3C40-87EA-71C5F11C840F}"/>
                </a:ext>
              </a:extLst>
            </p:cNvPr>
            <p:cNvSpPr/>
            <p:nvPr/>
          </p:nvSpPr>
          <p:spPr>
            <a:xfrm>
              <a:off x="9872785" y="4803864"/>
              <a:ext cx="1030825" cy="994139"/>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 xmlns:a16="http://schemas.microsoft.com/office/drawing/2014/main" id="{21498D28-02F5-D94F-8A99-1518B2FFF1F3}"/>
                </a:ext>
              </a:extLst>
            </p:cNvPr>
            <p:cNvSpPr txBox="1"/>
            <p:nvPr/>
          </p:nvSpPr>
          <p:spPr>
            <a:xfrm>
              <a:off x="8452585" y="4989198"/>
              <a:ext cx="255336" cy="523220"/>
            </a:xfrm>
            <a:prstGeom prst="rect">
              <a:avLst/>
            </a:prstGeom>
            <a:noFill/>
          </p:spPr>
          <p:txBody>
            <a:bodyPr wrap="square" rtlCol="0">
              <a:spAutoFit/>
            </a:bodyPr>
            <a:lstStyle/>
            <a:p>
              <a:r>
                <a:rPr lang="en-US" sz="2800" dirty="0"/>
                <a:t>x</a:t>
              </a:r>
            </a:p>
          </p:txBody>
        </p:sp>
        <p:grpSp>
          <p:nvGrpSpPr>
            <p:cNvPr id="38" name="Group 37"/>
            <p:cNvGrpSpPr/>
            <p:nvPr/>
          </p:nvGrpSpPr>
          <p:grpSpPr>
            <a:xfrm>
              <a:off x="5115136" y="4140819"/>
              <a:ext cx="557237" cy="663044"/>
              <a:chOff x="5115136" y="4140819"/>
              <a:chExt cx="557237" cy="663044"/>
            </a:xfrm>
          </p:grpSpPr>
          <p:cxnSp>
            <p:nvCxnSpPr>
              <p:cNvPr id="31" name="Curved Connector 30"/>
              <p:cNvCxnSpPr/>
              <p:nvPr/>
            </p:nvCxnSpPr>
            <p:spPr>
              <a:xfrm rot="10800000" flipV="1">
                <a:off x="5115136" y="4489198"/>
                <a:ext cx="348687" cy="314665"/>
              </a:xfrm>
              <a:prstGeom prst="curvedConnector3">
                <a:avLst>
                  <a:gd name="adj1" fmla="val 98563"/>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5255271" y="4140819"/>
                <a:ext cx="417102"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p:nvGrpSpPr>
            <p:cNvPr id="39" name="Group 38"/>
            <p:cNvGrpSpPr/>
            <p:nvPr/>
          </p:nvGrpSpPr>
          <p:grpSpPr>
            <a:xfrm>
              <a:off x="7461097" y="4111741"/>
              <a:ext cx="557237" cy="663044"/>
              <a:chOff x="5115136" y="4140819"/>
              <a:chExt cx="557237" cy="663044"/>
            </a:xfrm>
          </p:grpSpPr>
          <p:cxnSp>
            <p:nvCxnSpPr>
              <p:cNvPr id="40" name="Curved Connector 39"/>
              <p:cNvCxnSpPr/>
              <p:nvPr/>
            </p:nvCxnSpPr>
            <p:spPr>
              <a:xfrm rot="10800000" flipV="1">
                <a:off x="5115136" y="4489198"/>
                <a:ext cx="348687" cy="314665"/>
              </a:xfrm>
              <a:prstGeom prst="curvedConnector3">
                <a:avLst>
                  <a:gd name="adj1" fmla="val 98563"/>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5255271" y="4140819"/>
                <a:ext cx="417102"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p:nvGrpSpPr>
            <p:cNvPr id="42" name="Group 41"/>
            <p:cNvGrpSpPr/>
            <p:nvPr/>
          </p:nvGrpSpPr>
          <p:grpSpPr>
            <a:xfrm>
              <a:off x="9915962" y="4157678"/>
              <a:ext cx="557237" cy="663044"/>
              <a:chOff x="5115136" y="4140819"/>
              <a:chExt cx="557237" cy="663044"/>
            </a:xfrm>
          </p:grpSpPr>
          <p:cxnSp>
            <p:nvCxnSpPr>
              <p:cNvPr id="43" name="Curved Connector 42"/>
              <p:cNvCxnSpPr/>
              <p:nvPr/>
            </p:nvCxnSpPr>
            <p:spPr>
              <a:xfrm rot="10800000" flipV="1">
                <a:off x="5115136" y="4489198"/>
                <a:ext cx="348687" cy="314665"/>
              </a:xfrm>
              <a:prstGeom prst="curvedConnector3">
                <a:avLst>
                  <a:gd name="adj1" fmla="val 98563"/>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5255271" y="4140819"/>
                <a:ext cx="417102"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grpSp>
      </p:grpSp>
      <mc:AlternateContent xmlns:mc="http://schemas.openxmlformats.org/markup-compatibility/2006">
        <mc:Choice xmlns:a14="http://schemas.microsoft.com/office/drawing/2010/main" Requires="a14">
          <p:sp>
            <p:nvSpPr>
              <p:cNvPr id="32" name="Rectangle 31"/>
              <p:cNvSpPr/>
              <p:nvPr/>
            </p:nvSpPr>
            <p:spPr>
              <a:xfrm>
                <a:off x="8257702" y="3193481"/>
                <a:ext cx="155266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32" name="Rectangle 31"/>
              <p:cNvSpPr>
                <a:spLocks noRot="1" noChangeAspect="1" noMove="1" noResize="1" noEditPoints="1" noAdjustHandles="1" noChangeArrowheads="1" noChangeShapeType="1" noTextEdit="1"/>
              </p:cNvSpPr>
              <p:nvPr/>
            </p:nvSpPr>
            <p:spPr>
              <a:xfrm>
                <a:off x="8257702" y="3193481"/>
                <a:ext cx="1552669" cy="369332"/>
              </a:xfrm>
              <a:prstGeom prst="rect">
                <a:avLst/>
              </a:prstGeom>
              <a:blipFill rotWithShape="0">
                <a:blip r:embed="rId5"/>
                <a:stretch>
                  <a:fillRect/>
                </a:stretch>
              </a:blipFill>
            </p:spPr>
            <p:txBody>
              <a:bodyPr/>
              <a:lstStyle/>
              <a:p>
                <a:r>
                  <a:rPr lang="en-US">
                    <a:noFill/>
                  </a:rPr>
                  <a:t> </a:t>
                </a:r>
              </a:p>
            </p:txBody>
          </p:sp>
        </mc:Fallback>
      </mc:AlternateContent>
      <p:cxnSp>
        <p:nvCxnSpPr>
          <p:cNvPr id="34" name="Curved Connector 33"/>
          <p:cNvCxnSpPr/>
          <p:nvPr/>
        </p:nvCxnSpPr>
        <p:spPr>
          <a:xfrm rot="5400000">
            <a:off x="8882057" y="1903293"/>
            <a:ext cx="419488" cy="227734"/>
          </a:xfrm>
          <a:prstGeom prst="curvedConnector3">
            <a:avLst>
              <a:gd name="adj1" fmla="val -2699"/>
            </a:avLst>
          </a:prstGeom>
          <a:ln w="19050">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362527" y="1203853"/>
            <a:ext cx="1909939" cy="738664"/>
          </a:xfrm>
          <a:prstGeom prst="rect">
            <a:avLst/>
          </a:prstGeom>
          <a:noFill/>
        </p:spPr>
        <p:txBody>
          <a:bodyPr wrap="square" rtlCol="0">
            <a:spAutoFit/>
          </a:bodyPr>
          <a:lstStyle/>
          <a:p>
            <a:r>
              <a:rPr lang="en-US" sz="1400" dirty="0" smtClean="0"/>
              <a:t>A never happened before event based on the observed data</a:t>
            </a:r>
            <a:endParaRPr lang="en-US" sz="1400" dirty="0"/>
          </a:p>
        </p:txBody>
      </p:sp>
      <p:sp>
        <p:nvSpPr>
          <p:cNvPr id="47" name="TextBox 46"/>
          <p:cNvSpPr txBox="1"/>
          <p:nvPr/>
        </p:nvSpPr>
        <p:spPr>
          <a:xfrm>
            <a:off x="950634" y="3858336"/>
            <a:ext cx="8009372" cy="369332"/>
          </a:xfrm>
          <a:prstGeom prst="rect">
            <a:avLst/>
          </a:prstGeom>
          <a:noFill/>
        </p:spPr>
        <p:txBody>
          <a:bodyPr wrap="none" rtlCol="0">
            <a:spAutoFit/>
          </a:bodyPr>
          <a:lstStyle/>
          <a:p>
            <a:r>
              <a:rPr lang="en-US" dirty="0" smtClean="0"/>
              <a:t>To eliminate the zero join probability problem, add a small value to each probability</a:t>
            </a:r>
            <a:endParaRPr lang="en-US" dirty="0"/>
          </a:p>
        </p:txBody>
      </p:sp>
    </p:spTree>
    <p:extLst>
      <p:ext uri="{BB962C8B-B14F-4D97-AF65-F5344CB8AC3E}">
        <p14:creationId xmlns:p14="http://schemas.microsoft.com/office/powerpoint/2010/main" val="171941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Attributes</a:t>
            </a:r>
            <a:endParaRPr lang="en-US" dirty="0"/>
          </a:p>
        </p:txBody>
      </p:sp>
      <p:sp>
        <p:nvSpPr>
          <p:cNvPr id="4" name="Footer Placeholder 3"/>
          <p:cNvSpPr>
            <a:spLocks noGrp="1"/>
          </p:cNvSpPr>
          <p:nvPr>
            <p:ph type="ftr" sz="quarter" idx="11"/>
          </p:nvPr>
        </p:nvSpPr>
        <p:spPr/>
        <p:txBody>
          <a:bodyPr/>
          <a:lstStyle/>
          <a:p>
            <a:r>
              <a:rPr lang="en-US" smtClean="0"/>
              <a:t>Tin Hoang | Syracuse University</a:t>
            </a:r>
            <a:endParaRPr lang="en-US"/>
          </a:p>
        </p:txBody>
      </p:sp>
      <p:sp>
        <p:nvSpPr>
          <p:cNvPr id="5" name="Slide Number Placeholder 4"/>
          <p:cNvSpPr>
            <a:spLocks noGrp="1"/>
          </p:cNvSpPr>
          <p:nvPr>
            <p:ph type="sldNum" sz="quarter" idx="12"/>
          </p:nvPr>
        </p:nvSpPr>
        <p:spPr/>
        <p:txBody>
          <a:bodyPr/>
          <a:lstStyle/>
          <a:p>
            <a:fld id="{1413E6FA-519D-E648-A3A7-178C81E2644A}" type="slidenum">
              <a:rPr lang="en-US" smtClean="0"/>
              <a:t>13</a:t>
            </a:fld>
            <a:endParaRPr lang="en-US"/>
          </a:p>
        </p:txBody>
      </p:sp>
      <p:pic>
        <p:nvPicPr>
          <p:cNvPr id="7" name="Picture 6"/>
          <p:cNvPicPr>
            <a:picLocks noChangeAspect="1"/>
          </p:cNvPicPr>
          <p:nvPr/>
        </p:nvPicPr>
        <p:blipFill>
          <a:blip r:embed="rId3"/>
          <a:stretch>
            <a:fillRect/>
          </a:stretch>
        </p:blipFill>
        <p:spPr>
          <a:xfrm>
            <a:off x="1618374" y="1585089"/>
            <a:ext cx="8677093" cy="4901564"/>
          </a:xfrm>
          <a:prstGeom prst="rect">
            <a:avLst/>
          </a:prstGeom>
        </p:spPr>
      </p:pic>
    </p:spTree>
    <p:extLst>
      <p:ext uri="{BB962C8B-B14F-4D97-AF65-F5344CB8AC3E}">
        <p14:creationId xmlns:p14="http://schemas.microsoft.com/office/powerpoint/2010/main" val="51431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of Bayesian methods</a:t>
            </a:r>
            <a:endParaRPr lang="en-US" dirty="0"/>
          </a:p>
        </p:txBody>
      </p:sp>
      <p:pic>
        <p:nvPicPr>
          <p:cNvPr id="6" name="Content Placeholder 5"/>
          <p:cNvPicPr>
            <a:picLocks noGrp="1" noChangeAspect="1"/>
          </p:cNvPicPr>
          <p:nvPr>
            <p:ph idx="1"/>
          </p:nvPr>
        </p:nvPicPr>
        <p:blipFill>
          <a:blip r:embed="rId3"/>
          <a:stretch>
            <a:fillRect/>
          </a:stretch>
        </p:blipFill>
        <p:spPr>
          <a:xfrm>
            <a:off x="1941689" y="1825620"/>
            <a:ext cx="7731447" cy="4190012"/>
          </a:xfrm>
          <a:prstGeom prst="rect">
            <a:avLst/>
          </a:prstGeom>
        </p:spPr>
      </p:pic>
      <p:sp>
        <p:nvSpPr>
          <p:cNvPr id="4" name="Footer Placeholder 3"/>
          <p:cNvSpPr>
            <a:spLocks noGrp="1"/>
          </p:cNvSpPr>
          <p:nvPr>
            <p:ph type="ftr" sz="quarter" idx="11"/>
          </p:nvPr>
        </p:nvSpPr>
        <p:spPr/>
        <p:txBody>
          <a:bodyPr/>
          <a:lstStyle/>
          <a:p>
            <a:r>
              <a:rPr lang="en-US" smtClean="0"/>
              <a:t>Tin Hoang | Syracuse University</a:t>
            </a:r>
            <a:endParaRPr lang="en-US"/>
          </a:p>
        </p:txBody>
      </p:sp>
      <p:sp>
        <p:nvSpPr>
          <p:cNvPr id="5" name="Slide Number Placeholder 4"/>
          <p:cNvSpPr>
            <a:spLocks noGrp="1"/>
          </p:cNvSpPr>
          <p:nvPr>
            <p:ph type="sldNum" sz="quarter" idx="12"/>
          </p:nvPr>
        </p:nvSpPr>
        <p:spPr/>
        <p:txBody>
          <a:bodyPr/>
          <a:lstStyle/>
          <a:p>
            <a:fld id="{1413E6FA-519D-E648-A3A7-178C81E2644A}" type="slidenum">
              <a:rPr lang="en-US" smtClean="0"/>
              <a:t>14</a:t>
            </a:fld>
            <a:endParaRPr lang="en-US"/>
          </a:p>
        </p:txBody>
      </p:sp>
    </p:spTree>
    <p:extLst>
      <p:ext uri="{BB962C8B-B14F-4D97-AF65-F5344CB8AC3E}">
        <p14:creationId xmlns:p14="http://schemas.microsoft.com/office/powerpoint/2010/main" val="181337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a:t>
            </a:r>
            <a:endParaRPr lang="en-US" dirty="0"/>
          </a:p>
        </p:txBody>
      </p:sp>
      <p:sp>
        <p:nvSpPr>
          <p:cNvPr id="4" name="Footer Placeholder 3"/>
          <p:cNvSpPr>
            <a:spLocks noGrp="1"/>
          </p:cNvSpPr>
          <p:nvPr>
            <p:ph type="ftr" sz="quarter" idx="11"/>
          </p:nvPr>
        </p:nvSpPr>
        <p:spPr/>
        <p:txBody>
          <a:bodyPr/>
          <a:lstStyle/>
          <a:p>
            <a:r>
              <a:rPr lang="en-US" smtClean="0"/>
              <a:t>Tin Hoang | Syracuse University</a:t>
            </a:r>
            <a:endParaRPr lang="en-US"/>
          </a:p>
        </p:txBody>
      </p:sp>
      <p:sp>
        <p:nvSpPr>
          <p:cNvPr id="5" name="Slide Number Placeholder 4"/>
          <p:cNvSpPr>
            <a:spLocks noGrp="1"/>
          </p:cNvSpPr>
          <p:nvPr>
            <p:ph type="sldNum" sz="quarter" idx="12"/>
          </p:nvPr>
        </p:nvSpPr>
        <p:spPr/>
        <p:txBody>
          <a:bodyPr/>
          <a:lstStyle/>
          <a:p>
            <a:fld id="{1413E6FA-519D-E648-A3A7-178C81E2644A}" type="slidenum">
              <a:rPr lang="en-US" smtClean="0"/>
              <a:t>15</a:t>
            </a:fld>
            <a:endParaRPr lang="en-US"/>
          </a:p>
        </p:txBody>
      </p:sp>
      <p:pic>
        <p:nvPicPr>
          <p:cNvPr id="6" name="Picture 5"/>
          <p:cNvPicPr>
            <a:picLocks noChangeAspect="1"/>
          </p:cNvPicPr>
          <p:nvPr/>
        </p:nvPicPr>
        <p:blipFill>
          <a:blip r:embed="rId3"/>
          <a:stretch>
            <a:fillRect/>
          </a:stretch>
        </p:blipFill>
        <p:spPr>
          <a:xfrm>
            <a:off x="2220686" y="1983999"/>
            <a:ext cx="7023766" cy="3761594"/>
          </a:xfrm>
          <a:prstGeom prst="rect">
            <a:avLst/>
          </a:prstGeom>
        </p:spPr>
      </p:pic>
    </p:spTree>
    <p:extLst>
      <p:ext uri="{BB962C8B-B14F-4D97-AF65-F5344CB8AC3E}">
        <p14:creationId xmlns:p14="http://schemas.microsoft.com/office/powerpoint/2010/main" val="137306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BB4CC-B506-F343-B226-1AD562032D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608AB3E6-FFEA-724D-A4E4-78D05A4CBFA9}"/>
              </a:ext>
            </a:extLst>
          </p:cNvPr>
          <p:cNvSpPr>
            <a:spLocks noGrp="1"/>
          </p:cNvSpPr>
          <p:nvPr>
            <p:ph idx="1"/>
          </p:nvPr>
        </p:nvSpPr>
        <p:spPr/>
        <p:txBody>
          <a:bodyPr>
            <a:normAutofit/>
          </a:bodyPr>
          <a:lstStyle/>
          <a:p>
            <a:pPr marL="0" indent="0">
              <a:buNone/>
            </a:pPr>
            <a:r>
              <a:rPr lang="en-US" sz="2000" dirty="0"/>
              <a:t>Lantz, B (2019). </a:t>
            </a:r>
            <a:r>
              <a:rPr lang="en-US" sz="2000" b="1" i="1" dirty="0"/>
              <a:t>Machine Learning </a:t>
            </a:r>
            <a:r>
              <a:rPr lang="en-US" sz="2000" i="1" dirty="0"/>
              <a:t>with </a:t>
            </a:r>
            <a:r>
              <a:rPr lang="en-US" sz="2000" b="1" i="1" dirty="0"/>
              <a:t>R</a:t>
            </a:r>
            <a:r>
              <a:rPr lang="en-US" sz="2000" dirty="0"/>
              <a:t>. Birmingham, UK: Packt Publishing Ltd.</a:t>
            </a:r>
          </a:p>
          <a:p>
            <a:pPr marL="0" indent="0">
              <a:buNone/>
            </a:pPr>
            <a:r>
              <a:rPr lang="en-US" sz="2000" dirty="0"/>
              <a:t>Pang-Ning Tan, Michael Steinbach, Vipin Kumar. </a:t>
            </a:r>
            <a:r>
              <a:rPr lang="en-US" sz="2000" b="1" dirty="0"/>
              <a:t>Introduction to Data Mining</a:t>
            </a:r>
            <a:r>
              <a:rPr lang="en-US" sz="2000" dirty="0"/>
              <a:t>. Boston, MA: Pearson Education, Inc, 2005</a:t>
            </a:r>
            <a:endParaRPr lang="en-US" sz="1600" dirty="0"/>
          </a:p>
        </p:txBody>
      </p:sp>
      <p:sp>
        <p:nvSpPr>
          <p:cNvPr id="4" name="Footer Placeholder 3">
            <a:extLst>
              <a:ext uri="{FF2B5EF4-FFF2-40B4-BE49-F238E27FC236}">
                <a16:creationId xmlns="" xmlns:a16="http://schemas.microsoft.com/office/drawing/2014/main" id="{F80B0447-2771-9B46-B9EA-1BC4B2527420}"/>
              </a:ext>
            </a:extLst>
          </p:cNvPr>
          <p:cNvSpPr>
            <a:spLocks noGrp="1"/>
          </p:cNvSpPr>
          <p:nvPr>
            <p:ph type="ftr" sz="quarter" idx="11"/>
          </p:nvPr>
        </p:nvSpPr>
        <p:spPr/>
        <p:txBody>
          <a:bodyPr/>
          <a:lstStyle/>
          <a:p>
            <a:r>
              <a:rPr lang="en-US" dirty="0"/>
              <a:t>Tin Hoang | Syracuse University</a:t>
            </a:r>
          </a:p>
        </p:txBody>
      </p:sp>
      <p:sp>
        <p:nvSpPr>
          <p:cNvPr id="5" name="Slide Number Placeholder 4">
            <a:extLst>
              <a:ext uri="{FF2B5EF4-FFF2-40B4-BE49-F238E27FC236}">
                <a16:creationId xmlns="" xmlns:a16="http://schemas.microsoft.com/office/drawing/2014/main" id="{0497B39C-21FD-BC40-9357-222EAAB81E09}"/>
              </a:ext>
            </a:extLst>
          </p:cNvPr>
          <p:cNvSpPr>
            <a:spLocks noGrp="1"/>
          </p:cNvSpPr>
          <p:nvPr>
            <p:ph type="sldNum" sz="quarter" idx="12"/>
          </p:nvPr>
        </p:nvSpPr>
        <p:spPr/>
        <p:txBody>
          <a:bodyPr/>
          <a:lstStyle/>
          <a:p>
            <a:fld id="{1413E6FA-519D-E648-A3A7-178C81E2644A}" type="slidenum">
              <a:rPr lang="en-US" smtClean="0"/>
              <a:t>16</a:t>
            </a:fld>
            <a:endParaRPr lang="en-US"/>
          </a:p>
        </p:txBody>
      </p:sp>
    </p:spTree>
    <p:extLst>
      <p:ext uri="{BB962C8B-B14F-4D97-AF65-F5344CB8AC3E}">
        <p14:creationId xmlns:p14="http://schemas.microsoft.com/office/powerpoint/2010/main" val="397055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71F743-8DE8-5B46-8FF0-8500FFDB2CCE}"/>
              </a:ext>
            </a:extLst>
          </p:cNvPr>
          <p:cNvSpPr>
            <a:spLocks noGrp="1"/>
          </p:cNvSpPr>
          <p:nvPr>
            <p:ph type="title"/>
          </p:nvPr>
        </p:nvSpPr>
        <p:spPr/>
        <p:txBody>
          <a:bodyPr/>
          <a:lstStyle/>
          <a:p>
            <a:r>
              <a:rPr lang="en-US" dirty="0"/>
              <a:t>Bayesian Methods</a:t>
            </a:r>
          </a:p>
        </p:txBody>
      </p:sp>
      <p:sp>
        <p:nvSpPr>
          <p:cNvPr id="3" name="Content Placeholder 2">
            <a:extLst>
              <a:ext uri="{FF2B5EF4-FFF2-40B4-BE49-F238E27FC236}">
                <a16:creationId xmlns="" xmlns:a16="http://schemas.microsoft.com/office/drawing/2014/main" id="{9F5F5FEA-E6C0-9C4D-BC27-6CECF856D691}"/>
              </a:ext>
            </a:extLst>
          </p:cNvPr>
          <p:cNvSpPr>
            <a:spLocks noGrp="1"/>
          </p:cNvSpPr>
          <p:nvPr>
            <p:ph idx="1"/>
          </p:nvPr>
        </p:nvSpPr>
        <p:spPr/>
        <p:txBody>
          <a:bodyPr/>
          <a:lstStyle/>
          <a:p>
            <a:pPr marL="0" indent="0">
              <a:buNone/>
            </a:pPr>
            <a:r>
              <a:rPr lang="en-US" b="1" dirty="0"/>
              <a:t>Naïve Bayes </a:t>
            </a:r>
            <a:r>
              <a:rPr lang="en-US" dirty="0"/>
              <a:t>is a probability-based classifier based on </a:t>
            </a:r>
            <a:r>
              <a:rPr lang="en-US" b="1" dirty="0"/>
              <a:t>Bayesian </a:t>
            </a:r>
            <a:r>
              <a:rPr lang="en-US" b="1" dirty="0" smtClean="0"/>
              <a:t>methods</a:t>
            </a:r>
            <a:r>
              <a:rPr lang="en-US" dirty="0" smtClean="0"/>
              <a:t>. </a:t>
            </a:r>
            <a:endParaRPr lang="en-US" dirty="0"/>
          </a:p>
        </p:txBody>
      </p:sp>
      <p:sp>
        <p:nvSpPr>
          <p:cNvPr id="4" name="Footer Placeholder 3">
            <a:extLst>
              <a:ext uri="{FF2B5EF4-FFF2-40B4-BE49-F238E27FC236}">
                <a16:creationId xmlns="" xmlns:a16="http://schemas.microsoft.com/office/drawing/2014/main" id="{C282515B-FE64-9C43-AAD3-28043E72BA89}"/>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3B0FBFA6-EA7D-864A-9F36-BA9EB3FCFD94}"/>
              </a:ext>
            </a:extLst>
          </p:cNvPr>
          <p:cNvSpPr>
            <a:spLocks noGrp="1"/>
          </p:cNvSpPr>
          <p:nvPr>
            <p:ph type="sldNum" sz="quarter" idx="12"/>
          </p:nvPr>
        </p:nvSpPr>
        <p:spPr/>
        <p:txBody>
          <a:bodyPr/>
          <a:lstStyle/>
          <a:p>
            <a:fld id="{1413E6FA-519D-E648-A3A7-178C81E2644A}" type="slidenum">
              <a:rPr lang="en-US" smtClean="0"/>
              <a:t>2</a:t>
            </a:fld>
            <a:endParaRPr lang="en-US"/>
          </a:p>
        </p:txBody>
      </p:sp>
    </p:spTree>
    <p:extLst>
      <p:ext uri="{BB962C8B-B14F-4D97-AF65-F5344CB8AC3E}">
        <p14:creationId xmlns:p14="http://schemas.microsoft.com/office/powerpoint/2010/main" val="197837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84FC7-AD2C-2E49-B801-290DD4B53794}"/>
              </a:ext>
            </a:extLst>
          </p:cNvPr>
          <p:cNvSpPr>
            <a:spLocks noGrp="1"/>
          </p:cNvSpPr>
          <p:nvPr>
            <p:ph type="title"/>
          </p:nvPr>
        </p:nvSpPr>
        <p:spPr/>
        <p:txBody>
          <a:bodyPr/>
          <a:lstStyle/>
          <a:p>
            <a:r>
              <a:rPr lang="en-US" dirty="0"/>
              <a:t>Understanding Probability</a:t>
            </a:r>
          </a:p>
        </p:txBody>
      </p:sp>
      <p:pic>
        <p:nvPicPr>
          <p:cNvPr id="7" name="Content Placeholder 6">
            <a:extLst>
              <a:ext uri="{FF2B5EF4-FFF2-40B4-BE49-F238E27FC236}">
                <a16:creationId xmlns="" xmlns:a16="http://schemas.microsoft.com/office/drawing/2014/main" id="{1A497EC7-DF56-6846-92C5-DC5302E57DF1}"/>
              </a:ext>
            </a:extLst>
          </p:cNvPr>
          <p:cNvPicPr>
            <a:picLocks noGrp="1" noChangeAspect="1"/>
          </p:cNvPicPr>
          <p:nvPr>
            <p:ph idx="1"/>
          </p:nvPr>
        </p:nvPicPr>
        <p:blipFill>
          <a:blip r:embed="rId3"/>
          <a:stretch>
            <a:fillRect/>
          </a:stretch>
        </p:blipFill>
        <p:spPr>
          <a:xfrm>
            <a:off x="1454446" y="1787536"/>
            <a:ext cx="4059194" cy="2497385"/>
          </a:xfrm>
        </p:spPr>
      </p:pic>
      <p:sp>
        <p:nvSpPr>
          <p:cNvPr id="4" name="Footer Placeholder 3">
            <a:extLst>
              <a:ext uri="{FF2B5EF4-FFF2-40B4-BE49-F238E27FC236}">
                <a16:creationId xmlns="" xmlns:a16="http://schemas.microsoft.com/office/drawing/2014/main" id="{E4038F09-6701-8B46-A937-B76DDD30AD6F}"/>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B6AC5506-BAF0-0642-8227-23BCAA02DFE6}"/>
              </a:ext>
            </a:extLst>
          </p:cNvPr>
          <p:cNvSpPr>
            <a:spLocks noGrp="1"/>
          </p:cNvSpPr>
          <p:nvPr>
            <p:ph type="sldNum" sz="quarter" idx="12"/>
          </p:nvPr>
        </p:nvSpPr>
        <p:spPr/>
        <p:txBody>
          <a:bodyPr/>
          <a:lstStyle/>
          <a:p>
            <a:fld id="{1413E6FA-519D-E648-A3A7-178C81E2644A}" type="slidenum">
              <a:rPr lang="en-US" smtClean="0"/>
              <a:t>3</a:t>
            </a:fld>
            <a:endParaRPr lang="en-US"/>
          </a:p>
        </p:txBody>
      </p:sp>
      <p:sp>
        <p:nvSpPr>
          <p:cNvPr id="8" name="Content Placeholder 2">
            <a:extLst>
              <a:ext uri="{FF2B5EF4-FFF2-40B4-BE49-F238E27FC236}">
                <a16:creationId xmlns="" xmlns:a16="http://schemas.microsoft.com/office/drawing/2014/main" id="{6898795F-84E5-EC4B-A10E-14BE864CB910}"/>
              </a:ext>
            </a:extLst>
          </p:cNvPr>
          <p:cNvSpPr txBox="1">
            <a:spLocks/>
          </p:cNvSpPr>
          <p:nvPr/>
        </p:nvSpPr>
        <p:spPr>
          <a:xfrm>
            <a:off x="6103088" y="1825625"/>
            <a:ext cx="5326912" cy="3352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a:t>
            </a:r>
            <a:r>
              <a:rPr lang="en-US" sz="2000" b="1" dirty="0"/>
              <a:t>probability</a:t>
            </a:r>
            <a:r>
              <a:rPr lang="en-US" sz="2000" dirty="0"/>
              <a:t> of an </a:t>
            </a:r>
            <a:r>
              <a:rPr lang="en-US" sz="2000" b="1" dirty="0"/>
              <a:t>event</a:t>
            </a:r>
            <a:r>
              <a:rPr lang="en-US" sz="2000" dirty="0"/>
              <a:t> A, denoted as </a:t>
            </a:r>
            <a:r>
              <a:rPr lang="en-US" sz="2000" b="1" i="1" dirty="0"/>
              <a:t>P(A)</a:t>
            </a:r>
            <a:r>
              <a:rPr lang="en-US" sz="2000" i="1" dirty="0"/>
              <a:t>, </a:t>
            </a:r>
            <a:r>
              <a:rPr lang="en-US" sz="2000" dirty="0"/>
              <a:t>can be estimated by by dividing the number of </a:t>
            </a:r>
            <a:r>
              <a:rPr lang="en-US" sz="2000" b="1" dirty="0"/>
              <a:t>trials</a:t>
            </a:r>
            <a:r>
              <a:rPr lang="en-US" sz="2000" dirty="0"/>
              <a:t> in which the event occurred by the total number of trials</a:t>
            </a:r>
          </a:p>
          <a:p>
            <a:pPr marL="0" indent="0">
              <a:buNone/>
            </a:pPr>
            <a:endParaRPr lang="en-US" sz="2000" dirty="0"/>
          </a:p>
          <a:p>
            <a:pPr lvl="1">
              <a:buFont typeface="Courier New" panose="02070309020205020404" pitchFamily="49" charset="0"/>
              <a:buChar char="o"/>
            </a:pPr>
            <a:r>
              <a:rPr lang="en-US" sz="1600" i="1" dirty="0"/>
              <a:t>P(spam) </a:t>
            </a:r>
            <a:r>
              <a:rPr lang="en-US" sz="1600" dirty="0"/>
              <a:t>= 0.2</a:t>
            </a:r>
          </a:p>
          <a:p>
            <a:pPr lvl="1">
              <a:buFont typeface="Courier New" panose="02070309020205020404" pitchFamily="49" charset="0"/>
              <a:buChar char="o"/>
            </a:pPr>
            <a:r>
              <a:rPr lang="en-US" sz="1600" i="1" dirty="0"/>
              <a:t>P(ham) </a:t>
            </a:r>
            <a:r>
              <a:rPr lang="en-US" sz="1600" dirty="0"/>
              <a:t>= 0.8</a:t>
            </a:r>
          </a:p>
        </p:txBody>
      </p:sp>
    </p:spTree>
    <p:extLst>
      <p:ext uri="{BB962C8B-B14F-4D97-AF65-F5344CB8AC3E}">
        <p14:creationId xmlns:p14="http://schemas.microsoft.com/office/powerpoint/2010/main" val="355310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F7D21-7899-6F4D-966D-F7BE10AFCD62}"/>
              </a:ext>
            </a:extLst>
          </p:cNvPr>
          <p:cNvSpPr>
            <a:spLocks noGrp="1"/>
          </p:cNvSpPr>
          <p:nvPr>
            <p:ph type="title"/>
          </p:nvPr>
        </p:nvSpPr>
        <p:spPr/>
        <p:txBody>
          <a:bodyPr/>
          <a:lstStyle/>
          <a:p>
            <a:r>
              <a:rPr lang="en-US" dirty="0"/>
              <a:t>Join Probability</a:t>
            </a:r>
          </a:p>
        </p:txBody>
      </p:sp>
      <p:pic>
        <p:nvPicPr>
          <p:cNvPr id="7" name="Content Placeholder 6">
            <a:extLst>
              <a:ext uri="{FF2B5EF4-FFF2-40B4-BE49-F238E27FC236}">
                <a16:creationId xmlns="" xmlns:a16="http://schemas.microsoft.com/office/drawing/2014/main" id="{0D24F930-B434-F743-8B7F-6C4F90B482BC}"/>
              </a:ext>
            </a:extLst>
          </p:cNvPr>
          <p:cNvPicPr>
            <a:picLocks noGrp="1" noChangeAspect="1"/>
          </p:cNvPicPr>
          <p:nvPr>
            <p:ph idx="1"/>
          </p:nvPr>
        </p:nvPicPr>
        <p:blipFill>
          <a:blip r:embed="rId3"/>
          <a:stretch>
            <a:fillRect/>
          </a:stretch>
        </p:blipFill>
        <p:spPr>
          <a:xfrm>
            <a:off x="1413486" y="1790256"/>
            <a:ext cx="3948748" cy="2547828"/>
          </a:xfrm>
        </p:spPr>
      </p:pic>
      <p:sp>
        <p:nvSpPr>
          <p:cNvPr id="4" name="Footer Placeholder 3">
            <a:extLst>
              <a:ext uri="{FF2B5EF4-FFF2-40B4-BE49-F238E27FC236}">
                <a16:creationId xmlns="" xmlns:a16="http://schemas.microsoft.com/office/drawing/2014/main" id="{1B0F133D-33C1-0F45-9304-C99395D05F82}"/>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76374B8E-A3BF-1147-8A4F-530909016105}"/>
              </a:ext>
            </a:extLst>
          </p:cNvPr>
          <p:cNvSpPr>
            <a:spLocks noGrp="1"/>
          </p:cNvSpPr>
          <p:nvPr>
            <p:ph type="sldNum" sz="quarter" idx="12"/>
          </p:nvPr>
        </p:nvSpPr>
        <p:spPr/>
        <p:txBody>
          <a:bodyPr/>
          <a:lstStyle/>
          <a:p>
            <a:fld id="{1413E6FA-519D-E648-A3A7-178C81E2644A}" type="slidenum">
              <a:rPr lang="en-US" smtClean="0"/>
              <a:t>4</a:t>
            </a:fld>
            <a:endParaRPr lang="en-US"/>
          </a:p>
        </p:txBody>
      </p:sp>
      <p:sp>
        <p:nvSpPr>
          <p:cNvPr id="18" name="Content Placeholder 2">
            <a:extLst>
              <a:ext uri="{FF2B5EF4-FFF2-40B4-BE49-F238E27FC236}">
                <a16:creationId xmlns="" xmlns:a16="http://schemas.microsoft.com/office/drawing/2014/main" id="{6405AD46-F2B9-344C-AF2A-965A9419E733}"/>
              </a:ext>
            </a:extLst>
          </p:cNvPr>
          <p:cNvSpPr txBox="1">
            <a:spLocks/>
          </p:cNvSpPr>
          <p:nvPr/>
        </p:nvSpPr>
        <p:spPr>
          <a:xfrm>
            <a:off x="6103088" y="1825625"/>
            <a:ext cx="5250712" cy="3352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20 % of all messages are spam</a:t>
            </a:r>
          </a:p>
          <a:p>
            <a:r>
              <a:rPr lang="en-US" sz="2000" dirty="0"/>
              <a:t>5% of all messages contain the word “Viagra”</a:t>
            </a:r>
          </a:p>
          <a:p>
            <a:endParaRPr lang="en-US" sz="2000" dirty="0"/>
          </a:p>
          <a:p>
            <a:pPr marL="0" indent="0">
              <a:buNone/>
            </a:pPr>
            <a:r>
              <a:rPr lang="en-US" sz="2000" dirty="0"/>
              <a:t>What is the probability that both </a:t>
            </a:r>
            <a:r>
              <a:rPr lang="en-US" sz="2000" i="1" dirty="0"/>
              <a:t>P(spam) </a:t>
            </a:r>
            <a:r>
              <a:rPr lang="en-US" sz="2000" dirty="0"/>
              <a:t>and </a:t>
            </a:r>
            <a:r>
              <a:rPr lang="en-US" sz="2000" i="1" dirty="0"/>
              <a:t>P(Viagra) </a:t>
            </a:r>
            <a:r>
              <a:rPr lang="en-US" sz="2000" dirty="0"/>
              <a:t>occur? In other words, what is the </a:t>
            </a:r>
            <a:r>
              <a:rPr lang="en-US" sz="2000" b="1" dirty="0"/>
              <a:t>join probability</a:t>
            </a:r>
            <a:r>
              <a:rPr lang="en-US" sz="2000" dirty="0"/>
              <a:t> of spam and Viagra?</a:t>
            </a:r>
          </a:p>
          <a:p>
            <a:pPr marL="0" indent="0">
              <a:buNone/>
            </a:pPr>
            <a:endParaRPr lang="en-US" sz="2000" dirty="0"/>
          </a:p>
        </p:txBody>
      </p:sp>
    </p:spTree>
    <p:extLst>
      <p:ext uri="{BB962C8B-B14F-4D97-AF65-F5344CB8AC3E}">
        <p14:creationId xmlns:p14="http://schemas.microsoft.com/office/powerpoint/2010/main" val="412481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41AFF5-C201-2E4A-ADBD-CD6562B567E9}"/>
              </a:ext>
            </a:extLst>
          </p:cNvPr>
          <p:cNvSpPr>
            <a:spLocks noGrp="1"/>
          </p:cNvSpPr>
          <p:nvPr>
            <p:ph type="title"/>
          </p:nvPr>
        </p:nvSpPr>
        <p:spPr/>
        <p:txBody>
          <a:bodyPr/>
          <a:lstStyle/>
          <a:p>
            <a:r>
              <a:rPr lang="en-US" dirty="0"/>
              <a:t>Join Probability cont.</a:t>
            </a:r>
          </a:p>
        </p:txBody>
      </p:sp>
      <p:sp>
        <p:nvSpPr>
          <p:cNvPr id="4" name="Footer Placeholder 3">
            <a:extLst>
              <a:ext uri="{FF2B5EF4-FFF2-40B4-BE49-F238E27FC236}">
                <a16:creationId xmlns="" xmlns:a16="http://schemas.microsoft.com/office/drawing/2014/main" id="{8EF67201-7060-1F43-901C-BF55BD22548B}"/>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641E4F2A-43D5-E248-A2EB-905F1A50FBDD}"/>
              </a:ext>
            </a:extLst>
          </p:cNvPr>
          <p:cNvSpPr>
            <a:spLocks noGrp="1"/>
          </p:cNvSpPr>
          <p:nvPr>
            <p:ph type="sldNum" sz="quarter" idx="12"/>
          </p:nvPr>
        </p:nvSpPr>
        <p:spPr/>
        <p:txBody>
          <a:bodyPr/>
          <a:lstStyle/>
          <a:p>
            <a:fld id="{1413E6FA-519D-E648-A3A7-178C81E2644A}" type="slidenum">
              <a:rPr lang="en-US" smtClean="0"/>
              <a:t>5</a:t>
            </a:fld>
            <a:endParaRPr lang="en-US"/>
          </a:p>
        </p:txBody>
      </p:sp>
      <p:sp>
        <p:nvSpPr>
          <p:cNvPr id="6" name="Oval 5">
            <a:extLst>
              <a:ext uri="{FF2B5EF4-FFF2-40B4-BE49-F238E27FC236}">
                <a16:creationId xmlns="" xmlns:a16="http://schemas.microsoft.com/office/drawing/2014/main" id="{188B0410-92A3-AE4E-81CF-FC76B0A66283}"/>
              </a:ext>
            </a:extLst>
          </p:cNvPr>
          <p:cNvSpPr/>
          <p:nvPr/>
        </p:nvSpPr>
        <p:spPr>
          <a:xfrm>
            <a:off x="1540989" y="2704656"/>
            <a:ext cx="2114107" cy="214000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B2563BFA-A516-3941-BFC5-8A9F30D2A07B}"/>
              </a:ext>
            </a:extLst>
          </p:cNvPr>
          <p:cNvSpPr/>
          <p:nvPr/>
        </p:nvSpPr>
        <p:spPr>
          <a:xfrm>
            <a:off x="2766051" y="2704656"/>
            <a:ext cx="2114107" cy="2140007"/>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 xmlns:a16="http://schemas.microsoft.com/office/drawing/2014/main" id="{EF63BADA-C8A3-F447-90D6-FAFC8BF45029}"/>
              </a:ext>
            </a:extLst>
          </p:cNvPr>
          <p:cNvSpPr/>
          <p:nvPr/>
        </p:nvSpPr>
        <p:spPr>
          <a:xfrm rot="420825">
            <a:off x="1789411" y="4589842"/>
            <a:ext cx="836508"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Spam</a:t>
            </a:r>
          </a:p>
        </p:txBody>
      </p:sp>
      <p:sp>
        <p:nvSpPr>
          <p:cNvPr id="9" name="Rounded Rectangle 8">
            <a:extLst>
              <a:ext uri="{FF2B5EF4-FFF2-40B4-BE49-F238E27FC236}">
                <a16:creationId xmlns="" xmlns:a16="http://schemas.microsoft.com/office/drawing/2014/main" id="{D8D5368F-D57A-ED4C-94A1-2D644B0E52CE}"/>
              </a:ext>
            </a:extLst>
          </p:cNvPr>
          <p:cNvSpPr/>
          <p:nvPr/>
        </p:nvSpPr>
        <p:spPr>
          <a:xfrm rot="293408">
            <a:off x="3407351" y="2605141"/>
            <a:ext cx="836508"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Viagra</a:t>
            </a:r>
          </a:p>
        </p:txBody>
      </p:sp>
      <p:cxnSp>
        <p:nvCxnSpPr>
          <p:cNvPr id="10" name="Straight Arrow Connector 9">
            <a:extLst>
              <a:ext uri="{FF2B5EF4-FFF2-40B4-BE49-F238E27FC236}">
                <a16:creationId xmlns="" xmlns:a16="http://schemas.microsoft.com/office/drawing/2014/main" id="{48BB641C-9FD5-1040-A5EE-80EA52CC2FD6}"/>
              </a:ext>
            </a:extLst>
          </p:cNvPr>
          <p:cNvCxnSpPr>
            <a:cxnSpLocks/>
          </p:cNvCxnSpPr>
          <p:nvPr/>
        </p:nvCxnSpPr>
        <p:spPr>
          <a:xfrm>
            <a:off x="1540989" y="2704656"/>
            <a:ext cx="666676" cy="7615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 xmlns:a16="http://schemas.microsoft.com/office/drawing/2014/main" id="{882C5621-2B9D-C841-A1D1-9D5F7153606E}"/>
              </a:ext>
            </a:extLst>
          </p:cNvPr>
          <p:cNvSpPr/>
          <p:nvPr/>
        </p:nvSpPr>
        <p:spPr>
          <a:xfrm>
            <a:off x="838200" y="2091596"/>
            <a:ext cx="847193" cy="6130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Spam without Viagra</a:t>
            </a:r>
          </a:p>
        </p:txBody>
      </p:sp>
      <p:cxnSp>
        <p:nvCxnSpPr>
          <p:cNvPr id="12" name="Straight Arrow Connector 11">
            <a:extLst>
              <a:ext uri="{FF2B5EF4-FFF2-40B4-BE49-F238E27FC236}">
                <a16:creationId xmlns="" xmlns:a16="http://schemas.microsoft.com/office/drawing/2014/main" id="{A4F39EED-A984-754A-BB78-985B8649F790}"/>
              </a:ext>
            </a:extLst>
          </p:cNvPr>
          <p:cNvCxnSpPr>
            <a:cxnSpLocks/>
          </p:cNvCxnSpPr>
          <p:nvPr/>
        </p:nvCxnSpPr>
        <p:spPr>
          <a:xfrm flipH="1">
            <a:off x="4449237" y="3005936"/>
            <a:ext cx="440922" cy="46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 xmlns:a16="http://schemas.microsoft.com/office/drawing/2014/main" id="{4A483CAA-0795-2243-AB8B-CF51035219CE}"/>
              </a:ext>
            </a:extLst>
          </p:cNvPr>
          <p:cNvSpPr/>
          <p:nvPr/>
        </p:nvSpPr>
        <p:spPr>
          <a:xfrm>
            <a:off x="4744068" y="2306744"/>
            <a:ext cx="847193" cy="6130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Ham with Viagra</a:t>
            </a:r>
          </a:p>
        </p:txBody>
      </p:sp>
      <p:sp>
        <p:nvSpPr>
          <p:cNvPr id="14" name="Rounded Rectangle 13">
            <a:extLst>
              <a:ext uri="{FF2B5EF4-FFF2-40B4-BE49-F238E27FC236}">
                <a16:creationId xmlns="" xmlns:a16="http://schemas.microsoft.com/office/drawing/2014/main" id="{FBB13F3E-BA32-B640-8345-E12085A96FAF}"/>
              </a:ext>
            </a:extLst>
          </p:cNvPr>
          <p:cNvSpPr/>
          <p:nvPr/>
        </p:nvSpPr>
        <p:spPr>
          <a:xfrm>
            <a:off x="2847516" y="3417136"/>
            <a:ext cx="732480" cy="6726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Viagra</a:t>
            </a:r>
          </a:p>
          <a:p>
            <a:pPr algn="ctr"/>
            <a:r>
              <a:rPr lang="en-US" sz="1400" dirty="0">
                <a:solidFill>
                  <a:schemeClr val="tx1"/>
                </a:solidFill>
              </a:rPr>
              <a:t>&amp;</a:t>
            </a:r>
          </a:p>
          <a:p>
            <a:pPr algn="ctr"/>
            <a:r>
              <a:rPr lang="en-US" sz="1400" dirty="0">
                <a:solidFill>
                  <a:schemeClr val="tx1"/>
                </a:solidFill>
              </a:rPr>
              <a:t>Spam</a:t>
            </a:r>
          </a:p>
        </p:txBody>
      </p:sp>
      <p:cxnSp>
        <p:nvCxnSpPr>
          <p:cNvPr id="15" name="Straight Arrow Connector 14">
            <a:extLst>
              <a:ext uri="{FF2B5EF4-FFF2-40B4-BE49-F238E27FC236}">
                <a16:creationId xmlns="" xmlns:a16="http://schemas.microsoft.com/office/drawing/2014/main" id="{0100FD9C-8142-BE4E-AFF6-71C13BF3FD05}"/>
              </a:ext>
            </a:extLst>
          </p:cNvPr>
          <p:cNvCxnSpPr>
            <a:cxnSpLocks/>
          </p:cNvCxnSpPr>
          <p:nvPr/>
        </p:nvCxnSpPr>
        <p:spPr>
          <a:xfrm flipV="1">
            <a:off x="3162004" y="4237096"/>
            <a:ext cx="51752" cy="8853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 xmlns:a16="http://schemas.microsoft.com/office/drawing/2014/main" id="{B5AF2BEB-91A7-F347-B178-EF9135F3B1EE}"/>
              </a:ext>
            </a:extLst>
          </p:cNvPr>
          <p:cNvSpPr/>
          <p:nvPr/>
        </p:nvSpPr>
        <p:spPr>
          <a:xfrm>
            <a:off x="2724489" y="5219127"/>
            <a:ext cx="847193" cy="6130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Spam with Viagra</a:t>
            </a:r>
          </a:p>
        </p:txBody>
      </p:sp>
      <mc:AlternateContent xmlns:mc="http://schemas.openxmlformats.org/markup-compatibility/2006">
        <mc:Choice xmlns:a14="http://schemas.microsoft.com/office/drawing/2010/main" Requires="a14">
          <p:sp>
            <p:nvSpPr>
              <p:cNvPr id="17" name="Content Placeholder 2">
                <a:extLst>
                  <a:ext uri="{FF2B5EF4-FFF2-40B4-BE49-F238E27FC236}">
                    <a16:creationId xmlns="" xmlns:a16="http://schemas.microsoft.com/office/drawing/2014/main" id="{90DD806B-A91A-784A-A99B-B5169821647C}"/>
                  </a:ext>
                </a:extLst>
              </p:cNvPr>
              <p:cNvSpPr txBox="1">
                <a:spLocks/>
              </p:cNvSpPr>
              <p:nvPr/>
            </p:nvSpPr>
            <p:spPr>
              <a:xfrm>
                <a:off x="6199833" y="1394983"/>
                <a:ext cx="5374637" cy="42055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a:t>
                </a:r>
                <a:r>
                  <a:rPr lang="en-US" sz="2000" b="1" dirty="0"/>
                  <a:t>join probability </a:t>
                </a:r>
                <a:r>
                  <a:rPr lang="en-US" sz="2000" dirty="0"/>
                  <a:t>of spam and Viagra, denoted as </a:t>
                </a:r>
                <a:r>
                  <a:rPr lang="en-US" sz="2000" b="1" i="1" dirty="0"/>
                  <a:t>P(spam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b="1" i="1" dirty="0"/>
                  <a:t> Viagra) </a:t>
                </a:r>
                <a:r>
                  <a:rPr lang="en-US" sz="2000" dirty="0"/>
                  <a:t>is the intersection of the 2 events</a:t>
                </a:r>
              </a:p>
              <a:p>
                <a:pPr marL="0" indent="0">
                  <a:buNone/>
                </a:pPr>
                <a:endParaRPr lang="en-US" sz="2000" dirty="0"/>
              </a:p>
              <a:p>
                <a:pPr marL="0" indent="0">
                  <a:buNone/>
                </a:pPr>
                <a:r>
                  <a:rPr lang="en-US" sz="2000" dirty="0"/>
                  <a:t>Events are </a:t>
                </a:r>
                <a:r>
                  <a:rPr lang="en-US" sz="2000" b="1" dirty="0"/>
                  <a:t>independent</a:t>
                </a:r>
                <a:r>
                  <a:rPr lang="en-US" sz="2000" dirty="0"/>
                  <a:t> if they are totally unrelated. </a:t>
                </a:r>
                <a:r>
                  <a:rPr lang="en-US" sz="2000" dirty="0" smtClean="0"/>
                  <a:t>This means knowing the outcome of one event does not give any information about the other. </a:t>
                </a:r>
              </a:p>
              <a:p>
                <a:pPr marL="0" indent="0">
                  <a:buNone/>
                </a:pPr>
                <a:endParaRPr lang="en-US" sz="2000" dirty="0"/>
              </a:p>
              <a:p>
                <a:pPr marL="0" indent="0">
                  <a:buNone/>
                </a:pPr>
                <a:r>
                  <a:rPr lang="en-US" sz="2000" dirty="0" smtClean="0"/>
                  <a:t>If </a:t>
                </a:r>
                <a:r>
                  <a:rPr lang="en-US" sz="2000" dirty="0"/>
                  <a:t>all events are independent then it is impossible to predict one even by observing another</a:t>
                </a:r>
              </a:p>
              <a:p>
                <a:pPr marL="0" indent="0">
                  <a:buNone/>
                </a:pPr>
                <a:endParaRPr lang="en-US" sz="2000" dirty="0"/>
              </a:p>
              <a:p>
                <a:pPr marL="0" indent="0">
                  <a:buNone/>
                </a:pPr>
                <a:r>
                  <a:rPr lang="en-US" sz="2000" dirty="0"/>
                  <a:t>If spam and Viagra were independent then:</a:t>
                </a:r>
              </a:p>
              <a:p>
                <a:pPr marL="0" indent="0">
                  <a:buNone/>
                </a:pPr>
                <a:r>
                  <a:rPr lang="en-US" sz="2000" i="1" dirty="0"/>
                  <a:t>    P(spam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i="1" dirty="0"/>
                  <a:t> Viagra) = P(spam) * P(Viagra)</a:t>
                </a:r>
              </a:p>
              <a:p>
                <a:pPr marL="0" indent="0">
                  <a:buNone/>
                </a:pPr>
                <a:r>
                  <a:rPr lang="en-US" sz="2000" i="1" dirty="0"/>
                  <a:t>		    = 0.2 * 0.05 = 0.01</a:t>
                </a:r>
                <a:endParaRPr lang="en-US" sz="2000" dirty="0"/>
              </a:p>
              <a:p>
                <a:pPr marL="0" indent="0">
                  <a:buNone/>
                </a:pPr>
                <a:endParaRPr lang="en-US" sz="2000" dirty="0"/>
              </a:p>
              <a:p>
                <a:pPr marL="0" indent="0">
                  <a:buNone/>
                </a:pPr>
                <a:endParaRPr lang="en-US" sz="2000" dirty="0"/>
              </a:p>
            </p:txBody>
          </p:sp>
        </mc:Choice>
        <mc:Fallback>
          <p:sp>
            <p:nvSpPr>
              <p:cNvPr id="17" name="Content Placeholder 2">
                <a:extLst>
                  <a:ext uri="{FF2B5EF4-FFF2-40B4-BE49-F238E27FC236}">
                    <a16:creationId xmlns="" xmlns:a16="http://schemas.microsoft.com/office/drawing/2014/main" xmlns:a14="http://schemas.microsoft.com/office/drawing/2010/main" id="{90DD806B-A91A-784A-A99B-B5169821647C}"/>
                  </a:ext>
                </a:extLst>
              </p:cNvPr>
              <p:cNvSpPr txBox="1">
                <a:spLocks noRot="1" noChangeAspect="1" noMove="1" noResize="1" noEditPoints="1" noAdjustHandles="1" noChangeArrowheads="1" noChangeShapeType="1" noTextEdit="1"/>
              </p:cNvSpPr>
              <p:nvPr/>
            </p:nvSpPr>
            <p:spPr>
              <a:xfrm>
                <a:off x="6199833" y="1394983"/>
                <a:ext cx="5374637" cy="4205524"/>
              </a:xfrm>
              <a:prstGeom prst="rect">
                <a:avLst/>
              </a:prstGeom>
              <a:blipFill rotWithShape="0">
                <a:blip r:embed="rId3"/>
                <a:stretch>
                  <a:fillRect l="-1020" t="-1884" r="-1134" b="-580"/>
                </a:stretch>
              </a:blipFill>
            </p:spPr>
            <p:txBody>
              <a:bodyPr/>
              <a:lstStyle/>
              <a:p>
                <a:r>
                  <a:rPr lang="en-US">
                    <a:noFill/>
                  </a:rPr>
                  <a:t> </a:t>
                </a:r>
              </a:p>
            </p:txBody>
          </p:sp>
        </mc:Fallback>
      </mc:AlternateContent>
    </p:spTree>
    <p:extLst>
      <p:ext uri="{BB962C8B-B14F-4D97-AF65-F5344CB8AC3E}">
        <p14:creationId xmlns:p14="http://schemas.microsoft.com/office/powerpoint/2010/main" val="363230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51AB9-EFF7-C74D-A1BD-67D5333A6CD7}"/>
              </a:ext>
            </a:extLst>
          </p:cNvPr>
          <p:cNvSpPr>
            <a:spLocks noGrp="1"/>
          </p:cNvSpPr>
          <p:nvPr>
            <p:ph type="title"/>
          </p:nvPr>
        </p:nvSpPr>
        <p:spPr/>
        <p:txBody>
          <a:bodyPr/>
          <a:lstStyle/>
          <a:p>
            <a:r>
              <a:rPr lang="en-US" dirty="0"/>
              <a:t>Conditional Probability with Bayes’ Theorem</a:t>
            </a:r>
          </a:p>
        </p:txBody>
      </p:sp>
      <p:sp>
        <p:nvSpPr>
          <p:cNvPr id="4" name="Footer Placeholder 3">
            <a:extLst>
              <a:ext uri="{FF2B5EF4-FFF2-40B4-BE49-F238E27FC236}">
                <a16:creationId xmlns="" xmlns:a16="http://schemas.microsoft.com/office/drawing/2014/main" id="{079219B7-8DFF-B547-9480-CCD45831DDB4}"/>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01BEBEEE-DEA9-E84E-99C3-D1DA77B28B93}"/>
              </a:ext>
            </a:extLst>
          </p:cNvPr>
          <p:cNvSpPr>
            <a:spLocks noGrp="1"/>
          </p:cNvSpPr>
          <p:nvPr>
            <p:ph type="sldNum" sz="quarter" idx="12"/>
          </p:nvPr>
        </p:nvSpPr>
        <p:spPr/>
        <p:txBody>
          <a:bodyPr/>
          <a:lstStyle/>
          <a:p>
            <a:fld id="{1413E6FA-519D-E648-A3A7-178C81E2644A}" type="slidenum">
              <a:rPr lang="en-US" smtClean="0"/>
              <a:t>6</a:t>
            </a:fld>
            <a:endParaRPr lang="en-US"/>
          </a:p>
        </p:txBody>
      </p:sp>
      <p:pic>
        <p:nvPicPr>
          <p:cNvPr id="6" name="Content Placeholder 6">
            <a:extLst>
              <a:ext uri="{FF2B5EF4-FFF2-40B4-BE49-F238E27FC236}">
                <a16:creationId xmlns="" xmlns:a16="http://schemas.microsoft.com/office/drawing/2014/main" id="{79DDFC2A-7709-FD47-A589-FF7F92C256E8}"/>
              </a:ext>
            </a:extLst>
          </p:cNvPr>
          <p:cNvPicPr>
            <a:picLocks noChangeAspect="1"/>
          </p:cNvPicPr>
          <p:nvPr/>
        </p:nvPicPr>
        <p:blipFill>
          <a:blip r:embed="rId2"/>
          <a:stretch>
            <a:fillRect/>
          </a:stretch>
        </p:blipFill>
        <p:spPr>
          <a:xfrm>
            <a:off x="4111286" y="2257704"/>
            <a:ext cx="2806700" cy="1041400"/>
          </a:xfrm>
          <a:prstGeom prst="rect">
            <a:avLst/>
          </a:prstGeom>
        </p:spPr>
      </p:pic>
      <p:pic>
        <p:nvPicPr>
          <p:cNvPr id="7" name="Content Placeholder 6">
            <a:extLst>
              <a:ext uri="{FF2B5EF4-FFF2-40B4-BE49-F238E27FC236}">
                <a16:creationId xmlns="" xmlns:a16="http://schemas.microsoft.com/office/drawing/2014/main" id="{CB3D6615-0950-AD42-BD5E-C29F413AF03E}"/>
              </a:ext>
            </a:extLst>
          </p:cNvPr>
          <p:cNvPicPr>
            <a:picLocks noGrp="1" noChangeAspect="1"/>
          </p:cNvPicPr>
          <p:nvPr>
            <p:ph idx="1"/>
          </p:nvPr>
        </p:nvPicPr>
        <p:blipFill>
          <a:blip r:embed="rId3"/>
          <a:stretch>
            <a:fillRect/>
          </a:stretch>
        </p:blipFill>
        <p:spPr>
          <a:xfrm>
            <a:off x="3275977" y="4886602"/>
            <a:ext cx="4826000" cy="1028700"/>
          </a:xfrm>
          <a:prstGeom prst="rect">
            <a:avLst/>
          </a:prstGeom>
        </p:spPr>
      </p:pic>
      <p:sp>
        <p:nvSpPr>
          <p:cNvPr id="8" name="Content Placeholder 2">
            <a:extLst>
              <a:ext uri="{FF2B5EF4-FFF2-40B4-BE49-F238E27FC236}">
                <a16:creationId xmlns="" xmlns:a16="http://schemas.microsoft.com/office/drawing/2014/main" id="{208E8635-9391-124E-B47F-1964A49DFB05}"/>
              </a:ext>
            </a:extLst>
          </p:cNvPr>
          <p:cNvSpPr txBox="1">
            <a:spLocks/>
          </p:cNvSpPr>
          <p:nvPr/>
        </p:nvSpPr>
        <p:spPr>
          <a:xfrm>
            <a:off x="1254868" y="1544768"/>
            <a:ext cx="10319602" cy="410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relationships between dependent events can be described using Bayes’ Theorem as:</a:t>
            </a:r>
          </a:p>
          <a:p>
            <a:pPr marL="0" indent="0">
              <a:buNone/>
            </a:pPr>
            <a:endParaRPr lang="en-US" sz="2000" dirty="0"/>
          </a:p>
          <a:p>
            <a:pPr marL="0" indent="0">
              <a:buNone/>
            </a:pPr>
            <a:endParaRPr lang="en-US" sz="2000" dirty="0"/>
          </a:p>
        </p:txBody>
      </p:sp>
      <p:cxnSp>
        <p:nvCxnSpPr>
          <p:cNvPr id="9" name="Straight Arrow Connector 8">
            <a:extLst>
              <a:ext uri="{FF2B5EF4-FFF2-40B4-BE49-F238E27FC236}">
                <a16:creationId xmlns="" xmlns:a16="http://schemas.microsoft.com/office/drawing/2014/main" id="{979AE19B-87B2-874C-A061-8985A6274060}"/>
              </a:ext>
            </a:extLst>
          </p:cNvPr>
          <p:cNvCxnSpPr>
            <a:cxnSpLocks/>
          </p:cNvCxnSpPr>
          <p:nvPr/>
        </p:nvCxnSpPr>
        <p:spPr>
          <a:xfrm flipH="1" flipV="1">
            <a:off x="6702358" y="3054486"/>
            <a:ext cx="321012" cy="1361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 xmlns:a16="http://schemas.microsoft.com/office/drawing/2014/main" id="{3B6C0BD5-EA89-1941-AF7A-A4FE66AF5115}"/>
              </a:ext>
            </a:extLst>
          </p:cNvPr>
          <p:cNvSpPr txBox="1"/>
          <p:nvPr/>
        </p:nvSpPr>
        <p:spPr>
          <a:xfrm>
            <a:off x="7023370" y="2958383"/>
            <a:ext cx="1583280" cy="523220"/>
          </a:xfrm>
          <a:prstGeom prst="rect">
            <a:avLst/>
          </a:prstGeom>
          <a:noFill/>
        </p:spPr>
        <p:txBody>
          <a:bodyPr wrap="square" rtlCol="0">
            <a:spAutoFit/>
          </a:bodyPr>
          <a:lstStyle/>
          <a:p>
            <a:r>
              <a:rPr lang="en-US" sz="1400" dirty="0">
                <a:solidFill>
                  <a:schemeClr val="bg1">
                    <a:lumMod val="50000"/>
                  </a:schemeClr>
                </a:solidFill>
              </a:rPr>
              <a:t>how often event B occurred in general</a:t>
            </a:r>
          </a:p>
        </p:txBody>
      </p:sp>
      <p:cxnSp>
        <p:nvCxnSpPr>
          <p:cNvPr id="14" name="Straight Arrow Connector 13">
            <a:extLst>
              <a:ext uri="{FF2B5EF4-FFF2-40B4-BE49-F238E27FC236}">
                <a16:creationId xmlns="" xmlns:a16="http://schemas.microsoft.com/office/drawing/2014/main" id="{B888D9AB-8FEF-D14F-A07F-B0480202ABA3}"/>
              </a:ext>
            </a:extLst>
          </p:cNvPr>
          <p:cNvCxnSpPr>
            <a:cxnSpLocks/>
          </p:cNvCxnSpPr>
          <p:nvPr/>
        </p:nvCxnSpPr>
        <p:spPr>
          <a:xfrm flipH="1">
            <a:off x="6862864" y="2355139"/>
            <a:ext cx="447473" cy="1252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 xmlns:a16="http://schemas.microsoft.com/office/drawing/2014/main" id="{548A293D-752B-DA49-A04E-B8311CC14C3D}"/>
              </a:ext>
            </a:extLst>
          </p:cNvPr>
          <p:cNvSpPr txBox="1"/>
          <p:nvPr/>
        </p:nvSpPr>
        <p:spPr>
          <a:xfrm>
            <a:off x="7310337" y="2057329"/>
            <a:ext cx="1583280" cy="523220"/>
          </a:xfrm>
          <a:prstGeom prst="rect">
            <a:avLst/>
          </a:prstGeom>
          <a:noFill/>
        </p:spPr>
        <p:txBody>
          <a:bodyPr wrap="square" rtlCol="0">
            <a:spAutoFit/>
          </a:bodyPr>
          <a:lstStyle/>
          <a:p>
            <a:r>
              <a:rPr lang="en-US" sz="1400" dirty="0">
                <a:solidFill>
                  <a:schemeClr val="bg1">
                    <a:lumMod val="50000"/>
                  </a:schemeClr>
                </a:solidFill>
              </a:rPr>
              <a:t>how often A and B occurred together</a:t>
            </a:r>
          </a:p>
        </p:txBody>
      </p:sp>
      <p:cxnSp>
        <p:nvCxnSpPr>
          <p:cNvPr id="20" name="Straight Arrow Connector 19">
            <a:extLst>
              <a:ext uri="{FF2B5EF4-FFF2-40B4-BE49-F238E27FC236}">
                <a16:creationId xmlns="" xmlns:a16="http://schemas.microsoft.com/office/drawing/2014/main" id="{8D9D41A5-1D8F-F048-ADBD-A80C52255834}"/>
              </a:ext>
            </a:extLst>
          </p:cNvPr>
          <p:cNvCxnSpPr>
            <a:cxnSpLocks/>
          </p:cNvCxnSpPr>
          <p:nvPr/>
        </p:nvCxnSpPr>
        <p:spPr>
          <a:xfrm>
            <a:off x="3453319" y="2802238"/>
            <a:ext cx="45379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 xmlns:a16="http://schemas.microsoft.com/office/drawing/2014/main" id="{957F7456-9933-8E4C-A385-E24BC958E63D}"/>
              </a:ext>
            </a:extLst>
          </p:cNvPr>
          <p:cNvSpPr txBox="1"/>
          <p:nvPr/>
        </p:nvSpPr>
        <p:spPr>
          <a:xfrm>
            <a:off x="1653702" y="2301350"/>
            <a:ext cx="1746925" cy="954107"/>
          </a:xfrm>
          <a:prstGeom prst="rect">
            <a:avLst/>
          </a:prstGeom>
          <a:noFill/>
        </p:spPr>
        <p:txBody>
          <a:bodyPr wrap="square" rtlCol="0">
            <a:spAutoFit/>
          </a:bodyPr>
          <a:lstStyle/>
          <a:p>
            <a:r>
              <a:rPr lang="en-US" sz="1400" dirty="0">
                <a:solidFill>
                  <a:schemeClr val="bg1">
                    <a:lumMod val="50000"/>
                  </a:schemeClr>
                </a:solidFill>
              </a:rPr>
              <a:t>Probability of A given that B occurred. Also known as </a:t>
            </a:r>
            <a:r>
              <a:rPr lang="en-US" sz="1400" b="1" dirty="0">
                <a:solidFill>
                  <a:schemeClr val="bg1">
                    <a:lumMod val="50000"/>
                  </a:schemeClr>
                </a:solidFill>
              </a:rPr>
              <a:t>conditional probability</a:t>
            </a:r>
          </a:p>
        </p:txBody>
      </p:sp>
      <mc:AlternateContent xmlns:mc="http://schemas.openxmlformats.org/markup-compatibility/2006" xmlns:a14="http://schemas.microsoft.com/office/drawing/2010/main">
        <mc:Choice Requires="a14">
          <p:sp>
            <p:nvSpPr>
              <p:cNvPr id="23" name="Content Placeholder 2">
                <a:extLst>
                  <a:ext uri="{FF2B5EF4-FFF2-40B4-BE49-F238E27FC236}">
                    <a16:creationId xmlns="" xmlns:a16="http://schemas.microsoft.com/office/drawing/2014/main" id="{326CA1BC-C81D-FB46-B0B2-E6BF0CB44ECD}"/>
                  </a:ext>
                </a:extLst>
              </p:cNvPr>
              <p:cNvSpPr txBox="1">
                <a:spLocks/>
              </p:cNvSpPr>
              <p:nvPr/>
            </p:nvSpPr>
            <p:spPr>
              <a:xfrm>
                <a:off x="1254868" y="4077101"/>
                <a:ext cx="10319602" cy="410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Since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P</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A</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i="1">
                        <a:latin typeface="Cambria Math" panose="02040503050406030204" pitchFamily="18" charset="0"/>
                        <a:ea typeface="Cambria Math" panose="02040503050406030204" pitchFamily="18" charset="0"/>
                      </a:rPr>
                      <m:t>∩</m:t>
                    </m:r>
                  </m:oMath>
                </a14:m>
                <a:r>
                  <a:rPr lang="en-US" sz="2000" dirty="0"/>
                  <a:t> A), the above equation can be rewritten as:</a:t>
                </a:r>
              </a:p>
              <a:p>
                <a:pPr marL="0" indent="0">
                  <a:buNone/>
                </a:pPr>
                <a:endParaRPr lang="en-US" sz="2000" dirty="0"/>
              </a:p>
              <a:p>
                <a:pPr marL="0" indent="0">
                  <a:buNone/>
                </a:pPr>
                <a:endParaRPr lang="en-US" sz="2000" dirty="0"/>
              </a:p>
            </p:txBody>
          </p:sp>
        </mc:Choice>
        <mc:Fallback xmlns="">
          <p:sp>
            <p:nvSpPr>
              <p:cNvPr id="23" name="Content Placeholder 2">
                <a:extLst>
                  <a:ext uri="{FF2B5EF4-FFF2-40B4-BE49-F238E27FC236}">
                    <a16:creationId xmlns:a16="http://schemas.microsoft.com/office/drawing/2014/main" id="{326CA1BC-C81D-FB46-B0B2-E6BF0CB44ECD}"/>
                  </a:ext>
                </a:extLst>
              </p:cNvPr>
              <p:cNvSpPr txBox="1">
                <a:spLocks noRot="1" noChangeAspect="1" noMove="1" noResize="1" noEditPoints="1" noAdjustHandles="1" noChangeArrowheads="1" noChangeShapeType="1" noTextEdit="1"/>
              </p:cNvSpPr>
              <p:nvPr/>
            </p:nvSpPr>
            <p:spPr>
              <a:xfrm>
                <a:off x="1254868" y="4077101"/>
                <a:ext cx="10319602" cy="410486"/>
              </a:xfrm>
              <a:prstGeom prst="rect">
                <a:avLst/>
              </a:prstGeom>
              <a:blipFill>
                <a:blip r:embed="rId4"/>
                <a:stretch>
                  <a:fillRect l="-615" t="-15152" b="-15152"/>
                </a:stretch>
              </a:blipFill>
            </p:spPr>
            <p:txBody>
              <a:bodyPr/>
              <a:lstStyle/>
              <a:p>
                <a:r>
                  <a:rPr lang="en-US">
                    <a:noFill/>
                  </a:rPr>
                  <a:t> </a:t>
                </a:r>
              </a:p>
            </p:txBody>
          </p:sp>
        </mc:Fallback>
      </mc:AlternateContent>
    </p:spTree>
    <p:extLst>
      <p:ext uri="{BB962C8B-B14F-4D97-AF65-F5344CB8AC3E}">
        <p14:creationId xmlns:p14="http://schemas.microsoft.com/office/powerpoint/2010/main" val="231840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048A9B-FDA2-AA49-A37F-14B10E4579BC}"/>
              </a:ext>
            </a:extLst>
          </p:cNvPr>
          <p:cNvSpPr>
            <a:spLocks noGrp="1"/>
          </p:cNvSpPr>
          <p:nvPr>
            <p:ph type="title"/>
          </p:nvPr>
        </p:nvSpPr>
        <p:spPr/>
        <p:txBody>
          <a:bodyPr/>
          <a:lstStyle/>
          <a:p>
            <a:r>
              <a:rPr lang="en-US" dirty="0"/>
              <a:t>Conditional Probability cont.</a:t>
            </a:r>
          </a:p>
        </p:txBody>
      </p:sp>
      <p:sp>
        <p:nvSpPr>
          <p:cNvPr id="4" name="Footer Placeholder 3">
            <a:extLst>
              <a:ext uri="{FF2B5EF4-FFF2-40B4-BE49-F238E27FC236}">
                <a16:creationId xmlns="" xmlns:a16="http://schemas.microsoft.com/office/drawing/2014/main" id="{21481CD2-0A7C-4544-AC54-3175CBC2BCBD}"/>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DD9DCF1F-D9D0-3F41-9DDC-D007A23A875B}"/>
              </a:ext>
            </a:extLst>
          </p:cNvPr>
          <p:cNvSpPr>
            <a:spLocks noGrp="1"/>
          </p:cNvSpPr>
          <p:nvPr>
            <p:ph type="sldNum" sz="quarter" idx="12"/>
          </p:nvPr>
        </p:nvSpPr>
        <p:spPr/>
        <p:txBody>
          <a:bodyPr/>
          <a:lstStyle/>
          <a:p>
            <a:fld id="{1413E6FA-519D-E648-A3A7-178C81E2644A}" type="slidenum">
              <a:rPr lang="en-US" smtClean="0"/>
              <a:t>7</a:t>
            </a:fld>
            <a:endParaRPr lang="en-US"/>
          </a:p>
        </p:txBody>
      </p:sp>
      <p:pic>
        <p:nvPicPr>
          <p:cNvPr id="11" name="Picture 10">
            <a:extLst>
              <a:ext uri="{FF2B5EF4-FFF2-40B4-BE49-F238E27FC236}">
                <a16:creationId xmlns="" xmlns:a16="http://schemas.microsoft.com/office/drawing/2014/main" id="{CC4BDD54-4A06-C24D-B7D0-F7899E2EEC57}"/>
              </a:ext>
            </a:extLst>
          </p:cNvPr>
          <p:cNvPicPr>
            <a:picLocks noChangeAspect="1"/>
          </p:cNvPicPr>
          <p:nvPr/>
        </p:nvPicPr>
        <p:blipFill>
          <a:blip r:embed="rId2"/>
          <a:stretch>
            <a:fillRect/>
          </a:stretch>
        </p:blipFill>
        <p:spPr>
          <a:xfrm>
            <a:off x="2724556" y="1690688"/>
            <a:ext cx="6134100" cy="1714500"/>
          </a:xfrm>
          <a:prstGeom prst="rect">
            <a:avLst/>
          </a:prstGeom>
        </p:spPr>
      </p:pic>
      <p:sp>
        <p:nvSpPr>
          <p:cNvPr id="6" name="Content Placeholder 2">
            <a:extLst>
              <a:ext uri="{FF2B5EF4-FFF2-40B4-BE49-F238E27FC236}">
                <a16:creationId xmlns="" xmlns:a16="http://schemas.microsoft.com/office/drawing/2014/main" id="{69E38735-86AD-2C49-90C9-4AF7A2E1B71D}"/>
              </a:ext>
            </a:extLst>
          </p:cNvPr>
          <p:cNvSpPr txBox="1">
            <a:spLocks/>
          </p:cNvSpPr>
          <p:nvPr/>
        </p:nvSpPr>
        <p:spPr>
          <a:xfrm>
            <a:off x="1109731" y="4037484"/>
            <a:ext cx="10359179" cy="2195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prior probability</a:t>
            </a:r>
            <a:r>
              <a:rPr lang="en-US" sz="1600" dirty="0"/>
              <a:t>, </a:t>
            </a:r>
            <a:r>
              <a:rPr lang="en-US" sz="1600" i="1" dirty="0"/>
              <a:t>P(spam), </a:t>
            </a:r>
            <a:r>
              <a:rPr lang="en-US" sz="1600" dirty="0"/>
              <a:t>is the probability that any prior messages was spam</a:t>
            </a:r>
          </a:p>
          <a:p>
            <a:r>
              <a:rPr lang="en-US" sz="1600" b="1" dirty="0"/>
              <a:t>likelihood</a:t>
            </a:r>
            <a:r>
              <a:rPr lang="en-US" sz="1600" dirty="0"/>
              <a:t>, </a:t>
            </a:r>
            <a:r>
              <a:rPr lang="en-US" sz="1600" i="1" dirty="0"/>
              <a:t>P(Viagra|spam), </a:t>
            </a:r>
            <a:r>
              <a:rPr lang="en-US" sz="1600" dirty="0"/>
              <a:t>is the probability that the word “Viagra” was used in previous spam messages</a:t>
            </a:r>
          </a:p>
          <a:p>
            <a:r>
              <a:rPr lang="en-US" sz="1600" b="1" dirty="0"/>
              <a:t>marginal likelihood</a:t>
            </a:r>
            <a:r>
              <a:rPr lang="en-US" sz="1600" dirty="0"/>
              <a:t>, </a:t>
            </a:r>
            <a:r>
              <a:rPr lang="en-US" sz="1600" i="1" dirty="0"/>
              <a:t>P(Viagra), </a:t>
            </a:r>
            <a:r>
              <a:rPr lang="en-US" sz="1600" dirty="0"/>
              <a:t>is the probability that “Viagra” appeared in any messages at all</a:t>
            </a:r>
          </a:p>
          <a:p>
            <a:r>
              <a:rPr lang="en-US" sz="1600" b="1" dirty="0"/>
              <a:t>posterior probability, </a:t>
            </a:r>
            <a:r>
              <a:rPr lang="en-US" sz="1600" i="1" dirty="0"/>
              <a:t>P(spam|Viagra), </a:t>
            </a:r>
            <a:r>
              <a:rPr lang="en-US" sz="1600" dirty="0"/>
              <a:t>measures how likely a message is to be spam</a:t>
            </a:r>
            <a:endParaRPr lang="en-US" sz="2000" dirty="0"/>
          </a:p>
          <a:p>
            <a:pPr marL="0" indent="0">
              <a:buNone/>
            </a:pPr>
            <a:endParaRPr lang="en-US" sz="2000" dirty="0"/>
          </a:p>
        </p:txBody>
      </p:sp>
    </p:spTree>
    <p:extLst>
      <p:ext uri="{BB962C8B-B14F-4D97-AF65-F5344CB8AC3E}">
        <p14:creationId xmlns:p14="http://schemas.microsoft.com/office/powerpoint/2010/main" val="256620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33B48-D5FE-8342-847D-87D4400C2CFE}"/>
              </a:ext>
            </a:extLst>
          </p:cNvPr>
          <p:cNvSpPr>
            <a:spLocks noGrp="1"/>
          </p:cNvSpPr>
          <p:nvPr>
            <p:ph type="title"/>
          </p:nvPr>
        </p:nvSpPr>
        <p:spPr/>
        <p:txBody>
          <a:bodyPr/>
          <a:lstStyle/>
          <a:p>
            <a:r>
              <a:rPr lang="en-US" dirty="0"/>
              <a:t>Conditional Probability cont.</a:t>
            </a:r>
          </a:p>
        </p:txBody>
      </p:sp>
      <p:sp>
        <p:nvSpPr>
          <p:cNvPr id="4" name="Footer Placeholder 3">
            <a:extLst>
              <a:ext uri="{FF2B5EF4-FFF2-40B4-BE49-F238E27FC236}">
                <a16:creationId xmlns="" xmlns:a16="http://schemas.microsoft.com/office/drawing/2014/main" id="{63967C56-BB8C-BB4B-9341-1B55F23B3E27}"/>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57511AD3-DC24-2947-BD48-F431B3B2E444}"/>
              </a:ext>
            </a:extLst>
          </p:cNvPr>
          <p:cNvSpPr>
            <a:spLocks noGrp="1"/>
          </p:cNvSpPr>
          <p:nvPr>
            <p:ph type="sldNum" sz="quarter" idx="12"/>
          </p:nvPr>
        </p:nvSpPr>
        <p:spPr/>
        <p:txBody>
          <a:bodyPr/>
          <a:lstStyle/>
          <a:p>
            <a:fld id="{1413E6FA-519D-E648-A3A7-178C81E2644A}" type="slidenum">
              <a:rPr lang="en-US" smtClean="0"/>
              <a:t>8</a:t>
            </a:fld>
            <a:endParaRPr lang="en-US"/>
          </a:p>
        </p:txBody>
      </p:sp>
      <p:pic>
        <p:nvPicPr>
          <p:cNvPr id="6" name="Picture 5">
            <a:extLst>
              <a:ext uri="{FF2B5EF4-FFF2-40B4-BE49-F238E27FC236}">
                <a16:creationId xmlns="" xmlns:a16="http://schemas.microsoft.com/office/drawing/2014/main" id="{73AEF2A8-D95B-9941-AD3D-DE4DB12FCB8E}"/>
              </a:ext>
            </a:extLst>
          </p:cNvPr>
          <p:cNvPicPr>
            <a:picLocks noChangeAspect="1"/>
          </p:cNvPicPr>
          <p:nvPr/>
        </p:nvPicPr>
        <p:blipFill>
          <a:blip r:embed="rId2"/>
          <a:stretch>
            <a:fillRect/>
          </a:stretch>
        </p:blipFill>
        <p:spPr>
          <a:xfrm>
            <a:off x="1771650" y="1810813"/>
            <a:ext cx="8648700" cy="160020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 xmlns:a16="http://schemas.microsoft.com/office/drawing/2014/main" id="{0B03D4C7-666A-1A42-ABCD-48D33A6E02CD}"/>
                  </a:ext>
                </a:extLst>
              </p:cNvPr>
              <p:cNvSpPr txBox="1">
                <a:spLocks/>
              </p:cNvSpPr>
              <p:nvPr/>
            </p:nvSpPr>
            <p:spPr>
              <a:xfrm>
                <a:off x="1109731" y="4037484"/>
                <a:ext cx="10359179" cy="21953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prior probability</a:t>
                </a:r>
                <a:r>
                  <a:rPr lang="en-US" sz="1600" dirty="0"/>
                  <a:t>, </a:t>
                </a:r>
                <a:r>
                  <a:rPr lang="en-US" sz="1600" i="1" dirty="0"/>
                  <a:t>P(spam) </a:t>
                </a:r>
                <a:r>
                  <a:rPr lang="en-US" sz="1600" dirty="0"/>
                  <a:t>= 0.2</a:t>
                </a:r>
              </a:p>
              <a:p>
                <a:r>
                  <a:rPr lang="en-US" sz="1600" b="1" dirty="0"/>
                  <a:t>likelihood</a:t>
                </a:r>
                <a:r>
                  <a:rPr lang="en-US" sz="1600" dirty="0"/>
                  <a:t>, </a:t>
                </a:r>
                <a:r>
                  <a:rPr lang="en-US" sz="1600" i="1" dirty="0"/>
                  <a:t>P(Viagra = Yes|spam) = 4/20 = 0.2</a:t>
                </a:r>
                <a:endParaRPr lang="en-US" sz="1600" dirty="0"/>
              </a:p>
              <a:p>
                <a:r>
                  <a:rPr lang="en-US" sz="1600" b="1" dirty="0"/>
                  <a:t>marginal likelihood</a:t>
                </a:r>
                <a:r>
                  <a:rPr lang="en-US" sz="1600" dirty="0"/>
                  <a:t>, </a:t>
                </a:r>
                <a:r>
                  <a:rPr lang="en-US" sz="1600" i="1" dirty="0"/>
                  <a:t>P(Viagra) </a:t>
                </a:r>
                <a:r>
                  <a:rPr lang="en-US" sz="1600" dirty="0"/>
                  <a:t>= 5/100 = 0.05</a:t>
                </a:r>
              </a:p>
              <a:p>
                <a:r>
                  <a:rPr lang="en-US" sz="1600" b="1" dirty="0"/>
                  <a:t>posterior probability, </a:t>
                </a:r>
                <a:r>
                  <a:rPr lang="en-US" sz="1600" i="1" dirty="0"/>
                  <a:t>P(spam|Viagra)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0.2 ∗0.2</m:t>
                        </m:r>
                      </m:num>
                      <m:den>
                        <m:r>
                          <a:rPr lang="en-US" sz="2000" b="0" i="1" smtClean="0">
                            <a:latin typeface="Cambria Math" panose="02040503050406030204" pitchFamily="18" charset="0"/>
                          </a:rPr>
                          <m:t>0.05</m:t>
                        </m:r>
                      </m:den>
                    </m:f>
                  </m:oMath>
                </a14:m>
                <a:r>
                  <a:rPr lang="en-US" sz="2000" dirty="0"/>
                  <a:t> </a:t>
                </a:r>
                <a:r>
                  <a:rPr lang="en-US" sz="1600" dirty="0"/>
                  <a:t>= 0.8</a:t>
                </a:r>
              </a:p>
              <a:p>
                <a:pPr marL="0" indent="0">
                  <a:buNone/>
                </a:pPr>
                <a:endParaRPr lang="en-US" sz="1600" dirty="0"/>
              </a:p>
              <a:p>
                <a:pPr marL="0" indent="0">
                  <a:buNone/>
                </a:pPr>
                <a:r>
                  <a:rPr lang="en-US" sz="1600" dirty="0"/>
                  <a:t>There is an 80% probability that a message is spam given it contains the word “Viagra”</a:t>
                </a:r>
                <a:endParaRPr lang="en-US" sz="2000" dirty="0"/>
              </a:p>
            </p:txBody>
          </p:sp>
        </mc:Choice>
        <mc:Fallback xmlns="">
          <p:sp>
            <p:nvSpPr>
              <p:cNvPr id="7" name="Content Placeholder 2">
                <a:extLst>
                  <a:ext uri="{FF2B5EF4-FFF2-40B4-BE49-F238E27FC236}">
                    <a16:creationId xmlns:a16="http://schemas.microsoft.com/office/drawing/2014/main" id="{0B03D4C7-666A-1A42-ABCD-48D33A6E02CD}"/>
                  </a:ext>
                </a:extLst>
              </p:cNvPr>
              <p:cNvSpPr txBox="1">
                <a:spLocks noRot="1" noChangeAspect="1" noMove="1" noResize="1" noEditPoints="1" noAdjustHandles="1" noChangeArrowheads="1" noChangeShapeType="1" noTextEdit="1"/>
              </p:cNvSpPr>
              <p:nvPr/>
            </p:nvSpPr>
            <p:spPr>
              <a:xfrm>
                <a:off x="1109731" y="4037484"/>
                <a:ext cx="10359179" cy="2195319"/>
              </a:xfrm>
              <a:prstGeom prst="rect">
                <a:avLst/>
              </a:prstGeom>
              <a:blipFill>
                <a:blip r:embed="rId3"/>
                <a:stretch>
                  <a:fillRect l="-245" t="-2299"/>
                </a:stretch>
              </a:blipFill>
            </p:spPr>
            <p:txBody>
              <a:bodyPr/>
              <a:lstStyle/>
              <a:p>
                <a:r>
                  <a:rPr lang="en-US">
                    <a:noFill/>
                  </a:rPr>
                  <a:t> </a:t>
                </a:r>
              </a:p>
            </p:txBody>
          </p:sp>
        </mc:Fallback>
      </mc:AlternateContent>
    </p:spTree>
    <p:extLst>
      <p:ext uri="{BB962C8B-B14F-4D97-AF65-F5344CB8AC3E}">
        <p14:creationId xmlns:p14="http://schemas.microsoft.com/office/powerpoint/2010/main" val="328032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ECD4E-1285-444F-90CC-78D09C698892}"/>
              </a:ext>
            </a:extLst>
          </p:cNvPr>
          <p:cNvSpPr>
            <a:spLocks noGrp="1"/>
          </p:cNvSpPr>
          <p:nvPr>
            <p:ph type="title"/>
          </p:nvPr>
        </p:nvSpPr>
        <p:spPr/>
        <p:txBody>
          <a:bodyPr/>
          <a:lstStyle/>
          <a:p>
            <a:r>
              <a:rPr lang="en-US" dirty="0"/>
              <a:t>Many </a:t>
            </a:r>
            <a:r>
              <a:rPr lang="en-US" dirty="0" smtClean="0"/>
              <a:t>predictors problem</a:t>
            </a:r>
            <a:endParaRPr lang="en-US" dirty="0"/>
          </a:p>
        </p:txBody>
      </p:sp>
      <p:sp>
        <p:nvSpPr>
          <p:cNvPr id="4" name="Footer Placeholder 3">
            <a:extLst>
              <a:ext uri="{FF2B5EF4-FFF2-40B4-BE49-F238E27FC236}">
                <a16:creationId xmlns="" xmlns:a16="http://schemas.microsoft.com/office/drawing/2014/main" id="{3FF3AB69-0089-CC43-9FBE-AB711C497349}"/>
              </a:ext>
            </a:extLst>
          </p:cNvPr>
          <p:cNvSpPr>
            <a:spLocks noGrp="1"/>
          </p:cNvSpPr>
          <p:nvPr>
            <p:ph type="ftr" sz="quarter" idx="11"/>
          </p:nvPr>
        </p:nvSpPr>
        <p:spPr/>
        <p:txBody>
          <a:bodyPr/>
          <a:lstStyle/>
          <a:p>
            <a:r>
              <a:rPr lang="en-US"/>
              <a:t>Tin Hoang | Syracuse University</a:t>
            </a:r>
          </a:p>
        </p:txBody>
      </p:sp>
      <p:sp>
        <p:nvSpPr>
          <p:cNvPr id="5" name="Slide Number Placeholder 4">
            <a:extLst>
              <a:ext uri="{FF2B5EF4-FFF2-40B4-BE49-F238E27FC236}">
                <a16:creationId xmlns="" xmlns:a16="http://schemas.microsoft.com/office/drawing/2014/main" id="{C23938D6-2E1D-C24F-8366-B85687E23162}"/>
              </a:ext>
            </a:extLst>
          </p:cNvPr>
          <p:cNvSpPr>
            <a:spLocks noGrp="1"/>
          </p:cNvSpPr>
          <p:nvPr>
            <p:ph type="sldNum" sz="quarter" idx="12"/>
          </p:nvPr>
        </p:nvSpPr>
        <p:spPr/>
        <p:txBody>
          <a:bodyPr/>
          <a:lstStyle/>
          <a:p>
            <a:fld id="{1413E6FA-519D-E648-A3A7-178C81E2644A}" type="slidenum">
              <a:rPr lang="en-US" smtClean="0"/>
              <a:t>9</a:t>
            </a:fld>
            <a:endParaRPr lang="en-US"/>
          </a:p>
        </p:txBody>
      </p:sp>
      <p:sp>
        <p:nvSpPr>
          <p:cNvPr id="6" name="Oval 5">
            <a:extLst>
              <a:ext uri="{FF2B5EF4-FFF2-40B4-BE49-F238E27FC236}">
                <a16:creationId xmlns="" xmlns:a16="http://schemas.microsoft.com/office/drawing/2014/main" id="{E2D812AC-7E3E-9F4C-942E-66B1A034D0FC}"/>
              </a:ext>
            </a:extLst>
          </p:cNvPr>
          <p:cNvSpPr/>
          <p:nvPr/>
        </p:nvSpPr>
        <p:spPr>
          <a:xfrm>
            <a:off x="1482623" y="1916716"/>
            <a:ext cx="2114107" cy="214000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CBC1AD00-2784-1144-8084-0B5F8D89A3FE}"/>
              </a:ext>
            </a:extLst>
          </p:cNvPr>
          <p:cNvSpPr/>
          <p:nvPr/>
        </p:nvSpPr>
        <p:spPr>
          <a:xfrm>
            <a:off x="2707685" y="1916716"/>
            <a:ext cx="2114107" cy="2140007"/>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 xmlns:a16="http://schemas.microsoft.com/office/drawing/2014/main" id="{3BBBDCBE-9214-EA43-A4D4-DB97697C0AA1}"/>
              </a:ext>
            </a:extLst>
          </p:cNvPr>
          <p:cNvSpPr/>
          <p:nvPr/>
        </p:nvSpPr>
        <p:spPr>
          <a:xfrm rot="420825">
            <a:off x="1731045" y="3801902"/>
            <a:ext cx="836508"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Spam</a:t>
            </a:r>
          </a:p>
        </p:txBody>
      </p:sp>
      <p:sp>
        <p:nvSpPr>
          <p:cNvPr id="9" name="Rounded Rectangle 8">
            <a:extLst>
              <a:ext uri="{FF2B5EF4-FFF2-40B4-BE49-F238E27FC236}">
                <a16:creationId xmlns="" xmlns:a16="http://schemas.microsoft.com/office/drawing/2014/main" id="{8E62A73D-024E-934E-B26A-798DE62EF743}"/>
              </a:ext>
            </a:extLst>
          </p:cNvPr>
          <p:cNvSpPr/>
          <p:nvPr/>
        </p:nvSpPr>
        <p:spPr>
          <a:xfrm rot="293408">
            <a:off x="3348985" y="1817201"/>
            <a:ext cx="836508"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Viagra</a:t>
            </a:r>
          </a:p>
        </p:txBody>
      </p:sp>
      <p:sp>
        <p:nvSpPr>
          <p:cNvPr id="14" name="Rounded Rectangle 13">
            <a:extLst>
              <a:ext uri="{FF2B5EF4-FFF2-40B4-BE49-F238E27FC236}">
                <a16:creationId xmlns="" xmlns:a16="http://schemas.microsoft.com/office/drawing/2014/main" id="{50F7D8A4-DC55-F84C-8A54-A2E1CF51B767}"/>
              </a:ext>
            </a:extLst>
          </p:cNvPr>
          <p:cNvSpPr/>
          <p:nvPr/>
        </p:nvSpPr>
        <p:spPr>
          <a:xfrm>
            <a:off x="2789150" y="2629196"/>
            <a:ext cx="732480" cy="6726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Viagra</a:t>
            </a:r>
          </a:p>
          <a:p>
            <a:pPr algn="ctr"/>
            <a:r>
              <a:rPr lang="en-US" sz="1400" dirty="0">
                <a:solidFill>
                  <a:schemeClr val="tx1"/>
                </a:solidFill>
              </a:rPr>
              <a:t>&amp;</a:t>
            </a:r>
          </a:p>
          <a:p>
            <a:pPr algn="ctr"/>
            <a:r>
              <a:rPr lang="en-US" sz="1400" dirty="0">
                <a:solidFill>
                  <a:schemeClr val="tx1"/>
                </a:solidFill>
              </a:rPr>
              <a:t>Spam</a:t>
            </a:r>
          </a:p>
        </p:txBody>
      </p:sp>
      <p:sp>
        <p:nvSpPr>
          <p:cNvPr id="17" name="Oval 16">
            <a:extLst>
              <a:ext uri="{FF2B5EF4-FFF2-40B4-BE49-F238E27FC236}">
                <a16:creationId xmlns="" xmlns:a16="http://schemas.microsoft.com/office/drawing/2014/main" id="{1EC0BEBA-C9C5-2945-ACEE-BDA775490A29}"/>
              </a:ext>
            </a:extLst>
          </p:cNvPr>
          <p:cNvSpPr/>
          <p:nvPr/>
        </p:nvSpPr>
        <p:spPr>
          <a:xfrm>
            <a:off x="6328484" y="2506861"/>
            <a:ext cx="2114107" cy="214000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6D61D4DB-7D63-A941-9834-A3E13A0549A5}"/>
              </a:ext>
            </a:extLst>
          </p:cNvPr>
          <p:cNvSpPr/>
          <p:nvPr/>
        </p:nvSpPr>
        <p:spPr>
          <a:xfrm>
            <a:off x="7553546" y="2506861"/>
            <a:ext cx="2114107" cy="2140007"/>
          </a:xfrm>
          <a:prstGeom prst="ellipse">
            <a:avLst/>
          </a:prstGeom>
          <a:solidFill>
            <a:schemeClr val="bg2">
              <a:lumMod val="9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 xmlns:a16="http://schemas.microsoft.com/office/drawing/2014/main" id="{062532EB-C744-5D4E-B4C4-2594960C77CD}"/>
              </a:ext>
            </a:extLst>
          </p:cNvPr>
          <p:cNvSpPr/>
          <p:nvPr/>
        </p:nvSpPr>
        <p:spPr>
          <a:xfrm rot="3030659">
            <a:off x="6060789" y="3991685"/>
            <a:ext cx="836508"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Spam</a:t>
            </a:r>
          </a:p>
        </p:txBody>
      </p:sp>
      <p:sp>
        <p:nvSpPr>
          <p:cNvPr id="20" name="Rounded Rectangle 19">
            <a:extLst>
              <a:ext uri="{FF2B5EF4-FFF2-40B4-BE49-F238E27FC236}">
                <a16:creationId xmlns="" xmlns:a16="http://schemas.microsoft.com/office/drawing/2014/main" id="{14FBF9FC-FD10-C640-A978-F9FEDE033D4D}"/>
              </a:ext>
            </a:extLst>
          </p:cNvPr>
          <p:cNvSpPr/>
          <p:nvPr/>
        </p:nvSpPr>
        <p:spPr>
          <a:xfrm rot="293408">
            <a:off x="8194846" y="2407346"/>
            <a:ext cx="836508"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Viagra</a:t>
            </a:r>
          </a:p>
        </p:txBody>
      </p:sp>
      <p:sp>
        <p:nvSpPr>
          <p:cNvPr id="22" name="Oval 21">
            <a:extLst>
              <a:ext uri="{FF2B5EF4-FFF2-40B4-BE49-F238E27FC236}">
                <a16:creationId xmlns="" xmlns:a16="http://schemas.microsoft.com/office/drawing/2014/main" id="{76E78D4C-209D-D14A-820D-9270D68EB293}"/>
              </a:ext>
            </a:extLst>
          </p:cNvPr>
          <p:cNvSpPr/>
          <p:nvPr/>
        </p:nvSpPr>
        <p:spPr>
          <a:xfrm>
            <a:off x="6944370" y="3826581"/>
            <a:ext cx="2114107" cy="2140007"/>
          </a:xfrm>
          <a:prstGeom prst="ellipse">
            <a:avLst/>
          </a:prstGeom>
          <a:solidFill>
            <a:schemeClr val="accent5">
              <a:lumMod val="40000"/>
              <a:lumOff val="60000"/>
              <a:alpha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 xmlns:a16="http://schemas.microsoft.com/office/drawing/2014/main" id="{D36A5392-8D16-CE4B-9756-779521173F16}"/>
              </a:ext>
            </a:extLst>
          </p:cNvPr>
          <p:cNvSpPr/>
          <p:nvPr/>
        </p:nvSpPr>
        <p:spPr>
          <a:xfrm rot="20494118">
            <a:off x="8061678" y="5604525"/>
            <a:ext cx="881787" cy="2795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Money</a:t>
            </a:r>
          </a:p>
        </p:txBody>
      </p:sp>
      <p:cxnSp>
        <p:nvCxnSpPr>
          <p:cNvPr id="27" name="Curved Connector 26">
            <a:extLst>
              <a:ext uri="{FF2B5EF4-FFF2-40B4-BE49-F238E27FC236}">
                <a16:creationId xmlns="" xmlns:a16="http://schemas.microsoft.com/office/drawing/2014/main" id="{027A4041-5585-8847-B6F8-EAC8751F29FE}"/>
              </a:ext>
            </a:extLst>
          </p:cNvPr>
          <p:cNvCxnSpPr>
            <a:cxnSpLocks/>
          </p:cNvCxnSpPr>
          <p:nvPr/>
        </p:nvCxnSpPr>
        <p:spPr>
          <a:xfrm>
            <a:off x="4610911" y="4056723"/>
            <a:ext cx="1494293" cy="590145"/>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838200" y="5272242"/>
                <a:ext cx="6174191" cy="400110"/>
              </a:xfrm>
              <a:prstGeom prst="rect">
                <a:avLst/>
              </a:prstGeom>
              <a:noFill/>
            </p:spPr>
            <p:txBody>
              <a:bodyPr wrap="none" rtlCol="0">
                <a:spAutoFit/>
              </a:bodyPr>
              <a:lstStyle/>
              <a:p>
                <a14:m>
                  <m:oMath xmlns:m="http://schemas.openxmlformats.org/officeDocument/2006/math">
                    <m:sSup>
                      <m:sSupPr>
                        <m:ctrlPr>
                          <a:rPr lang="en-US" sz="200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2</m:t>
                        </m:r>
                      </m:e>
                      <m:sup>
                        <m:r>
                          <a:rPr lang="en-US" sz="2000" b="0" i="1" smtClean="0">
                            <a:solidFill>
                              <a:srgbClr val="FF0000"/>
                            </a:solidFill>
                            <a:latin typeface="Cambria Math" panose="02040503050406030204" pitchFamily="18" charset="0"/>
                          </a:rPr>
                          <m:t>𝑛</m:t>
                        </m:r>
                      </m:sup>
                    </m:sSup>
                  </m:oMath>
                </a14:m>
                <a:r>
                  <a:rPr lang="en-US" sz="2000" dirty="0" smtClean="0">
                    <a:solidFill>
                      <a:srgbClr val="FF0000"/>
                    </a:solidFill>
                  </a:rPr>
                  <a:t> </a:t>
                </a:r>
                <a:r>
                  <a:rPr lang="en-US" sz="2000" dirty="0">
                    <a:solidFill>
                      <a:srgbClr val="FF0000"/>
                    </a:solidFill>
                  </a:rPr>
                  <a:t>possible combinations of values for </a:t>
                </a:r>
                <a14:m>
                  <m:oMath xmlns:m="http://schemas.openxmlformats.org/officeDocument/2006/math">
                    <m:r>
                      <a:rPr lang="en-US" sz="2000" i="1">
                        <a:solidFill>
                          <a:srgbClr val="FF0000"/>
                        </a:solidFill>
                        <a:latin typeface="Cambria Math" panose="02040503050406030204" pitchFamily="18" charset="0"/>
                      </a:rPr>
                      <m:t>𝑛</m:t>
                    </m:r>
                  </m:oMath>
                </a14:m>
                <a:r>
                  <a:rPr lang="en-US" sz="2000" dirty="0">
                    <a:solidFill>
                      <a:srgbClr val="FF0000"/>
                    </a:solidFill>
                  </a:rPr>
                  <a:t> binary attributes</a:t>
                </a:r>
              </a:p>
            </p:txBody>
          </p:sp>
        </mc:Choice>
        <mc:Fallback xmlns="">
          <p:sp>
            <p:nvSpPr>
              <p:cNvPr id="3" name="TextBox 2"/>
              <p:cNvSpPr txBox="1">
                <a:spLocks noRot="1" noChangeAspect="1" noMove="1" noResize="1" noEditPoints="1" noAdjustHandles="1" noChangeArrowheads="1" noChangeShapeType="1" noTextEdit="1"/>
              </p:cNvSpPr>
              <p:nvPr/>
            </p:nvSpPr>
            <p:spPr>
              <a:xfrm>
                <a:off x="838200" y="5272242"/>
                <a:ext cx="6174191" cy="400110"/>
              </a:xfrm>
              <a:prstGeom prst="rect">
                <a:avLst/>
              </a:prstGeom>
              <a:blipFill rotWithShape="0">
                <a:blip r:embed="rId3"/>
                <a:stretch>
                  <a:fillRect t="-9091" r="-494" b="-25758"/>
                </a:stretch>
              </a:blipFill>
            </p:spPr>
            <p:txBody>
              <a:bodyPr/>
              <a:lstStyle/>
              <a:p>
                <a:r>
                  <a:rPr lang="en-US">
                    <a:noFill/>
                  </a:rPr>
                  <a:t> </a:t>
                </a:r>
              </a:p>
            </p:txBody>
          </p:sp>
        </mc:Fallback>
      </mc:AlternateContent>
    </p:spTree>
    <p:extLst>
      <p:ext uri="{BB962C8B-B14F-4D97-AF65-F5344CB8AC3E}">
        <p14:creationId xmlns:p14="http://schemas.microsoft.com/office/powerpoint/2010/main" val="75410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TotalTime>
  <Words>931</Words>
  <Application>Microsoft Office PowerPoint</Application>
  <PresentationFormat>Widescreen</PresentationFormat>
  <Paragraphs>144</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Courier New</vt:lpstr>
      <vt:lpstr>Office Theme</vt:lpstr>
      <vt:lpstr>Naïve Bayes</vt:lpstr>
      <vt:lpstr>Bayesian Methods</vt:lpstr>
      <vt:lpstr>Understanding Probability</vt:lpstr>
      <vt:lpstr>Join Probability</vt:lpstr>
      <vt:lpstr>Join Probability cont.</vt:lpstr>
      <vt:lpstr>Conditional Probability with Bayes’ Theorem</vt:lpstr>
      <vt:lpstr>Conditional Probability cont.</vt:lpstr>
      <vt:lpstr>Conditional Probability cont.</vt:lpstr>
      <vt:lpstr>Many predictors problem</vt:lpstr>
      <vt:lpstr>Naïve Bayes algorithm</vt:lpstr>
      <vt:lpstr>Classification with Naïve Bayes</vt:lpstr>
      <vt:lpstr>The Laplace correction</vt:lpstr>
      <vt:lpstr>Continuous Attributes</vt:lpstr>
      <vt:lpstr>Challenge of Bayesian methods</vt:lpstr>
      <vt:lpstr>Strengths and Weaknesses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Hoang (US), Tin T</cp:lastModifiedBy>
  <cp:revision>91</cp:revision>
  <dcterms:created xsi:type="dcterms:W3CDTF">2019-06-12T05:49:10Z</dcterms:created>
  <dcterms:modified xsi:type="dcterms:W3CDTF">2019-08-14T19:40:26Z</dcterms:modified>
</cp:coreProperties>
</file>