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24"/>
  </p:notesMasterIdLst>
  <p:sldIdLst>
    <p:sldId id="256" r:id="rId2"/>
    <p:sldId id="266" r:id="rId3"/>
    <p:sldId id="267" r:id="rId4"/>
    <p:sldId id="268" r:id="rId5"/>
    <p:sldId id="261" r:id="rId6"/>
    <p:sldId id="262" r:id="rId7"/>
    <p:sldId id="263" r:id="rId8"/>
    <p:sldId id="264" r:id="rId9"/>
    <p:sldId id="265" r:id="rId10"/>
    <p:sldId id="269" r:id="rId11"/>
    <p:sldId id="270" r:id="rId12"/>
    <p:sldId id="274" r:id="rId13"/>
    <p:sldId id="271" r:id="rId14"/>
    <p:sldId id="272" r:id="rId15"/>
    <p:sldId id="273" r:id="rId16"/>
    <p:sldId id="275" r:id="rId17"/>
    <p:sldId id="276" r:id="rId18"/>
    <p:sldId id="279" r:id="rId19"/>
    <p:sldId id="278" r:id="rId20"/>
    <p:sldId id="277"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p:restoredTop sz="82020"/>
  </p:normalViewPr>
  <p:slideViewPr>
    <p:cSldViewPr snapToGrid="0" snapToObjects="1">
      <p:cViewPr varScale="1">
        <p:scale>
          <a:sx n="70" d="100"/>
          <a:sy n="70" d="100"/>
        </p:scale>
        <p:origin x="145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5BC51-1F36-9047-B14F-B139EB7D6A9A}"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BA271-B505-BC45-83CB-63472DC90450}" type="slidenum">
              <a:rPr lang="en-US" smtClean="0"/>
              <a:t>‹#›</a:t>
            </a:fld>
            <a:endParaRPr lang="en-US"/>
          </a:p>
        </p:txBody>
      </p:sp>
    </p:spTree>
    <p:extLst>
      <p:ext uri="{BB962C8B-B14F-4D97-AF65-F5344CB8AC3E}">
        <p14:creationId xmlns:p14="http://schemas.microsoft.com/office/powerpoint/2010/main" val="2625144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Lazy learner because the entire process of abstraction and generalization is skipped</a:t>
            </a:r>
          </a:p>
        </p:txBody>
      </p:sp>
      <p:sp>
        <p:nvSpPr>
          <p:cNvPr id="4" name="Slide Number Placeholder 3"/>
          <p:cNvSpPr>
            <a:spLocks noGrp="1"/>
          </p:cNvSpPr>
          <p:nvPr>
            <p:ph type="sldNum" sz="quarter" idx="5"/>
          </p:nvPr>
        </p:nvSpPr>
        <p:spPr/>
        <p:txBody>
          <a:bodyPr/>
          <a:lstStyle/>
          <a:p>
            <a:fld id="{0F3BA271-B505-BC45-83CB-63472DC90450}" type="slidenum">
              <a:rPr lang="en-US" smtClean="0"/>
              <a:t>4</a:t>
            </a:fld>
            <a:endParaRPr lang="en-US"/>
          </a:p>
        </p:txBody>
      </p:sp>
    </p:spTree>
    <p:extLst>
      <p:ext uri="{BB962C8B-B14F-4D97-AF65-F5344CB8AC3E}">
        <p14:creationId xmlns:p14="http://schemas.microsoft.com/office/powerpoint/2010/main" val="95662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kNN</a:t>
            </a:r>
            <a:r>
              <a:rPr lang="en-US" dirty="0"/>
              <a:t> is one of the most simple predictive algorithms because it doesn’t really actually required any learning. Thus the training phase is done very fast.</a:t>
            </a:r>
          </a:p>
          <a:p>
            <a:r>
              <a:rPr lang="en-US" dirty="0" err="1"/>
              <a:t>kNN</a:t>
            </a:r>
            <a:r>
              <a:rPr lang="en-US" dirty="0"/>
              <a:t> only needs a way to measure similarity between examples and make a simple assumption that examples that are close to one another are similar</a:t>
            </a:r>
          </a:p>
        </p:txBody>
      </p:sp>
      <p:sp>
        <p:nvSpPr>
          <p:cNvPr id="4" name="Slide Number Placeholder 3"/>
          <p:cNvSpPr>
            <a:spLocks noGrp="1"/>
          </p:cNvSpPr>
          <p:nvPr>
            <p:ph type="sldNum" sz="quarter" idx="5"/>
          </p:nvPr>
        </p:nvSpPr>
        <p:spPr/>
        <p:txBody>
          <a:bodyPr/>
          <a:lstStyle/>
          <a:p>
            <a:fld id="{0F3BA271-B505-BC45-83CB-63472DC90450}" type="slidenum">
              <a:rPr lang="en-US" smtClean="0"/>
              <a:t>5</a:t>
            </a:fld>
            <a:endParaRPr lang="en-US"/>
          </a:p>
        </p:txBody>
      </p:sp>
    </p:spTree>
    <p:extLst>
      <p:ext uri="{BB962C8B-B14F-4D97-AF65-F5344CB8AC3E}">
        <p14:creationId xmlns:p14="http://schemas.microsoft.com/office/powerpoint/2010/main" val="128266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4 for complete reference</a:t>
            </a:r>
          </a:p>
        </p:txBody>
      </p:sp>
      <p:sp>
        <p:nvSpPr>
          <p:cNvPr id="4" name="Slide Number Placeholder 3"/>
          <p:cNvSpPr>
            <a:spLocks noGrp="1"/>
          </p:cNvSpPr>
          <p:nvPr>
            <p:ph type="sldNum" sz="quarter" idx="5"/>
          </p:nvPr>
        </p:nvSpPr>
        <p:spPr/>
        <p:txBody>
          <a:bodyPr/>
          <a:lstStyle/>
          <a:p>
            <a:fld id="{0F3BA271-B505-BC45-83CB-63472DC90450}" type="slidenum">
              <a:rPr lang="en-US" smtClean="0"/>
              <a:t>7</a:t>
            </a:fld>
            <a:endParaRPr lang="en-US"/>
          </a:p>
        </p:txBody>
      </p:sp>
    </p:spTree>
    <p:extLst>
      <p:ext uri="{BB962C8B-B14F-4D97-AF65-F5344CB8AC3E}">
        <p14:creationId xmlns:p14="http://schemas.microsoft.com/office/powerpoint/2010/main" val="2932616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k is somewhere between the 2 depicted in pictures above. </a:t>
            </a:r>
          </a:p>
          <a:p>
            <a:endParaRPr lang="en-US" dirty="0"/>
          </a:p>
          <a:p>
            <a:r>
              <a:rPr lang="en-US" dirty="0"/>
              <a:t>When the training data set is large, choosing k becomes less important because even subtle concepts will have a large pool of observations to vote as nearest neighbor</a:t>
            </a:r>
          </a:p>
          <a:p>
            <a:endParaRPr lang="en-US" dirty="0"/>
          </a:p>
          <a:p>
            <a:r>
              <a:rPr lang="en-US" dirty="0"/>
              <a:t>When the training data set is small, a common approach is to start with k = square root of the number of training observations. Alternatively, use several different values of k and test the performance of the test data set</a:t>
            </a:r>
          </a:p>
        </p:txBody>
      </p:sp>
      <p:sp>
        <p:nvSpPr>
          <p:cNvPr id="4" name="Slide Number Placeholder 3"/>
          <p:cNvSpPr>
            <a:spLocks noGrp="1"/>
          </p:cNvSpPr>
          <p:nvPr>
            <p:ph type="sldNum" sz="quarter" idx="5"/>
          </p:nvPr>
        </p:nvSpPr>
        <p:spPr/>
        <p:txBody>
          <a:bodyPr/>
          <a:lstStyle/>
          <a:p>
            <a:fld id="{0F3BA271-B505-BC45-83CB-63472DC90450}" type="slidenum">
              <a:rPr lang="en-US" smtClean="0"/>
              <a:t>8</a:t>
            </a:fld>
            <a:endParaRPr lang="en-US"/>
          </a:p>
        </p:txBody>
      </p:sp>
    </p:spTree>
    <p:extLst>
      <p:ext uri="{BB962C8B-B14F-4D97-AF65-F5344CB8AC3E}">
        <p14:creationId xmlns:p14="http://schemas.microsoft.com/office/powerpoint/2010/main" val="156743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data set in Fig 1, find</a:t>
            </a:r>
            <a:r>
              <a:rPr lang="en-US" baseline="0" dirty="0"/>
              <a:t> a decision boundary to separate the squares and dots</a:t>
            </a:r>
          </a:p>
          <a:p>
            <a:endParaRPr lang="en-US" dirty="0"/>
          </a:p>
          <a:p>
            <a:r>
              <a:rPr lang="en-US" dirty="0"/>
              <a:t>Many possible solutions but which one is better?</a:t>
            </a:r>
          </a:p>
          <a:p>
            <a:endParaRPr lang="en-US" dirty="0"/>
          </a:p>
          <a:p>
            <a:r>
              <a:rPr lang="en-US" dirty="0"/>
              <a:t>Note: </a:t>
            </a:r>
            <a:r>
              <a:rPr lang="en-US" b="1" dirty="0"/>
              <a:t>Decision Boundary can have many shapes</a:t>
            </a:r>
            <a:r>
              <a:rPr lang="en-US" dirty="0"/>
              <a:t>. They can be lines like above, polynomial curves or many other complex function. Type of decision boundary is called a </a:t>
            </a:r>
            <a:r>
              <a:rPr lang="en-US" b="1" dirty="0"/>
              <a:t>kernel</a:t>
            </a:r>
          </a:p>
          <a:p>
            <a:endParaRPr lang="en-US" b="1" dirty="0"/>
          </a:p>
          <a:p>
            <a:r>
              <a:rPr lang="en-US" b="0" dirty="0"/>
              <a:t>- When building model, they type of decision boundary needs to be specified up front</a:t>
            </a:r>
          </a:p>
        </p:txBody>
      </p:sp>
      <p:sp>
        <p:nvSpPr>
          <p:cNvPr id="4" name="Slide Number Placeholder 3"/>
          <p:cNvSpPr>
            <a:spLocks noGrp="1"/>
          </p:cNvSpPr>
          <p:nvPr>
            <p:ph type="sldNum" sz="quarter" idx="10"/>
          </p:nvPr>
        </p:nvSpPr>
        <p:spPr/>
        <p:txBody>
          <a:bodyPr/>
          <a:lstStyle/>
          <a:p>
            <a:fld id="{0F3BA271-B505-BC45-83CB-63472DC90450}" type="slidenum">
              <a:rPr lang="en-US" smtClean="0"/>
              <a:t>13</a:t>
            </a:fld>
            <a:endParaRPr lang="en-US"/>
          </a:p>
        </p:txBody>
      </p:sp>
    </p:spTree>
    <p:extLst>
      <p:ext uri="{BB962C8B-B14F-4D97-AF65-F5344CB8AC3E}">
        <p14:creationId xmlns:p14="http://schemas.microsoft.com/office/powerpoint/2010/main" val="235660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support vectors, the more complex the model</a:t>
            </a:r>
          </a:p>
        </p:txBody>
      </p:sp>
      <p:sp>
        <p:nvSpPr>
          <p:cNvPr id="4" name="Slide Number Placeholder 3"/>
          <p:cNvSpPr>
            <a:spLocks noGrp="1"/>
          </p:cNvSpPr>
          <p:nvPr>
            <p:ph type="sldNum" sz="quarter" idx="5"/>
          </p:nvPr>
        </p:nvSpPr>
        <p:spPr/>
        <p:txBody>
          <a:bodyPr/>
          <a:lstStyle/>
          <a:p>
            <a:fld id="{0F3BA271-B505-BC45-83CB-63472DC90450}" type="slidenum">
              <a:rPr lang="en-US" smtClean="0"/>
              <a:t>15</a:t>
            </a:fld>
            <a:endParaRPr lang="en-US"/>
          </a:p>
        </p:txBody>
      </p:sp>
    </p:spTree>
    <p:extLst>
      <p:ext uri="{BB962C8B-B14F-4D97-AF65-F5344CB8AC3E}">
        <p14:creationId xmlns:p14="http://schemas.microsoft.com/office/powerpoint/2010/main" val="207069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 margin is very useful when the data is nearly linearly separable</a:t>
            </a:r>
          </a:p>
        </p:txBody>
      </p:sp>
      <p:sp>
        <p:nvSpPr>
          <p:cNvPr id="4" name="Slide Number Placeholder 3"/>
          <p:cNvSpPr>
            <a:spLocks noGrp="1"/>
          </p:cNvSpPr>
          <p:nvPr>
            <p:ph type="sldNum" sz="quarter" idx="5"/>
          </p:nvPr>
        </p:nvSpPr>
        <p:spPr/>
        <p:txBody>
          <a:bodyPr/>
          <a:lstStyle/>
          <a:p>
            <a:fld id="{0F3BA271-B505-BC45-83CB-63472DC90450}" type="slidenum">
              <a:rPr lang="en-US" smtClean="0"/>
              <a:t>17</a:t>
            </a:fld>
            <a:endParaRPr lang="en-US"/>
          </a:p>
        </p:txBody>
      </p:sp>
    </p:spTree>
    <p:extLst>
      <p:ext uri="{BB962C8B-B14F-4D97-AF65-F5344CB8AC3E}">
        <p14:creationId xmlns:p14="http://schemas.microsoft.com/office/powerpoint/2010/main" val="2561887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key feature of SVM, mapping the problem into higher dimension space and it might potentially be linearly separable.</a:t>
            </a:r>
          </a:p>
        </p:txBody>
      </p:sp>
      <p:sp>
        <p:nvSpPr>
          <p:cNvPr id="4" name="Slide Number Placeholder 3"/>
          <p:cNvSpPr>
            <a:spLocks noGrp="1"/>
          </p:cNvSpPr>
          <p:nvPr>
            <p:ph type="sldNum" sz="quarter" idx="5"/>
          </p:nvPr>
        </p:nvSpPr>
        <p:spPr/>
        <p:txBody>
          <a:bodyPr/>
          <a:lstStyle/>
          <a:p>
            <a:fld id="{0F3BA271-B505-BC45-83CB-63472DC90450}" type="slidenum">
              <a:rPr lang="en-US" smtClean="0"/>
              <a:t>19</a:t>
            </a:fld>
            <a:endParaRPr lang="en-US"/>
          </a:p>
        </p:txBody>
      </p:sp>
    </p:spTree>
    <p:extLst>
      <p:ext uri="{BB962C8B-B14F-4D97-AF65-F5344CB8AC3E}">
        <p14:creationId xmlns:p14="http://schemas.microsoft.com/office/powerpoint/2010/main" val="258341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A310-C243-DC48-B745-D4F72D1834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A3E75A-C7E9-444B-BC5E-A52CF8BC27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EFF48-BE56-5E40-BAA6-41EF545540CA}"/>
              </a:ext>
            </a:extLst>
          </p:cNvPr>
          <p:cNvSpPr>
            <a:spLocks noGrp="1"/>
          </p:cNvSpPr>
          <p:nvPr>
            <p:ph type="dt" sz="half" idx="10"/>
          </p:nvPr>
        </p:nvSpPr>
        <p:spPr/>
        <p:txBody>
          <a:bodyPr/>
          <a:lstStyle/>
          <a:p>
            <a:fld id="{A7CD2908-75E7-5D4B-A349-289CA274D3CE}" type="datetime1">
              <a:rPr lang="en-US" smtClean="0"/>
              <a:t>11/27/2019</a:t>
            </a:fld>
            <a:endParaRPr lang="en-US"/>
          </a:p>
        </p:txBody>
      </p:sp>
      <p:sp>
        <p:nvSpPr>
          <p:cNvPr id="5" name="Footer Placeholder 4">
            <a:extLst>
              <a:ext uri="{FF2B5EF4-FFF2-40B4-BE49-F238E27FC236}">
                <a16:creationId xmlns:a16="http://schemas.microsoft.com/office/drawing/2014/main" id="{3B4207AF-C9D9-8943-BB86-F45489E6F905}"/>
              </a:ext>
            </a:extLst>
          </p:cNvPr>
          <p:cNvSpPr>
            <a:spLocks noGrp="1"/>
          </p:cNvSpPr>
          <p:nvPr>
            <p:ph type="ftr" sz="quarter" idx="11"/>
          </p:nvPr>
        </p:nvSpPr>
        <p:spPr/>
        <p:txBody>
          <a:bodyPr/>
          <a:lstStyle/>
          <a:p>
            <a:r>
              <a:rPr lang="en-US"/>
              <a:t>Tin Hoang | Syracuse University</a:t>
            </a:r>
          </a:p>
        </p:txBody>
      </p:sp>
      <p:sp>
        <p:nvSpPr>
          <p:cNvPr id="6" name="Slide Number Placeholder 5">
            <a:extLst>
              <a:ext uri="{FF2B5EF4-FFF2-40B4-BE49-F238E27FC236}">
                <a16:creationId xmlns:a16="http://schemas.microsoft.com/office/drawing/2014/main" id="{EEFD85C1-66B1-0A41-883D-E9C24CA121B4}"/>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424752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969D-7072-DD42-8934-2624DB8D55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B384B8-3B54-E94E-9EA5-F1B64F1D2F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9B294-63CC-4642-A64B-9D450799DC38}"/>
              </a:ext>
            </a:extLst>
          </p:cNvPr>
          <p:cNvSpPr>
            <a:spLocks noGrp="1"/>
          </p:cNvSpPr>
          <p:nvPr>
            <p:ph type="dt" sz="half" idx="10"/>
          </p:nvPr>
        </p:nvSpPr>
        <p:spPr/>
        <p:txBody>
          <a:bodyPr/>
          <a:lstStyle/>
          <a:p>
            <a:fld id="{DD3FC85B-DA54-7643-84BB-20D1C1E393B5}" type="datetime1">
              <a:rPr lang="en-US" smtClean="0"/>
              <a:t>11/27/2019</a:t>
            </a:fld>
            <a:endParaRPr lang="en-US"/>
          </a:p>
        </p:txBody>
      </p:sp>
      <p:sp>
        <p:nvSpPr>
          <p:cNvPr id="5" name="Footer Placeholder 4">
            <a:extLst>
              <a:ext uri="{FF2B5EF4-FFF2-40B4-BE49-F238E27FC236}">
                <a16:creationId xmlns:a16="http://schemas.microsoft.com/office/drawing/2014/main" id="{08D4E54B-7550-D447-B233-15301A9A7F1F}"/>
              </a:ext>
            </a:extLst>
          </p:cNvPr>
          <p:cNvSpPr>
            <a:spLocks noGrp="1"/>
          </p:cNvSpPr>
          <p:nvPr>
            <p:ph type="ftr" sz="quarter" idx="11"/>
          </p:nvPr>
        </p:nvSpPr>
        <p:spPr/>
        <p:txBody>
          <a:bodyPr/>
          <a:lstStyle/>
          <a:p>
            <a:r>
              <a:rPr lang="en-US"/>
              <a:t>Tin Hoang | Syracuse University</a:t>
            </a:r>
          </a:p>
        </p:txBody>
      </p:sp>
      <p:sp>
        <p:nvSpPr>
          <p:cNvPr id="6" name="Slide Number Placeholder 5">
            <a:extLst>
              <a:ext uri="{FF2B5EF4-FFF2-40B4-BE49-F238E27FC236}">
                <a16:creationId xmlns:a16="http://schemas.microsoft.com/office/drawing/2014/main" id="{6DBA9A0E-34D7-A140-9267-F3E8EF61FA25}"/>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1513711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69A4CF-C361-D94E-905D-B18B9541AF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1889C7-FCF9-E942-BF7C-AFF07557EB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014B4-0F3F-BA47-943E-897EF60D882B}"/>
              </a:ext>
            </a:extLst>
          </p:cNvPr>
          <p:cNvSpPr>
            <a:spLocks noGrp="1"/>
          </p:cNvSpPr>
          <p:nvPr>
            <p:ph type="dt" sz="half" idx="10"/>
          </p:nvPr>
        </p:nvSpPr>
        <p:spPr/>
        <p:txBody>
          <a:bodyPr/>
          <a:lstStyle/>
          <a:p>
            <a:fld id="{71DF4BCE-3051-6049-9E67-C33584A2A912}" type="datetime1">
              <a:rPr lang="en-US" smtClean="0"/>
              <a:t>11/27/2019</a:t>
            </a:fld>
            <a:endParaRPr lang="en-US"/>
          </a:p>
        </p:txBody>
      </p:sp>
      <p:sp>
        <p:nvSpPr>
          <p:cNvPr id="5" name="Footer Placeholder 4">
            <a:extLst>
              <a:ext uri="{FF2B5EF4-FFF2-40B4-BE49-F238E27FC236}">
                <a16:creationId xmlns:a16="http://schemas.microsoft.com/office/drawing/2014/main" id="{F2DFDCDD-384B-0A42-9C15-EA4F655FF1B3}"/>
              </a:ext>
            </a:extLst>
          </p:cNvPr>
          <p:cNvSpPr>
            <a:spLocks noGrp="1"/>
          </p:cNvSpPr>
          <p:nvPr>
            <p:ph type="ftr" sz="quarter" idx="11"/>
          </p:nvPr>
        </p:nvSpPr>
        <p:spPr/>
        <p:txBody>
          <a:bodyPr/>
          <a:lstStyle/>
          <a:p>
            <a:r>
              <a:rPr lang="en-US"/>
              <a:t>Tin Hoang | Syracuse University</a:t>
            </a:r>
          </a:p>
        </p:txBody>
      </p:sp>
      <p:sp>
        <p:nvSpPr>
          <p:cNvPr id="6" name="Slide Number Placeholder 5">
            <a:extLst>
              <a:ext uri="{FF2B5EF4-FFF2-40B4-BE49-F238E27FC236}">
                <a16:creationId xmlns:a16="http://schemas.microsoft.com/office/drawing/2014/main" id="{BC18104C-34D3-C840-A0F3-D5F614E6F6DA}"/>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19152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9D97-34BF-AE4E-9F9A-CC30D06EBC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CA911-C207-FB45-9771-E635E40EC2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7001A-F89A-1148-BEB0-63BAC094135C}"/>
              </a:ext>
            </a:extLst>
          </p:cNvPr>
          <p:cNvSpPr>
            <a:spLocks noGrp="1"/>
          </p:cNvSpPr>
          <p:nvPr>
            <p:ph type="dt" sz="half" idx="10"/>
          </p:nvPr>
        </p:nvSpPr>
        <p:spPr/>
        <p:txBody>
          <a:bodyPr/>
          <a:lstStyle/>
          <a:p>
            <a:fld id="{FFAF08A9-7596-2949-8CE6-B31460A3EC2E}" type="datetime1">
              <a:rPr lang="en-US" smtClean="0"/>
              <a:t>11/27/2019</a:t>
            </a:fld>
            <a:endParaRPr lang="en-US"/>
          </a:p>
        </p:txBody>
      </p:sp>
      <p:sp>
        <p:nvSpPr>
          <p:cNvPr id="5" name="Footer Placeholder 4">
            <a:extLst>
              <a:ext uri="{FF2B5EF4-FFF2-40B4-BE49-F238E27FC236}">
                <a16:creationId xmlns:a16="http://schemas.microsoft.com/office/drawing/2014/main" id="{E4D892DA-3A9E-494C-A340-F302E3916918}"/>
              </a:ext>
            </a:extLst>
          </p:cNvPr>
          <p:cNvSpPr>
            <a:spLocks noGrp="1"/>
          </p:cNvSpPr>
          <p:nvPr>
            <p:ph type="ftr" sz="quarter" idx="11"/>
          </p:nvPr>
        </p:nvSpPr>
        <p:spPr/>
        <p:txBody>
          <a:bodyPr/>
          <a:lstStyle/>
          <a:p>
            <a:r>
              <a:rPr lang="en-US"/>
              <a:t>Tin Hoang | Syracuse University</a:t>
            </a:r>
          </a:p>
        </p:txBody>
      </p:sp>
      <p:sp>
        <p:nvSpPr>
          <p:cNvPr id="6" name="Slide Number Placeholder 5">
            <a:extLst>
              <a:ext uri="{FF2B5EF4-FFF2-40B4-BE49-F238E27FC236}">
                <a16:creationId xmlns:a16="http://schemas.microsoft.com/office/drawing/2014/main" id="{6041A1B2-39DB-0B42-AA9D-C8CF39DC15DD}"/>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357847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D76A-282F-6245-B74D-536CC0B2E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52E9E5-D175-ED4A-9DF5-4CD04FB271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7FD8D4-1151-8B48-8D7F-B16D310CD62B}"/>
              </a:ext>
            </a:extLst>
          </p:cNvPr>
          <p:cNvSpPr>
            <a:spLocks noGrp="1"/>
          </p:cNvSpPr>
          <p:nvPr>
            <p:ph type="dt" sz="half" idx="10"/>
          </p:nvPr>
        </p:nvSpPr>
        <p:spPr/>
        <p:txBody>
          <a:bodyPr/>
          <a:lstStyle/>
          <a:p>
            <a:fld id="{2655ACD7-909E-2643-83BA-E0AABB4738C1}" type="datetime1">
              <a:rPr lang="en-US" smtClean="0"/>
              <a:t>11/27/2019</a:t>
            </a:fld>
            <a:endParaRPr lang="en-US"/>
          </a:p>
        </p:txBody>
      </p:sp>
      <p:sp>
        <p:nvSpPr>
          <p:cNvPr id="5" name="Footer Placeholder 4">
            <a:extLst>
              <a:ext uri="{FF2B5EF4-FFF2-40B4-BE49-F238E27FC236}">
                <a16:creationId xmlns:a16="http://schemas.microsoft.com/office/drawing/2014/main" id="{25C6C14B-7527-0546-9C2D-A089855EDB7E}"/>
              </a:ext>
            </a:extLst>
          </p:cNvPr>
          <p:cNvSpPr>
            <a:spLocks noGrp="1"/>
          </p:cNvSpPr>
          <p:nvPr>
            <p:ph type="ftr" sz="quarter" idx="11"/>
          </p:nvPr>
        </p:nvSpPr>
        <p:spPr/>
        <p:txBody>
          <a:bodyPr/>
          <a:lstStyle/>
          <a:p>
            <a:r>
              <a:rPr lang="en-US"/>
              <a:t>Tin Hoang | Syracuse University</a:t>
            </a:r>
          </a:p>
        </p:txBody>
      </p:sp>
      <p:sp>
        <p:nvSpPr>
          <p:cNvPr id="6" name="Slide Number Placeholder 5">
            <a:extLst>
              <a:ext uri="{FF2B5EF4-FFF2-40B4-BE49-F238E27FC236}">
                <a16:creationId xmlns:a16="http://schemas.microsoft.com/office/drawing/2014/main" id="{C209B255-50EC-8B46-833C-EFB398ADB198}"/>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160680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66DF-227D-8343-A9CD-FF4E12C86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E6941-A363-6C45-9221-12E79E8399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CB59DC-2415-B248-9A83-39169B6B63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2DE50-02B4-0A4C-9934-CB7403026771}"/>
              </a:ext>
            </a:extLst>
          </p:cNvPr>
          <p:cNvSpPr>
            <a:spLocks noGrp="1"/>
          </p:cNvSpPr>
          <p:nvPr>
            <p:ph type="dt" sz="half" idx="10"/>
          </p:nvPr>
        </p:nvSpPr>
        <p:spPr/>
        <p:txBody>
          <a:bodyPr/>
          <a:lstStyle/>
          <a:p>
            <a:fld id="{C3A1F60D-0B51-3D45-B1DC-D1E53E9E91F1}" type="datetime1">
              <a:rPr lang="en-US" smtClean="0"/>
              <a:t>11/27/2019</a:t>
            </a:fld>
            <a:endParaRPr lang="en-US"/>
          </a:p>
        </p:txBody>
      </p:sp>
      <p:sp>
        <p:nvSpPr>
          <p:cNvPr id="6" name="Footer Placeholder 5">
            <a:extLst>
              <a:ext uri="{FF2B5EF4-FFF2-40B4-BE49-F238E27FC236}">
                <a16:creationId xmlns:a16="http://schemas.microsoft.com/office/drawing/2014/main" id="{7A16B029-EC78-584D-93BB-E18C41C09ED0}"/>
              </a:ext>
            </a:extLst>
          </p:cNvPr>
          <p:cNvSpPr>
            <a:spLocks noGrp="1"/>
          </p:cNvSpPr>
          <p:nvPr>
            <p:ph type="ftr" sz="quarter" idx="11"/>
          </p:nvPr>
        </p:nvSpPr>
        <p:spPr/>
        <p:txBody>
          <a:bodyPr/>
          <a:lstStyle/>
          <a:p>
            <a:r>
              <a:rPr lang="en-US"/>
              <a:t>Tin Hoang | Syracuse University</a:t>
            </a:r>
          </a:p>
        </p:txBody>
      </p:sp>
      <p:sp>
        <p:nvSpPr>
          <p:cNvPr id="7" name="Slide Number Placeholder 6">
            <a:extLst>
              <a:ext uri="{FF2B5EF4-FFF2-40B4-BE49-F238E27FC236}">
                <a16:creationId xmlns:a16="http://schemas.microsoft.com/office/drawing/2014/main" id="{BBAAB03F-B0B1-754C-9144-32F21EF09605}"/>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85573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EA2E-B21E-3648-9FF4-FF504ECA5F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E14B1E-30DE-434D-A654-3658B3857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27DD7A-8CEC-994F-B778-49D7FD0892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750FC6-2DE3-C146-8003-A85171261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665E3F0-6973-7C41-B480-F6E990C947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BA16B-50A8-0E4B-B388-EAD021765649}"/>
              </a:ext>
            </a:extLst>
          </p:cNvPr>
          <p:cNvSpPr>
            <a:spLocks noGrp="1"/>
          </p:cNvSpPr>
          <p:nvPr>
            <p:ph type="dt" sz="half" idx="10"/>
          </p:nvPr>
        </p:nvSpPr>
        <p:spPr/>
        <p:txBody>
          <a:bodyPr/>
          <a:lstStyle/>
          <a:p>
            <a:fld id="{E30CD18A-97A9-7C49-AE15-1B3AF6588487}" type="datetime1">
              <a:rPr lang="en-US" smtClean="0"/>
              <a:t>11/27/2019</a:t>
            </a:fld>
            <a:endParaRPr lang="en-US"/>
          </a:p>
        </p:txBody>
      </p:sp>
      <p:sp>
        <p:nvSpPr>
          <p:cNvPr id="8" name="Footer Placeholder 7">
            <a:extLst>
              <a:ext uri="{FF2B5EF4-FFF2-40B4-BE49-F238E27FC236}">
                <a16:creationId xmlns:a16="http://schemas.microsoft.com/office/drawing/2014/main" id="{A6A7FB08-30CD-A046-9D05-4BA8A997A653}"/>
              </a:ext>
            </a:extLst>
          </p:cNvPr>
          <p:cNvSpPr>
            <a:spLocks noGrp="1"/>
          </p:cNvSpPr>
          <p:nvPr>
            <p:ph type="ftr" sz="quarter" idx="11"/>
          </p:nvPr>
        </p:nvSpPr>
        <p:spPr/>
        <p:txBody>
          <a:bodyPr/>
          <a:lstStyle/>
          <a:p>
            <a:r>
              <a:rPr lang="en-US"/>
              <a:t>Tin Hoang | Syracuse University</a:t>
            </a:r>
          </a:p>
        </p:txBody>
      </p:sp>
      <p:sp>
        <p:nvSpPr>
          <p:cNvPr id="9" name="Slide Number Placeholder 8">
            <a:extLst>
              <a:ext uri="{FF2B5EF4-FFF2-40B4-BE49-F238E27FC236}">
                <a16:creationId xmlns:a16="http://schemas.microsoft.com/office/drawing/2014/main" id="{86CEA6C2-FDA2-9449-A85F-52684C9ABE12}"/>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403386714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7C97-6012-9746-880B-8CF62E745A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3EBBC2-E732-FA40-B9F2-0B5C8FD912F3}"/>
              </a:ext>
            </a:extLst>
          </p:cNvPr>
          <p:cNvSpPr>
            <a:spLocks noGrp="1"/>
          </p:cNvSpPr>
          <p:nvPr>
            <p:ph type="dt" sz="half" idx="10"/>
          </p:nvPr>
        </p:nvSpPr>
        <p:spPr/>
        <p:txBody>
          <a:bodyPr/>
          <a:lstStyle/>
          <a:p>
            <a:fld id="{D06417DC-6341-7847-9D10-AA13A2350DA3}" type="datetime1">
              <a:rPr lang="en-US" smtClean="0"/>
              <a:t>11/27/2019</a:t>
            </a:fld>
            <a:endParaRPr lang="en-US"/>
          </a:p>
        </p:txBody>
      </p:sp>
      <p:sp>
        <p:nvSpPr>
          <p:cNvPr id="4" name="Footer Placeholder 3">
            <a:extLst>
              <a:ext uri="{FF2B5EF4-FFF2-40B4-BE49-F238E27FC236}">
                <a16:creationId xmlns:a16="http://schemas.microsoft.com/office/drawing/2014/main" id="{A35C431E-CBF3-4F4C-825D-2218EE00EED5}"/>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80267674-AFF6-BF45-A5F5-8AF26C359A71}"/>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294880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B729E-88B6-CF4D-8051-5345A59DAE20}"/>
              </a:ext>
            </a:extLst>
          </p:cNvPr>
          <p:cNvSpPr>
            <a:spLocks noGrp="1"/>
          </p:cNvSpPr>
          <p:nvPr>
            <p:ph type="dt" sz="half" idx="10"/>
          </p:nvPr>
        </p:nvSpPr>
        <p:spPr/>
        <p:txBody>
          <a:bodyPr/>
          <a:lstStyle/>
          <a:p>
            <a:fld id="{F07BAA09-38D9-274B-84C1-321E6AC8F1E8}" type="datetime1">
              <a:rPr lang="en-US" smtClean="0"/>
              <a:t>11/27/2019</a:t>
            </a:fld>
            <a:endParaRPr lang="en-US"/>
          </a:p>
        </p:txBody>
      </p:sp>
      <p:sp>
        <p:nvSpPr>
          <p:cNvPr id="3" name="Footer Placeholder 2">
            <a:extLst>
              <a:ext uri="{FF2B5EF4-FFF2-40B4-BE49-F238E27FC236}">
                <a16:creationId xmlns:a16="http://schemas.microsoft.com/office/drawing/2014/main" id="{1C8E89ED-BA05-5149-B736-AC1721117DC2}"/>
              </a:ext>
            </a:extLst>
          </p:cNvPr>
          <p:cNvSpPr>
            <a:spLocks noGrp="1"/>
          </p:cNvSpPr>
          <p:nvPr>
            <p:ph type="ftr" sz="quarter" idx="11"/>
          </p:nvPr>
        </p:nvSpPr>
        <p:spPr/>
        <p:txBody>
          <a:bodyPr/>
          <a:lstStyle/>
          <a:p>
            <a:r>
              <a:rPr lang="en-US"/>
              <a:t>Tin Hoang | Syracuse University</a:t>
            </a:r>
          </a:p>
        </p:txBody>
      </p:sp>
      <p:sp>
        <p:nvSpPr>
          <p:cNvPr id="4" name="Slide Number Placeholder 3">
            <a:extLst>
              <a:ext uri="{FF2B5EF4-FFF2-40B4-BE49-F238E27FC236}">
                <a16:creationId xmlns:a16="http://schemas.microsoft.com/office/drawing/2014/main" id="{7F1E67B6-68E9-2841-BC6A-EA8C3B5E095B}"/>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94878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00A-F0CA-D345-BD0B-06AA00D62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10ABA7-4C58-7F44-8EE7-060C6F6DC1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61F9B-6393-C846-BE92-678838134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79A830-669C-7D48-BFBF-C0B54908C91B}"/>
              </a:ext>
            </a:extLst>
          </p:cNvPr>
          <p:cNvSpPr>
            <a:spLocks noGrp="1"/>
          </p:cNvSpPr>
          <p:nvPr>
            <p:ph type="dt" sz="half" idx="10"/>
          </p:nvPr>
        </p:nvSpPr>
        <p:spPr/>
        <p:txBody>
          <a:bodyPr/>
          <a:lstStyle/>
          <a:p>
            <a:fld id="{A86F1135-5F8B-6D4C-8049-717933CB13AC}" type="datetime1">
              <a:rPr lang="en-US" smtClean="0"/>
              <a:t>11/27/2019</a:t>
            </a:fld>
            <a:endParaRPr lang="en-US"/>
          </a:p>
        </p:txBody>
      </p:sp>
      <p:sp>
        <p:nvSpPr>
          <p:cNvPr id="6" name="Footer Placeholder 5">
            <a:extLst>
              <a:ext uri="{FF2B5EF4-FFF2-40B4-BE49-F238E27FC236}">
                <a16:creationId xmlns:a16="http://schemas.microsoft.com/office/drawing/2014/main" id="{745573EE-7BD5-214C-8F55-BC8C2EFBA24F}"/>
              </a:ext>
            </a:extLst>
          </p:cNvPr>
          <p:cNvSpPr>
            <a:spLocks noGrp="1"/>
          </p:cNvSpPr>
          <p:nvPr>
            <p:ph type="ftr" sz="quarter" idx="11"/>
          </p:nvPr>
        </p:nvSpPr>
        <p:spPr/>
        <p:txBody>
          <a:bodyPr/>
          <a:lstStyle/>
          <a:p>
            <a:r>
              <a:rPr lang="en-US"/>
              <a:t>Tin Hoang | Syracuse University</a:t>
            </a:r>
          </a:p>
        </p:txBody>
      </p:sp>
      <p:sp>
        <p:nvSpPr>
          <p:cNvPr id="7" name="Slide Number Placeholder 6">
            <a:extLst>
              <a:ext uri="{FF2B5EF4-FFF2-40B4-BE49-F238E27FC236}">
                <a16:creationId xmlns:a16="http://schemas.microsoft.com/office/drawing/2014/main" id="{02F1CCFF-C6BC-2241-AEBD-6DAF466EF546}"/>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242274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4AB4-61DB-A547-9772-27DA947D0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BED694-7D9F-5C48-85ED-EBAC4F588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6CCBCF-0015-5049-80FC-60F3BDD6A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32C354-1C7C-6747-A4B3-8D7693F86A5E}"/>
              </a:ext>
            </a:extLst>
          </p:cNvPr>
          <p:cNvSpPr>
            <a:spLocks noGrp="1"/>
          </p:cNvSpPr>
          <p:nvPr>
            <p:ph type="dt" sz="half" idx="10"/>
          </p:nvPr>
        </p:nvSpPr>
        <p:spPr/>
        <p:txBody>
          <a:bodyPr/>
          <a:lstStyle/>
          <a:p>
            <a:fld id="{9E5EF143-A51B-9548-99A6-8CB374CB85F1}" type="datetime1">
              <a:rPr lang="en-US" smtClean="0"/>
              <a:t>11/27/2019</a:t>
            </a:fld>
            <a:endParaRPr lang="en-US"/>
          </a:p>
        </p:txBody>
      </p:sp>
      <p:sp>
        <p:nvSpPr>
          <p:cNvPr id="6" name="Footer Placeholder 5">
            <a:extLst>
              <a:ext uri="{FF2B5EF4-FFF2-40B4-BE49-F238E27FC236}">
                <a16:creationId xmlns:a16="http://schemas.microsoft.com/office/drawing/2014/main" id="{47D927BA-4D88-F54B-94E3-747D3B1FF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ED13A3-8490-5C41-AEF9-A08DACC481A8}"/>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251056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B3005B-E66E-6F4E-B8E2-060741ADD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E26262-A8CA-0443-87FB-292CCC1B8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59C8E-88A6-5347-896F-788882C46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CD18A-97A9-7C49-AE15-1B3AF6588487}" type="datetime1">
              <a:rPr lang="en-US" smtClean="0"/>
              <a:t>11/27/2019</a:t>
            </a:fld>
            <a:endParaRPr lang="en-US"/>
          </a:p>
        </p:txBody>
      </p:sp>
      <p:sp>
        <p:nvSpPr>
          <p:cNvPr id="5" name="Footer Placeholder 4">
            <a:extLst>
              <a:ext uri="{FF2B5EF4-FFF2-40B4-BE49-F238E27FC236}">
                <a16:creationId xmlns:a16="http://schemas.microsoft.com/office/drawing/2014/main" id="{C4166A52-001F-FD44-A9C6-916004EA9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Tin Hoang | Syracuse University</a:t>
            </a:r>
          </a:p>
        </p:txBody>
      </p:sp>
      <p:sp>
        <p:nvSpPr>
          <p:cNvPr id="6" name="Slide Number Placeholder 5">
            <a:extLst>
              <a:ext uri="{FF2B5EF4-FFF2-40B4-BE49-F238E27FC236}">
                <a16:creationId xmlns:a16="http://schemas.microsoft.com/office/drawing/2014/main" id="{92740142-585E-304A-9647-DD0C5A210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3E6FA-519D-E648-A3A7-178C81E2644A}" type="slidenum">
              <a:rPr lang="en-US" smtClean="0"/>
              <a:t>‹#›</a:t>
            </a:fld>
            <a:endParaRPr lang="en-US"/>
          </a:p>
        </p:txBody>
      </p:sp>
    </p:spTree>
    <p:extLst>
      <p:ext uri="{BB962C8B-B14F-4D97-AF65-F5344CB8AC3E}">
        <p14:creationId xmlns:p14="http://schemas.microsoft.com/office/powerpoint/2010/main" val="316797216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60AC-E67D-1647-9A29-D6FE685E246A}"/>
              </a:ext>
            </a:extLst>
          </p:cNvPr>
          <p:cNvSpPr>
            <a:spLocks noGrp="1"/>
          </p:cNvSpPr>
          <p:nvPr>
            <p:ph type="ctrTitle"/>
          </p:nvPr>
        </p:nvSpPr>
        <p:spPr>
          <a:xfrm>
            <a:off x="1523999" y="1122363"/>
            <a:ext cx="9719733" cy="2387600"/>
          </a:xfrm>
        </p:spPr>
        <p:txBody>
          <a:bodyPr/>
          <a:lstStyle/>
          <a:p>
            <a:r>
              <a:rPr lang="en-US" dirty="0"/>
              <a:t>Nearest Neighbor Classification</a:t>
            </a:r>
          </a:p>
        </p:txBody>
      </p:sp>
      <p:sp>
        <p:nvSpPr>
          <p:cNvPr id="3" name="Subtitle 2">
            <a:extLst>
              <a:ext uri="{FF2B5EF4-FFF2-40B4-BE49-F238E27FC236}">
                <a16:creationId xmlns:a16="http://schemas.microsoft.com/office/drawing/2014/main" id="{69A9AE6E-B218-E546-9C76-DD691A8EB762}"/>
              </a:ext>
            </a:extLst>
          </p:cNvPr>
          <p:cNvSpPr>
            <a:spLocks noGrp="1"/>
          </p:cNvSpPr>
          <p:nvPr>
            <p:ph type="subTitle" idx="1"/>
          </p:nvPr>
        </p:nvSpPr>
        <p:spPr/>
        <p:txBody>
          <a:bodyPr/>
          <a:lstStyle/>
          <a:p>
            <a:r>
              <a:rPr lang="en-US" dirty="0"/>
              <a:t>IST 707 – Data Analytics</a:t>
            </a:r>
          </a:p>
        </p:txBody>
      </p:sp>
      <p:sp>
        <p:nvSpPr>
          <p:cNvPr id="4" name="Footer Placeholder 3">
            <a:extLst>
              <a:ext uri="{FF2B5EF4-FFF2-40B4-BE49-F238E27FC236}">
                <a16:creationId xmlns:a16="http://schemas.microsoft.com/office/drawing/2014/main" id="{D3FF8A81-29FB-BA40-B212-BA171EF5DFEB}"/>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1ED70346-445A-BD49-ADD7-4B442D38F9A2}"/>
              </a:ext>
            </a:extLst>
          </p:cNvPr>
          <p:cNvSpPr>
            <a:spLocks noGrp="1"/>
          </p:cNvSpPr>
          <p:nvPr>
            <p:ph type="sldNum" sz="quarter" idx="12"/>
          </p:nvPr>
        </p:nvSpPr>
        <p:spPr/>
        <p:txBody>
          <a:bodyPr/>
          <a:lstStyle/>
          <a:p>
            <a:fld id="{1413E6FA-519D-E648-A3A7-178C81E2644A}" type="slidenum">
              <a:rPr lang="en-US" smtClean="0"/>
              <a:t>1</a:t>
            </a:fld>
            <a:endParaRPr lang="en-US"/>
          </a:p>
        </p:txBody>
      </p:sp>
    </p:spTree>
    <p:extLst>
      <p:ext uri="{BB962C8B-B14F-4D97-AF65-F5344CB8AC3E}">
        <p14:creationId xmlns:p14="http://schemas.microsoft.com/office/powerpoint/2010/main" val="2099401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and Weaknesses</a:t>
            </a:r>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1413E6FA-519D-E648-A3A7-178C81E2644A}" type="slidenum">
              <a:rPr lang="en-US" smtClean="0"/>
              <a:t>10</a:t>
            </a:fld>
            <a:endParaRPr lang="en-US"/>
          </a:p>
        </p:txBody>
      </p:sp>
      <p:pic>
        <p:nvPicPr>
          <p:cNvPr id="6" name="Picture 5"/>
          <p:cNvPicPr>
            <a:picLocks noChangeAspect="1"/>
          </p:cNvPicPr>
          <p:nvPr/>
        </p:nvPicPr>
        <p:blipFill>
          <a:blip r:embed="rId2"/>
          <a:stretch>
            <a:fillRect/>
          </a:stretch>
        </p:blipFill>
        <p:spPr>
          <a:xfrm>
            <a:off x="2328421" y="1907409"/>
            <a:ext cx="7548553" cy="4041835"/>
          </a:xfrm>
          <a:prstGeom prst="rect">
            <a:avLst/>
          </a:prstGeom>
        </p:spPr>
      </p:pic>
    </p:spTree>
    <p:extLst>
      <p:ext uri="{BB962C8B-B14F-4D97-AF65-F5344CB8AC3E}">
        <p14:creationId xmlns:p14="http://schemas.microsoft.com/office/powerpoint/2010/main" val="22715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60AC-E67D-1647-9A29-D6FE685E246A}"/>
              </a:ext>
            </a:extLst>
          </p:cNvPr>
          <p:cNvSpPr>
            <a:spLocks noGrp="1"/>
          </p:cNvSpPr>
          <p:nvPr>
            <p:ph type="ctrTitle"/>
          </p:nvPr>
        </p:nvSpPr>
        <p:spPr>
          <a:xfrm>
            <a:off x="1523999" y="1122363"/>
            <a:ext cx="9719733" cy="2387600"/>
          </a:xfrm>
        </p:spPr>
        <p:txBody>
          <a:bodyPr/>
          <a:lstStyle/>
          <a:p>
            <a:r>
              <a:rPr lang="en-US" dirty="0"/>
              <a:t>Support Vector Machine</a:t>
            </a:r>
          </a:p>
        </p:txBody>
      </p:sp>
      <p:sp>
        <p:nvSpPr>
          <p:cNvPr id="3" name="Subtitle 2">
            <a:extLst>
              <a:ext uri="{FF2B5EF4-FFF2-40B4-BE49-F238E27FC236}">
                <a16:creationId xmlns:a16="http://schemas.microsoft.com/office/drawing/2014/main" id="{69A9AE6E-B218-E546-9C76-DD691A8EB762}"/>
              </a:ext>
            </a:extLst>
          </p:cNvPr>
          <p:cNvSpPr>
            <a:spLocks noGrp="1"/>
          </p:cNvSpPr>
          <p:nvPr>
            <p:ph type="subTitle" idx="1"/>
          </p:nvPr>
        </p:nvSpPr>
        <p:spPr/>
        <p:txBody>
          <a:bodyPr/>
          <a:lstStyle/>
          <a:p>
            <a:r>
              <a:rPr lang="en-US" dirty="0"/>
              <a:t>IST 707 – Data Analytics</a:t>
            </a:r>
          </a:p>
        </p:txBody>
      </p:sp>
      <p:sp>
        <p:nvSpPr>
          <p:cNvPr id="4" name="Footer Placeholder 3">
            <a:extLst>
              <a:ext uri="{FF2B5EF4-FFF2-40B4-BE49-F238E27FC236}">
                <a16:creationId xmlns:a16="http://schemas.microsoft.com/office/drawing/2014/main" id="{D3FF8A81-29FB-BA40-B212-BA171EF5DFEB}"/>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1ED70346-445A-BD49-ADD7-4B442D38F9A2}"/>
              </a:ext>
            </a:extLst>
          </p:cNvPr>
          <p:cNvSpPr>
            <a:spLocks noGrp="1"/>
          </p:cNvSpPr>
          <p:nvPr>
            <p:ph type="sldNum" sz="quarter" idx="12"/>
          </p:nvPr>
        </p:nvSpPr>
        <p:spPr/>
        <p:txBody>
          <a:bodyPr/>
          <a:lstStyle/>
          <a:p>
            <a:fld id="{1413E6FA-519D-E648-A3A7-178C81E2644A}" type="slidenum">
              <a:rPr lang="en-US" smtClean="0"/>
              <a:t>11</a:t>
            </a:fld>
            <a:endParaRPr lang="en-US"/>
          </a:p>
        </p:txBody>
      </p:sp>
    </p:spTree>
    <p:extLst>
      <p:ext uri="{BB962C8B-B14F-4D97-AF65-F5344CB8AC3E}">
        <p14:creationId xmlns:p14="http://schemas.microsoft.com/office/powerpoint/2010/main" val="54084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D2F5-FCDF-AE4B-B1A6-97EDFA1DC448}"/>
              </a:ext>
            </a:extLst>
          </p:cNvPr>
          <p:cNvSpPr>
            <a:spLocks noGrp="1"/>
          </p:cNvSpPr>
          <p:nvPr>
            <p:ph type="title"/>
          </p:nvPr>
        </p:nvSpPr>
        <p:spPr/>
        <p:txBody>
          <a:bodyPr/>
          <a:lstStyle/>
          <a:p>
            <a:r>
              <a:rPr lang="en-US" dirty="0"/>
              <a:t>Support Vector Machine Algorithm</a:t>
            </a:r>
          </a:p>
        </p:txBody>
      </p:sp>
      <p:sp>
        <p:nvSpPr>
          <p:cNvPr id="3" name="Content Placeholder 2">
            <a:extLst>
              <a:ext uri="{FF2B5EF4-FFF2-40B4-BE49-F238E27FC236}">
                <a16:creationId xmlns:a16="http://schemas.microsoft.com/office/drawing/2014/main" id="{F4B9E54B-B744-FE4E-A3DE-8913ADD11E97}"/>
              </a:ext>
            </a:extLst>
          </p:cNvPr>
          <p:cNvSpPr>
            <a:spLocks noGrp="1"/>
          </p:cNvSpPr>
          <p:nvPr>
            <p:ph idx="1"/>
          </p:nvPr>
        </p:nvSpPr>
        <p:spPr/>
        <p:txBody>
          <a:bodyPr/>
          <a:lstStyle/>
          <a:p>
            <a:pPr marL="0" indent="0">
              <a:buNone/>
            </a:pPr>
            <a:r>
              <a:rPr lang="en-US" b="1" dirty="0"/>
              <a:t>Support Vector Machine (SVM) </a:t>
            </a:r>
            <a:r>
              <a:rPr lang="en-US" dirty="0"/>
              <a:t>algorithm combines aspects of both Classification using Nearest Neighbors and Regression Methods to model highly complex relationships. SVM can be used to make classification and numeric prediction</a:t>
            </a:r>
          </a:p>
          <a:p>
            <a:pPr marL="0" indent="0">
              <a:buNone/>
            </a:pPr>
            <a:endParaRPr lang="en-US" dirty="0"/>
          </a:p>
          <a:p>
            <a:pPr marL="0" indent="0">
              <a:buNone/>
            </a:pPr>
            <a:r>
              <a:rPr lang="en-US" dirty="0"/>
              <a:t>The goal of SVM is to create a flat boundary called a hyperplane, which divides the space to create fairly homogeneous partitions of either side</a:t>
            </a:r>
          </a:p>
        </p:txBody>
      </p:sp>
      <p:sp>
        <p:nvSpPr>
          <p:cNvPr id="4" name="Footer Placeholder 3">
            <a:extLst>
              <a:ext uri="{FF2B5EF4-FFF2-40B4-BE49-F238E27FC236}">
                <a16:creationId xmlns:a16="http://schemas.microsoft.com/office/drawing/2014/main" id="{4B32436A-9671-F14C-AE8E-389E2DB65947}"/>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DE15BE24-3CBE-4945-B8E4-CA9075678EF1}"/>
              </a:ext>
            </a:extLst>
          </p:cNvPr>
          <p:cNvSpPr>
            <a:spLocks noGrp="1"/>
          </p:cNvSpPr>
          <p:nvPr>
            <p:ph type="sldNum" sz="quarter" idx="12"/>
          </p:nvPr>
        </p:nvSpPr>
        <p:spPr/>
        <p:txBody>
          <a:bodyPr/>
          <a:lstStyle/>
          <a:p>
            <a:fld id="{1413E6FA-519D-E648-A3A7-178C81E2644A}" type="slidenum">
              <a:rPr lang="en-US" smtClean="0"/>
              <a:t>12</a:t>
            </a:fld>
            <a:endParaRPr lang="en-US"/>
          </a:p>
        </p:txBody>
      </p:sp>
    </p:spTree>
    <p:extLst>
      <p:ext uri="{BB962C8B-B14F-4D97-AF65-F5344CB8AC3E}">
        <p14:creationId xmlns:p14="http://schemas.microsoft.com/office/powerpoint/2010/main" val="55548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Boundary</a:t>
            </a:r>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1413E6FA-519D-E648-A3A7-178C81E2644A}" type="slidenum">
              <a:rPr lang="en-US" smtClean="0"/>
              <a:t>13</a:t>
            </a:fld>
            <a:endParaRPr lang="en-US"/>
          </a:p>
        </p:txBody>
      </p:sp>
      <p:pic>
        <p:nvPicPr>
          <p:cNvPr id="6" name="Picture 5"/>
          <p:cNvPicPr>
            <a:picLocks noChangeAspect="1"/>
          </p:cNvPicPr>
          <p:nvPr/>
        </p:nvPicPr>
        <p:blipFill>
          <a:blip r:embed="rId3"/>
          <a:stretch>
            <a:fillRect/>
          </a:stretch>
        </p:blipFill>
        <p:spPr>
          <a:xfrm>
            <a:off x="1106313" y="2714032"/>
            <a:ext cx="2765425" cy="2627880"/>
          </a:xfrm>
          <a:prstGeom prst="rect">
            <a:avLst/>
          </a:prstGeom>
        </p:spPr>
      </p:pic>
      <p:pic>
        <p:nvPicPr>
          <p:cNvPr id="7" name="Picture 6"/>
          <p:cNvPicPr>
            <a:picLocks noChangeAspect="1"/>
          </p:cNvPicPr>
          <p:nvPr/>
        </p:nvPicPr>
        <p:blipFill>
          <a:blip r:embed="rId4"/>
          <a:stretch>
            <a:fillRect/>
          </a:stretch>
        </p:blipFill>
        <p:spPr>
          <a:xfrm>
            <a:off x="4624015" y="2598712"/>
            <a:ext cx="2923216" cy="2743200"/>
          </a:xfrm>
          <a:prstGeom prst="rect">
            <a:avLst/>
          </a:prstGeom>
        </p:spPr>
      </p:pic>
      <p:pic>
        <p:nvPicPr>
          <p:cNvPr id="8" name="Picture 7"/>
          <p:cNvPicPr>
            <a:picLocks noChangeAspect="1"/>
          </p:cNvPicPr>
          <p:nvPr/>
        </p:nvPicPr>
        <p:blipFill>
          <a:blip r:embed="rId5"/>
          <a:stretch>
            <a:fillRect/>
          </a:stretch>
        </p:blipFill>
        <p:spPr>
          <a:xfrm>
            <a:off x="8185586" y="2659692"/>
            <a:ext cx="2965686" cy="2682220"/>
          </a:xfrm>
          <a:prstGeom prst="rect">
            <a:avLst/>
          </a:prstGeom>
        </p:spPr>
      </p:pic>
      <p:sp>
        <p:nvSpPr>
          <p:cNvPr id="9" name="TextBox 8"/>
          <p:cNvSpPr txBox="1"/>
          <p:nvPr/>
        </p:nvSpPr>
        <p:spPr>
          <a:xfrm>
            <a:off x="4714327" y="2052577"/>
            <a:ext cx="2268570" cy="369332"/>
          </a:xfrm>
          <a:prstGeom prst="rect">
            <a:avLst/>
          </a:prstGeom>
          <a:noFill/>
        </p:spPr>
        <p:txBody>
          <a:bodyPr wrap="none" rtlCol="0">
            <a:spAutoFit/>
          </a:bodyPr>
          <a:lstStyle/>
          <a:p>
            <a:r>
              <a:rPr lang="en-US" dirty="0"/>
              <a:t>One possible solution:</a:t>
            </a:r>
          </a:p>
        </p:txBody>
      </p:sp>
      <p:sp>
        <p:nvSpPr>
          <p:cNvPr id="10" name="TextBox 9"/>
          <p:cNvSpPr txBox="1"/>
          <p:nvPr/>
        </p:nvSpPr>
        <p:spPr>
          <a:xfrm>
            <a:off x="8343704" y="2067510"/>
            <a:ext cx="2650084" cy="369332"/>
          </a:xfrm>
          <a:prstGeom prst="rect">
            <a:avLst/>
          </a:prstGeom>
          <a:noFill/>
        </p:spPr>
        <p:txBody>
          <a:bodyPr wrap="none" rtlCol="0">
            <a:spAutoFit/>
          </a:bodyPr>
          <a:lstStyle/>
          <a:p>
            <a:r>
              <a:rPr lang="en-US" dirty="0"/>
              <a:t>Another possible solution:</a:t>
            </a:r>
          </a:p>
        </p:txBody>
      </p:sp>
      <p:sp>
        <p:nvSpPr>
          <p:cNvPr id="11" name="TextBox 10"/>
          <p:cNvSpPr txBox="1"/>
          <p:nvPr/>
        </p:nvSpPr>
        <p:spPr>
          <a:xfrm>
            <a:off x="1084950" y="1977198"/>
            <a:ext cx="2785250" cy="646331"/>
          </a:xfrm>
          <a:prstGeom prst="rect">
            <a:avLst/>
          </a:prstGeom>
          <a:noFill/>
        </p:spPr>
        <p:txBody>
          <a:bodyPr wrap="none" rtlCol="0">
            <a:spAutoFit/>
          </a:bodyPr>
          <a:lstStyle/>
          <a:p>
            <a:r>
              <a:rPr lang="en-US" dirty="0"/>
              <a:t>Find a decision boundary to</a:t>
            </a:r>
          </a:p>
          <a:p>
            <a:r>
              <a:rPr lang="en-US" dirty="0"/>
              <a:t>Separate the data</a:t>
            </a:r>
          </a:p>
        </p:txBody>
      </p:sp>
    </p:spTree>
    <p:extLst>
      <p:ext uri="{BB962C8B-B14F-4D97-AF65-F5344CB8AC3E}">
        <p14:creationId xmlns:p14="http://schemas.microsoft.com/office/powerpoint/2010/main" val="38605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Hyperplane</a:t>
            </a:r>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1413E6FA-519D-E648-A3A7-178C81E2644A}" type="slidenum">
              <a:rPr lang="en-US" smtClean="0"/>
              <a:t>14</a:t>
            </a:fld>
            <a:endParaRPr lang="en-US"/>
          </a:p>
        </p:txBody>
      </p:sp>
      <p:pic>
        <p:nvPicPr>
          <p:cNvPr id="6" name="Picture 5"/>
          <p:cNvPicPr>
            <a:picLocks noChangeAspect="1"/>
          </p:cNvPicPr>
          <p:nvPr/>
        </p:nvPicPr>
        <p:blipFill>
          <a:blip r:embed="rId2"/>
          <a:stretch>
            <a:fillRect/>
          </a:stretch>
        </p:blipFill>
        <p:spPr>
          <a:xfrm>
            <a:off x="6386510" y="1690688"/>
            <a:ext cx="4448179" cy="4150950"/>
          </a:xfrm>
          <a:prstGeom prst="rect">
            <a:avLst/>
          </a:prstGeom>
        </p:spPr>
      </p:pic>
      <p:sp>
        <p:nvSpPr>
          <p:cNvPr id="7" name="TextBox 6">
            <a:extLst>
              <a:ext uri="{FF2B5EF4-FFF2-40B4-BE49-F238E27FC236}">
                <a16:creationId xmlns:a16="http://schemas.microsoft.com/office/drawing/2014/main" id="{A8ADFE32-AAED-8A4B-8169-CE683AF2D6C9}"/>
              </a:ext>
            </a:extLst>
          </p:cNvPr>
          <p:cNvSpPr txBox="1"/>
          <p:nvPr/>
        </p:nvSpPr>
        <p:spPr>
          <a:xfrm>
            <a:off x="838199" y="1903364"/>
            <a:ext cx="4825181" cy="2246769"/>
          </a:xfrm>
          <a:prstGeom prst="rect">
            <a:avLst/>
          </a:prstGeom>
          <a:noFill/>
        </p:spPr>
        <p:txBody>
          <a:bodyPr wrap="square" rtlCol="0">
            <a:spAutoFit/>
          </a:bodyPr>
          <a:lstStyle/>
          <a:p>
            <a:r>
              <a:rPr lang="en-US" sz="2000" dirty="0"/>
              <a:t>SVM searches for the </a:t>
            </a:r>
            <a:r>
              <a:rPr lang="en-US" sz="2000" b="1" dirty="0"/>
              <a:t>Maximum Margin Hyperplane</a:t>
            </a:r>
            <a:r>
              <a:rPr lang="en-US" sz="2000" dirty="0"/>
              <a:t> that creates the greatest separation. The greater the separation, the higher chance each point will stay on the correct side of the hyperplane</a:t>
            </a:r>
          </a:p>
          <a:p>
            <a:endParaRPr lang="en-US" sz="2000" dirty="0"/>
          </a:p>
          <a:p>
            <a:r>
              <a:rPr lang="en-US" sz="2000" dirty="0"/>
              <a:t>In this example, B1 is a better choice than B2</a:t>
            </a:r>
          </a:p>
        </p:txBody>
      </p:sp>
    </p:spTree>
    <p:extLst>
      <p:ext uri="{BB962C8B-B14F-4D97-AF65-F5344CB8AC3E}">
        <p14:creationId xmlns:p14="http://schemas.microsoft.com/office/powerpoint/2010/main" val="379675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Vectors</a:t>
            </a:r>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1413E6FA-519D-E648-A3A7-178C81E2644A}" type="slidenum">
              <a:rPr lang="en-US" smtClean="0"/>
              <a:t>15</a:t>
            </a:fld>
            <a:endParaRPr lang="en-US"/>
          </a:p>
        </p:txBody>
      </p:sp>
      <p:grpSp>
        <p:nvGrpSpPr>
          <p:cNvPr id="8" name="Group 7"/>
          <p:cNvGrpSpPr/>
          <p:nvPr/>
        </p:nvGrpSpPr>
        <p:grpSpPr>
          <a:xfrm>
            <a:off x="5220930" y="1695881"/>
            <a:ext cx="6508226" cy="4247717"/>
            <a:chOff x="4778706" y="2027865"/>
            <a:chExt cx="7206588" cy="4328485"/>
          </a:xfrm>
        </p:grpSpPr>
        <p:pic>
          <p:nvPicPr>
            <p:cNvPr id="6" name="Picture 5"/>
            <p:cNvPicPr>
              <a:picLocks noChangeAspect="1"/>
            </p:cNvPicPr>
            <p:nvPr/>
          </p:nvPicPr>
          <p:blipFill>
            <a:blip r:embed="rId3"/>
            <a:stretch>
              <a:fillRect/>
            </a:stretch>
          </p:blipFill>
          <p:spPr>
            <a:xfrm>
              <a:off x="4778706" y="2027865"/>
              <a:ext cx="7206588" cy="4328485"/>
            </a:xfrm>
            <a:prstGeom prst="rect">
              <a:avLst/>
            </a:prstGeom>
          </p:spPr>
        </p:pic>
        <p:sp>
          <p:nvSpPr>
            <p:cNvPr id="7" name="TextBox 6"/>
            <p:cNvSpPr txBox="1"/>
            <p:nvPr/>
          </p:nvSpPr>
          <p:spPr>
            <a:xfrm>
              <a:off x="8932091" y="5699503"/>
              <a:ext cx="3053203" cy="595110"/>
            </a:xfrm>
            <a:prstGeom prst="rect">
              <a:avLst/>
            </a:prstGeom>
            <a:solidFill>
              <a:schemeClr val="bg1"/>
            </a:solidFill>
          </p:spPr>
          <p:txBody>
            <a:bodyPr wrap="square" rtlCol="0">
              <a:spAutoFit/>
            </a:bodyPr>
            <a:lstStyle/>
            <a:p>
              <a:endParaRPr lang="en-US" dirty="0"/>
            </a:p>
          </p:txBody>
        </p:sp>
      </p:grpSp>
      <p:sp>
        <p:nvSpPr>
          <p:cNvPr id="9" name="TextBox 8"/>
          <p:cNvSpPr txBox="1"/>
          <p:nvPr/>
        </p:nvSpPr>
        <p:spPr>
          <a:xfrm>
            <a:off x="838200" y="1903364"/>
            <a:ext cx="4049889" cy="347787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Support vectors </a:t>
            </a:r>
            <a:r>
              <a:rPr lang="en-US" sz="2000" dirty="0"/>
              <a:t>are the training examples (“vectors”) that are located on the margins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Only </a:t>
            </a:r>
            <a:r>
              <a:rPr lang="en-US" sz="2000" b="1" dirty="0"/>
              <a:t>support vectors determine the decision boundary</a:t>
            </a:r>
            <a:r>
              <a:rPr lang="en-US" sz="2000" dirty="0"/>
              <a:t>. At least one support vector is required for each group</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Non-support vectors </a:t>
            </a:r>
            <a:r>
              <a:rPr lang="en-US" sz="2000" dirty="0"/>
              <a:t>do not participate in prediction</a:t>
            </a:r>
          </a:p>
        </p:txBody>
      </p:sp>
    </p:spTree>
    <p:extLst>
      <p:ext uri="{BB962C8B-B14F-4D97-AF65-F5344CB8AC3E}">
        <p14:creationId xmlns:p14="http://schemas.microsoft.com/office/powerpoint/2010/main" val="154992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E9D8-F7CC-5B49-801D-60CE5179EC88}"/>
              </a:ext>
            </a:extLst>
          </p:cNvPr>
          <p:cNvSpPr>
            <a:spLocks noGrp="1"/>
          </p:cNvSpPr>
          <p:nvPr>
            <p:ph type="title"/>
          </p:nvPr>
        </p:nvSpPr>
        <p:spPr/>
        <p:txBody>
          <a:bodyPr/>
          <a:lstStyle/>
          <a:p>
            <a:r>
              <a:rPr lang="en-US" dirty="0"/>
              <a:t>Linearly Separable</a:t>
            </a:r>
          </a:p>
        </p:txBody>
      </p:sp>
      <p:sp>
        <p:nvSpPr>
          <p:cNvPr id="4" name="Footer Placeholder 3">
            <a:extLst>
              <a:ext uri="{FF2B5EF4-FFF2-40B4-BE49-F238E27FC236}">
                <a16:creationId xmlns:a16="http://schemas.microsoft.com/office/drawing/2014/main" id="{61944C3A-B101-4D4D-8002-03665883E98A}"/>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514BC6F4-13DB-1647-9B18-16A51C609ACA}"/>
              </a:ext>
            </a:extLst>
          </p:cNvPr>
          <p:cNvSpPr>
            <a:spLocks noGrp="1"/>
          </p:cNvSpPr>
          <p:nvPr>
            <p:ph type="sldNum" sz="quarter" idx="12"/>
          </p:nvPr>
        </p:nvSpPr>
        <p:spPr/>
        <p:txBody>
          <a:bodyPr/>
          <a:lstStyle/>
          <a:p>
            <a:fld id="{1413E6FA-519D-E648-A3A7-178C81E2644A}" type="slidenum">
              <a:rPr lang="en-US" smtClean="0"/>
              <a:t>16</a:t>
            </a:fld>
            <a:endParaRPr lang="en-US"/>
          </a:p>
        </p:txBody>
      </p:sp>
      <p:pic>
        <p:nvPicPr>
          <p:cNvPr id="6" name="Picture 5">
            <a:extLst>
              <a:ext uri="{FF2B5EF4-FFF2-40B4-BE49-F238E27FC236}">
                <a16:creationId xmlns:a16="http://schemas.microsoft.com/office/drawing/2014/main" id="{EFE96477-2ECC-5E4F-96A8-3749FC1F4273}"/>
              </a:ext>
            </a:extLst>
          </p:cNvPr>
          <p:cNvPicPr>
            <a:picLocks noChangeAspect="1"/>
          </p:cNvPicPr>
          <p:nvPr/>
        </p:nvPicPr>
        <p:blipFill>
          <a:blip r:embed="rId2"/>
          <a:stretch>
            <a:fillRect/>
          </a:stretch>
        </p:blipFill>
        <p:spPr>
          <a:xfrm>
            <a:off x="6766666" y="1906625"/>
            <a:ext cx="3687868" cy="3225158"/>
          </a:xfrm>
          <a:prstGeom prst="rect">
            <a:avLst/>
          </a:prstGeom>
        </p:spPr>
      </p:pic>
      <p:sp>
        <p:nvSpPr>
          <p:cNvPr id="7" name="TextBox 6">
            <a:extLst>
              <a:ext uri="{FF2B5EF4-FFF2-40B4-BE49-F238E27FC236}">
                <a16:creationId xmlns:a16="http://schemas.microsoft.com/office/drawing/2014/main" id="{501305B1-D905-2B42-8B46-0848335396D8}"/>
              </a:ext>
            </a:extLst>
          </p:cNvPr>
          <p:cNvSpPr txBox="1"/>
          <p:nvPr/>
        </p:nvSpPr>
        <p:spPr>
          <a:xfrm>
            <a:off x="838199" y="1903364"/>
            <a:ext cx="5016911" cy="3477875"/>
          </a:xfrm>
          <a:prstGeom prst="rect">
            <a:avLst/>
          </a:prstGeom>
          <a:noFill/>
        </p:spPr>
        <p:txBody>
          <a:bodyPr wrap="square" rtlCol="0">
            <a:spAutoFit/>
          </a:bodyPr>
          <a:lstStyle/>
          <a:p>
            <a:r>
              <a:rPr lang="en-US" sz="2000" dirty="0"/>
              <a:t>When the data is linearly separable, one approach to find the </a:t>
            </a:r>
            <a:r>
              <a:rPr lang="en-US" sz="2000" b="1" dirty="0"/>
              <a:t>Maximum Margin Hyperplane</a:t>
            </a:r>
            <a:r>
              <a:rPr lang="en-US" sz="2000" dirty="0"/>
              <a:t> is by creating the outer boundaries for the two groups (known as convex hall), identifying the shortest line between the 2 convex hulls then drawing a perpendicular line</a:t>
            </a:r>
          </a:p>
          <a:p>
            <a:endParaRPr lang="en-US" sz="2000" dirty="0"/>
          </a:p>
          <a:p>
            <a:r>
              <a:rPr lang="en-US" sz="2000" dirty="0"/>
              <a:t>An alternative approach is to search for all possible hyperplanes to identify a set of 2 parallel planes that are furthest apart</a:t>
            </a:r>
          </a:p>
        </p:txBody>
      </p:sp>
    </p:spTree>
    <p:extLst>
      <p:ext uri="{BB962C8B-B14F-4D97-AF65-F5344CB8AC3E}">
        <p14:creationId xmlns:p14="http://schemas.microsoft.com/office/powerpoint/2010/main" val="123649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E9D8-F7CC-5B49-801D-60CE5179EC88}"/>
              </a:ext>
            </a:extLst>
          </p:cNvPr>
          <p:cNvSpPr>
            <a:spLocks noGrp="1"/>
          </p:cNvSpPr>
          <p:nvPr>
            <p:ph type="title"/>
          </p:nvPr>
        </p:nvSpPr>
        <p:spPr/>
        <p:txBody>
          <a:bodyPr/>
          <a:lstStyle/>
          <a:p>
            <a:r>
              <a:rPr lang="en-US" dirty="0"/>
              <a:t>Non-Linearly Separable</a:t>
            </a:r>
          </a:p>
        </p:txBody>
      </p:sp>
      <p:sp>
        <p:nvSpPr>
          <p:cNvPr id="4" name="Footer Placeholder 3">
            <a:extLst>
              <a:ext uri="{FF2B5EF4-FFF2-40B4-BE49-F238E27FC236}">
                <a16:creationId xmlns:a16="http://schemas.microsoft.com/office/drawing/2014/main" id="{61944C3A-B101-4D4D-8002-03665883E98A}"/>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514BC6F4-13DB-1647-9B18-16A51C609ACA}"/>
              </a:ext>
            </a:extLst>
          </p:cNvPr>
          <p:cNvSpPr>
            <a:spLocks noGrp="1"/>
          </p:cNvSpPr>
          <p:nvPr>
            <p:ph type="sldNum" sz="quarter" idx="12"/>
          </p:nvPr>
        </p:nvSpPr>
        <p:spPr/>
        <p:txBody>
          <a:bodyPr/>
          <a:lstStyle/>
          <a:p>
            <a:fld id="{1413E6FA-519D-E648-A3A7-178C81E2644A}" type="slidenum">
              <a:rPr lang="en-US" smtClean="0"/>
              <a:t>17</a:t>
            </a:fld>
            <a:endParaRPr lang="en-US"/>
          </a:p>
        </p:txBody>
      </p:sp>
      <p:sp>
        <p:nvSpPr>
          <p:cNvPr id="7" name="TextBox 6">
            <a:extLst>
              <a:ext uri="{FF2B5EF4-FFF2-40B4-BE49-F238E27FC236}">
                <a16:creationId xmlns:a16="http://schemas.microsoft.com/office/drawing/2014/main" id="{501305B1-D905-2B42-8B46-0848335396D8}"/>
              </a:ext>
            </a:extLst>
          </p:cNvPr>
          <p:cNvSpPr txBox="1"/>
          <p:nvPr/>
        </p:nvSpPr>
        <p:spPr>
          <a:xfrm>
            <a:off x="622299" y="1690688"/>
            <a:ext cx="5031659" cy="4524315"/>
          </a:xfrm>
          <a:prstGeom prst="rect">
            <a:avLst/>
          </a:prstGeom>
          <a:noFill/>
        </p:spPr>
        <p:txBody>
          <a:bodyPr wrap="square" rtlCol="0">
            <a:spAutoFit/>
          </a:bodyPr>
          <a:lstStyle/>
          <a:p>
            <a:r>
              <a:rPr lang="en-US" sz="2000" dirty="0"/>
              <a:t>When the data is non-linearly separable, a soft margin is created which allows some points to fall on the wrong side of the plane. A cost value, C, is then applied to all of these points</a:t>
            </a:r>
          </a:p>
          <a:p>
            <a:endParaRPr lang="en-US" sz="2000" dirty="0"/>
          </a:p>
          <a:p>
            <a:r>
              <a:rPr lang="en-US" sz="2000" dirty="0"/>
              <a:t>The algorithm is then trying to minimize the total cost instead of maximize the margin</a:t>
            </a:r>
          </a:p>
          <a:p>
            <a:endParaRPr lang="en-US" sz="2000" dirty="0"/>
          </a:p>
          <a:p>
            <a:pPr marL="342900" indent="-342900">
              <a:buFont typeface="Arial" panose="020B0604020202020204" pitchFamily="34" charset="0"/>
              <a:buChar char="•"/>
            </a:pPr>
            <a:r>
              <a:rPr lang="en-US" sz="2000" dirty="0"/>
              <a:t>Higher cost – harder to achieve high separation</a:t>
            </a:r>
          </a:p>
          <a:p>
            <a:pPr marL="800100" lvl="1" indent="-342900">
              <a:buFont typeface="Courier New" panose="02070309020205020404" pitchFamily="49" charset="0"/>
              <a:buChar char="o"/>
            </a:pPr>
            <a:r>
              <a:rPr lang="en-US" sz="1600" dirty="0"/>
              <a:t>Low number of support vectors because the margin becomes narrower</a:t>
            </a:r>
          </a:p>
          <a:p>
            <a:pPr marL="342900" indent="-342900">
              <a:buFont typeface="Arial" panose="020B0604020202020204" pitchFamily="34" charset="0"/>
              <a:buChar char="•"/>
            </a:pPr>
            <a:r>
              <a:rPr lang="en-US" sz="2000" dirty="0"/>
              <a:t>Lower cost – too many incorrectly classified points</a:t>
            </a:r>
          </a:p>
          <a:p>
            <a:pPr marL="800100" lvl="1" indent="-342900">
              <a:buFont typeface="Courier New" panose="02070309020205020404" pitchFamily="49" charset="0"/>
              <a:buChar char="o"/>
            </a:pPr>
            <a:r>
              <a:rPr lang="en-US" sz="1600" dirty="0"/>
              <a:t>High number of support vectors</a:t>
            </a:r>
          </a:p>
        </p:txBody>
      </p:sp>
      <p:pic>
        <p:nvPicPr>
          <p:cNvPr id="8" name="Picture 7">
            <a:extLst>
              <a:ext uri="{FF2B5EF4-FFF2-40B4-BE49-F238E27FC236}">
                <a16:creationId xmlns:a16="http://schemas.microsoft.com/office/drawing/2014/main" id="{E923FB04-65B7-A749-8437-15960A51F486}"/>
              </a:ext>
            </a:extLst>
          </p:cNvPr>
          <p:cNvPicPr>
            <a:picLocks noChangeAspect="1"/>
          </p:cNvPicPr>
          <p:nvPr/>
        </p:nvPicPr>
        <p:blipFill>
          <a:blip r:embed="rId3"/>
          <a:stretch>
            <a:fillRect/>
          </a:stretch>
        </p:blipFill>
        <p:spPr>
          <a:xfrm>
            <a:off x="6981890" y="1631955"/>
            <a:ext cx="3761393" cy="3315965"/>
          </a:xfrm>
          <a:prstGeom prst="rect">
            <a:avLst/>
          </a:prstGeom>
        </p:spPr>
      </p:pic>
    </p:spTree>
    <p:extLst>
      <p:ext uri="{BB962C8B-B14F-4D97-AF65-F5344CB8AC3E}">
        <p14:creationId xmlns:p14="http://schemas.microsoft.com/office/powerpoint/2010/main" val="438306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95CF-CF28-B749-803E-5CC9935897F5}"/>
              </a:ext>
            </a:extLst>
          </p:cNvPr>
          <p:cNvSpPr>
            <a:spLocks noGrp="1"/>
          </p:cNvSpPr>
          <p:nvPr>
            <p:ph type="title"/>
          </p:nvPr>
        </p:nvSpPr>
        <p:spPr/>
        <p:txBody>
          <a:bodyPr/>
          <a:lstStyle/>
          <a:p>
            <a:r>
              <a:rPr lang="en-US" dirty="0"/>
              <a:t>Multiclass Problems</a:t>
            </a:r>
          </a:p>
        </p:txBody>
      </p:sp>
      <p:sp>
        <p:nvSpPr>
          <p:cNvPr id="3" name="Content Placeholder 2">
            <a:extLst>
              <a:ext uri="{FF2B5EF4-FFF2-40B4-BE49-F238E27FC236}">
                <a16:creationId xmlns:a16="http://schemas.microsoft.com/office/drawing/2014/main" id="{F70EBB42-1332-394C-99A9-4FABA4310966}"/>
              </a:ext>
            </a:extLst>
          </p:cNvPr>
          <p:cNvSpPr>
            <a:spLocks noGrp="1"/>
          </p:cNvSpPr>
          <p:nvPr>
            <p:ph idx="1"/>
          </p:nvPr>
        </p:nvSpPr>
        <p:spPr/>
        <p:txBody>
          <a:bodyPr/>
          <a:lstStyle/>
          <a:p>
            <a:pPr marL="0" indent="0">
              <a:buNone/>
            </a:pPr>
            <a:r>
              <a:rPr lang="en-US" dirty="0"/>
              <a:t>SVM is essentially a binary classifier. However, it can still be applied to multiclass problems. </a:t>
            </a:r>
          </a:p>
        </p:txBody>
      </p:sp>
      <p:sp>
        <p:nvSpPr>
          <p:cNvPr id="4" name="Footer Placeholder 3">
            <a:extLst>
              <a:ext uri="{FF2B5EF4-FFF2-40B4-BE49-F238E27FC236}">
                <a16:creationId xmlns:a16="http://schemas.microsoft.com/office/drawing/2014/main" id="{B1838497-7E15-FF43-AC31-D3FB15DD0322}"/>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A417F38E-2301-D743-BEE4-73261E779659}"/>
              </a:ext>
            </a:extLst>
          </p:cNvPr>
          <p:cNvSpPr>
            <a:spLocks noGrp="1"/>
          </p:cNvSpPr>
          <p:nvPr>
            <p:ph type="sldNum" sz="quarter" idx="12"/>
          </p:nvPr>
        </p:nvSpPr>
        <p:spPr/>
        <p:txBody>
          <a:bodyPr/>
          <a:lstStyle/>
          <a:p>
            <a:fld id="{1413E6FA-519D-E648-A3A7-178C81E2644A}" type="slidenum">
              <a:rPr lang="en-US" smtClean="0"/>
              <a:t>18</a:t>
            </a:fld>
            <a:endParaRPr lang="en-US"/>
          </a:p>
        </p:txBody>
      </p:sp>
      <p:pic>
        <p:nvPicPr>
          <p:cNvPr id="7" name="Picture 6">
            <a:extLst>
              <a:ext uri="{FF2B5EF4-FFF2-40B4-BE49-F238E27FC236}">
                <a16:creationId xmlns:a16="http://schemas.microsoft.com/office/drawing/2014/main" id="{82495928-2293-534C-BC93-5104B753F0E7}"/>
              </a:ext>
            </a:extLst>
          </p:cNvPr>
          <p:cNvPicPr>
            <a:picLocks noChangeAspect="1"/>
          </p:cNvPicPr>
          <p:nvPr/>
        </p:nvPicPr>
        <p:blipFill>
          <a:blip r:embed="rId2"/>
          <a:stretch>
            <a:fillRect/>
          </a:stretch>
        </p:blipFill>
        <p:spPr>
          <a:xfrm>
            <a:off x="2365070" y="3023416"/>
            <a:ext cx="7461859" cy="3094550"/>
          </a:xfrm>
          <a:prstGeom prst="rect">
            <a:avLst/>
          </a:prstGeom>
        </p:spPr>
      </p:pic>
    </p:spTree>
    <p:extLst>
      <p:ext uri="{BB962C8B-B14F-4D97-AF65-F5344CB8AC3E}">
        <p14:creationId xmlns:p14="http://schemas.microsoft.com/office/powerpoint/2010/main" val="282575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E9D8-F7CC-5B49-801D-60CE5179EC88}"/>
              </a:ext>
            </a:extLst>
          </p:cNvPr>
          <p:cNvSpPr>
            <a:spLocks noGrp="1"/>
          </p:cNvSpPr>
          <p:nvPr>
            <p:ph type="title"/>
          </p:nvPr>
        </p:nvSpPr>
        <p:spPr/>
        <p:txBody>
          <a:bodyPr/>
          <a:lstStyle/>
          <a:p>
            <a:r>
              <a:rPr lang="en-US" dirty="0"/>
              <a:t>Kernel Trick</a:t>
            </a:r>
          </a:p>
        </p:txBody>
      </p:sp>
      <p:sp>
        <p:nvSpPr>
          <p:cNvPr id="4" name="Footer Placeholder 3">
            <a:extLst>
              <a:ext uri="{FF2B5EF4-FFF2-40B4-BE49-F238E27FC236}">
                <a16:creationId xmlns:a16="http://schemas.microsoft.com/office/drawing/2014/main" id="{61944C3A-B101-4D4D-8002-03665883E98A}"/>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514BC6F4-13DB-1647-9B18-16A51C609ACA}"/>
              </a:ext>
            </a:extLst>
          </p:cNvPr>
          <p:cNvSpPr>
            <a:spLocks noGrp="1"/>
          </p:cNvSpPr>
          <p:nvPr>
            <p:ph type="sldNum" sz="quarter" idx="12"/>
          </p:nvPr>
        </p:nvSpPr>
        <p:spPr/>
        <p:txBody>
          <a:bodyPr/>
          <a:lstStyle/>
          <a:p>
            <a:fld id="{1413E6FA-519D-E648-A3A7-178C81E2644A}" type="slidenum">
              <a:rPr lang="en-US" smtClean="0"/>
              <a:t>19</a:t>
            </a:fld>
            <a:endParaRPr lang="en-US"/>
          </a:p>
        </p:txBody>
      </p:sp>
      <p:sp>
        <p:nvSpPr>
          <p:cNvPr id="7" name="TextBox 6">
            <a:extLst>
              <a:ext uri="{FF2B5EF4-FFF2-40B4-BE49-F238E27FC236}">
                <a16:creationId xmlns:a16="http://schemas.microsoft.com/office/drawing/2014/main" id="{501305B1-D905-2B42-8B46-0848335396D8}"/>
              </a:ext>
            </a:extLst>
          </p:cNvPr>
          <p:cNvSpPr txBox="1"/>
          <p:nvPr/>
        </p:nvSpPr>
        <p:spPr>
          <a:xfrm>
            <a:off x="838199" y="1903364"/>
            <a:ext cx="10650795" cy="1015663"/>
          </a:xfrm>
          <a:prstGeom prst="rect">
            <a:avLst/>
          </a:prstGeom>
          <a:noFill/>
        </p:spPr>
        <p:txBody>
          <a:bodyPr wrap="square" rtlCol="0">
            <a:spAutoFit/>
          </a:bodyPr>
          <a:lstStyle/>
          <a:p>
            <a:r>
              <a:rPr lang="en-US" sz="2000" dirty="0"/>
              <a:t>An alternative approach in handling non-linearly separable data is known as Kernel Trick which maps the data into higher dimension space. When kernel trick is applied, additional features get created allowing the data to be viewed in new perspectives</a:t>
            </a:r>
          </a:p>
        </p:txBody>
      </p:sp>
      <p:pic>
        <p:nvPicPr>
          <p:cNvPr id="9" name="Picture 8">
            <a:extLst>
              <a:ext uri="{FF2B5EF4-FFF2-40B4-BE49-F238E27FC236}">
                <a16:creationId xmlns:a16="http://schemas.microsoft.com/office/drawing/2014/main" id="{4CAC4053-5F8A-5A44-92EC-64879C5FB138}"/>
              </a:ext>
            </a:extLst>
          </p:cNvPr>
          <p:cNvPicPr>
            <a:picLocks noChangeAspect="1"/>
          </p:cNvPicPr>
          <p:nvPr/>
        </p:nvPicPr>
        <p:blipFill>
          <a:blip r:embed="rId3"/>
          <a:stretch>
            <a:fillRect/>
          </a:stretch>
        </p:blipFill>
        <p:spPr>
          <a:xfrm>
            <a:off x="1837786" y="3165870"/>
            <a:ext cx="8306959" cy="2943636"/>
          </a:xfrm>
          <a:prstGeom prst="rect">
            <a:avLst/>
          </a:prstGeom>
        </p:spPr>
      </p:pic>
    </p:spTree>
    <p:extLst>
      <p:ext uri="{BB962C8B-B14F-4D97-AF65-F5344CB8AC3E}">
        <p14:creationId xmlns:p14="http://schemas.microsoft.com/office/powerpoint/2010/main" val="160141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Process</a:t>
            </a:r>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1413E6FA-519D-E648-A3A7-178C81E2644A}" type="slidenum">
              <a:rPr lang="en-US" smtClean="0"/>
              <a:t>2</a:t>
            </a:fld>
            <a:endParaRPr lang="en-US"/>
          </a:p>
        </p:txBody>
      </p:sp>
      <p:pic>
        <p:nvPicPr>
          <p:cNvPr id="6" name="Picture 5"/>
          <p:cNvPicPr>
            <a:picLocks noChangeAspect="1"/>
          </p:cNvPicPr>
          <p:nvPr/>
        </p:nvPicPr>
        <p:blipFill>
          <a:blip r:embed="rId2"/>
          <a:stretch>
            <a:fillRect/>
          </a:stretch>
        </p:blipFill>
        <p:spPr>
          <a:xfrm>
            <a:off x="1962518" y="1889621"/>
            <a:ext cx="8337105" cy="4831854"/>
          </a:xfrm>
          <a:prstGeom prst="rect">
            <a:avLst/>
          </a:prstGeom>
        </p:spPr>
      </p:pic>
    </p:spTree>
    <p:extLst>
      <p:ext uri="{BB962C8B-B14F-4D97-AF65-F5344CB8AC3E}">
        <p14:creationId xmlns:p14="http://schemas.microsoft.com/office/powerpoint/2010/main" val="3038232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18B2-8166-5F43-B93C-AD3CECA19DA7}"/>
              </a:ext>
            </a:extLst>
          </p:cNvPr>
          <p:cNvSpPr>
            <a:spLocks noGrp="1"/>
          </p:cNvSpPr>
          <p:nvPr>
            <p:ph type="title"/>
          </p:nvPr>
        </p:nvSpPr>
        <p:spPr/>
        <p:txBody>
          <a:bodyPr/>
          <a:lstStyle/>
          <a:p>
            <a:r>
              <a:rPr lang="en-US" dirty="0"/>
              <a:t>Common Kernels</a:t>
            </a:r>
          </a:p>
        </p:txBody>
      </p:sp>
      <p:sp>
        <p:nvSpPr>
          <p:cNvPr id="3" name="Content Placeholder 2">
            <a:extLst>
              <a:ext uri="{FF2B5EF4-FFF2-40B4-BE49-F238E27FC236}">
                <a16:creationId xmlns:a16="http://schemas.microsoft.com/office/drawing/2014/main" id="{0E906A40-BBEA-CB46-8F06-5C0715CE65EA}"/>
              </a:ext>
            </a:extLst>
          </p:cNvPr>
          <p:cNvSpPr>
            <a:spLocks noGrp="1"/>
          </p:cNvSpPr>
          <p:nvPr>
            <p:ph idx="1"/>
          </p:nvPr>
        </p:nvSpPr>
        <p:spPr/>
        <p:txBody>
          <a:bodyPr>
            <a:normAutofit lnSpcReduction="10000"/>
          </a:bodyPr>
          <a:lstStyle/>
          <a:p>
            <a:pPr marL="285750" indent="-285750"/>
            <a:r>
              <a:rPr lang="en-US" sz="2000" dirty="0"/>
              <a:t>The </a:t>
            </a:r>
            <a:r>
              <a:rPr lang="en-US" sz="2000" b="1" dirty="0"/>
              <a:t>linear kernel</a:t>
            </a:r>
            <a:r>
              <a:rPr lang="en-US" sz="2000" dirty="0"/>
              <a:t> does not transform the data at all</a:t>
            </a:r>
          </a:p>
          <a:p>
            <a:pPr marL="285750" indent="-285750"/>
            <a:r>
              <a:rPr lang="en-US" sz="2000" dirty="0"/>
              <a:t>The </a:t>
            </a:r>
            <a:r>
              <a:rPr lang="en-US" sz="2000" b="1" dirty="0"/>
              <a:t>polynomial kernel</a:t>
            </a:r>
            <a:r>
              <a:rPr lang="en-US" sz="2000" dirty="0"/>
              <a:t> of degree </a:t>
            </a:r>
            <a:r>
              <a:rPr lang="en-US" sz="2000" i="1" dirty="0"/>
              <a:t>d</a:t>
            </a:r>
            <a:r>
              <a:rPr lang="en-US" sz="2000" dirty="0"/>
              <a:t> adds a simple nonlinear transformation of the data</a:t>
            </a:r>
          </a:p>
          <a:p>
            <a:pPr marL="285750" indent="-285750"/>
            <a:r>
              <a:rPr lang="en-US" sz="2000" dirty="0"/>
              <a:t>The </a:t>
            </a:r>
            <a:r>
              <a:rPr lang="en-US" sz="2000" b="1" dirty="0"/>
              <a:t>sigmoid kernel</a:t>
            </a:r>
            <a:r>
              <a:rPr lang="en-US" sz="2000" dirty="0"/>
              <a:t> results in a SVM model somewhat analogous to a neural network using a sigmoid activation function</a:t>
            </a:r>
          </a:p>
          <a:p>
            <a:pPr marL="285750" indent="-285750"/>
            <a:r>
              <a:rPr lang="en-US" sz="2000" dirty="0"/>
              <a:t>The </a:t>
            </a:r>
            <a:r>
              <a:rPr lang="en-US" sz="2000" b="1" dirty="0"/>
              <a:t>Gaussian RBF kernel</a:t>
            </a:r>
            <a:r>
              <a:rPr lang="en-US" sz="2000" dirty="0"/>
              <a:t> is similar to a RBF neural network. The RBF kernel performs well on many types of data and is thought to be a reasonable starting point for many learning tasks</a:t>
            </a:r>
          </a:p>
          <a:p>
            <a:pPr marL="285750" indent="-285750"/>
            <a:endParaRPr lang="en-US" sz="2000" dirty="0"/>
          </a:p>
          <a:p>
            <a:pPr marL="0" indent="0">
              <a:buNone/>
            </a:pPr>
            <a:r>
              <a:rPr lang="en-US" sz="2000" dirty="0"/>
              <a:t>There is no rule in matching a particular kernel to a learning task. Often time evaluating the outputs of the test dataset is required to choose one that most suitable to the task.</a:t>
            </a:r>
          </a:p>
          <a:p>
            <a:pPr marL="0" indent="0">
              <a:buNone/>
            </a:pPr>
            <a:endParaRPr lang="en-US" sz="2000" dirty="0"/>
          </a:p>
          <a:p>
            <a:pPr marL="0" indent="0">
              <a:buNone/>
            </a:pPr>
            <a:r>
              <a:rPr lang="en-US" b="1" dirty="0"/>
              <a:t>Important to normalize the input data so all the variables have comparable input unit</a:t>
            </a:r>
          </a:p>
          <a:p>
            <a:endParaRPr lang="en-US" dirty="0"/>
          </a:p>
        </p:txBody>
      </p:sp>
      <p:sp>
        <p:nvSpPr>
          <p:cNvPr id="4" name="Footer Placeholder 3">
            <a:extLst>
              <a:ext uri="{FF2B5EF4-FFF2-40B4-BE49-F238E27FC236}">
                <a16:creationId xmlns:a16="http://schemas.microsoft.com/office/drawing/2014/main" id="{183DF7BF-5E11-3347-9419-7BBA90B7B717}"/>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DF17D557-E25E-734A-8B78-8BBB082CB8FD}"/>
              </a:ext>
            </a:extLst>
          </p:cNvPr>
          <p:cNvSpPr>
            <a:spLocks noGrp="1"/>
          </p:cNvSpPr>
          <p:nvPr>
            <p:ph type="sldNum" sz="quarter" idx="12"/>
          </p:nvPr>
        </p:nvSpPr>
        <p:spPr/>
        <p:txBody>
          <a:bodyPr/>
          <a:lstStyle/>
          <a:p>
            <a:fld id="{1413E6FA-519D-E648-A3A7-178C81E2644A}" type="slidenum">
              <a:rPr lang="en-US" smtClean="0"/>
              <a:t>20</a:t>
            </a:fld>
            <a:endParaRPr lang="en-US"/>
          </a:p>
        </p:txBody>
      </p:sp>
    </p:spTree>
    <p:extLst>
      <p:ext uri="{BB962C8B-B14F-4D97-AF65-F5344CB8AC3E}">
        <p14:creationId xmlns:p14="http://schemas.microsoft.com/office/powerpoint/2010/main" val="343452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6176-42A1-EF4A-8CA5-13C3DCEFE845}"/>
              </a:ext>
            </a:extLst>
          </p:cNvPr>
          <p:cNvSpPr>
            <a:spLocks noGrp="1"/>
          </p:cNvSpPr>
          <p:nvPr>
            <p:ph type="title"/>
          </p:nvPr>
        </p:nvSpPr>
        <p:spPr/>
        <p:txBody>
          <a:bodyPr/>
          <a:lstStyle/>
          <a:p>
            <a:r>
              <a:rPr lang="en-US" b="1" dirty="0"/>
              <a:t>svm() </a:t>
            </a:r>
            <a:r>
              <a:rPr lang="en-US" dirty="0"/>
              <a:t>function from the </a:t>
            </a:r>
            <a:r>
              <a:rPr lang="en-US" b="1" dirty="0"/>
              <a:t>e1071</a:t>
            </a:r>
            <a:r>
              <a:rPr lang="en-US" dirty="0"/>
              <a:t> package</a:t>
            </a:r>
          </a:p>
        </p:txBody>
      </p:sp>
      <p:sp>
        <p:nvSpPr>
          <p:cNvPr id="3" name="Content Placeholder 2">
            <a:extLst>
              <a:ext uri="{FF2B5EF4-FFF2-40B4-BE49-F238E27FC236}">
                <a16:creationId xmlns:a16="http://schemas.microsoft.com/office/drawing/2014/main" id="{4F1A51DA-2B2E-5742-AC92-311BC643C60D}"/>
              </a:ext>
            </a:extLst>
          </p:cNvPr>
          <p:cNvSpPr>
            <a:spLocks noGrp="1"/>
          </p:cNvSpPr>
          <p:nvPr>
            <p:ph idx="1"/>
          </p:nvPr>
        </p:nvSpPr>
        <p:spPr/>
        <p:txBody>
          <a:bodyPr>
            <a:normAutofit lnSpcReduction="10000"/>
          </a:bodyPr>
          <a:lstStyle/>
          <a:p>
            <a:endParaRPr lang="en-US" sz="2000" dirty="0"/>
          </a:p>
          <a:p>
            <a:r>
              <a:rPr lang="en-US" sz="2000" b="1" dirty="0"/>
              <a:t>formula</a:t>
            </a:r>
            <a:r>
              <a:rPr lang="en-US" sz="2000" dirty="0"/>
              <a:t> – model to be fit. Specify the dependent and predictor variables</a:t>
            </a:r>
          </a:p>
          <a:p>
            <a:r>
              <a:rPr lang="en-US" sz="2000" b="1" dirty="0"/>
              <a:t>data</a:t>
            </a:r>
            <a:r>
              <a:rPr lang="en-US" sz="2000" dirty="0"/>
              <a:t> – data frame containing the data – i.e. train_set</a:t>
            </a:r>
          </a:p>
          <a:p>
            <a:r>
              <a:rPr lang="en-US" sz="2000" b="1" dirty="0"/>
              <a:t>type</a:t>
            </a:r>
            <a:r>
              <a:rPr lang="en-US" sz="2000" dirty="0"/>
              <a:t> – </a:t>
            </a:r>
          </a:p>
          <a:p>
            <a:pPr lvl="1">
              <a:buFont typeface="Courier New" panose="02070309020205020404" pitchFamily="49" charset="0"/>
              <a:buChar char="o"/>
            </a:pPr>
            <a:r>
              <a:rPr lang="en-US" sz="1600" dirty="0"/>
              <a:t>C-classification, nu-classification, one-classification (for novelty detection), eps-regression, nu-regression</a:t>
            </a:r>
            <a:endParaRPr lang="en-US" sz="800" dirty="0"/>
          </a:p>
          <a:p>
            <a:r>
              <a:rPr lang="en-US" sz="2000" b="1" dirty="0"/>
              <a:t>kernel</a:t>
            </a:r>
            <a:r>
              <a:rPr lang="en-US" sz="2000" dirty="0"/>
              <a:t> – the form of the decision boundary</a:t>
            </a:r>
          </a:p>
          <a:p>
            <a:pPr lvl="1">
              <a:buFont typeface="Courier New" panose="02070309020205020404" pitchFamily="49" charset="0"/>
              <a:buChar char="o"/>
            </a:pPr>
            <a:r>
              <a:rPr lang="en-US" sz="1600" dirty="0"/>
              <a:t>Linear, polynomial, radial, sigmoid</a:t>
            </a:r>
          </a:p>
          <a:p>
            <a:r>
              <a:rPr lang="en-US" sz="1600" b="1" dirty="0"/>
              <a:t>cost</a:t>
            </a:r>
            <a:r>
              <a:rPr lang="en-US" sz="1600" dirty="0"/>
              <a:t> – parameter used to tune model</a:t>
            </a:r>
          </a:p>
          <a:p>
            <a:pPr lvl="1">
              <a:buFont typeface="Courier New" panose="02070309020205020404" pitchFamily="49" charset="0"/>
              <a:buChar char="o"/>
            </a:pPr>
            <a:r>
              <a:rPr lang="en-US" sz="1600" dirty="0"/>
              <a:t>cost of constraints violation (default: 1)</a:t>
            </a:r>
          </a:p>
          <a:p>
            <a:r>
              <a:rPr lang="en-US" sz="1600" b="1" dirty="0"/>
              <a:t>gamma</a:t>
            </a:r>
            <a:r>
              <a:rPr lang="en-US" sz="1600" dirty="0"/>
              <a:t> – parameter used to tune model</a:t>
            </a:r>
          </a:p>
          <a:p>
            <a:pPr lvl="1">
              <a:buFont typeface="Courier New" panose="02070309020205020404" pitchFamily="49" charset="0"/>
              <a:buChar char="o"/>
            </a:pPr>
            <a:r>
              <a:rPr lang="en-US" sz="1600" dirty="0"/>
              <a:t>parameter needed for all kernels except linear (default: 1/(data dimension))</a:t>
            </a:r>
          </a:p>
          <a:p>
            <a:r>
              <a:rPr lang="en-US" sz="1600" b="1" dirty="0"/>
              <a:t>scale</a:t>
            </a:r>
            <a:r>
              <a:rPr lang="en-US" sz="1600" dirty="0"/>
              <a:t> – to scale the data or not</a:t>
            </a:r>
            <a:br>
              <a:rPr lang="en-US" sz="2000" dirty="0"/>
            </a:br>
            <a:endParaRPr lang="en-US" sz="2000" dirty="0"/>
          </a:p>
        </p:txBody>
      </p:sp>
      <p:sp>
        <p:nvSpPr>
          <p:cNvPr id="4" name="Footer Placeholder 3">
            <a:extLst>
              <a:ext uri="{FF2B5EF4-FFF2-40B4-BE49-F238E27FC236}">
                <a16:creationId xmlns:a16="http://schemas.microsoft.com/office/drawing/2014/main" id="{448A4CF9-0D1D-F849-BE2A-E4665E311786}"/>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F59232E8-58BB-374E-A756-F934B20EE3FE}"/>
              </a:ext>
            </a:extLst>
          </p:cNvPr>
          <p:cNvSpPr>
            <a:spLocks noGrp="1"/>
          </p:cNvSpPr>
          <p:nvPr>
            <p:ph type="sldNum" sz="quarter" idx="12"/>
          </p:nvPr>
        </p:nvSpPr>
        <p:spPr/>
        <p:txBody>
          <a:bodyPr/>
          <a:lstStyle/>
          <a:p>
            <a:fld id="{1413E6FA-519D-E648-A3A7-178C81E2644A}" type="slidenum">
              <a:rPr lang="en-US" smtClean="0"/>
              <a:t>21</a:t>
            </a:fld>
            <a:endParaRPr lang="en-US"/>
          </a:p>
        </p:txBody>
      </p:sp>
    </p:spTree>
    <p:extLst>
      <p:ext uri="{BB962C8B-B14F-4D97-AF65-F5344CB8AC3E}">
        <p14:creationId xmlns:p14="http://schemas.microsoft.com/office/powerpoint/2010/main" val="289133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B4CC-B506-F343-B226-1AD562032D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8AB3E6-FFEA-724D-A4E4-78D05A4CBFA9}"/>
              </a:ext>
            </a:extLst>
          </p:cNvPr>
          <p:cNvSpPr>
            <a:spLocks noGrp="1"/>
          </p:cNvSpPr>
          <p:nvPr>
            <p:ph idx="1"/>
          </p:nvPr>
        </p:nvSpPr>
        <p:spPr/>
        <p:txBody>
          <a:bodyPr>
            <a:normAutofit/>
          </a:bodyPr>
          <a:lstStyle/>
          <a:p>
            <a:pPr marL="0" indent="0">
              <a:buNone/>
            </a:pPr>
            <a:r>
              <a:rPr lang="en-US" sz="2000" dirty="0"/>
              <a:t>Gareth James, Daniela Witten, Trevor Hastie, Robert Tibshirani. </a:t>
            </a:r>
            <a:r>
              <a:rPr lang="en-US" sz="2000" i="1" dirty="0"/>
              <a:t>An </a:t>
            </a:r>
            <a:r>
              <a:rPr lang="en-US" sz="2000" b="1" i="1" dirty="0"/>
              <a:t>Introduction to Statistical Learning</a:t>
            </a:r>
            <a:r>
              <a:rPr lang="en-US" sz="2000" i="1" dirty="0"/>
              <a:t> : with Applications in R</a:t>
            </a:r>
            <a:r>
              <a:rPr lang="en-US" sz="2000" dirty="0"/>
              <a:t>. New York :Springer, 2013</a:t>
            </a:r>
          </a:p>
          <a:p>
            <a:pPr marL="0" indent="0">
              <a:buNone/>
            </a:pPr>
            <a:r>
              <a:rPr lang="en-US" sz="2000" dirty="0"/>
              <a:t>Lantz, B (2019). </a:t>
            </a:r>
            <a:r>
              <a:rPr lang="en-US" sz="2000" b="1" i="1" dirty="0"/>
              <a:t>Machine Learning </a:t>
            </a:r>
            <a:r>
              <a:rPr lang="en-US" sz="2000" i="1" dirty="0"/>
              <a:t>with </a:t>
            </a:r>
            <a:r>
              <a:rPr lang="en-US" sz="2000" b="1" i="1" dirty="0"/>
              <a:t>R</a:t>
            </a:r>
            <a:r>
              <a:rPr lang="en-US" sz="2000" dirty="0"/>
              <a:t>. Birmingham, UK: Packt Publishing Ltd.</a:t>
            </a:r>
          </a:p>
          <a:p>
            <a:pPr marL="0" indent="0">
              <a:buNone/>
            </a:pPr>
            <a:r>
              <a:rPr lang="en-US" sz="2000" dirty="0"/>
              <a:t>Pang-Ning Tan, Michael Steinbach, Vipin Kumar. </a:t>
            </a:r>
            <a:r>
              <a:rPr lang="en-US" sz="2000" b="1" dirty="0"/>
              <a:t>Introduction to Data Mining</a:t>
            </a:r>
            <a:r>
              <a:rPr lang="en-US" sz="2000" dirty="0"/>
              <a:t>. Boston, MA: Pearson Education, Inc, 2005</a:t>
            </a:r>
            <a:endParaRPr lang="en-US" sz="1600" dirty="0"/>
          </a:p>
        </p:txBody>
      </p:sp>
      <p:sp>
        <p:nvSpPr>
          <p:cNvPr id="4" name="Footer Placeholder 3">
            <a:extLst>
              <a:ext uri="{FF2B5EF4-FFF2-40B4-BE49-F238E27FC236}">
                <a16:creationId xmlns:a16="http://schemas.microsoft.com/office/drawing/2014/main" id="{F80B0447-2771-9B46-B9EA-1BC4B2527420}"/>
              </a:ext>
            </a:extLst>
          </p:cNvPr>
          <p:cNvSpPr>
            <a:spLocks noGrp="1"/>
          </p:cNvSpPr>
          <p:nvPr>
            <p:ph type="ftr" sz="quarter" idx="11"/>
          </p:nvPr>
        </p:nvSpPr>
        <p:spPr/>
        <p:txBody>
          <a:bodyPr/>
          <a:lstStyle/>
          <a:p>
            <a:r>
              <a:rPr lang="en-US" dirty="0"/>
              <a:t>Tin Hoang | Syracuse University</a:t>
            </a:r>
          </a:p>
        </p:txBody>
      </p:sp>
      <p:sp>
        <p:nvSpPr>
          <p:cNvPr id="5" name="Slide Number Placeholder 4">
            <a:extLst>
              <a:ext uri="{FF2B5EF4-FFF2-40B4-BE49-F238E27FC236}">
                <a16:creationId xmlns:a16="http://schemas.microsoft.com/office/drawing/2014/main" id="{0497B39C-21FD-BC40-9357-222EAAB81E09}"/>
              </a:ext>
            </a:extLst>
          </p:cNvPr>
          <p:cNvSpPr>
            <a:spLocks noGrp="1"/>
          </p:cNvSpPr>
          <p:nvPr>
            <p:ph type="sldNum" sz="quarter" idx="12"/>
          </p:nvPr>
        </p:nvSpPr>
        <p:spPr/>
        <p:txBody>
          <a:bodyPr/>
          <a:lstStyle/>
          <a:p>
            <a:fld id="{1413E6FA-519D-E648-A3A7-178C81E2644A}" type="slidenum">
              <a:rPr lang="en-US" smtClean="0"/>
              <a:t>22</a:t>
            </a:fld>
            <a:endParaRPr lang="en-US"/>
          </a:p>
        </p:txBody>
      </p:sp>
    </p:spTree>
    <p:extLst>
      <p:ext uri="{BB962C8B-B14F-4D97-AF65-F5344CB8AC3E}">
        <p14:creationId xmlns:p14="http://schemas.microsoft.com/office/powerpoint/2010/main" val="143675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Algorithms</a:t>
            </a:r>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1413E6FA-519D-E648-A3A7-178C81E2644A}" type="slidenum">
              <a:rPr lang="en-US" smtClean="0"/>
              <a:t>3</a:t>
            </a:fld>
            <a:endParaRPr lang="en-US"/>
          </a:p>
        </p:txBody>
      </p:sp>
      <p:pic>
        <p:nvPicPr>
          <p:cNvPr id="6" name="Picture 5"/>
          <p:cNvPicPr>
            <a:picLocks noChangeAspect="1"/>
          </p:cNvPicPr>
          <p:nvPr/>
        </p:nvPicPr>
        <p:blipFill>
          <a:blip r:embed="rId2"/>
          <a:stretch>
            <a:fillRect/>
          </a:stretch>
        </p:blipFill>
        <p:spPr>
          <a:xfrm>
            <a:off x="1817508" y="1828680"/>
            <a:ext cx="8541117" cy="4892795"/>
          </a:xfrm>
          <a:prstGeom prst="rect">
            <a:avLst/>
          </a:prstGeom>
        </p:spPr>
      </p:pic>
    </p:spTree>
    <p:extLst>
      <p:ext uri="{BB962C8B-B14F-4D97-AF65-F5344CB8AC3E}">
        <p14:creationId xmlns:p14="http://schemas.microsoft.com/office/powerpoint/2010/main" val="425449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Instance-Based Learning</a:t>
            </a:r>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1413E6FA-519D-E648-A3A7-178C81E2644A}" type="slidenum">
              <a:rPr lang="en-US" smtClean="0"/>
              <a:t>4</a:t>
            </a:fld>
            <a:endParaRPr lang="en-US"/>
          </a:p>
        </p:txBody>
      </p:sp>
      <p:pic>
        <p:nvPicPr>
          <p:cNvPr id="6" name="Picture 5"/>
          <p:cNvPicPr>
            <a:picLocks noChangeAspect="1"/>
          </p:cNvPicPr>
          <p:nvPr/>
        </p:nvPicPr>
        <p:blipFill>
          <a:blip r:embed="rId3"/>
          <a:stretch>
            <a:fillRect/>
          </a:stretch>
        </p:blipFill>
        <p:spPr>
          <a:xfrm>
            <a:off x="2027774" y="1861041"/>
            <a:ext cx="8382640" cy="4860433"/>
          </a:xfrm>
          <a:prstGeom prst="rect">
            <a:avLst/>
          </a:prstGeom>
        </p:spPr>
      </p:pic>
    </p:spTree>
    <p:extLst>
      <p:ext uri="{BB962C8B-B14F-4D97-AF65-F5344CB8AC3E}">
        <p14:creationId xmlns:p14="http://schemas.microsoft.com/office/powerpoint/2010/main" val="217003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F743-8DE8-5B46-8FF0-8500FFDB2CCE}"/>
              </a:ext>
            </a:extLst>
          </p:cNvPr>
          <p:cNvSpPr>
            <a:spLocks noGrp="1"/>
          </p:cNvSpPr>
          <p:nvPr>
            <p:ph type="title"/>
          </p:nvPr>
        </p:nvSpPr>
        <p:spPr/>
        <p:txBody>
          <a:bodyPr/>
          <a:lstStyle/>
          <a:p>
            <a:r>
              <a:rPr lang="en-US" dirty="0"/>
              <a:t>Nearest Neighbor Classification</a:t>
            </a:r>
          </a:p>
        </p:txBody>
      </p:sp>
      <p:sp>
        <p:nvSpPr>
          <p:cNvPr id="3" name="Content Placeholder 2">
            <a:extLst>
              <a:ext uri="{FF2B5EF4-FFF2-40B4-BE49-F238E27FC236}">
                <a16:creationId xmlns:a16="http://schemas.microsoft.com/office/drawing/2014/main" id="{9F5F5FEA-E6C0-9C4D-BC27-6CECF856D691}"/>
              </a:ext>
            </a:extLst>
          </p:cNvPr>
          <p:cNvSpPr>
            <a:spLocks noGrp="1"/>
          </p:cNvSpPr>
          <p:nvPr>
            <p:ph idx="1"/>
          </p:nvPr>
        </p:nvSpPr>
        <p:spPr/>
        <p:txBody>
          <a:bodyPr/>
          <a:lstStyle/>
          <a:p>
            <a:pPr marL="0" indent="0">
              <a:buNone/>
            </a:pPr>
            <a:r>
              <a:rPr lang="en-US" b="1" dirty="0"/>
              <a:t>Nearest Neighbor </a:t>
            </a:r>
            <a:r>
              <a:rPr lang="en-US" dirty="0"/>
              <a:t>classifies unlabeled data by assigning them the class of similar labeled data</a:t>
            </a:r>
            <a:r>
              <a:rPr lang="en-US" b="1" dirty="0"/>
              <a:t> </a:t>
            </a:r>
            <a:r>
              <a:rPr lang="en-US" dirty="0"/>
              <a:t> </a:t>
            </a:r>
          </a:p>
        </p:txBody>
      </p:sp>
      <p:sp>
        <p:nvSpPr>
          <p:cNvPr id="4" name="Footer Placeholder 3">
            <a:extLst>
              <a:ext uri="{FF2B5EF4-FFF2-40B4-BE49-F238E27FC236}">
                <a16:creationId xmlns:a16="http://schemas.microsoft.com/office/drawing/2014/main" id="{C282515B-FE64-9C43-AAD3-28043E72BA89}"/>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a16="http://schemas.microsoft.com/office/drawing/2014/main" id="{3B0FBFA6-EA7D-864A-9F36-BA9EB3FCFD94}"/>
              </a:ext>
            </a:extLst>
          </p:cNvPr>
          <p:cNvSpPr>
            <a:spLocks noGrp="1"/>
          </p:cNvSpPr>
          <p:nvPr>
            <p:ph type="sldNum" sz="quarter" idx="12"/>
          </p:nvPr>
        </p:nvSpPr>
        <p:spPr/>
        <p:txBody>
          <a:bodyPr/>
          <a:lstStyle/>
          <a:p>
            <a:fld id="{1413E6FA-519D-E648-A3A7-178C81E2644A}" type="slidenum">
              <a:rPr lang="en-US" smtClean="0"/>
              <a:t>5</a:t>
            </a:fld>
            <a:endParaRPr lang="en-US"/>
          </a:p>
        </p:txBody>
      </p:sp>
    </p:spTree>
    <p:extLst>
      <p:ext uri="{BB962C8B-B14F-4D97-AF65-F5344CB8AC3E}">
        <p14:creationId xmlns:p14="http://schemas.microsoft.com/office/powerpoint/2010/main" val="197837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Neighbors algorithm (k-NN)</a:t>
            </a:r>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1413E6FA-519D-E648-A3A7-178C81E2644A}" type="slidenum">
              <a:rPr lang="en-US" smtClean="0"/>
              <a:t>6</a:t>
            </a:fld>
            <a:endParaRPr lang="en-US"/>
          </a:p>
        </p:txBody>
      </p:sp>
      <p:pic>
        <p:nvPicPr>
          <p:cNvPr id="6" name="Picture 5"/>
          <p:cNvPicPr>
            <a:picLocks noChangeAspect="1"/>
          </p:cNvPicPr>
          <p:nvPr/>
        </p:nvPicPr>
        <p:blipFill>
          <a:blip r:embed="rId2"/>
          <a:stretch>
            <a:fillRect/>
          </a:stretch>
        </p:blipFill>
        <p:spPr>
          <a:xfrm>
            <a:off x="249608" y="2380397"/>
            <a:ext cx="3674115" cy="3246892"/>
          </a:xfrm>
          <a:prstGeom prst="rect">
            <a:avLst/>
          </a:prstGeom>
        </p:spPr>
      </p:pic>
      <p:pic>
        <p:nvPicPr>
          <p:cNvPr id="7" name="Picture 6"/>
          <p:cNvPicPr>
            <a:picLocks noChangeAspect="1"/>
          </p:cNvPicPr>
          <p:nvPr/>
        </p:nvPicPr>
        <p:blipFill>
          <a:blip r:embed="rId3"/>
          <a:stretch>
            <a:fillRect/>
          </a:stretch>
        </p:blipFill>
        <p:spPr>
          <a:xfrm>
            <a:off x="4078829" y="2404213"/>
            <a:ext cx="3697417" cy="3208053"/>
          </a:xfrm>
          <a:prstGeom prst="rect">
            <a:avLst/>
          </a:prstGeom>
        </p:spPr>
      </p:pic>
      <p:pic>
        <p:nvPicPr>
          <p:cNvPr id="8" name="Picture 7"/>
          <p:cNvPicPr>
            <a:picLocks noChangeAspect="1"/>
          </p:cNvPicPr>
          <p:nvPr/>
        </p:nvPicPr>
        <p:blipFill>
          <a:blip r:embed="rId4"/>
          <a:stretch>
            <a:fillRect/>
          </a:stretch>
        </p:blipFill>
        <p:spPr>
          <a:xfrm>
            <a:off x="8012856" y="2404213"/>
            <a:ext cx="3674115" cy="3262427"/>
          </a:xfrm>
          <a:prstGeom prst="rect">
            <a:avLst/>
          </a:prstGeom>
        </p:spPr>
      </p:pic>
    </p:spTree>
    <p:extLst>
      <p:ext uri="{BB962C8B-B14F-4D97-AF65-F5344CB8AC3E}">
        <p14:creationId xmlns:p14="http://schemas.microsoft.com/office/powerpoint/2010/main" val="30666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Similarity</a:t>
            </a:r>
          </a:p>
        </p:txBody>
      </p:sp>
      <p:sp>
        <p:nvSpPr>
          <p:cNvPr id="3" name="Content Placeholder 2"/>
          <p:cNvSpPr>
            <a:spLocks noGrp="1"/>
          </p:cNvSpPr>
          <p:nvPr>
            <p:ph idx="1"/>
          </p:nvPr>
        </p:nvSpPr>
        <p:spPr/>
        <p:txBody>
          <a:bodyPr/>
          <a:lstStyle/>
          <a:p>
            <a:r>
              <a:rPr lang="en-US" dirty="0"/>
              <a:t>Similarity and distance: Two opposite concepts </a:t>
            </a:r>
          </a:p>
          <a:p>
            <a:pPr lvl="1"/>
            <a:r>
              <a:rPr lang="en-US" dirty="0"/>
              <a:t>Similarity measures how close or similar two examples are. </a:t>
            </a:r>
          </a:p>
          <a:p>
            <a:pPr lvl="1"/>
            <a:r>
              <a:rPr lang="en-US" dirty="0"/>
              <a:t>Distance measures how far or different two examples are.</a:t>
            </a:r>
          </a:p>
          <a:p>
            <a:pPr marL="457200" lvl="1" indent="0">
              <a:buNone/>
            </a:pPr>
            <a:endParaRPr lang="en-US" dirty="0"/>
          </a:p>
          <a:p>
            <a:r>
              <a:rPr lang="en-US" dirty="0"/>
              <a:t>Numeric Attribute: </a:t>
            </a:r>
          </a:p>
          <a:p>
            <a:pPr lvl="1"/>
            <a:r>
              <a:rPr lang="en-US" i="1" dirty="0"/>
              <a:t>Euclidean</a:t>
            </a:r>
            <a:r>
              <a:rPr lang="en-US" dirty="0"/>
              <a:t>, </a:t>
            </a:r>
            <a:r>
              <a:rPr lang="en-US" i="1" dirty="0"/>
              <a:t>Manhattan, Minkowski  </a:t>
            </a:r>
          </a:p>
          <a:p>
            <a:r>
              <a:rPr lang="en-US" dirty="0"/>
              <a:t>Distance between Nominal Values:</a:t>
            </a:r>
          </a:p>
          <a:p>
            <a:pPr lvl="1"/>
            <a:r>
              <a:rPr lang="en-US" i="1" dirty="0"/>
              <a:t>Simple matching, Binary Coding</a:t>
            </a:r>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1413E6FA-519D-E648-A3A7-178C81E2644A}" type="slidenum">
              <a:rPr lang="en-US" smtClean="0"/>
              <a:t>7</a:t>
            </a:fld>
            <a:endParaRPr lang="en-US"/>
          </a:p>
        </p:txBody>
      </p:sp>
    </p:spTree>
    <p:extLst>
      <p:ext uri="{BB962C8B-B14F-4D97-AF65-F5344CB8AC3E}">
        <p14:creationId xmlns:p14="http://schemas.microsoft.com/office/powerpoint/2010/main" val="148936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k</a:t>
            </a:r>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1413E6FA-519D-E648-A3A7-178C81E2644A}" type="slidenum">
              <a:rPr lang="en-US" smtClean="0"/>
              <a:t>8</a:t>
            </a:fld>
            <a:endParaRPr lang="en-US"/>
          </a:p>
        </p:txBody>
      </p:sp>
      <p:pic>
        <p:nvPicPr>
          <p:cNvPr id="7" name="Picture 6"/>
          <p:cNvPicPr>
            <a:picLocks noChangeAspect="1"/>
          </p:cNvPicPr>
          <p:nvPr/>
        </p:nvPicPr>
        <p:blipFill>
          <a:blip r:embed="rId3"/>
          <a:stretch>
            <a:fillRect/>
          </a:stretch>
        </p:blipFill>
        <p:spPr>
          <a:xfrm>
            <a:off x="2415822" y="1889603"/>
            <a:ext cx="6908800" cy="3161447"/>
          </a:xfrm>
          <a:prstGeom prst="rect">
            <a:avLst/>
          </a:prstGeom>
        </p:spPr>
      </p:pic>
      <p:sp>
        <p:nvSpPr>
          <p:cNvPr id="3" name="TextBox 2"/>
          <p:cNvSpPr txBox="1"/>
          <p:nvPr/>
        </p:nvSpPr>
        <p:spPr>
          <a:xfrm>
            <a:off x="6716889" y="5227387"/>
            <a:ext cx="2106474" cy="400110"/>
          </a:xfrm>
          <a:prstGeom prst="rect">
            <a:avLst/>
          </a:prstGeom>
          <a:noFill/>
        </p:spPr>
        <p:txBody>
          <a:bodyPr wrap="none" rtlCol="0">
            <a:spAutoFit/>
          </a:bodyPr>
          <a:lstStyle/>
          <a:p>
            <a:r>
              <a:rPr lang="en-US" sz="2000" dirty="0"/>
              <a:t>Sensitive to noises</a:t>
            </a:r>
          </a:p>
        </p:txBody>
      </p:sp>
      <p:sp>
        <p:nvSpPr>
          <p:cNvPr id="8" name="TextBox 7"/>
          <p:cNvSpPr txBox="1"/>
          <p:nvPr/>
        </p:nvSpPr>
        <p:spPr>
          <a:xfrm>
            <a:off x="2415822" y="5084569"/>
            <a:ext cx="2963882" cy="707886"/>
          </a:xfrm>
          <a:prstGeom prst="rect">
            <a:avLst/>
          </a:prstGeom>
          <a:noFill/>
        </p:spPr>
        <p:txBody>
          <a:bodyPr wrap="square" rtlCol="0">
            <a:spAutoFit/>
          </a:bodyPr>
          <a:lstStyle/>
          <a:p>
            <a:r>
              <a:rPr lang="en-US" sz="2000" dirty="0"/>
              <a:t>neighborhood may include points from other classes</a:t>
            </a:r>
          </a:p>
        </p:txBody>
      </p:sp>
    </p:spTree>
    <p:extLst>
      <p:ext uri="{BB962C8B-B14F-4D97-AF65-F5344CB8AC3E}">
        <p14:creationId xmlns:p14="http://schemas.microsoft.com/office/powerpoint/2010/main" val="125291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4" name="Footer Placeholder 3"/>
          <p:cNvSpPr>
            <a:spLocks noGrp="1"/>
          </p:cNvSpPr>
          <p:nvPr>
            <p:ph type="ftr" sz="quarter" idx="11"/>
          </p:nvPr>
        </p:nvSpPr>
        <p:spPr/>
        <p:txBody>
          <a:bodyPr/>
          <a:lstStyle/>
          <a:p>
            <a:r>
              <a:rPr lang="en-US"/>
              <a:t>Tin Hoang | Syracuse University</a:t>
            </a:r>
          </a:p>
        </p:txBody>
      </p:sp>
      <p:sp>
        <p:nvSpPr>
          <p:cNvPr id="5" name="Slide Number Placeholder 4"/>
          <p:cNvSpPr>
            <a:spLocks noGrp="1"/>
          </p:cNvSpPr>
          <p:nvPr>
            <p:ph type="sldNum" sz="quarter" idx="12"/>
          </p:nvPr>
        </p:nvSpPr>
        <p:spPr/>
        <p:txBody>
          <a:bodyPr/>
          <a:lstStyle/>
          <a:p>
            <a:fld id="{1413E6FA-519D-E648-A3A7-178C81E2644A}" type="slidenum">
              <a:rPr lang="en-US" smtClean="0"/>
              <a:t>9</a:t>
            </a:fld>
            <a:endParaRPr lang="en-US"/>
          </a:p>
        </p:txBody>
      </p:sp>
      <p:grpSp>
        <p:nvGrpSpPr>
          <p:cNvPr id="14" name="Group 13"/>
          <p:cNvGrpSpPr/>
          <p:nvPr/>
        </p:nvGrpSpPr>
        <p:grpSpPr>
          <a:xfrm>
            <a:off x="793366" y="2622231"/>
            <a:ext cx="3227102" cy="1401288"/>
            <a:chOff x="1061915" y="2622231"/>
            <a:chExt cx="3227102" cy="1401288"/>
          </a:xfrm>
        </p:grpSpPr>
        <p:pic>
          <p:nvPicPr>
            <p:cNvPr id="6" name="Picture 5"/>
            <p:cNvPicPr>
              <a:picLocks noChangeAspect="1"/>
            </p:cNvPicPr>
            <p:nvPr/>
          </p:nvPicPr>
          <p:blipFill>
            <a:blip r:embed="rId2"/>
            <a:stretch>
              <a:fillRect/>
            </a:stretch>
          </p:blipFill>
          <p:spPr>
            <a:xfrm>
              <a:off x="1175069" y="3213781"/>
              <a:ext cx="3000794" cy="809738"/>
            </a:xfrm>
            <a:prstGeom prst="rect">
              <a:avLst/>
            </a:prstGeom>
          </p:spPr>
        </p:pic>
        <p:sp>
          <p:nvSpPr>
            <p:cNvPr id="9" name="TextBox 8"/>
            <p:cNvSpPr txBox="1"/>
            <p:nvPr/>
          </p:nvSpPr>
          <p:spPr>
            <a:xfrm>
              <a:off x="1061915" y="2622231"/>
              <a:ext cx="3227102" cy="461665"/>
            </a:xfrm>
            <a:prstGeom prst="rect">
              <a:avLst/>
            </a:prstGeom>
            <a:noFill/>
          </p:spPr>
          <p:txBody>
            <a:bodyPr wrap="none" rtlCol="0">
              <a:spAutoFit/>
            </a:bodyPr>
            <a:lstStyle/>
            <a:p>
              <a:r>
                <a:rPr lang="en-US" sz="2400" b="1" dirty="0"/>
                <a:t>Min-Max Normalization</a:t>
              </a:r>
            </a:p>
          </p:txBody>
        </p:sp>
      </p:grpSp>
      <p:grpSp>
        <p:nvGrpSpPr>
          <p:cNvPr id="13" name="Group 12"/>
          <p:cNvGrpSpPr/>
          <p:nvPr/>
        </p:nvGrpSpPr>
        <p:grpSpPr>
          <a:xfrm>
            <a:off x="4453317" y="2622230"/>
            <a:ext cx="3543795" cy="1367922"/>
            <a:chOff x="4306560" y="2622230"/>
            <a:chExt cx="3543795" cy="1367922"/>
          </a:xfrm>
        </p:grpSpPr>
        <p:pic>
          <p:nvPicPr>
            <p:cNvPr id="7" name="Picture 6"/>
            <p:cNvPicPr>
              <a:picLocks noChangeAspect="1"/>
            </p:cNvPicPr>
            <p:nvPr/>
          </p:nvPicPr>
          <p:blipFill>
            <a:blip r:embed="rId3"/>
            <a:stretch>
              <a:fillRect/>
            </a:stretch>
          </p:blipFill>
          <p:spPr>
            <a:xfrm>
              <a:off x="4306560" y="3161361"/>
              <a:ext cx="3543795" cy="828791"/>
            </a:xfrm>
            <a:prstGeom prst="rect">
              <a:avLst/>
            </a:prstGeom>
          </p:spPr>
        </p:pic>
        <p:sp>
          <p:nvSpPr>
            <p:cNvPr id="10" name="TextBox 9"/>
            <p:cNvSpPr txBox="1"/>
            <p:nvPr/>
          </p:nvSpPr>
          <p:spPr>
            <a:xfrm>
              <a:off x="4499788" y="2622230"/>
              <a:ext cx="3157339" cy="461665"/>
            </a:xfrm>
            <a:prstGeom prst="rect">
              <a:avLst/>
            </a:prstGeom>
            <a:noFill/>
          </p:spPr>
          <p:txBody>
            <a:bodyPr wrap="none" rtlCol="0">
              <a:spAutoFit/>
            </a:bodyPr>
            <a:lstStyle/>
            <a:p>
              <a:r>
                <a:rPr lang="en-US" sz="2400" b="1" dirty="0"/>
                <a:t>z-score Standardization</a:t>
              </a:r>
            </a:p>
          </p:txBody>
        </p:sp>
      </p:grpSp>
      <p:grpSp>
        <p:nvGrpSpPr>
          <p:cNvPr id="12" name="Group 11"/>
          <p:cNvGrpSpPr/>
          <p:nvPr/>
        </p:nvGrpSpPr>
        <p:grpSpPr>
          <a:xfrm>
            <a:off x="8458203" y="2622231"/>
            <a:ext cx="2781688" cy="1344104"/>
            <a:chOff x="8153400" y="2622231"/>
            <a:chExt cx="2781688" cy="1344104"/>
          </a:xfrm>
        </p:grpSpPr>
        <p:pic>
          <p:nvPicPr>
            <p:cNvPr id="8" name="Picture 7"/>
            <p:cNvPicPr>
              <a:picLocks noChangeAspect="1"/>
            </p:cNvPicPr>
            <p:nvPr/>
          </p:nvPicPr>
          <p:blipFill>
            <a:blip r:embed="rId4"/>
            <a:stretch>
              <a:fillRect/>
            </a:stretch>
          </p:blipFill>
          <p:spPr>
            <a:xfrm>
              <a:off x="8153400" y="3185176"/>
              <a:ext cx="2781688" cy="781159"/>
            </a:xfrm>
            <a:prstGeom prst="rect">
              <a:avLst/>
            </a:prstGeom>
          </p:spPr>
        </p:pic>
        <p:sp>
          <p:nvSpPr>
            <p:cNvPr id="11" name="TextBox 10"/>
            <p:cNvSpPr txBox="1"/>
            <p:nvPr/>
          </p:nvSpPr>
          <p:spPr>
            <a:xfrm>
              <a:off x="8477670" y="2622231"/>
              <a:ext cx="2133148" cy="461665"/>
            </a:xfrm>
            <a:prstGeom prst="rect">
              <a:avLst/>
            </a:prstGeom>
            <a:noFill/>
          </p:spPr>
          <p:txBody>
            <a:bodyPr wrap="none" rtlCol="0">
              <a:spAutoFit/>
            </a:bodyPr>
            <a:lstStyle/>
            <a:p>
              <a:r>
                <a:rPr lang="en-US" sz="2400" b="1" dirty="0"/>
                <a:t>Dummy Coding</a:t>
              </a:r>
            </a:p>
          </p:txBody>
        </p:sp>
      </p:grpSp>
    </p:spTree>
    <p:extLst>
      <p:ext uri="{BB962C8B-B14F-4D97-AF65-F5344CB8AC3E}">
        <p14:creationId xmlns:p14="http://schemas.microsoft.com/office/powerpoint/2010/main" val="640375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2715</TotalTime>
  <Words>1233</Words>
  <Application>Microsoft Office PowerPoint</Application>
  <PresentationFormat>Widescreen</PresentationFormat>
  <Paragraphs>160</Paragraphs>
  <Slides>22</Slides>
  <Notes>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Nearest Neighbor Classification</vt:lpstr>
      <vt:lpstr>Classification Process</vt:lpstr>
      <vt:lpstr>Machine Learning Algorithms</vt:lpstr>
      <vt:lpstr>Instance-Based Learning</vt:lpstr>
      <vt:lpstr>Nearest Neighbor Classification</vt:lpstr>
      <vt:lpstr>k-Nearest Neighbors algorithm (k-NN)</vt:lpstr>
      <vt:lpstr>Measuring Similarity</vt:lpstr>
      <vt:lpstr>Choosing k</vt:lpstr>
      <vt:lpstr>Data Preprocessing</vt:lpstr>
      <vt:lpstr>Strengths and Weaknesses</vt:lpstr>
      <vt:lpstr>Support Vector Machine</vt:lpstr>
      <vt:lpstr>Support Vector Machine Algorithm</vt:lpstr>
      <vt:lpstr>Decision Boundary</vt:lpstr>
      <vt:lpstr>Hyperplane</vt:lpstr>
      <vt:lpstr>Support Vectors</vt:lpstr>
      <vt:lpstr>Linearly Separable</vt:lpstr>
      <vt:lpstr>Non-Linearly Separable</vt:lpstr>
      <vt:lpstr>Multiclass Problems</vt:lpstr>
      <vt:lpstr>Kernel Trick</vt:lpstr>
      <vt:lpstr>Common Kernels</vt:lpstr>
      <vt:lpstr>svm() function from the e1071 package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Shuba Mohan</cp:lastModifiedBy>
  <cp:revision>119</cp:revision>
  <dcterms:created xsi:type="dcterms:W3CDTF">2019-06-12T05:49:10Z</dcterms:created>
  <dcterms:modified xsi:type="dcterms:W3CDTF">2019-11-28T00:59:09Z</dcterms:modified>
</cp:coreProperties>
</file>