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300" r:id="rId4"/>
    <p:sldId id="299" r:id="rId5"/>
    <p:sldId id="285" r:id="rId6"/>
    <p:sldId id="259" r:id="rId7"/>
    <p:sldId id="284" r:id="rId8"/>
    <p:sldId id="296" r:id="rId9"/>
    <p:sldId id="297" r:id="rId10"/>
    <p:sldId id="298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8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4" autoAdjust="0"/>
    <p:restoredTop sz="94660" autoAdjust="0"/>
  </p:normalViewPr>
  <p:slideViewPr>
    <p:cSldViewPr>
      <p:cViewPr varScale="1">
        <p:scale>
          <a:sx n="85" d="100"/>
          <a:sy n="85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D22C85-36E5-4C33-9BC0-B3C808DA5DD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1A0463-B24B-4AFD-9DDB-AC0D0086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A0463-B24B-4AFD-9DDB-AC0D0086E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A0463-B24B-4AFD-9DDB-AC0D0086EA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6F5DE02-EE86-449A-B893-83B03200A90B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0D98C-948A-4702-B967-F54C94820A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Ey-Chih Chow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 Plan, Query Rewrite, and Materialized View</a:t>
            </a:r>
            <a:endParaRPr lang="en-US" dirty="0"/>
          </a:p>
        </p:txBody>
      </p:sp>
      <p:pic>
        <p:nvPicPr>
          <p:cNvPr id="1026" name="Picture 2" descr="C:\Users\n80048375\Desktop\Huawei-Logos-H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038600"/>
            <a:ext cx="3124200" cy="2344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class Arguments for Modular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Core of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transformExpressions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274320" lvl="1" indent="0">
              <a:buNone/>
            </a:pPr>
            <a:r>
              <a:rPr lang="en-US" sz="2000" dirty="0"/>
              <a:t>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recursiveTransform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Any):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AnyRef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match {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e: Expression =&gt;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transformExpressionDown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b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Some(e: Expression) =&gt; Some(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transformExpressionDown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case m: Map[_, _] =&gt; m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case d: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=&gt; d // Avoid unpacking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Traversable[_] =&gt;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seq.map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recursiveTransform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case other: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AnyRef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=&gt; other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 case null =&gt; null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case class Select(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outputList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NamedExpression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inputList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[Expression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predicateList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[Expression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aliasMap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Map[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String],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joinEdges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JoinEdge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children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ModularPlan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flags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FlagSet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flagSpec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[Any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windowSpec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[Any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8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838459"/>
            <a:ext cx="2752725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28800"/>
            <a:ext cx="2085975" cy="360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262" y="567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4341" y="567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#1: Select-Select-NoChildDelta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5777" y="2209800"/>
            <a:ext cx="508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 #2: Groupby-Groupby-SelectOnlyChildDelta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91569" y="1579562"/>
            <a:ext cx="4324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4" y="3048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Rule #3: Select-Select-GroupbyChildDelta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78477" y="1527175"/>
            <a:ext cx="29505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Modular Plan to 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[SPARK-12593] Converts resolved logical plan back to SQL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SQLBuilder.toSQL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900" dirty="0" smtClean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Scala compiler – coverts Scala AST to Scala code fragment using DSL</a:t>
            </a:r>
          </a:p>
        </p:txBody>
      </p:sp>
    </p:spTree>
    <p:extLst>
      <p:ext uri="{BB962C8B-B14F-4D97-AF65-F5344CB8AC3E}">
        <p14:creationId xmlns:p14="http://schemas.microsoft.com/office/powerpoint/2010/main" val="123409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Union and </a:t>
            </a:r>
            <a:r>
              <a:rPr lang="en-US" dirty="0" err="1" smtClean="0"/>
              <a:t>subqueries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Need a navigator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Cube advisor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covering queries as MVs or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Carbon Data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Lineage data for </a:t>
            </a:r>
            <a:r>
              <a:rPr lang="en-US" dirty="0" err="1" smtClean="0"/>
              <a:t>ExtendedCatalog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6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MV Definitions – derived from lineage info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Materialized Views saved in the form of </a:t>
            </a:r>
            <a:r>
              <a:rPr lang="en-US" sz="1900" dirty="0" err="1" smtClean="0"/>
              <a:t>CarbonData</a:t>
            </a:r>
            <a:endParaRPr lang="en-US" sz="19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Lineage described logically by SQL query and its input tables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Cache Definitions – </a:t>
            </a:r>
            <a:r>
              <a:rPr lang="en-US" sz="2400" dirty="0" smtClean="0"/>
              <a:t>derived </a:t>
            </a:r>
            <a:r>
              <a:rPr lang="en-US" sz="2400" dirty="0"/>
              <a:t>from </a:t>
            </a:r>
            <a:r>
              <a:rPr lang="en-US" sz="2400" dirty="0" err="1" smtClean="0"/>
              <a:t>cacheData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ArrayBuffer</a:t>
            </a:r>
            <a:r>
              <a:rPr lang="en-US" sz="2400" dirty="0" smtClean="0"/>
              <a:t>[</a:t>
            </a:r>
            <a:r>
              <a:rPr lang="en-US" sz="2400" dirty="0" err="1" smtClean="0"/>
              <a:t>CachedData</a:t>
            </a:r>
            <a:r>
              <a:rPr lang="en-US" sz="2400" dirty="0" smtClean="0"/>
              <a:t>]) in </a:t>
            </a:r>
            <a:r>
              <a:rPr lang="en-US" sz="2400" dirty="0" err="1"/>
              <a:t>CacheManager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73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Lineage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29644" y="2255837"/>
            <a:ext cx="46482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Logical to Modular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Logical Plan is transformed to a Modular Plan by applying a set of </a:t>
            </a:r>
            <a:r>
              <a:rPr lang="en-US" dirty="0" smtClean="0">
                <a:solidFill>
                  <a:srgbClr val="0070C0"/>
                </a:solidFill>
              </a:rPr>
              <a:t>Pattern Extractions</a:t>
            </a:r>
            <a:endParaRPr lang="en-US" sz="1400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 Pattern Extraction uses pattern matching to convert a Tree to another kind of Tree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o</a:t>
            </a:r>
            <a:r>
              <a:rPr lang="en-US" sz="1600" dirty="0" smtClean="0">
                <a:latin typeface="Arial Narrow" panose="020B0606020202030204" pitchFamily="34" charset="0"/>
              </a:rPr>
              <a:t>bject </a:t>
            </a:r>
            <a:r>
              <a:rPr lang="en-US" sz="1600" dirty="0" err="1" smtClean="0">
                <a:latin typeface="Arial Narrow" panose="020B0606020202030204" pitchFamily="34" charset="0"/>
              </a:rPr>
              <a:t>GroupByBlock</a:t>
            </a:r>
            <a:r>
              <a:rPr lang="en-US" sz="1600" dirty="0" smtClean="0">
                <a:latin typeface="Arial Narrow" panose="020B0606020202030204" pitchFamily="34" charset="0"/>
              </a:rPr>
              <a:t> extends Pattern with </a:t>
            </a:r>
            <a:r>
              <a:rPr lang="en-US" sz="1600" dirty="0" err="1" smtClean="0">
                <a:latin typeface="Arial Narrow" panose="020B0606020202030204" pitchFamily="34" charset="0"/>
              </a:rPr>
              <a:t>PredicateHelper</a:t>
            </a:r>
            <a:r>
              <a:rPr lang="en-US" sz="1600" dirty="0" smtClean="0">
                <a:latin typeface="Arial Narrow" panose="020B0606020202030204" pitchFamily="34" charset="0"/>
              </a:rPr>
              <a:t> {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…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</a:t>
            </a:r>
            <a:r>
              <a:rPr lang="en-US" sz="1600" dirty="0" err="1" smtClean="0">
                <a:latin typeface="Arial Narrow" panose="020B0606020202030204" pitchFamily="34" charset="0"/>
              </a:rPr>
              <a:t>def</a:t>
            </a:r>
            <a:r>
              <a:rPr lang="en-US" sz="1600" dirty="0" smtClean="0">
                <a:latin typeface="Arial Narrow" panose="020B0606020202030204" pitchFamily="34" charset="0"/>
              </a:rPr>
              <a:t> apply(plan: 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LogicalPlan</a:t>
            </a:r>
            <a:r>
              <a:rPr lang="en-US" sz="1600" dirty="0" smtClean="0">
                <a:latin typeface="Arial Narrow" panose="020B0606020202030204" pitchFamily="34" charset="0"/>
              </a:rPr>
              <a:t>): </a:t>
            </a:r>
            <a:r>
              <a:rPr lang="en-US" sz="1600" dirty="0" err="1" smtClean="0">
                <a:latin typeface="Arial Narrow" panose="020B0606020202030204" pitchFamily="34" charset="0"/>
              </a:rPr>
              <a:t>Seq</a:t>
            </a:r>
            <a:r>
              <a:rPr lang="en-US" sz="1600" dirty="0" smtClean="0">
                <a:latin typeface="Arial Narrow" panose="020B0606020202030204" pitchFamily="34" charset="0"/>
              </a:rPr>
              <a:t>[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SemanticPlan</a:t>
            </a:r>
            <a:r>
              <a:rPr lang="en-US" sz="1600" dirty="0" smtClean="0">
                <a:latin typeface="Arial Narrow" panose="020B0606020202030204" pitchFamily="34" charset="0"/>
              </a:rPr>
              <a:t>] = plan match {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case </a:t>
            </a:r>
            <a:r>
              <a:rPr lang="en-US" sz="1600" dirty="0" err="1" smtClean="0">
                <a:latin typeface="Arial Narrow" panose="020B0606020202030204" pitchFamily="34" charset="0"/>
              </a:rPr>
              <a:t>ExtractGroupBy</a:t>
            </a:r>
            <a:r>
              <a:rPr lang="en-US" sz="1600" dirty="0" smtClean="0">
                <a:latin typeface="Arial Narrow" panose="020B0606020202030204" pitchFamily="34" charset="0"/>
              </a:rPr>
              <a:t>(output, input, predicate, child) =&gt;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makeGroupByBlock</a:t>
            </a:r>
            <a:r>
              <a:rPr lang="en-US" sz="1600" dirty="0" smtClean="0">
                <a:latin typeface="Arial Narrow" panose="020B0606020202030204" pitchFamily="34" charset="0"/>
              </a:rPr>
              <a:t>(output, input, predicate, </a:t>
            </a:r>
            <a:r>
              <a:rPr lang="en-US" sz="16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matchLater</a:t>
            </a:r>
            <a:r>
              <a:rPr lang="en-US" sz="1600" dirty="0" smtClean="0">
                <a:latin typeface="Arial Narrow" panose="020B0606020202030204" pitchFamily="34" charset="0"/>
              </a:rPr>
              <a:t>(child))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case _ =&gt; Nil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}</a:t>
            </a:r>
          </a:p>
          <a:p>
            <a:pPr marL="548640" lvl="2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}                                        </a:t>
            </a:r>
            <a:r>
              <a:rPr lang="en-US" sz="2400" dirty="0" smtClean="0">
                <a:solidFill>
                  <a:srgbClr val="0070C0"/>
                </a:solidFill>
              </a:rPr>
              <a:t>Triggers other Patten Extractions</a:t>
            </a:r>
            <a:endParaRPr lang="en-US" sz="2400" dirty="0">
              <a:solidFill>
                <a:srgbClr val="0070C0"/>
              </a:solidFill>
            </a:endParaRP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648200" y="4800600"/>
            <a:ext cx="685800" cy="6096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TPC-DS Q12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select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i_item_desc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i_category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i_current_price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 sum(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ws_ext_sales_price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itemrevenue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 sum(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ws_ext_sales_price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)*100/sum(sum(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ws_ext_sales_price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)) over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  (partition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revenueratio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from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web_sales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item,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date_dim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where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ws_item_sk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i_category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('Sports', 'Books', 'Home')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ws_sold_date_sk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d_date_sk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d_date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between cast('1999-02-22' as date)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and (cast('1999-02-22' as date) + interval 30 days)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group by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i_item_desc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i_category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i_current_price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order by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i_category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i_item_desc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revenueratio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LIMIT 100</a:t>
            </a: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Materialized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</a:t>
            </a:r>
            <a:r>
              <a:rPr lang="en-US" sz="1800" dirty="0" err="1" smtClean="0"/>
              <a:t>i_item_desc</a:t>
            </a:r>
            <a:r>
              <a:rPr lang="en-US" sz="1800" dirty="0"/>
              <a:t>, </a:t>
            </a:r>
            <a:r>
              <a:rPr lang="en-US" sz="1800" dirty="0" err="1"/>
              <a:t>i_item_id</a:t>
            </a:r>
            <a:r>
              <a:rPr lang="en-US" sz="1800" dirty="0"/>
              <a:t>, </a:t>
            </a:r>
            <a:r>
              <a:rPr lang="en-US" sz="1800" dirty="0" err="1"/>
              <a:t>i_category</a:t>
            </a:r>
            <a:r>
              <a:rPr lang="en-US" sz="1800" dirty="0"/>
              <a:t>, </a:t>
            </a:r>
            <a:r>
              <a:rPr lang="en-US" sz="1800" dirty="0" err="1"/>
              <a:t>i_class</a:t>
            </a:r>
            <a:r>
              <a:rPr lang="en-US" sz="1800" dirty="0"/>
              <a:t>, </a:t>
            </a:r>
            <a:r>
              <a:rPr lang="en-US" sz="1800" dirty="0" err="1"/>
              <a:t>i_current_price</a:t>
            </a:r>
            <a:r>
              <a:rPr lang="en-US" sz="1800" dirty="0"/>
              <a:t>, </a:t>
            </a:r>
            <a:r>
              <a:rPr lang="en-US" sz="1800" dirty="0" err="1"/>
              <a:t>i_brand_id</a:t>
            </a:r>
            <a:r>
              <a:rPr lang="en-US" sz="1800" dirty="0"/>
              <a:t>, </a:t>
            </a:r>
            <a:r>
              <a:rPr lang="en-US" sz="1800" dirty="0" smtClean="0"/>
              <a:t>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i_class_id</a:t>
            </a:r>
            <a:r>
              <a:rPr lang="en-US" sz="1800" dirty="0"/>
              <a:t>, </a:t>
            </a:r>
            <a:r>
              <a:rPr lang="en-US" sz="1800" dirty="0" err="1"/>
              <a:t>i_category_id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smtClean="0"/>
              <a:t>   </a:t>
            </a:r>
            <a:r>
              <a:rPr lang="en-US" sz="1800" dirty="0" err="1" smtClean="0"/>
              <a:t>ws_ship_customer_sk</a:t>
            </a:r>
            <a:r>
              <a:rPr lang="en-US" sz="1800" dirty="0"/>
              <a:t>, </a:t>
            </a:r>
            <a:r>
              <a:rPr lang="en-US" sz="1800" dirty="0" err="1"/>
              <a:t>d_year</a:t>
            </a:r>
            <a:r>
              <a:rPr lang="en-US" sz="1800" dirty="0"/>
              <a:t>, </a:t>
            </a:r>
            <a:r>
              <a:rPr lang="en-US" sz="1800" dirty="0" err="1"/>
              <a:t>d_qoy</a:t>
            </a:r>
            <a:r>
              <a:rPr lang="en-US" sz="1800" dirty="0"/>
              <a:t>, </a:t>
            </a:r>
            <a:r>
              <a:rPr lang="en-US" sz="1800" dirty="0" err="1"/>
              <a:t>d_date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 smtClean="0"/>
              <a:t>   sum(</a:t>
            </a:r>
            <a:r>
              <a:rPr lang="en-US" sz="1800" dirty="0" err="1" smtClean="0"/>
              <a:t>ws_quantity</a:t>
            </a:r>
            <a:r>
              <a:rPr lang="en-US" sz="1800" dirty="0" smtClean="0"/>
              <a:t>*</a:t>
            </a:r>
            <a:r>
              <a:rPr lang="en-US" sz="1800" dirty="0" err="1" smtClean="0"/>
              <a:t>ws_list_price</a:t>
            </a:r>
            <a:r>
              <a:rPr lang="en-US" sz="1800" dirty="0"/>
              <a:t>) sales, count(*) </a:t>
            </a:r>
            <a:r>
              <a:rPr lang="en-US" sz="1800" dirty="0" err="1"/>
              <a:t>number_sales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smtClean="0"/>
              <a:t>   sum(</a:t>
            </a:r>
            <a:r>
              <a:rPr lang="en-US" sz="1800" dirty="0" err="1" smtClean="0"/>
              <a:t>ws_ext_sales_price</a:t>
            </a:r>
            <a:r>
              <a:rPr lang="en-US" sz="1800" dirty="0"/>
              <a:t>) as </a:t>
            </a:r>
            <a:r>
              <a:rPr lang="en-US" sz="1800" dirty="0" err="1"/>
              <a:t>itemrevenue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 smtClean="0"/>
              <a:t>   sum(</a:t>
            </a:r>
            <a:r>
              <a:rPr lang="en-US" sz="1800" dirty="0" err="1" smtClean="0"/>
              <a:t>ws_net_paid</a:t>
            </a:r>
            <a:r>
              <a:rPr lang="en-US" sz="1800" dirty="0"/>
              <a:t>) as </a:t>
            </a:r>
            <a:r>
              <a:rPr lang="en-US" sz="1800" dirty="0" err="1"/>
              <a:t>total_sum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from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 dirty="0" err="1" smtClean="0"/>
              <a:t>web_sales</a:t>
            </a:r>
            <a:r>
              <a:rPr lang="en-US" sz="1800" dirty="0"/>
              <a:t>, item, </a:t>
            </a:r>
            <a:r>
              <a:rPr lang="en-US" sz="1800" dirty="0" err="1" smtClean="0"/>
              <a:t>date_dim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where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 err="1" smtClean="0"/>
              <a:t>ws_item_sk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i_item_sk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 smtClean="0"/>
              <a:t>and </a:t>
            </a:r>
            <a:r>
              <a:rPr lang="en-US" sz="1800" dirty="0" err="1"/>
              <a:t>ws_sold_date_sk</a:t>
            </a:r>
            <a:r>
              <a:rPr lang="en-US" sz="1800" dirty="0"/>
              <a:t> = </a:t>
            </a:r>
            <a:r>
              <a:rPr lang="en-US" sz="1800" dirty="0" err="1" smtClean="0"/>
              <a:t>d_date_sk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group </a:t>
            </a:r>
            <a:r>
              <a:rPr lang="en-US" sz="1800" dirty="0"/>
              <a:t>by</a:t>
            </a:r>
            <a:br>
              <a:rPr lang="en-US" sz="1800" dirty="0"/>
            </a:br>
            <a:r>
              <a:rPr lang="en-US" sz="1800" dirty="0"/>
              <a:t>     </a:t>
            </a:r>
            <a:r>
              <a:rPr lang="en-US" sz="1800" dirty="0" err="1" smtClean="0"/>
              <a:t>i_item_id</a:t>
            </a:r>
            <a:r>
              <a:rPr lang="en-US" sz="1800" dirty="0"/>
              <a:t>, </a:t>
            </a:r>
            <a:r>
              <a:rPr lang="en-US" sz="1800" dirty="0" err="1"/>
              <a:t>i_item_desc</a:t>
            </a:r>
            <a:r>
              <a:rPr lang="en-US" sz="1800" dirty="0"/>
              <a:t>, </a:t>
            </a:r>
            <a:r>
              <a:rPr lang="en-US" sz="1800" dirty="0" err="1"/>
              <a:t>i_category</a:t>
            </a:r>
            <a:r>
              <a:rPr lang="en-US" sz="1800" dirty="0"/>
              <a:t>, </a:t>
            </a:r>
            <a:r>
              <a:rPr lang="en-US" sz="1800" dirty="0" err="1"/>
              <a:t>i_category_id</a:t>
            </a:r>
            <a:r>
              <a:rPr lang="en-US" sz="1800" dirty="0"/>
              <a:t>, </a:t>
            </a:r>
            <a:r>
              <a:rPr lang="en-US" sz="1800" dirty="0" err="1"/>
              <a:t>i_class</a:t>
            </a:r>
            <a:r>
              <a:rPr lang="en-US" sz="1800" dirty="0"/>
              <a:t>, </a:t>
            </a:r>
            <a:r>
              <a:rPr lang="en-US" sz="1800" dirty="0" err="1"/>
              <a:t>i_current_price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i_brand_id,i_class_id,ws_ship_customer_sk,d_year,d_qoy,d_date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Rewritten 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SELECT gen_subquery_1.`i_item_desc`, gen_subquery_1.`i_category`, gen_subquery_1.`i_class`, gen_subquery_1.`i_current_price`, gen_subquery_1.`itemrevenue`, ((gen_subquery_1.`_w0` * 100.00BD) / CAST(gen_subquery_1.`_we0` AS DECIMAL(28,2))) AS `</a:t>
            </a:r>
            <a:r>
              <a:rPr lang="en-US" sz="1000" dirty="0" err="1"/>
              <a:t>revenueratio</a:t>
            </a:r>
            <a:r>
              <a:rPr lang="en-US" sz="1000" dirty="0"/>
              <a:t>` </a:t>
            </a:r>
            <a:br>
              <a:rPr lang="en-US" sz="1000" dirty="0"/>
            </a:br>
            <a:r>
              <a:rPr lang="en-US" sz="1000" dirty="0"/>
              <a:t>FROM</a:t>
            </a:r>
            <a:br>
              <a:rPr lang="en-US" sz="1000" dirty="0"/>
            </a:br>
            <a:r>
              <a:rPr lang="en-US" sz="1000" dirty="0">
                <a:solidFill>
                  <a:srgbClr val="00B050"/>
                </a:solidFill>
              </a:rPr>
              <a:t>  (SELECT gen_subquery_0.`i_item_desc`, gen_subquery_0.`i_category`, gen_subquery_0.`i_class`, gen_subquery_0.`i_current_price`, gen_subquery_0.`itemrevenue`, gen_subquery_0.`_w0`, gen_subquery_0.`_w1`, gen_subquery_0.`i_item_id`, sum(gen_subquery_0.`_w1`) OVER (PARTITION BY gen_subquery_0.`i_class` ROWS BETWEEN UNBOUNDED PRECEDING AND UNBOUNDED FOLLOWING) AS `_we0` </a:t>
            </a:r>
            <a:br>
              <a:rPr lang="en-US" sz="1000" dirty="0">
                <a:solidFill>
                  <a:srgbClr val="00B050"/>
                </a:solidFill>
              </a:rPr>
            </a:br>
            <a:r>
              <a:rPr lang="en-US" sz="1000" dirty="0">
                <a:solidFill>
                  <a:srgbClr val="00B050"/>
                </a:solidFill>
              </a:rPr>
              <a:t>  FROM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  </a:t>
            </a:r>
            <a:r>
              <a:rPr lang="en-US" sz="1000" dirty="0">
                <a:solidFill>
                  <a:srgbClr val="0070C0"/>
                </a:solidFill>
              </a:rPr>
              <a:t> (SELECT gen_subsumer_0.`i_item_desc`, gen_subsumer_0.`i_category`, gen_subsumer_0.`i_class`, gen_subsumer_0.`i_current_price`, gen_subsumer_0.`itemrevenue` AS `</a:t>
            </a:r>
            <a:r>
              <a:rPr lang="en-US" sz="1000" dirty="0" err="1">
                <a:solidFill>
                  <a:srgbClr val="0070C0"/>
                </a:solidFill>
              </a:rPr>
              <a:t>itemrevenue</a:t>
            </a:r>
            <a:r>
              <a:rPr lang="en-US" sz="1000" dirty="0">
                <a:solidFill>
                  <a:srgbClr val="0070C0"/>
                </a:solidFill>
              </a:rPr>
              <a:t>`, gen_subsumer_0.`itemrevenue` AS `_w0`, gen_subsumer_0.`itemrevenue` AS `_w1`, gen_subsumer_0.`i_item_id` </a:t>
            </a:r>
            <a:br>
              <a:rPr lang="en-US" sz="1000" dirty="0">
                <a:solidFill>
                  <a:srgbClr val="0070C0"/>
                </a:solidFill>
              </a:rPr>
            </a:br>
            <a:r>
              <a:rPr lang="en-US" sz="1000" dirty="0">
                <a:solidFill>
                  <a:srgbClr val="0070C0"/>
                </a:solidFill>
              </a:rPr>
              <a:t>    FROM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    </a:t>
            </a:r>
            <a:r>
              <a:rPr lang="en-US" sz="1000" dirty="0">
                <a:solidFill>
                  <a:srgbClr val="FF0000"/>
                </a:solidFill>
              </a:rPr>
              <a:t> (SELECT item.`</a:t>
            </a:r>
            <a:r>
              <a:rPr lang="en-US" sz="1000" dirty="0" err="1">
                <a:solidFill>
                  <a:srgbClr val="FF0000"/>
                </a:solidFill>
              </a:rPr>
              <a:t>i_item_desc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i_item_id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i_category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i_class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i_current_price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i_brand_id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i_class_id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i_category_id</a:t>
            </a:r>
            <a:r>
              <a:rPr lang="en-US" sz="1000" dirty="0">
                <a:solidFill>
                  <a:srgbClr val="FF0000"/>
                </a:solidFill>
              </a:rPr>
              <a:t>`, web_sales.`</a:t>
            </a:r>
            <a:r>
              <a:rPr lang="en-US" sz="1000" dirty="0" err="1">
                <a:solidFill>
                  <a:srgbClr val="FF0000"/>
                </a:solidFill>
              </a:rPr>
              <a:t>ws_ship_customer_sk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d_year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d_qoy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d_date</a:t>
            </a:r>
            <a:r>
              <a:rPr lang="en-US" sz="1000" dirty="0">
                <a:solidFill>
                  <a:srgbClr val="FF0000"/>
                </a:solidFill>
              </a:rPr>
              <a:t>`, sum((CAST(CAST(web_sales.`</a:t>
            </a:r>
            <a:r>
              <a:rPr lang="en-US" sz="1000" dirty="0" err="1">
                <a:solidFill>
                  <a:srgbClr val="FF0000"/>
                </a:solidFill>
              </a:rPr>
              <a:t>ws_quantity</a:t>
            </a:r>
            <a:r>
              <a:rPr lang="en-US" sz="1000" dirty="0">
                <a:solidFill>
                  <a:srgbClr val="FF0000"/>
                </a:solidFill>
              </a:rPr>
              <a:t>` AS DECIMAL(10,0)) AS DECIMAL(12,2)) * CAST(web_sales.`</a:t>
            </a:r>
            <a:r>
              <a:rPr lang="en-US" sz="1000" dirty="0" err="1">
                <a:solidFill>
                  <a:srgbClr val="FF0000"/>
                </a:solidFill>
              </a:rPr>
              <a:t>ws_list_price</a:t>
            </a:r>
            <a:r>
              <a:rPr lang="en-US" sz="1000" dirty="0">
                <a:solidFill>
                  <a:srgbClr val="FF0000"/>
                </a:solidFill>
              </a:rPr>
              <a:t>` AS DECIMAL(12,2)))) AS `sales`, count(1) AS `</a:t>
            </a:r>
            <a:r>
              <a:rPr lang="en-US" sz="1000" dirty="0" err="1">
                <a:solidFill>
                  <a:srgbClr val="FF0000"/>
                </a:solidFill>
              </a:rPr>
              <a:t>number_sales</a:t>
            </a:r>
            <a:r>
              <a:rPr lang="en-US" sz="1000" dirty="0">
                <a:solidFill>
                  <a:srgbClr val="FF0000"/>
                </a:solidFill>
              </a:rPr>
              <a:t>`, </a:t>
            </a:r>
            <a:r>
              <a:rPr lang="en-US" sz="1000" dirty="0" err="1">
                <a:solidFill>
                  <a:srgbClr val="FF0000"/>
                </a:solidFill>
              </a:rPr>
              <a:t>makedecimal</a:t>
            </a:r>
            <a:r>
              <a:rPr lang="en-US" sz="1000" dirty="0">
                <a:solidFill>
                  <a:srgbClr val="FF0000"/>
                </a:solidFill>
              </a:rPr>
              <a:t>(sum(</a:t>
            </a:r>
            <a:r>
              <a:rPr lang="en-US" sz="1000" dirty="0" err="1">
                <a:solidFill>
                  <a:srgbClr val="FF0000"/>
                </a:solidFill>
              </a:rPr>
              <a:t>unscaledvalue</a:t>
            </a:r>
            <a:r>
              <a:rPr lang="en-US" sz="1000" dirty="0">
                <a:solidFill>
                  <a:srgbClr val="FF0000"/>
                </a:solidFill>
              </a:rPr>
              <a:t>(web_sales.`</a:t>
            </a:r>
            <a:r>
              <a:rPr lang="en-US" sz="1000" dirty="0" err="1">
                <a:solidFill>
                  <a:srgbClr val="FF0000"/>
                </a:solidFill>
              </a:rPr>
              <a:t>ws_ext_sales_price</a:t>
            </a:r>
            <a:r>
              <a:rPr lang="en-US" sz="1000" dirty="0">
                <a:solidFill>
                  <a:srgbClr val="FF0000"/>
                </a:solidFill>
              </a:rPr>
              <a:t>`))) AS `</a:t>
            </a:r>
            <a:r>
              <a:rPr lang="en-US" sz="1000" dirty="0" err="1">
                <a:solidFill>
                  <a:srgbClr val="FF0000"/>
                </a:solidFill>
              </a:rPr>
              <a:t>itemrevenue</a:t>
            </a:r>
            <a:r>
              <a:rPr lang="en-US" sz="1000" dirty="0">
                <a:solidFill>
                  <a:srgbClr val="FF0000"/>
                </a:solidFill>
              </a:rPr>
              <a:t>`, </a:t>
            </a:r>
            <a:r>
              <a:rPr lang="en-US" sz="1000" dirty="0" err="1">
                <a:solidFill>
                  <a:srgbClr val="FF0000"/>
                </a:solidFill>
              </a:rPr>
              <a:t>makedecimal</a:t>
            </a:r>
            <a:r>
              <a:rPr lang="en-US" sz="1000" dirty="0">
                <a:solidFill>
                  <a:srgbClr val="FF0000"/>
                </a:solidFill>
              </a:rPr>
              <a:t>(sum(</a:t>
            </a:r>
            <a:r>
              <a:rPr lang="en-US" sz="1000" dirty="0" err="1">
                <a:solidFill>
                  <a:srgbClr val="FF0000"/>
                </a:solidFill>
              </a:rPr>
              <a:t>unscaledvalue</a:t>
            </a:r>
            <a:r>
              <a:rPr lang="en-US" sz="1000" dirty="0">
                <a:solidFill>
                  <a:srgbClr val="FF0000"/>
                </a:solidFill>
              </a:rPr>
              <a:t>(web_sales.`</a:t>
            </a:r>
            <a:r>
              <a:rPr lang="en-US" sz="1000" dirty="0" err="1">
                <a:solidFill>
                  <a:srgbClr val="FF0000"/>
                </a:solidFill>
              </a:rPr>
              <a:t>ws_net_paid</a:t>
            </a:r>
            <a:r>
              <a:rPr lang="en-US" sz="1000" dirty="0">
                <a:solidFill>
                  <a:srgbClr val="FF0000"/>
                </a:solidFill>
              </a:rPr>
              <a:t>`))) AS `</a:t>
            </a:r>
            <a:r>
              <a:rPr lang="en-US" sz="1000" dirty="0" err="1">
                <a:solidFill>
                  <a:srgbClr val="FF0000"/>
                </a:solidFill>
              </a:rPr>
              <a:t>total_sum</a:t>
            </a:r>
            <a:r>
              <a:rPr lang="en-US" sz="1000" dirty="0">
                <a:solidFill>
                  <a:srgbClr val="FF0000"/>
                </a:solidFill>
              </a:rPr>
              <a:t>`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      FROM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        </a:t>
            </a:r>
            <a:r>
              <a:rPr lang="en-US" sz="1000" dirty="0" err="1">
                <a:solidFill>
                  <a:srgbClr val="FF0000"/>
                </a:solidFill>
              </a:rPr>
              <a:t>web_sales</a:t>
            </a:r>
            <a:r>
              <a:rPr lang="en-US" sz="1000" dirty="0">
                <a:solidFill>
                  <a:srgbClr val="FF0000"/>
                </a:solidFill>
              </a:rPr>
              <a:t/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        INNER JOIN item ON (web_sales.`</a:t>
            </a:r>
            <a:r>
              <a:rPr lang="en-US" sz="1000" dirty="0" err="1">
                <a:solidFill>
                  <a:srgbClr val="FF0000"/>
                </a:solidFill>
              </a:rPr>
              <a:t>ws_item_sk</a:t>
            </a:r>
            <a:r>
              <a:rPr lang="en-US" sz="1000" dirty="0">
                <a:solidFill>
                  <a:srgbClr val="FF0000"/>
                </a:solidFill>
              </a:rPr>
              <a:t>` = item.`</a:t>
            </a:r>
            <a:r>
              <a:rPr lang="en-US" sz="1000" dirty="0" err="1">
                <a:solidFill>
                  <a:srgbClr val="FF0000"/>
                </a:solidFill>
              </a:rPr>
              <a:t>i_item_sk</a:t>
            </a:r>
            <a:r>
              <a:rPr lang="en-US" sz="1000" dirty="0">
                <a:solidFill>
                  <a:srgbClr val="FF0000"/>
                </a:solidFill>
              </a:rPr>
              <a:t>`)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        INNER JOIN </a:t>
            </a:r>
            <a:r>
              <a:rPr lang="en-US" sz="1000" dirty="0" err="1">
                <a:solidFill>
                  <a:srgbClr val="FF0000"/>
                </a:solidFill>
              </a:rPr>
              <a:t>date_dim</a:t>
            </a:r>
            <a:r>
              <a:rPr lang="en-US" sz="1000" dirty="0">
                <a:solidFill>
                  <a:srgbClr val="FF0000"/>
                </a:solidFill>
              </a:rPr>
              <a:t> ON (web_sales.`</a:t>
            </a:r>
            <a:r>
              <a:rPr lang="en-US" sz="1000" dirty="0" err="1">
                <a:solidFill>
                  <a:srgbClr val="FF0000"/>
                </a:solidFill>
              </a:rPr>
              <a:t>ws_sold_date_sk</a:t>
            </a:r>
            <a:r>
              <a:rPr lang="en-US" sz="1000" dirty="0">
                <a:solidFill>
                  <a:srgbClr val="FF0000"/>
                </a:solidFill>
              </a:rPr>
              <a:t>` = date_dim.`</a:t>
            </a:r>
            <a:r>
              <a:rPr lang="en-US" sz="1000" dirty="0" err="1">
                <a:solidFill>
                  <a:srgbClr val="FF0000"/>
                </a:solidFill>
              </a:rPr>
              <a:t>d_date_sk</a:t>
            </a:r>
            <a:r>
              <a:rPr lang="en-US" sz="1000" dirty="0">
                <a:solidFill>
                  <a:srgbClr val="FF0000"/>
                </a:solidFill>
              </a:rPr>
              <a:t>`)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      GROUP BY item.`</a:t>
            </a:r>
            <a:r>
              <a:rPr lang="en-US" sz="1000" dirty="0" err="1">
                <a:solidFill>
                  <a:srgbClr val="FF0000"/>
                </a:solidFill>
              </a:rPr>
              <a:t>i_item_id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i_item_desc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i_category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i_category_id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i_class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i_current_price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i_brand_id</a:t>
            </a:r>
            <a:r>
              <a:rPr lang="en-US" sz="1000" dirty="0">
                <a:solidFill>
                  <a:srgbClr val="FF0000"/>
                </a:solidFill>
              </a:rPr>
              <a:t>`, item.`</a:t>
            </a:r>
            <a:r>
              <a:rPr lang="en-US" sz="1000" dirty="0" err="1">
                <a:solidFill>
                  <a:srgbClr val="FF0000"/>
                </a:solidFill>
              </a:rPr>
              <a:t>i_class_id</a:t>
            </a:r>
            <a:r>
              <a:rPr lang="en-US" sz="1000" dirty="0">
                <a:solidFill>
                  <a:srgbClr val="FF0000"/>
                </a:solidFill>
              </a:rPr>
              <a:t>`, web_sales.`</a:t>
            </a:r>
            <a:r>
              <a:rPr lang="en-US" sz="1000" dirty="0" err="1">
                <a:solidFill>
                  <a:srgbClr val="FF0000"/>
                </a:solidFill>
              </a:rPr>
              <a:t>ws_ship_customer_sk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d_year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d_qoy</a:t>
            </a:r>
            <a:r>
              <a:rPr lang="en-US" sz="1000" dirty="0">
                <a:solidFill>
                  <a:srgbClr val="FF0000"/>
                </a:solidFill>
              </a:rPr>
              <a:t>`, date_dim.`</a:t>
            </a:r>
            <a:r>
              <a:rPr lang="en-US" sz="1000" dirty="0" err="1">
                <a:solidFill>
                  <a:srgbClr val="FF0000"/>
                </a:solidFill>
              </a:rPr>
              <a:t>d_date</a:t>
            </a:r>
            <a:r>
              <a:rPr lang="en-US" sz="1000" dirty="0">
                <a:solidFill>
                  <a:srgbClr val="FF0000"/>
                </a:solidFill>
              </a:rPr>
              <a:t>`) gen_subsumer_0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>
                <a:solidFill>
                  <a:srgbClr val="0070C0"/>
                </a:solidFill>
              </a:rPr>
              <a:t>    WHERE</a:t>
            </a:r>
            <a:br>
              <a:rPr lang="en-US" sz="1000" dirty="0">
                <a:solidFill>
                  <a:srgbClr val="0070C0"/>
                </a:solidFill>
              </a:rPr>
            </a:br>
            <a:r>
              <a:rPr lang="en-US" sz="1000" dirty="0">
                <a:solidFill>
                  <a:srgbClr val="0070C0"/>
                </a:solidFill>
              </a:rPr>
              <a:t>      (gen_subsumer_0.`i_category` IN ('Sports', 'Books', 'Home')) AND (gen_subsumer_0.`d_date` &gt;= DATE '1999-02-22') AND (gen_subsumer_0.`d_date` &lt;= DATE '1999-03-24')</a:t>
            </a:r>
            <a:br>
              <a:rPr lang="en-US" sz="1000" dirty="0">
                <a:solidFill>
                  <a:srgbClr val="0070C0"/>
                </a:solidFill>
              </a:rPr>
            </a:br>
            <a:r>
              <a:rPr lang="en-US" sz="1000" dirty="0">
                <a:solidFill>
                  <a:srgbClr val="0070C0"/>
                </a:solidFill>
              </a:rPr>
              <a:t>    GROUP BY gen_subsumer_0.`i_item_id`, gen_subsumer_0.`i_item_desc`, gen_subsumer_0.`i_category`, gen_subsumer_0.`i_class`, gen_subsumer_0.`i_current_price`) gen_subquery_0 </a:t>
            </a:r>
            <a:r>
              <a:rPr lang="en-US" sz="1000" dirty="0">
                <a:solidFill>
                  <a:srgbClr val="00B050"/>
                </a:solidFill>
              </a:rPr>
              <a:t>) gen_subquery_1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ORDER BY gen_subquery_1.`i_category` ASC NULLS FIRST, gen_subquery_1.`i_class` ASC NULLS FIRST, gen_subquery_1.`i_item_id` ASC NULLS FIRST, gen_subquery_1.`i_item_desc` ASC NULLS FIRST, `</a:t>
            </a:r>
            <a:r>
              <a:rPr lang="en-US" sz="1000" dirty="0" err="1"/>
              <a:t>revenueratio</a:t>
            </a:r>
            <a:r>
              <a:rPr lang="en-US" sz="1000" dirty="0"/>
              <a:t>` ASC NULLS FIRST</a:t>
            </a:r>
            <a:br>
              <a:rPr lang="en-US" sz="1000" dirty="0"/>
            </a:br>
            <a:r>
              <a:rPr lang="en-US" sz="1000" dirty="0"/>
              <a:t>LIMIT 100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755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vs. Modular Plan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09800"/>
            <a:ext cx="2752725" cy="36480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19199" y="1538716"/>
            <a:ext cx="3801533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611071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Logical 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1628" y="6091398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Modular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Analyzed Logical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===== Analyzed Logical Plan for q12 =====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GlobalLimit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LocalLimit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 +- Project [i_item_desc#40, i_category#48, i_class#46, i_current_price#41, itemrevenue#0, revenueratio#1]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 +- Sort [i_category#48 ASC NULLS FIRST, i_class#46 ASC NULLS FIRST, i_item_id#37 ASC NULLS FIRST, i_item_desc#40 ASC NULLS FIRST, revenueratio#1 ASC NULLS FIRST], true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 +- Project [i_item_desc#40, i_category#48, i_class#46, i_current_price#41, itemrevenue#0, revenueratio#1, i_item_id#37]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 +- Project [i_item_desc#40, i_category#48, i_class#46, i_current_price#41, itemrevenue#0, _w0#90, _w1#91, _we0#92,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promote_precision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(cast(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promote_precision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(cast(_w0#90 as decimal(17,2))) *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promote_precision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(cast(cast(100 as decimal(10,0)) as decimal(17,2)))),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(28,2)) as decimal(28,2))) /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promote_precision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(cast(_we0#92 as decimal(28,2)))),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(38,19)) AS revenueratio#1, i_item_id#37]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 +- Window [sum(_w1#91)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windowspecdefinition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(i_class#46, ROWS BETWEEN UNBOUNDED PRECEDING AND UNBOUNDED FOLLOWING) AS _we0#92], [i_class#46]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 +- Aggregate [i_item_id#37, i_item_desc#40, i_category#48, i_class#46, i_current_price#41], [i_item_desc#40, i_category#48, i_class#46, i_current_price#41, sum(ws_ext_sales_price#25) AS itemrevenue#0, sum(ws_ext_sales_price#25) AS _w0#90, sum(ws_ext_sales_price#25) AS _w1#91, i_item_id#37]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 +- Filter (((ws_item_sk#5 = i_item_sk#36) &amp;&amp; i_category#48 IN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Sports,Books,Home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)) &amp;&amp; ((ws_sold_date_sk#2 = d_date_sk#58) &amp;&amp; ((d_date#60 &gt;= cast(1999-02-22 as date)) &amp;&amp; (d_date#60 &lt;= cast(cast(cast(1999-02-22 as date) as timestamp) + interval 4 weeks 2 days as date)))))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+- Join Inner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:- Join Inner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:  :-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web_sales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:  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item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date_dim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Logical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48640" lvl="2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===== Optimized Logical Plan for q12 =====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GlobalLimit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LocalLimit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 +- Project [i_item_desc#40, i_category#48, i_class#46, i_current_price#41, itemrevenue#0, revenueratio#1]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 +- Sort [i_category#48 ASC NULLS FIRST, i_class#46 ASC NULLS FIRST, i_item_id#37 ASC NULLS FIRST, i_item_desc#40 ASC NULLS FIRST, revenueratio#1 ASC NULLS FIRST], true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 +- Project [i_item_desc#40, i_category#48, i_class#46, i_current_price#41, itemrevenue#0,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((_w0#90 * 100.00),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(28,2)) / cast(_we0#92 as decimal(28,2))),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(38,19)) AS revenueratio#1, i_item_id#37]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 +- Window [sum(_w1#91)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windowspecdefinition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(i_class#46, ROWS BETWEEN UNBOUNDED PRECEDING AND UNBOUNDED FOLLOWING) AS _we0#92], [i_class#46]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 +- Aggregate [i_item_id#37, i_item_desc#40, i_category#48, i_class#46, i_current_price#41], [i_item_desc#40, i_category#48, i_class#46, i_current_price#41,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itemrevenue#0,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_w0#90,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_w1#91, i_item_id#37]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 +- Project [ws_ext_sales_price#25, i_item_id#37, i_item_desc#40, i_current_price#41, i_class#46, i_category#48]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 +- Join Inner, (ws_sold_date_sk#2 = d_date_sk#58)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:- Project [ws_sold_date_sk#2, ws_ext_sales_price#25, i_item_id#37, i_item_desc#40, i_current_price#41, i_class#46, i_category#48]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 +- Join Inner, (ws_item_sk#5 = i_item_sk#36)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    :- Project [ws_sold_date_sk#2, ws_item_sk#5, ws_ext_sales_price#25]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    :  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web_sales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    +- Project [i_item_sk#36, i_item_id#37, i_item_desc#40, i_current_price#41, i_class#46, i_category#48]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       +- Filter i_category#48 IN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Sports,Books,Home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:           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item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 +- Project [d_date_sk#58]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 +- Filter ((d_date#60 &gt;= 10644) &amp;&amp; (d_date#60 &lt;= 10674))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  +-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MetastoreRelation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date_dim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48640" lvl="2" indent="0"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===== MODULAR PLAN for q12 =====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!Select [i_item_desc#40, i_category#48, i_class#46, i_current_price#41, itemrevenue#0,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CheckOverflow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((_w0#90 * 100.00),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(28,2)) / cast(_we0#92 as decimal(28,2))),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DecimalType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(38,19)) AS revenueratio#1], [i_item_desc#40, i_category#48, i_class#46, i_current_price#41, itemrevenue#0, _w0#90, _w1#91, i_item_id#37, _we0#92], 14, [List(100), List(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(i_category#48 ASC NULLS FIRST, i_class#46 ASC NULLS FIRST, i_item_id#37 ASC NULLS FIRST, i_item_desc#40 ASC NULLS FIRST, revenueratio#1 ASC NULLS FIRST))]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+- Select [i_item_desc#40, i_category#48, i_class#46, i_current_price#41, itemrevenue#0, _w0#90, _w1#91, i_item_id#37], [i_item_desc#40, i_category#48, i_class#46, i_current_price#41, itemrevenue#0, _w0#90, _w1#91, i_item_id#37], 0, [List(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(sum(_w1#91)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windowspecdefinition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(i_class#46, ROWS BETWEEN UNBOUNDED PRECEDING AND UNBOUNDED FOLLOWING) AS _we0#92))]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 +- !Select [i_item_desc#40, i_category#48, i_class#46, i_current_price#41,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itemrevenue#0,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_w0#90,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_w1#91, i_item_id#37], [ws_ext_sales_price#25, i_item_id#37, i_item_desc#40, i_current_price#41, i_class#46, i_category#48], 0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    +-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[i_item_desc#40, i_category#48, i_class#46, i_current_price#41,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itemrevenue#0,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_w0#90,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MakeDecimal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UnscaledValue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(ws_ext_sales_price#25)),17,2) AS _w1#91, i_item_id#37], [ws_ext_sales_price#25, i_item_id#37, i_item_desc#40, i_current_price#41, i_class#46, i_category#48], [i_item_id#37, i_item_desc#40, i_category#48, i_class#46, i_current_price#41], 0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       +- Select [ws_ext_sales_price#25, i_item_id#37, i_item_desc#40, i_current_price#41, i_class#46, i_category#48], [ws_sold_date_sk#2, ws_sold_time_sk#3, ws_ship_date_sk#4, ws_item_sk#5, ws_bill_customer_sk#6, ws_bill_cdemo_sk#7, ws_bill_hdemo_sk#8, ws_bill_addr_sk#9, ws_ship_customer_sk#10, ws_ship_cdemo_sk#11, ws_ship_hdemo_sk#12, ws_ship_addr_sk#13, ws_web_page_sk#14, ws_web_site_sk#15, ws_ship_mode_sk#16, ws_warehouse_sk#17, ws_promo_sk#18, ws_order_number#19L, ws_quantity#20, ws_wholesale_cost#21, ws_list_price#22, ws_sales_price#23, ws_ext_discount_amt#24, ws_ext_sales_price#25, ... 60 more fields], [i_category#48 IN 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Sports,Books,Home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), (ws_item_sk#5 = i_item_sk#36), (d_date#60 &gt;= 10644), (d_date#60 &lt;= 10674), (ws_sold_date_sk#2 = d_date_sk#58)], Map(0 -&gt;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web_sales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1 -&gt; item, 2 -&gt;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date_dim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), [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JoinEdge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(0,1,Inner),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JoinEdge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(0,2,Inner)], 0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 :-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ModularTable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web_sales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[ws_sold_date_sk#2, ws_sold_time_sk#3, ws_ship_date_sk#4, ws_item_sk#5, ws_bill_customer_sk#6, ws_bill_cdemo_sk#7, ws_bill_hdemo_sk#8, ws_bill_addr_sk#9, ws_ship_customer_sk#10, ws_ship_cdemo_sk#11, ws_ship_hdemo_sk#12, ws_ship_addr_sk#13, ws_web_page_sk#14, ws_web_site_sk#15, ws_ship_mode_sk#16, ws_warehouse_sk#17, ws_promo_sk#18, ws_order_number#19L, ws_quantity#20, ws_wholesale_cost#21, ws_list_price#22, ws_sales_price#23, ws_ext_discount_amt#24, ws_ext_sales_price#25, ... 10 more fields], 0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 :-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ModularTable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default, item, [i_item_sk#36, i_item_id#37, i_rec_start_date#38, i_rec_end_date#39, i_item_desc#40, i_current_price#41, i_wholesale_cost#42, i_brand_id#43, i_brand#44, i_class_id#45, i_class#46, i_category_id#47, i_category#48, i_manufact_id#49, i_manufact#50, i_size#51, i_formulation#52, i_color#53, i_units#54, i_container#55, i_manager_id#56, i_product_name#57], 0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 +-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ModularTable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default,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date_dim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[d_date_sk#58, d_date_id#59, d_date#60, d_month_seq#61, d_week_seq#62, d_quarter_seq#63, d_year#64, d_dow#65, d_moy#66, d_dom#67, d_qoy#68, d_fy_year#69, d_fy_quarter_seq#70, d_fy_week_seq#71, d_day_name#72, d_quarter_name#73, d_holiday#74, d_weekend#75, d_following_holiday#76, d_first_dom#77, d_last_dom#78, d_same_day_ly#79, d_same_day_lq#80, d_current_day#81, ... 4 more fields], 0</a:t>
            </a:r>
          </a:p>
        </p:txBody>
      </p:sp>
    </p:spTree>
    <p:extLst>
      <p:ext uri="{BB962C8B-B14F-4D97-AF65-F5344CB8AC3E}">
        <p14:creationId xmlns:p14="http://schemas.microsoft.com/office/powerpoint/2010/main" val="33969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Modular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Modularize query rewrite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Rule-based rewrite, 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SelectSelectNoChildDelta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GroupbyGroupbySelectOnlyChildDelta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SelectSelectGroupbyChildDelta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Maximal </a:t>
            </a:r>
            <a:r>
              <a:rPr lang="en-US" sz="1800" dirty="0" smtClean="0"/>
              <a:t>use</a:t>
            </a:r>
            <a:r>
              <a:rPr lang="en-US" sz="1900" dirty="0" smtClean="0"/>
              <a:t> of </a:t>
            </a:r>
            <a:r>
              <a:rPr lang="en-US" sz="1900" dirty="0" err="1" smtClean="0"/>
              <a:t>SparkSQL</a:t>
            </a:r>
            <a:r>
              <a:rPr lang="en-US" sz="1900" dirty="0" smtClean="0"/>
              <a:t> internal libraries, 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 smtClean="0"/>
              <a:t>TreeNode</a:t>
            </a:r>
            <a:r>
              <a:rPr lang="en-US" sz="1700" dirty="0" smtClean="0"/>
              <a:t> –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transform(rule: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PartialFunction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BaseType,BaseType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]):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BaseType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err="1" smtClean="0"/>
              <a:t>QueryPlan</a:t>
            </a:r>
            <a:r>
              <a:rPr lang="en-US" sz="1700" dirty="0" smtClean="0"/>
              <a:t> –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transformExpressions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(rule: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PartialFunction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Expression,Expression</a:t>
            </a: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]): </a:t>
            </a:r>
            <a:r>
              <a:rPr lang="en-US" sz="1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this.type</a:t>
            </a:r>
            <a:endParaRPr lang="en-US" sz="17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00" dirty="0" smtClean="0"/>
              <a:t>Expressions, including aggregates –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semanticEquals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other:Expression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): Boolean, </a:t>
            </a:r>
            <a:r>
              <a:rPr lang="en-US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of Expression, </a:t>
            </a:r>
            <a:r>
              <a:rPr lang="en-US" sz="1700" smtClean="0"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 Attribute, etc.</a:t>
            </a:r>
            <a:endParaRPr lang="en-US" sz="17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15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37300</TotalTime>
  <Words>367</Words>
  <Application>Microsoft Office PowerPoint</Application>
  <PresentationFormat>On-screen Show (4:3)</PresentationFormat>
  <Paragraphs>84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Georgia</vt:lpstr>
      <vt:lpstr>Wingdings</vt:lpstr>
      <vt:lpstr>Wingdings 2</vt:lpstr>
      <vt:lpstr>Civic</vt:lpstr>
      <vt:lpstr>Modular Plan, Query Rewrite, and Materialized View</vt:lpstr>
      <vt:lpstr>TPC-DS Q12</vt:lpstr>
      <vt:lpstr>Materialized View</vt:lpstr>
      <vt:lpstr>Rewritten Query</vt:lpstr>
      <vt:lpstr>Logical vs. Modular Plan</vt:lpstr>
      <vt:lpstr>Analyzed Logical Plan</vt:lpstr>
      <vt:lpstr>Optimized Logical Plan</vt:lpstr>
      <vt:lpstr>Modular Plan</vt:lpstr>
      <vt:lpstr>Why Modular Plan</vt:lpstr>
      <vt:lpstr>Design of class Arguments for Modular Plan </vt:lpstr>
      <vt:lpstr>Matching Framework</vt:lpstr>
      <vt:lpstr>Rule #1: Select-Select-NoChildDelta</vt:lpstr>
      <vt:lpstr>Rule #2: Groupby-Groupby-SelectOnlyChildDelta</vt:lpstr>
      <vt:lpstr>Rule #3: Select-Select-GroupbyChildDelta</vt:lpstr>
      <vt:lpstr>From Modular Plan to SQL</vt:lpstr>
      <vt:lpstr>Extensions</vt:lpstr>
      <vt:lpstr>Extended Catalog</vt:lpstr>
      <vt:lpstr>Lineage Data</vt:lpstr>
      <vt:lpstr>From Logical to Modular Plan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Benchmarking &amp; Monitoring Framework</dc:title>
  <dc:creator>n80048375</dc:creator>
  <cp:lastModifiedBy>Ey Chih Chow</cp:lastModifiedBy>
  <cp:revision>372</cp:revision>
  <cp:lastPrinted>2017-04-19T19:05:31Z</cp:lastPrinted>
  <dcterms:created xsi:type="dcterms:W3CDTF">2016-08-21T17:59:07Z</dcterms:created>
  <dcterms:modified xsi:type="dcterms:W3CDTF">2017-08-23T21:55:34Z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(3)nWt9Fz+EHajDjSyWi3rwLWv608TicL8On7/qvhDnG9VRadeAnWxGIdKhlhSz2VWDgkJoZXJd
3MO8uKMBgwRBFZJkK42W9L1qoGbBkuxjq61pJHV61kk4LxWsklwntdjaKzJrNqfDVZzG3zTV
sLWRovQ+NWgdvTKyOHNRzndMjAnRtW5a5iVcnufPTcLCW8nAYrGY0WSsfo/jxxxdNF3VfQMn
8bjfHp+hxD3cLzOzHD</vt:lpwstr>
  </property>
  <property fmtid="{D5CDD505-2E9C-101B-9397-08002B2CF9AE}" pid="3" name="_2015_ms_pID_7253431">
    <vt:lpwstr>VYamjW596cNDoOm7/aG6gcOtotlwjcxjLxqkSmCgff6QZVlIpnzuEJ
VoZtpsUNoVwPoZUNR7BNeouwSJDNthqpjmqUco0JmnWcHR87qiCb6UpOUcSLf2UC/nUBdHD8
5RFhRFvpA4dGKieuQS7VSqgBGFUjysKJM5AuwAPmInajyJKAzhj7P7HxeyISjiJn5a+V8WES
nPrRpPA8DoGbfCrRybqdL7RxRf2fPGS0W6gl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1477929706</vt:lpwstr>
  </property>
  <property fmtid="{D5CDD505-2E9C-101B-9397-08002B2CF9AE}" pid="8" name="_2015_ms_pID_7253432">
    <vt:lpwstr>eg==</vt:lpwstr>
  </property>
</Properties>
</file>