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6" r:id="rId12"/>
    <p:sldId id="292" r:id="rId13"/>
    <p:sldId id="293" r:id="rId14"/>
    <p:sldId id="295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84" autoAdjust="0"/>
    <p:restoredTop sz="94660" autoAdjust="0"/>
  </p:normalViewPr>
  <p:slideViewPr>
    <p:cSldViewPr>
      <p:cViewPr varScale="1">
        <p:scale>
          <a:sx n="74" d="100"/>
          <a:sy n="74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D22C85-36E5-4C33-9BC0-B3C808DA5DD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1A0463-B24B-4AFD-9DDB-AC0D0086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A0463-B24B-4AFD-9DDB-AC0D0086EA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6F5DE02-EE86-449A-B893-83B03200A90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Ey-Chih Chow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Rewrite for </a:t>
            </a:r>
            <a:r>
              <a:rPr lang="en-US" dirty="0" err="1" smtClean="0"/>
              <a:t>SparkSQL</a:t>
            </a:r>
            <a:endParaRPr lang="en-US" dirty="0"/>
          </a:p>
        </p:txBody>
      </p:sp>
      <p:pic>
        <p:nvPicPr>
          <p:cNvPr id="1026" name="Picture 2" descr="C:\Users\n80048375\Desktop\Huawei-Logos-H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038600"/>
            <a:ext cx="3124200" cy="2344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30480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Rule #3: Select-Select-GroupbyChildDelta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78477" y="1527175"/>
            <a:ext cx="29505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Modular Plan to 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[SPARK-12593] Converts resolved logical plan back to SQL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SQLBuilder.toSQL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900" dirty="0" smtClean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Scala compiler – coverts Scala AST to Scala code fragment using DSL</a:t>
            </a:r>
          </a:p>
        </p:txBody>
      </p:sp>
    </p:spTree>
    <p:extLst>
      <p:ext uri="{BB962C8B-B14F-4D97-AF65-F5344CB8AC3E}">
        <p14:creationId xmlns:p14="http://schemas.microsoft.com/office/powerpoint/2010/main" val="11801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Union and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Need a navigator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Cube advisor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Find covering queries as MVs or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Carbon Data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Lineage data for </a:t>
            </a:r>
            <a:r>
              <a:rPr lang="en-US" dirty="0" err="1" smtClean="0"/>
              <a:t>ExtendedCatalog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6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MV Definitions – derived from lineage info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Materialized Views saved in the form of </a:t>
            </a:r>
            <a:r>
              <a:rPr lang="en-US" sz="1900" dirty="0" err="1" smtClean="0"/>
              <a:t>CarbonData</a:t>
            </a:r>
            <a:endParaRPr lang="en-US" sz="19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Lineage described logically by SQL query and its input tables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Cache Definitions – </a:t>
            </a:r>
            <a:r>
              <a:rPr lang="en-US" sz="2400" dirty="0" smtClean="0"/>
              <a:t>derived </a:t>
            </a:r>
            <a:r>
              <a:rPr lang="en-US" sz="2400" dirty="0"/>
              <a:t>from </a:t>
            </a:r>
            <a:r>
              <a:rPr lang="en-US" sz="2400" dirty="0" err="1" smtClean="0"/>
              <a:t>cacheData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ArrayBuffer</a:t>
            </a:r>
            <a:r>
              <a:rPr lang="en-US" sz="2400" dirty="0" smtClean="0"/>
              <a:t>[</a:t>
            </a:r>
            <a:r>
              <a:rPr lang="en-US" sz="2400" dirty="0" err="1" smtClean="0"/>
              <a:t>CachedData</a:t>
            </a:r>
            <a:r>
              <a:rPr lang="en-US" sz="2400" dirty="0" smtClean="0"/>
              <a:t>]) in </a:t>
            </a:r>
            <a:r>
              <a:rPr lang="en-US" sz="2400" dirty="0" err="1"/>
              <a:t>CacheManager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73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Lineage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29644" y="2255837"/>
            <a:ext cx="4648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Rewrite in </a:t>
            </a:r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Materialized View (MV) not supported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Cache support for query rewrite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      /** </a:t>
            </a:r>
            <a:r>
              <a:rPr lang="en-US" sz="1600" dirty="0">
                <a:latin typeface="Arial Narrow" panose="020B0606020202030204" pitchFamily="34" charset="0"/>
              </a:rPr>
              <a:t>Replaces segments of the given logical plan with cached </a:t>
            </a:r>
            <a:r>
              <a:rPr lang="en-US" sz="1600" dirty="0" smtClean="0">
                <a:latin typeface="Arial Narrow" panose="020B0606020202030204" pitchFamily="34" charset="0"/>
              </a:rPr>
              <a:t>versions where </a:t>
            </a:r>
            <a:r>
              <a:rPr lang="en-US" sz="1600" dirty="0">
                <a:latin typeface="Arial Narrow" panose="020B0606020202030204" pitchFamily="34" charset="0"/>
              </a:rPr>
              <a:t>possible. </a:t>
            </a:r>
            <a:r>
              <a:rPr lang="en-US" sz="1600" dirty="0" smtClean="0">
                <a:latin typeface="Arial Narrow" panose="020B0606020202030204" pitchFamily="34" charset="0"/>
              </a:rPr>
              <a:t>*/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</a:t>
            </a:r>
            <a:r>
              <a:rPr lang="en-US" sz="1600" dirty="0" err="1" smtClean="0">
                <a:latin typeface="Arial Narrow" panose="020B0606020202030204" pitchFamily="34" charset="0"/>
              </a:rPr>
              <a:t>def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useCachedData</a:t>
            </a:r>
            <a:r>
              <a:rPr lang="en-US" sz="1600" dirty="0">
                <a:latin typeface="Arial Narrow" panose="020B0606020202030204" pitchFamily="34" charset="0"/>
              </a:rPr>
              <a:t>(plan: </a:t>
            </a:r>
            <a:r>
              <a:rPr lang="en-US" sz="1600" dirty="0" err="1">
                <a:latin typeface="Arial Narrow" panose="020B0606020202030204" pitchFamily="34" charset="0"/>
              </a:rPr>
              <a:t>LogicalPlan</a:t>
            </a:r>
            <a:r>
              <a:rPr lang="en-US" sz="1600" dirty="0">
                <a:latin typeface="Arial Narrow" panose="020B0606020202030204" pitchFamily="34" charset="0"/>
              </a:rPr>
              <a:t>): </a:t>
            </a:r>
            <a:r>
              <a:rPr lang="en-US" sz="1600" dirty="0" err="1">
                <a:latin typeface="Arial Narrow" panose="020B0606020202030204" pitchFamily="34" charset="0"/>
              </a:rPr>
              <a:t>LogicalPlan</a:t>
            </a:r>
            <a:r>
              <a:rPr lang="en-US" sz="1600" dirty="0">
                <a:latin typeface="Arial Narrow" panose="020B0606020202030204" pitchFamily="34" charset="0"/>
              </a:rPr>
              <a:t> = {</a:t>
            </a:r>
            <a:br>
              <a:rPr lang="en-US" sz="1600" dirty="0">
                <a:latin typeface="Arial Narrow" panose="020B0606020202030204" pitchFamily="34" charset="0"/>
              </a:rPr>
            </a:br>
            <a:r>
              <a:rPr lang="en-US" sz="1600" dirty="0">
                <a:latin typeface="Arial Narrow" panose="020B0606020202030204" pitchFamily="34" charset="0"/>
              </a:rPr>
              <a:t>  </a:t>
            </a:r>
            <a:r>
              <a:rPr lang="en-US" sz="1600" dirty="0" smtClean="0">
                <a:latin typeface="Arial Narrow" panose="020B0606020202030204" pitchFamily="34" charset="0"/>
              </a:rPr>
              <a:t>        plan </a:t>
            </a:r>
            <a:r>
              <a:rPr lang="en-US" sz="1600" dirty="0" err="1" smtClean="0">
                <a:solidFill>
                  <a:srgbClr val="92D050"/>
                </a:solidFill>
                <a:latin typeface="Arial Narrow" panose="020B0606020202030204" pitchFamily="34" charset="0"/>
              </a:rPr>
              <a:t>transformDown</a:t>
            </a:r>
            <a:r>
              <a:rPr lang="en-US" sz="1600" dirty="0" smtClean="0">
                <a:latin typeface="Arial Narrow" panose="020B0606020202030204" pitchFamily="34" charset="0"/>
              </a:rPr>
              <a:t> {</a:t>
            </a:r>
            <a:r>
              <a:rPr lang="en-US" sz="1600" dirty="0">
                <a:latin typeface="Arial Narrow" panose="020B0606020202030204" pitchFamily="34" charset="0"/>
              </a:rPr>
              <a:t/>
            </a:r>
            <a:br>
              <a:rPr lang="en-US" sz="1600" dirty="0">
                <a:latin typeface="Arial Narrow" panose="020B0606020202030204" pitchFamily="34" charset="0"/>
              </a:rPr>
            </a:b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   case </a:t>
            </a:r>
            <a:r>
              <a:rPr lang="en-US" sz="1600" dirty="0" err="1">
                <a:latin typeface="Arial Narrow" panose="020B0606020202030204" pitchFamily="34" charset="0"/>
              </a:rPr>
              <a:t>currentFragment</a:t>
            </a:r>
            <a:r>
              <a:rPr lang="en-US" sz="1600" dirty="0">
                <a:latin typeface="Arial Narrow" panose="020B0606020202030204" pitchFamily="34" charset="0"/>
              </a:rPr>
              <a:t> =&gt;</a:t>
            </a:r>
            <a:br>
              <a:rPr lang="en-US" sz="1600" dirty="0">
                <a:latin typeface="Arial Narrow" panose="020B0606020202030204" pitchFamily="34" charset="0"/>
              </a:rPr>
            </a:b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      </a:t>
            </a:r>
            <a:r>
              <a:rPr lang="en-US" sz="16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lookupCachedData</a:t>
            </a:r>
            <a:r>
              <a:rPr lang="en-US" sz="1600" dirty="0" smtClean="0">
                <a:latin typeface="Arial Narrow" panose="020B0606020202030204" pitchFamily="34" charset="0"/>
              </a:rPr>
              <a:t>(</a:t>
            </a:r>
            <a:r>
              <a:rPr lang="en-US" sz="1600" dirty="0" err="1" smtClean="0">
                <a:latin typeface="Arial Narrow" panose="020B0606020202030204" pitchFamily="34" charset="0"/>
              </a:rPr>
              <a:t>currentFragment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  <a:br>
              <a:rPr lang="en-US" sz="1600" dirty="0">
                <a:latin typeface="Arial Narrow" panose="020B0606020202030204" pitchFamily="34" charset="0"/>
              </a:rPr>
            </a:br>
            <a:r>
              <a:rPr lang="en-US" sz="1600" dirty="0" smtClean="0">
                <a:latin typeface="Arial Narrow" panose="020B0606020202030204" pitchFamily="34" charset="0"/>
              </a:rPr>
              <a:t>	   .</a:t>
            </a:r>
            <a:r>
              <a:rPr lang="en-US" sz="1600" dirty="0">
                <a:latin typeface="Arial Narrow" panose="020B0606020202030204" pitchFamily="34" charset="0"/>
              </a:rPr>
              <a:t>map(_.</a:t>
            </a:r>
            <a:r>
              <a:rPr lang="en-US" sz="1600" dirty="0" err="1">
                <a:latin typeface="Arial Narrow" panose="020B0606020202030204" pitchFamily="34" charset="0"/>
              </a:rPr>
              <a:t>cachedRepresentation.withOutput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currentFragment.output</a:t>
            </a:r>
            <a:r>
              <a:rPr lang="en-US" sz="1600" dirty="0">
                <a:latin typeface="Arial Narrow" panose="020B0606020202030204" pitchFamily="34" charset="0"/>
              </a:rPr>
              <a:t>))</a:t>
            </a:r>
            <a:br>
              <a:rPr lang="en-US" sz="1600" dirty="0">
                <a:latin typeface="Arial Narrow" panose="020B0606020202030204" pitchFamily="34" charset="0"/>
              </a:rPr>
            </a:br>
            <a:r>
              <a:rPr lang="en-US" sz="1600" dirty="0" smtClean="0">
                <a:latin typeface="Arial Narrow" panose="020B0606020202030204" pitchFamily="34" charset="0"/>
              </a:rPr>
              <a:t>	    .</a:t>
            </a:r>
            <a:r>
              <a:rPr lang="en-US" sz="1600" dirty="0" err="1">
                <a:latin typeface="Arial Narrow" panose="020B0606020202030204" pitchFamily="34" charset="0"/>
              </a:rPr>
              <a:t>getOrElse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currentFragment</a:t>
            </a:r>
            <a:r>
              <a:rPr lang="en-US" sz="1600" dirty="0" smtClean="0">
                <a:latin typeface="Arial Narrow" panose="020B0606020202030204" pitchFamily="34" charset="0"/>
              </a:rPr>
              <a:t>)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 }</a:t>
            </a:r>
            <a:r>
              <a:rPr lang="en-US" sz="1600" dirty="0">
                <a:latin typeface="Arial Narrow" panose="020B0606020202030204" pitchFamily="34" charset="0"/>
              </a:rPr>
              <a:t/>
            </a:r>
            <a:br>
              <a:rPr lang="en-US" sz="1600" dirty="0">
                <a:latin typeface="Arial Narrow" panose="020B0606020202030204" pitchFamily="34" charset="0"/>
              </a:rPr>
            </a:br>
            <a:r>
              <a:rPr lang="en-US" sz="1600" dirty="0">
                <a:latin typeface="Arial Narrow" panose="020B0606020202030204" pitchFamily="34" charset="0"/>
              </a:rPr>
              <a:t>   </a:t>
            </a:r>
            <a:r>
              <a:rPr lang="en-US" sz="1600" dirty="0" smtClean="0">
                <a:latin typeface="Arial Narrow" panose="020B0606020202030204" pitchFamily="34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/** Optionally returns cached data for the given [[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LogicalPlan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]]. */</a:t>
            </a:r>
            <a:b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def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lookupCachedData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(plan: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LogicalPlan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): Option[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CachedData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] =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readLock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 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cachedData.find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(cd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=&gt;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plan.</a:t>
            </a:r>
            <a:r>
              <a:rPr lang="en-US" sz="16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sameResult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cd.plan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))</a:t>
            </a:r>
            <a:b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}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Same approach applicable to MV</a:t>
            </a:r>
            <a:endParaRPr lang="en-US" sz="2400" dirty="0"/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Rewrite and </a:t>
            </a:r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Extend </a:t>
            </a:r>
            <a:r>
              <a:rPr lang="en-US" sz="2400" dirty="0" err="1" smtClean="0"/>
              <a:t>SparkSQL</a:t>
            </a:r>
            <a:r>
              <a:rPr lang="en-US" sz="2400" dirty="0" smtClean="0"/>
              <a:t> Data Context Service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     </a:t>
            </a:r>
            <a:r>
              <a:rPr lang="en-US" sz="1600" dirty="0" smtClean="0">
                <a:latin typeface="Arial Narrow" panose="020B0606020202030204" pitchFamily="34" charset="0"/>
              </a:rPr>
              <a:t>/**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* Provides support in a </a:t>
            </a:r>
            <a:r>
              <a:rPr lang="en-US" sz="1600" dirty="0" err="1" smtClean="0">
                <a:latin typeface="Arial Narrow" panose="020B0606020202030204" pitchFamily="34" charset="0"/>
              </a:rPr>
              <a:t>ToolContext</a:t>
            </a:r>
            <a:r>
              <a:rPr lang="en-US" sz="1600" dirty="0" smtClean="0">
                <a:latin typeface="Arial Narrow" panose="020B0606020202030204" pitchFamily="34" charset="0"/>
              </a:rPr>
              <a:t> for query rewrite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*/</a:t>
            </a:r>
          </a:p>
          <a:p>
            <a:pPr marL="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       class </a:t>
            </a:r>
            <a:r>
              <a:rPr lang="en-US" sz="1600" dirty="0" err="1" smtClean="0">
                <a:latin typeface="Arial Narrow" panose="020B0606020202030204" pitchFamily="34" charset="0"/>
              </a:rPr>
              <a:t>ExtendedCatalogManager</a:t>
            </a:r>
            <a:r>
              <a:rPr lang="en-US" sz="1600" dirty="0" smtClean="0">
                <a:latin typeface="Arial Narrow" panose="020B0606020202030204" pitchFamily="34" charset="0"/>
              </a:rPr>
              <a:t>(</a:t>
            </a:r>
            <a:r>
              <a:rPr lang="en-US" sz="1600" dirty="0" err="1" smtClean="0">
                <a:latin typeface="Arial Narrow" panose="020B0606020202030204" pitchFamily="34" charset="0"/>
              </a:rPr>
              <a:t>val</a:t>
            </a:r>
            <a:r>
              <a:rPr lang="en-US" sz="1600" dirty="0" smtClean="0">
                <a:latin typeface="Arial Narrow" panose="020B0606020202030204" pitchFamily="34" charset="0"/>
              </a:rPr>
              <a:t> database: String) {</a:t>
            </a:r>
          </a:p>
          <a:p>
            <a:pPr marL="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          private </a:t>
            </a:r>
            <a:r>
              <a:rPr lang="en-US" sz="1600" dirty="0" err="1" smtClean="0">
                <a:latin typeface="Arial Narrow" panose="020B0606020202030204" pitchFamily="34" charset="0"/>
              </a:rPr>
              <a:t>val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latin typeface="Arial Narrow" panose="020B0606020202030204" pitchFamily="34" charset="0"/>
              </a:rPr>
              <a:t>mvDefinitions</a:t>
            </a:r>
            <a:r>
              <a:rPr lang="en-US" sz="1600" dirty="0" smtClean="0">
                <a:latin typeface="Arial Narrow" panose="020B0606020202030204" pitchFamily="34" charset="0"/>
              </a:rPr>
              <a:t> = new </a:t>
            </a:r>
            <a:r>
              <a:rPr lang="en-US" sz="1600" dirty="0" err="1" smtClean="0">
                <a:latin typeface="Arial Narrow" panose="020B0606020202030204" pitchFamily="34" charset="0"/>
              </a:rPr>
              <a:t>mutable.HashMap</a:t>
            </a:r>
            <a:r>
              <a:rPr lang="en-US" sz="1600" dirty="0" smtClean="0">
                <a:latin typeface="Arial Narrow" panose="020B0606020202030204" pitchFamily="34" charset="0"/>
              </a:rPr>
              <a:t>[Set[</a:t>
            </a:r>
            <a:r>
              <a:rPr lang="en-US" sz="1600" dirty="0" err="1" smtClean="0">
                <a:latin typeface="Arial Narrow" panose="020B0606020202030204" pitchFamily="34" charset="0"/>
              </a:rPr>
              <a:t>TableIdentifier</a:t>
            </a:r>
            <a:r>
              <a:rPr lang="en-US" sz="1600" dirty="0" smtClean="0">
                <a:latin typeface="Arial Narrow" panose="020B0606020202030204" pitchFamily="34" charset="0"/>
              </a:rPr>
              <a:t>], Set[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 smtClean="0">
                <a:latin typeface="Arial Narrow" panose="020B0606020202030204" pitchFamily="34" charset="0"/>
              </a:rPr>
              <a:t>LogicalPlan,BigInt</a:t>
            </a:r>
            <a:r>
              <a:rPr lang="en-US" sz="1600" dirty="0" smtClean="0">
                <a:latin typeface="Arial Narrow" panose="020B0606020202030204" pitchFamily="34" charset="0"/>
              </a:rPr>
              <a:t>)]]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private </a:t>
            </a:r>
            <a:r>
              <a:rPr lang="en-US" sz="1600" dirty="0" err="1" smtClean="0">
                <a:latin typeface="Arial Narrow" panose="020B0606020202030204" pitchFamily="34" charset="0"/>
              </a:rPr>
              <a:t>val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latin typeface="Arial Narrow" panose="020B0606020202030204" pitchFamily="34" charset="0"/>
              </a:rPr>
              <a:t>cacheDefinitions</a:t>
            </a:r>
            <a:r>
              <a:rPr lang="en-US" sz="1600" dirty="0" smtClean="0">
                <a:latin typeface="Arial Narrow" panose="020B0606020202030204" pitchFamily="34" charset="0"/>
              </a:rPr>
              <a:t> = new </a:t>
            </a:r>
            <a:r>
              <a:rPr lang="en-US" sz="1600" dirty="0" err="1" smtClean="0">
                <a:latin typeface="Arial Narrow" panose="020B0606020202030204" pitchFamily="34" charset="0"/>
              </a:rPr>
              <a:t>mutable.HashMap</a:t>
            </a:r>
            <a:r>
              <a:rPr lang="en-US" sz="1600" dirty="0" smtClean="0">
                <a:latin typeface="Arial Narrow" panose="020B0606020202030204" pitchFamily="34" charset="0"/>
              </a:rPr>
              <a:t>[Set[</a:t>
            </a:r>
            <a:r>
              <a:rPr lang="en-US" sz="1600" dirty="0" err="1" smtClean="0">
                <a:latin typeface="Arial Narrow" panose="020B0606020202030204" pitchFamily="34" charset="0"/>
              </a:rPr>
              <a:t>TableIdentifier</a:t>
            </a:r>
            <a:r>
              <a:rPr lang="en-US" sz="1600" dirty="0" smtClean="0">
                <a:latin typeface="Arial Narrow" panose="020B0606020202030204" pitchFamily="34" charset="0"/>
              </a:rPr>
              <a:t>],</a:t>
            </a:r>
            <a:r>
              <a:rPr lang="en-US" sz="1600" dirty="0">
                <a:latin typeface="Arial Narrow" panose="020B0606020202030204" pitchFamily="34" charset="0"/>
              </a:rPr>
              <a:t> Set[(</a:t>
            </a:r>
            <a:r>
              <a:rPr lang="en-US" sz="1600" dirty="0" err="1" smtClean="0">
                <a:latin typeface="Arial Narrow" panose="020B0606020202030204" pitchFamily="34" charset="0"/>
              </a:rPr>
              <a:t>LogicalPlan,BigInt</a:t>
            </a:r>
            <a:r>
              <a:rPr lang="en-US" sz="1600" dirty="0" smtClean="0">
                <a:latin typeface="Arial Narrow" panose="020B0606020202030204" pitchFamily="34" charset="0"/>
              </a:rPr>
              <a:t>)] ]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def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latin typeface="Arial Narrow" panose="020B0606020202030204" pitchFamily="34" charset="0"/>
              </a:rPr>
              <a:t>queryRewrite</a:t>
            </a:r>
            <a:r>
              <a:rPr lang="en-US" sz="1600" dirty="0" smtClean="0">
                <a:latin typeface="Arial Narrow" panose="020B0606020202030204" pitchFamily="34" charset="0"/>
              </a:rPr>
              <a:t>(query: </a:t>
            </a:r>
            <a:r>
              <a:rPr lang="en-US" sz="1600" dirty="0" err="1" smtClean="0">
                <a:latin typeface="Arial Narrow" panose="020B0606020202030204" pitchFamily="34" charset="0"/>
              </a:rPr>
              <a:t>LogicalPlan</a:t>
            </a:r>
            <a:r>
              <a:rPr lang="en-US" sz="1600" dirty="0" smtClean="0">
                <a:latin typeface="Arial Narrow" panose="020B0606020202030204" pitchFamily="34" charset="0"/>
              </a:rPr>
              <a:t>): Option[String] = {</a:t>
            </a:r>
          </a:p>
          <a:p>
            <a:pPr marL="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                …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 Narrow" panose="020B0606020202030204" pitchFamily="34" charset="0"/>
              </a:rPr>
              <a:t>          }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…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}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database, query, and MV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Database: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Trans(</a:t>
            </a:r>
            <a:r>
              <a:rPr lang="en-US" sz="1400" dirty="0" err="1" smtClean="0">
                <a:latin typeface="Arial Narrow" panose="020B0606020202030204" pitchFamily="34" charset="0"/>
              </a:rPr>
              <a:t>tid</a:t>
            </a:r>
            <a:r>
              <a:rPr lang="en-US" sz="1400" dirty="0" smtClean="0">
                <a:latin typeface="Arial Narrow" panose="020B0606020202030204" pitchFamily="34" charset="0"/>
              </a:rPr>
              <a:t>, </a:t>
            </a:r>
            <a:r>
              <a:rPr lang="en-US" sz="1400" dirty="0" err="1" smtClean="0">
                <a:latin typeface="Arial Narrow" panose="020B0606020202030204" pitchFamily="34" charset="0"/>
              </a:rPr>
              <a:t>fpgid</a:t>
            </a:r>
            <a:r>
              <a:rPr lang="en-US" sz="1400" dirty="0" smtClean="0">
                <a:latin typeface="Arial Narrow" panose="020B0606020202030204" pitchFamily="34" charset="0"/>
              </a:rPr>
              <a:t>, </a:t>
            </a:r>
            <a:r>
              <a:rPr lang="en-US" sz="1400" dirty="0" err="1" smtClean="0">
                <a:latin typeface="Arial Narrow" panose="020B0606020202030204" pitchFamily="34" charset="0"/>
              </a:rPr>
              <a:t>flid</a:t>
            </a:r>
            <a:r>
              <a:rPr lang="en-US" sz="1400" dirty="0" smtClean="0">
                <a:latin typeface="Arial Narrow" panose="020B0606020202030204" pitchFamily="34" charset="0"/>
              </a:rPr>
              <a:t>, data, </a:t>
            </a:r>
            <a:r>
              <a:rPr lang="en-US" sz="1400" dirty="0" err="1" smtClean="0">
                <a:latin typeface="Arial Narrow" panose="020B0606020202030204" pitchFamily="34" charset="0"/>
              </a:rPr>
              <a:t>faid</a:t>
            </a:r>
            <a:r>
              <a:rPr lang="en-US" sz="1400" dirty="0" smtClean="0">
                <a:latin typeface="Arial Narrow" panose="020B0606020202030204" pitchFamily="34" charset="0"/>
              </a:rPr>
              <a:t>, price, </a:t>
            </a:r>
            <a:r>
              <a:rPr lang="en-US" sz="1400" dirty="0" err="1" smtClean="0">
                <a:latin typeface="Arial Narrow" panose="020B0606020202030204" pitchFamily="34" charset="0"/>
              </a:rPr>
              <a:t>qty</a:t>
            </a:r>
            <a:r>
              <a:rPr lang="en-US" sz="1400" dirty="0" smtClean="0">
                <a:latin typeface="Arial Narrow" panose="020B0606020202030204" pitchFamily="34" charset="0"/>
              </a:rPr>
              <a:t>, disc)</a:t>
            </a:r>
          </a:p>
          <a:p>
            <a:pPr marL="548640" lvl="2" indent="0">
              <a:buNone/>
            </a:pPr>
            <a:r>
              <a:rPr lang="en-US" sz="1400" dirty="0" err="1" smtClean="0">
                <a:latin typeface="Arial Narrow" panose="020B0606020202030204" pitchFamily="34" charset="0"/>
              </a:rPr>
              <a:t>Loc</a:t>
            </a:r>
            <a:r>
              <a:rPr lang="en-US" sz="1400" dirty="0" smtClean="0">
                <a:latin typeface="Arial Narrow" panose="020B0606020202030204" pitchFamily="34" charset="0"/>
              </a:rPr>
              <a:t>(lid, city, state, country)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Query: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s</a:t>
            </a:r>
            <a:r>
              <a:rPr lang="en-US" sz="1600" dirty="0" smtClean="0">
                <a:latin typeface="Arial Narrow" panose="020B0606020202030204" pitchFamily="34" charset="0"/>
              </a:rPr>
              <a:t>elect </a:t>
            </a:r>
            <a:r>
              <a:rPr lang="en-US" sz="1600" dirty="0" err="1" smtClean="0">
                <a:latin typeface="Arial Narrow" panose="020B0606020202030204" pitchFamily="34" charset="0"/>
              </a:rPr>
              <a:t>flid</a:t>
            </a:r>
            <a:r>
              <a:rPr lang="en-US" sz="1600" dirty="0" smtClean="0">
                <a:latin typeface="Arial Narrow" panose="020B0606020202030204" pitchFamily="34" charset="0"/>
              </a:rPr>
              <a:t>, year(date) as year, count(*) as </a:t>
            </a:r>
            <a:r>
              <a:rPr lang="en-US" sz="1600" dirty="0" err="1" smtClean="0">
                <a:latin typeface="Arial Narrow" panose="020B0606020202030204" pitchFamily="34" charset="0"/>
              </a:rPr>
              <a:t>cnt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f</a:t>
            </a:r>
            <a:r>
              <a:rPr lang="en-US" sz="1600" dirty="0" smtClean="0">
                <a:latin typeface="Arial Narrow" panose="020B0606020202030204" pitchFamily="34" charset="0"/>
              </a:rPr>
              <a:t>rom Trans, </a:t>
            </a:r>
            <a:r>
              <a:rPr lang="en-US" sz="1600" dirty="0" err="1" smtClean="0">
                <a:latin typeface="Arial Narrow" panose="020B0606020202030204" pitchFamily="34" charset="0"/>
              </a:rPr>
              <a:t>Loc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w</a:t>
            </a:r>
            <a:r>
              <a:rPr lang="en-US" sz="1600" dirty="0" smtClean="0">
                <a:latin typeface="Arial Narrow" panose="020B0606020202030204" pitchFamily="34" charset="0"/>
              </a:rPr>
              <a:t>here </a:t>
            </a:r>
            <a:r>
              <a:rPr lang="en-US" sz="1600" dirty="0" err="1" smtClean="0">
                <a:latin typeface="Arial Narrow" panose="020B0606020202030204" pitchFamily="34" charset="0"/>
              </a:rPr>
              <a:t>flid</a:t>
            </a:r>
            <a:r>
              <a:rPr lang="en-US" sz="1600" dirty="0" smtClean="0">
                <a:latin typeface="Arial Narrow" panose="020B0606020202030204" pitchFamily="34" charset="0"/>
              </a:rPr>
              <a:t> = lid and country = ‘USA’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g</a:t>
            </a:r>
            <a:r>
              <a:rPr lang="en-US" sz="1600" dirty="0" smtClean="0">
                <a:latin typeface="Arial Narrow" panose="020B0606020202030204" pitchFamily="34" charset="0"/>
              </a:rPr>
              <a:t>roup by </a:t>
            </a:r>
            <a:r>
              <a:rPr lang="en-US" sz="1600" dirty="0" err="1" smtClean="0">
                <a:latin typeface="Arial Narrow" panose="020B0606020202030204" pitchFamily="34" charset="0"/>
              </a:rPr>
              <a:t>flid</a:t>
            </a:r>
            <a:r>
              <a:rPr lang="en-US" sz="1600" dirty="0" smtClean="0">
                <a:latin typeface="Arial Narrow" panose="020B0606020202030204" pitchFamily="34" charset="0"/>
              </a:rPr>
              <a:t>, year(date)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h</a:t>
            </a:r>
            <a:r>
              <a:rPr lang="en-US" sz="1600" dirty="0" smtClean="0">
                <a:latin typeface="Arial Narrow" panose="020B0606020202030204" pitchFamily="34" charset="0"/>
              </a:rPr>
              <a:t>aving count(*) &gt; 100</a:t>
            </a:r>
            <a:endParaRPr lang="en-US" sz="18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MV:</a:t>
            </a:r>
          </a:p>
          <a:p>
            <a:pPr marL="548640" lvl="2" indent="0">
              <a:buNone/>
            </a:pPr>
            <a:r>
              <a:rPr lang="en-US" sz="1700" dirty="0">
                <a:latin typeface="Arial Narrow" panose="020B0606020202030204" pitchFamily="34" charset="0"/>
              </a:rPr>
              <a:t>s</a:t>
            </a:r>
            <a:r>
              <a:rPr lang="en-US" sz="1700" dirty="0" smtClean="0">
                <a:latin typeface="Arial Narrow" panose="020B0606020202030204" pitchFamily="34" charset="0"/>
              </a:rPr>
              <a:t>elect </a:t>
            </a:r>
            <a:r>
              <a:rPr lang="en-US" sz="1700" dirty="0" err="1" smtClean="0">
                <a:latin typeface="Arial Narrow" panose="020B0606020202030204" pitchFamily="34" charset="0"/>
              </a:rPr>
              <a:t>faid</a:t>
            </a:r>
            <a:r>
              <a:rPr lang="en-US" sz="1700" dirty="0" smtClean="0">
                <a:latin typeface="Arial Narrow" panose="020B0606020202030204" pitchFamily="34" charset="0"/>
              </a:rPr>
              <a:t>, </a:t>
            </a:r>
            <a:r>
              <a:rPr lang="en-US" sz="1700" dirty="0" err="1" smtClean="0">
                <a:latin typeface="Arial Narrow" panose="020B0606020202030204" pitchFamily="34" charset="0"/>
              </a:rPr>
              <a:t>flid</a:t>
            </a:r>
            <a:r>
              <a:rPr lang="en-US" sz="1700" dirty="0" smtClean="0">
                <a:latin typeface="Arial Narrow" panose="020B0606020202030204" pitchFamily="34" charset="0"/>
              </a:rPr>
              <a:t>, year(date) as year, count(*) as </a:t>
            </a:r>
            <a:r>
              <a:rPr lang="en-US" sz="1700" dirty="0" err="1" smtClean="0">
                <a:latin typeface="Arial Narrow" panose="020B0606020202030204" pitchFamily="34" charset="0"/>
              </a:rPr>
              <a:t>cnt</a:t>
            </a:r>
            <a:endParaRPr lang="en-US" sz="1700" dirty="0" smtClean="0">
              <a:latin typeface="Arial Narrow" panose="020B0606020202030204" pitchFamily="34" charset="0"/>
            </a:endParaRPr>
          </a:p>
          <a:p>
            <a:pPr marL="548640" lvl="2" indent="0">
              <a:buNone/>
            </a:pPr>
            <a:r>
              <a:rPr lang="en-US" sz="1700" dirty="0">
                <a:latin typeface="Arial Narrow" panose="020B0606020202030204" pitchFamily="34" charset="0"/>
              </a:rPr>
              <a:t>f</a:t>
            </a:r>
            <a:r>
              <a:rPr lang="en-US" sz="1700" dirty="0" smtClean="0">
                <a:latin typeface="Arial Narrow" panose="020B0606020202030204" pitchFamily="34" charset="0"/>
              </a:rPr>
              <a:t>rom Trans, </a:t>
            </a:r>
            <a:r>
              <a:rPr lang="en-US" sz="1700" dirty="0" err="1" smtClean="0">
                <a:latin typeface="Arial Narrow" panose="020B0606020202030204" pitchFamily="34" charset="0"/>
              </a:rPr>
              <a:t>Loc</a:t>
            </a:r>
            <a:endParaRPr lang="en-US" sz="1700" dirty="0" smtClean="0">
              <a:latin typeface="Arial Narrow" panose="020B0606020202030204" pitchFamily="34" charset="0"/>
            </a:endParaRPr>
          </a:p>
          <a:p>
            <a:pPr marL="548640" lvl="2" indent="0">
              <a:buNone/>
            </a:pPr>
            <a:r>
              <a:rPr lang="en-US" sz="1700" dirty="0">
                <a:latin typeface="Arial Narrow" panose="020B0606020202030204" pitchFamily="34" charset="0"/>
              </a:rPr>
              <a:t>w</a:t>
            </a:r>
            <a:r>
              <a:rPr lang="en-US" sz="1700" dirty="0" smtClean="0">
                <a:latin typeface="Arial Narrow" panose="020B0606020202030204" pitchFamily="34" charset="0"/>
              </a:rPr>
              <a:t>here </a:t>
            </a:r>
            <a:r>
              <a:rPr lang="en-US" sz="1700" dirty="0" err="1" smtClean="0">
                <a:latin typeface="Arial Narrow" panose="020B0606020202030204" pitchFamily="34" charset="0"/>
              </a:rPr>
              <a:t>flid</a:t>
            </a:r>
            <a:r>
              <a:rPr lang="en-US" sz="1700" dirty="0" smtClean="0">
                <a:latin typeface="Arial Narrow" panose="020B0606020202030204" pitchFamily="34" charset="0"/>
              </a:rPr>
              <a:t> = lid and country = ‘USA’</a:t>
            </a:r>
          </a:p>
          <a:p>
            <a:pPr marL="548640" lvl="2" indent="0">
              <a:buNone/>
            </a:pPr>
            <a:r>
              <a:rPr lang="en-US" sz="1700" dirty="0">
                <a:latin typeface="Arial Narrow" panose="020B0606020202030204" pitchFamily="34" charset="0"/>
              </a:rPr>
              <a:t>g</a:t>
            </a:r>
            <a:r>
              <a:rPr lang="en-US" sz="1700" dirty="0" smtClean="0">
                <a:latin typeface="Arial Narrow" panose="020B0606020202030204" pitchFamily="34" charset="0"/>
              </a:rPr>
              <a:t>roup by </a:t>
            </a:r>
            <a:r>
              <a:rPr lang="en-US" sz="1700" dirty="0" err="1" smtClean="0">
                <a:latin typeface="Arial Narrow" panose="020B0606020202030204" pitchFamily="34" charset="0"/>
              </a:rPr>
              <a:t>faid</a:t>
            </a:r>
            <a:r>
              <a:rPr lang="en-US" sz="1700" dirty="0" smtClean="0">
                <a:latin typeface="Arial Narrow" panose="020B0606020202030204" pitchFamily="34" charset="0"/>
              </a:rPr>
              <a:t>, </a:t>
            </a:r>
            <a:r>
              <a:rPr lang="en-US" sz="1700" dirty="0" err="1" smtClean="0">
                <a:latin typeface="Arial Narrow" panose="020B0606020202030204" pitchFamily="34" charset="0"/>
              </a:rPr>
              <a:t>flid</a:t>
            </a:r>
            <a:r>
              <a:rPr lang="en-US" sz="1700" dirty="0" smtClean="0">
                <a:latin typeface="Arial Narrow" panose="020B0606020202030204" pitchFamily="34" charset="0"/>
              </a:rPr>
              <a:t>, year(date)</a:t>
            </a:r>
            <a:endParaRPr lang="en-US" sz="1700" dirty="0">
              <a:latin typeface="Arial Narrow" panose="020B0606020202030204" pitchFamily="34" charset="0"/>
            </a:endParaRPr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vs. Modular Plan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09800"/>
            <a:ext cx="2752725" cy="3648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19199" y="1538716"/>
            <a:ext cx="3801533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11071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Logical Plan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1628" y="6091398"/>
            <a:ext cx="31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Modular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Logical to Modular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Logical Plan is transformed to a Modular Plan by applying a set of </a:t>
            </a:r>
            <a:r>
              <a:rPr lang="en-US" dirty="0" smtClean="0">
                <a:solidFill>
                  <a:srgbClr val="0070C0"/>
                </a:solidFill>
              </a:rPr>
              <a:t>Pattern Extractions</a:t>
            </a:r>
            <a:endParaRPr lang="en-US" sz="14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Every Pattern Extraction uses pattern matching to convert a Tree to another kind of Tree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o</a:t>
            </a:r>
            <a:r>
              <a:rPr lang="en-US" sz="1600" dirty="0" smtClean="0">
                <a:latin typeface="Arial Narrow" panose="020B0606020202030204" pitchFamily="34" charset="0"/>
              </a:rPr>
              <a:t>bject </a:t>
            </a:r>
            <a:r>
              <a:rPr lang="en-US" sz="1600" dirty="0" err="1" smtClean="0">
                <a:latin typeface="Arial Narrow" panose="020B0606020202030204" pitchFamily="34" charset="0"/>
              </a:rPr>
              <a:t>GroupByBlock</a:t>
            </a:r>
            <a:r>
              <a:rPr lang="en-US" sz="1600" dirty="0" smtClean="0">
                <a:latin typeface="Arial Narrow" panose="020B0606020202030204" pitchFamily="34" charset="0"/>
              </a:rPr>
              <a:t> extends Pattern with </a:t>
            </a:r>
            <a:r>
              <a:rPr lang="en-US" sz="1600" dirty="0" err="1" smtClean="0">
                <a:latin typeface="Arial Narrow" panose="020B0606020202030204" pitchFamily="34" charset="0"/>
              </a:rPr>
              <a:t>PredicateHelper</a:t>
            </a:r>
            <a:r>
              <a:rPr lang="en-US" sz="1600" dirty="0" smtClean="0">
                <a:latin typeface="Arial Narrow" panose="020B0606020202030204" pitchFamily="34" charset="0"/>
              </a:rPr>
              <a:t> {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…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</a:t>
            </a:r>
            <a:r>
              <a:rPr lang="en-US" sz="1600" dirty="0" err="1" smtClean="0">
                <a:latin typeface="Arial Narrow" panose="020B0606020202030204" pitchFamily="34" charset="0"/>
              </a:rPr>
              <a:t>def</a:t>
            </a:r>
            <a:r>
              <a:rPr lang="en-US" sz="1600" dirty="0" smtClean="0">
                <a:latin typeface="Arial Narrow" panose="020B0606020202030204" pitchFamily="34" charset="0"/>
              </a:rPr>
              <a:t> apply(plan: </a:t>
            </a:r>
            <a:r>
              <a:rPr lang="en-US" sz="16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LogicalPlan</a:t>
            </a:r>
            <a:r>
              <a:rPr lang="en-US" sz="1600" dirty="0" smtClean="0">
                <a:latin typeface="Arial Narrow" panose="020B0606020202030204" pitchFamily="34" charset="0"/>
              </a:rPr>
              <a:t>): </a:t>
            </a:r>
            <a:r>
              <a:rPr lang="en-US" sz="1600" dirty="0" err="1" smtClean="0">
                <a:latin typeface="Arial Narrow" panose="020B0606020202030204" pitchFamily="34" charset="0"/>
              </a:rPr>
              <a:t>Seq</a:t>
            </a:r>
            <a:r>
              <a:rPr lang="en-US" sz="1600" dirty="0" smtClean="0">
                <a:latin typeface="Arial Narrow" panose="020B0606020202030204" pitchFamily="34" charset="0"/>
              </a:rPr>
              <a:t>[</a:t>
            </a:r>
            <a:r>
              <a:rPr lang="en-US" sz="16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SemanticPlan</a:t>
            </a:r>
            <a:r>
              <a:rPr lang="en-US" sz="1600" dirty="0" smtClean="0">
                <a:latin typeface="Arial Narrow" panose="020B0606020202030204" pitchFamily="34" charset="0"/>
              </a:rPr>
              <a:t>] = plan match {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case </a:t>
            </a:r>
            <a:r>
              <a:rPr lang="en-US" sz="1600" dirty="0" err="1" smtClean="0">
                <a:latin typeface="Arial Narrow" panose="020B0606020202030204" pitchFamily="34" charset="0"/>
              </a:rPr>
              <a:t>ExtractGroupBy</a:t>
            </a:r>
            <a:r>
              <a:rPr lang="en-US" sz="1600" dirty="0" smtClean="0">
                <a:latin typeface="Arial Narrow" panose="020B0606020202030204" pitchFamily="34" charset="0"/>
              </a:rPr>
              <a:t>(output, input, predicate, child) =&gt;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makeGroupByBlock</a:t>
            </a:r>
            <a:r>
              <a:rPr lang="en-US" sz="1600" dirty="0" smtClean="0">
                <a:latin typeface="Arial Narrow" panose="020B0606020202030204" pitchFamily="34" charset="0"/>
              </a:rPr>
              <a:t>(output, input, predicate, </a:t>
            </a:r>
            <a:r>
              <a:rPr lang="en-US" sz="16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matchLater</a:t>
            </a:r>
            <a:r>
              <a:rPr lang="en-US" sz="1600" dirty="0" smtClean="0">
                <a:latin typeface="Arial Narrow" panose="020B0606020202030204" pitchFamily="34" charset="0"/>
              </a:rPr>
              <a:t>(child))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case _ =&gt; Nil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}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}                                        </a:t>
            </a:r>
            <a:r>
              <a:rPr lang="en-US" sz="2400" dirty="0" smtClean="0">
                <a:solidFill>
                  <a:srgbClr val="0070C0"/>
                </a:solidFill>
              </a:rPr>
              <a:t>Triggers other Patten Extractions</a:t>
            </a:r>
            <a:endParaRPr lang="en-US" sz="2400" dirty="0">
              <a:solidFill>
                <a:srgbClr val="0070C0"/>
              </a:solidFill>
            </a:endParaRPr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648200" y="4800600"/>
            <a:ext cx="685800" cy="6096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 Framework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1838459"/>
            <a:ext cx="2752725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28800"/>
            <a:ext cx="2085975" cy="3600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262" y="567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4341" y="567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#1: Select-Select-NoChildDelta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25777" y="2209800"/>
            <a:ext cx="508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 #2: Groupby-Groupby-SelectOnlyChildDelta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91569" y="1579562"/>
            <a:ext cx="4324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36036</TotalTime>
  <Words>444</Words>
  <Application>Microsoft Office PowerPoint</Application>
  <PresentationFormat>On-screen Show (4:3)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Georgia</vt:lpstr>
      <vt:lpstr>Wingdings</vt:lpstr>
      <vt:lpstr>Wingdings 2</vt:lpstr>
      <vt:lpstr>Civic</vt:lpstr>
      <vt:lpstr>Query Rewrite for SparkSQL</vt:lpstr>
      <vt:lpstr>Query Rewrite in SparkSQL</vt:lpstr>
      <vt:lpstr>Query Rewrite and SparkSQL</vt:lpstr>
      <vt:lpstr>An example database, query, and MV </vt:lpstr>
      <vt:lpstr>Logical vs. Modular Plan</vt:lpstr>
      <vt:lpstr>From Logical to Modular Plan</vt:lpstr>
      <vt:lpstr>Matching Framework</vt:lpstr>
      <vt:lpstr>Rule #1: Select-Select-NoChildDelta</vt:lpstr>
      <vt:lpstr>Rule #2: Groupby-Groupby-SelectOnlyChildDelta</vt:lpstr>
      <vt:lpstr>Rule #3: Select-Select-GroupbyChildDelta</vt:lpstr>
      <vt:lpstr>From Modular Plan to SQL</vt:lpstr>
      <vt:lpstr>Extensions</vt:lpstr>
      <vt:lpstr>Extended Catalog</vt:lpstr>
      <vt:lpstr>Lineage Data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Benchmarking &amp; Monitoring Framework</dc:title>
  <dc:creator>n80048375</dc:creator>
  <cp:lastModifiedBy>Ey Chih Chow</cp:lastModifiedBy>
  <cp:revision>337</cp:revision>
  <cp:lastPrinted>2017-04-19T19:05:31Z</cp:lastPrinted>
  <dcterms:created xsi:type="dcterms:W3CDTF">2016-08-21T17:59:07Z</dcterms:created>
  <dcterms:modified xsi:type="dcterms:W3CDTF">2017-08-22T00:15:13Z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(3)nplanKw6AVKTqz03T59WPHIPLvSHPj4c+/ca4fkPSEuL0dBY/5x/Fq8aj7UIWhwy9FNcWqgh
1781VqfBXh95Ddd2ZMIbuu+srIrYVIXa/gf/AXsSqiP97iP3WMTf8JaQm5ED5DIvrYCN3HnY
qUQZe7H34JUhz2LsmpFocS36achGYU0FZq4w3PjYVJHhVpx+LwBA+UDSyJ/kC73xP7ggZ6nU
49GeSK+NPX1/r85tjJ</vt:lpwstr>
  </property>
  <property fmtid="{D5CDD505-2E9C-101B-9397-08002B2CF9AE}" pid="3" name="_2015_ms_pID_7253431">
    <vt:lpwstr>aI5AxXiQvEaerJpSP5ySS8xE/Qmx3ErpSA/gLWaFUh2A3cK/wOzwis
HhnguArKM7m/ONRHOwKA36Vc3tFHOEtXsebksvRGZ4wDJPVb0UPBqKH16ehkYd8PSPN5ugLO
uI+31Rw48X88rJWVetxVjVWgwTSHVJMz06GERlpFfoofXwUUQOj191odq+TME92cGqw4K1H4
yjsbfWkeRWypqgcZSVl8QRk2tJC179F3BdMG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1477929706</vt:lpwstr>
  </property>
  <property fmtid="{D5CDD505-2E9C-101B-9397-08002B2CF9AE}" pid="8" name="_2015_ms_pID_7253432">
    <vt:lpwstr>/w==</vt:lpwstr>
  </property>
</Properties>
</file>