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9" r:id="rId2"/>
    <p:sldId id="280" r:id="rId3"/>
    <p:sldId id="277" r:id="rId4"/>
    <p:sldId id="278" r:id="rId5"/>
    <p:sldId id="273" r:id="rId6"/>
    <p:sldId id="274" r:id="rId7"/>
    <p:sldId id="275" r:id="rId8"/>
    <p:sldId id="268" r:id="rId9"/>
    <p:sldId id="270" r:id="rId10"/>
    <p:sldId id="271" r:id="rId11"/>
    <p:sldId id="276" r:id="rId12"/>
    <p:sldId id="279" r:id="rId13"/>
  </p:sldIdLst>
  <p:sldSz cx="12192000" cy="6858000"/>
  <p:notesSz cx="6858000" cy="9144000"/>
  <p:embeddedFontLst>
    <p:embeddedFont>
      <p:font typeface="맑은 고딕" panose="020B0503020000020004" pitchFamily="50" charset="-127"/>
      <p:regular r:id="rId14"/>
      <p:bold r:id="rId15"/>
    </p:embeddedFont>
    <p:embeddedFont>
      <p:font typeface="배달의민족 연성" panose="020B0600000101010101" pitchFamily="50" charset="-127"/>
      <p:regular r:id="rId1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90627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387886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92586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F3DBB92-AD7A-46CF-8DA9-31924C5DE49F}" type="datetimeFigureOut">
              <a:rPr lang="ko-KR" altLang="en-US" smtClean="0"/>
              <a:t>2019-08-12</a:t>
            </a:fld>
            <a:endParaRPr lang="ko-KR" altLang="en-US" dirty="0"/>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255603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416142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07138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37052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314160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60792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52516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F3DBB92-AD7A-46CF-8DA9-31924C5DE49F}" type="datetimeFigureOut">
              <a:rPr lang="ko-KR" altLang="en-US" smtClean="0"/>
              <a:t>2019-08-12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84141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DBB92-AD7A-46CF-8DA9-31924C5DE49F}" type="datetimeFigureOut">
              <a:rPr lang="ko-KR" altLang="en-US" smtClean="0"/>
              <a:t>2019-08-12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09E22-1808-4D1C-AFA9-68A4B7C72518}" type="slidenum">
              <a:rPr lang="ko-KR" altLang="en-US" smtClean="0"/>
              <a:t>‹#›</a:t>
            </a:fld>
            <a:endParaRPr lang="ko-KR" altLang="en-US"/>
          </a:p>
        </p:txBody>
      </p:sp>
    </p:spTree>
    <p:extLst>
      <p:ext uri="{BB962C8B-B14F-4D97-AF65-F5344CB8AC3E}">
        <p14:creationId xmlns:p14="http://schemas.microsoft.com/office/powerpoint/2010/main" val="115863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EE0AFC1-7FFB-4789-833B-A7C8313C59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2625" y="900592"/>
            <a:ext cx="6166749" cy="5415176"/>
          </a:xfrm>
          <a:prstGeom prst="rect">
            <a:avLst/>
          </a:prstGeom>
        </p:spPr>
      </p:pic>
      <p:sp>
        <p:nvSpPr>
          <p:cNvPr id="4" name="직사각형 3"/>
          <p:cNvSpPr/>
          <p:nvPr/>
        </p:nvSpPr>
        <p:spPr>
          <a:xfrm>
            <a:off x="4712044" y="2693780"/>
            <a:ext cx="282965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dirty="0">
                <a:solidFill>
                  <a:schemeClr val="tx1"/>
                </a:solidFill>
                <a:latin typeface="배달의민족 연성" panose="020B0600000101010101" pitchFamily="50" charset="-127"/>
                <a:ea typeface="배달의민족 연성" panose="020B0600000101010101" pitchFamily="50" charset="-127"/>
              </a:rPr>
              <a:t>CNN IP Controller</a:t>
            </a:r>
          </a:p>
          <a:p>
            <a:pPr algn="ctr"/>
            <a:endParaRPr lang="en-US" altLang="ko-KR" sz="2500" dirty="0">
              <a:solidFill>
                <a:schemeClr val="tx1"/>
              </a:solidFill>
              <a:latin typeface="배달의민족 연성" panose="020B0600000101010101" pitchFamily="50" charset="-127"/>
              <a:ea typeface="배달의민족 연성" panose="020B0600000101010101" pitchFamily="50" charset="-127"/>
            </a:endParaRPr>
          </a:p>
          <a:p>
            <a:pPr algn="ctr"/>
            <a:r>
              <a:rPr lang="ko-KR" altLang="en-US" sz="2500" dirty="0">
                <a:solidFill>
                  <a:schemeClr val="tx1"/>
                </a:solidFill>
                <a:latin typeface="배달의민족 연성" panose="020B0600000101010101" pitchFamily="50" charset="-127"/>
                <a:ea typeface="배달의민족 연성" panose="020B0600000101010101" pitchFamily="50" charset="-127"/>
              </a:rPr>
              <a:t>청주대학교   장 경 석</a:t>
            </a:r>
          </a:p>
        </p:txBody>
      </p:sp>
      <p:cxnSp>
        <p:nvCxnSpPr>
          <p:cNvPr id="3" name="직선 연결선 2"/>
          <p:cNvCxnSpPr>
            <a:cxnSpLocks/>
            <a:stCxn id="4" idx="1"/>
            <a:endCxn id="4" idx="3"/>
          </p:cNvCxnSpPr>
          <p:nvPr/>
        </p:nvCxnSpPr>
        <p:spPr>
          <a:xfrm>
            <a:off x="4712044" y="3150980"/>
            <a:ext cx="282965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39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1805" y="131806"/>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How to Design</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6" name="직사각형 5"/>
          <p:cNvSpPr/>
          <p:nvPr/>
        </p:nvSpPr>
        <p:spPr>
          <a:xfrm>
            <a:off x="5731781" y="131806"/>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IDLE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51" name="사다리꼴 50"/>
          <p:cNvSpPr/>
          <p:nvPr/>
        </p:nvSpPr>
        <p:spPr>
          <a:xfrm>
            <a:off x="4898905" y="2041761"/>
            <a:ext cx="2601304" cy="40267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If(</a:t>
            </a:r>
            <a:r>
              <a:rPr lang="en-US" altLang="ko-KR" dirty="0" err="1">
                <a:solidFill>
                  <a:schemeClr val="tx1"/>
                </a:solidFill>
                <a:latin typeface="배달의민족 연성" panose="020B0600000101010101" pitchFamily="50" charset="-127"/>
                <a:ea typeface="배달의민족 연성" panose="020B0600000101010101" pitchFamily="50" charset="-127"/>
              </a:rPr>
              <a:t>W_Done</a:t>
            </a:r>
            <a:r>
              <a:rPr lang="en-US" altLang="ko-KR" dirty="0">
                <a:solidFill>
                  <a:schemeClr val="tx1"/>
                </a:solidFill>
                <a:latin typeface="배달의민족 연성" panose="020B0600000101010101" pitchFamily="50" charset="-127"/>
                <a:ea typeface="배달의민족 연성" panose="020B0600000101010101" pitchFamily="50" charset="-127"/>
              </a:rPr>
              <a:t> == 1)</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55" name="직선 화살표 연결선 54"/>
          <p:cNvCxnSpPr>
            <a:stCxn id="51" idx="2"/>
            <a:endCxn id="150" idx="0"/>
          </p:cNvCxnSpPr>
          <p:nvPr/>
        </p:nvCxnSpPr>
        <p:spPr>
          <a:xfrm>
            <a:off x="6199557" y="2444433"/>
            <a:ext cx="17233" cy="20900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직선 화살표 연결선 58"/>
          <p:cNvCxnSpPr>
            <a:stCxn id="6" idx="2"/>
          </p:cNvCxnSpPr>
          <p:nvPr/>
        </p:nvCxnSpPr>
        <p:spPr>
          <a:xfrm flipH="1">
            <a:off x="6199557" y="552312"/>
            <a:ext cx="2007" cy="662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1" name="직사각형 110"/>
          <p:cNvSpPr/>
          <p:nvPr/>
        </p:nvSpPr>
        <p:spPr>
          <a:xfrm>
            <a:off x="131805" y="493061"/>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(Flow Chart)</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57" name="직사각형 56"/>
          <p:cNvSpPr/>
          <p:nvPr/>
        </p:nvSpPr>
        <p:spPr>
          <a:xfrm>
            <a:off x="5729774" y="1198860"/>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READ</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60" name="직선 화살표 연결선 59"/>
          <p:cNvCxnSpPr>
            <a:stCxn id="57" idx="2"/>
            <a:endCxn id="51" idx="0"/>
          </p:cNvCxnSpPr>
          <p:nvPr/>
        </p:nvCxnSpPr>
        <p:spPr>
          <a:xfrm>
            <a:off x="6199557" y="1619366"/>
            <a:ext cx="0" cy="4223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직사각형 61"/>
          <p:cNvSpPr/>
          <p:nvPr/>
        </p:nvSpPr>
        <p:spPr>
          <a:xfrm>
            <a:off x="5852505" y="685207"/>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Start</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34" name="직사각형 133"/>
          <p:cNvSpPr/>
          <p:nvPr/>
        </p:nvSpPr>
        <p:spPr>
          <a:xfrm>
            <a:off x="9614935" y="131805"/>
            <a:ext cx="2448757"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&lt; Write State &gt;</a:t>
            </a:r>
          </a:p>
        </p:txBody>
      </p:sp>
      <p:sp>
        <p:nvSpPr>
          <p:cNvPr id="146" name="직사각형 145"/>
          <p:cNvSpPr/>
          <p:nvPr/>
        </p:nvSpPr>
        <p:spPr>
          <a:xfrm>
            <a:off x="5570636" y="2857374"/>
            <a:ext cx="1257839"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latin typeface="배달의민족 연성" panose="020B0600000101010101" pitchFamily="50" charset="-127"/>
                <a:ea typeface="배달의민족 연성" panose="020B0600000101010101" pitchFamily="50" charset="-127"/>
              </a:rPr>
              <a:t>Conv</a:t>
            </a:r>
            <a:r>
              <a:rPr lang="en-US" altLang="ko-KR" dirty="0">
                <a:solidFill>
                  <a:schemeClr val="tx1"/>
                </a:solidFill>
                <a:latin typeface="배달의민족 연성" panose="020B0600000101010101" pitchFamily="50" charset="-127"/>
                <a:ea typeface="배달의민족 연성" panose="020B0600000101010101" pitchFamily="50" charset="-127"/>
              </a:rPr>
              <a:t> (PE)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47" name="사다리꼴 146"/>
          <p:cNvSpPr/>
          <p:nvPr/>
        </p:nvSpPr>
        <p:spPr>
          <a:xfrm>
            <a:off x="4946073" y="3627447"/>
            <a:ext cx="2523443" cy="40267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If(</a:t>
            </a:r>
            <a:r>
              <a:rPr lang="en-US" altLang="ko-KR" dirty="0" err="1">
                <a:solidFill>
                  <a:schemeClr val="tx1"/>
                </a:solidFill>
                <a:latin typeface="배달의민족 연성" panose="020B0600000101010101" pitchFamily="50" charset="-127"/>
                <a:ea typeface="배달의민족 연성" panose="020B0600000101010101" pitchFamily="50" charset="-127"/>
              </a:rPr>
              <a:t>C_Done</a:t>
            </a:r>
            <a:r>
              <a:rPr lang="en-US" altLang="ko-KR" dirty="0">
                <a:solidFill>
                  <a:schemeClr val="tx1"/>
                </a:solidFill>
                <a:latin typeface="배달의민족 연성" panose="020B0600000101010101" pitchFamily="50" charset="-127"/>
                <a:ea typeface="배달의민족 연성" panose="020B0600000101010101" pitchFamily="50" charset="-127"/>
              </a:rPr>
              <a:t> == 1)</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50" name="직사각형 149"/>
          <p:cNvSpPr/>
          <p:nvPr/>
        </p:nvSpPr>
        <p:spPr>
          <a:xfrm>
            <a:off x="5747007" y="4534458"/>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WRITE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56" name="직선 연결선 155"/>
          <p:cNvCxnSpPr/>
          <p:nvPr/>
        </p:nvCxnSpPr>
        <p:spPr>
          <a:xfrm flipH="1">
            <a:off x="4036539" y="6614984"/>
            <a:ext cx="2180252" cy="6038"/>
          </a:xfrm>
          <a:prstGeom prst="line">
            <a:avLst/>
          </a:prstGeom>
        </p:spPr>
        <p:style>
          <a:lnRef idx="3">
            <a:schemeClr val="dk1"/>
          </a:lnRef>
          <a:fillRef idx="0">
            <a:schemeClr val="dk1"/>
          </a:fillRef>
          <a:effectRef idx="2">
            <a:schemeClr val="dk1"/>
          </a:effectRef>
          <a:fontRef idx="minor">
            <a:schemeClr val="tx1"/>
          </a:fontRef>
        </p:style>
      </p:cxnSp>
      <p:cxnSp>
        <p:nvCxnSpPr>
          <p:cNvPr id="158" name="직선 연결선 157"/>
          <p:cNvCxnSpPr/>
          <p:nvPr/>
        </p:nvCxnSpPr>
        <p:spPr>
          <a:xfrm flipV="1">
            <a:off x="4036539" y="426168"/>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167" name="직선 화살표 연결선 166"/>
          <p:cNvCxnSpPr/>
          <p:nvPr/>
        </p:nvCxnSpPr>
        <p:spPr>
          <a:xfrm>
            <a:off x="4036539" y="426168"/>
            <a:ext cx="1693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직선 연결선 7"/>
          <p:cNvCxnSpPr>
            <a:stCxn id="150" idx="2"/>
          </p:cNvCxnSpPr>
          <p:nvPr/>
        </p:nvCxnSpPr>
        <p:spPr>
          <a:xfrm>
            <a:off x="6216790" y="4954964"/>
            <a:ext cx="0" cy="1660020"/>
          </a:xfrm>
          <a:prstGeom prst="line">
            <a:avLst/>
          </a:prstGeom>
        </p:spPr>
        <p:style>
          <a:lnRef idx="3">
            <a:schemeClr val="dk1"/>
          </a:lnRef>
          <a:fillRef idx="0">
            <a:schemeClr val="dk1"/>
          </a:fillRef>
          <a:effectRef idx="2">
            <a:schemeClr val="dk1"/>
          </a:effectRef>
          <a:fontRef idx="minor">
            <a:schemeClr val="tx1"/>
          </a:fontRef>
        </p:style>
      </p:cxnSp>
      <p:cxnSp>
        <p:nvCxnSpPr>
          <p:cNvPr id="66" name="직선 화살표 연결선 65"/>
          <p:cNvCxnSpPr/>
          <p:nvPr/>
        </p:nvCxnSpPr>
        <p:spPr>
          <a:xfrm flipV="1">
            <a:off x="6199557" y="5343701"/>
            <a:ext cx="2987831" cy="12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직선 화살표 연결선 66"/>
          <p:cNvCxnSpPr/>
          <p:nvPr/>
        </p:nvCxnSpPr>
        <p:spPr>
          <a:xfrm flipH="1">
            <a:off x="6199557" y="5890009"/>
            <a:ext cx="29878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직사각형 71"/>
          <p:cNvSpPr/>
          <p:nvPr/>
        </p:nvSpPr>
        <p:spPr>
          <a:xfrm>
            <a:off x="6667034" y="5250902"/>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Convolution Result Data in</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73" name="직사각형 72"/>
          <p:cNvSpPr/>
          <p:nvPr/>
        </p:nvSpPr>
        <p:spPr>
          <a:xfrm>
            <a:off x="6667034" y="5792044"/>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Write Done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52" name="직사각형 51"/>
          <p:cNvSpPr/>
          <p:nvPr/>
        </p:nvSpPr>
        <p:spPr>
          <a:xfrm>
            <a:off x="9179984" y="4156007"/>
            <a:ext cx="2144410" cy="2375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53" name="직사각형 52"/>
          <p:cNvSpPr/>
          <p:nvPr/>
        </p:nvSpPr>
        <p:spPr>
          <a:xfrm>
            <a:off x="9840813" y="3901654"/>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54" name="이등변 삼각형 53"/>
          <p:cNvSpPr/>
          <p:nvPr/>
        </p:nvSpPr>
        <p:spPr>
          <a:xfrm rot="5400000">
            <a:off x="9167996" y="6241377"/>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56" name="그룹 55"/>
          <p:cNvGrpSpPr/>
          <p:nvPr/>
        </p:nvGrpSpPr>
        <p:grpSpPr>
          <a:xfrm>
            <a:off x="9753921" y="4259556"/>
            <a:ext cx="1430610" cy="2120836"/>
            <a:chOff x="10120387" y="1395545"/>
            <a:chExt cx="1430610" cy="2120836"/>
          </a:xfrm>
        </p:grpSpPr>
        <p:sp>
          <p:nvSpPr>
            <p:cNvPr id="58" name="직사각형 57"/>
            <p:cNvSpPr/>
            <p:nvPr/>
          </p:nvSpPr>
          <p:spPr>
            <a:xfrm>
              <a:off x="10127910" y="1579994"/>
              <a:ext cx="1423087" cy="1936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1" name="직사각형 60"/>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63" name="직선 연결선 62"/>
            <p:cNvCxnSpPr/>
            <p:nvPr/>
          </p:nvCxnSpPr>
          <p:spPr>
            <a:xfrm>
              <a:off x="10127908" y="174854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64" name="직선 연결선 63"/>
            <p:cNvCxnSpPr/>
            <p:nvPr/>
          </p:nvCxnSpPr>
          <p:spPr>
            <a:xfrm>
              <a:off x="10127907" y="1917751"/>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65" name="직선 연결선 64"/>
            <p:cNvCxnSpPr/>
            <p:nvPr/>
          </p:nvCxnSpPr>
          <p:spPr>
            <a:xfrm>
              <a:off x="10127906" y="207872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68" name="직선 연결선 67"/>
            <p:cNvCxnSpPr/>
            <p:nvPr/>
          </p:nvCxnSpPr>
          <p:spPr>
            <a:xfrm>
              <a:off x="10127906" y="223145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0" name="직선 연결선 69"/>
            <p:cNvCxnSpPr/>
            <p:nvPr/>
          </p:nvCxnSpPr>
          <p:spPr>
            <a:xfrm>
              <a:off x="10127906" y="239243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4" name="직선 연결선 73"/>
            <p:cNvCxnSpPr/>
            <p:nvPr/>
          </p:nvCxnSpPr>
          <p:spPr>
            <a:xfrm>
              <a:off x="10120387" y="2751740"/>
              <a:ext cx="1423087" cy="0"/>
            </a:xfrm>
            <a:prstGeom prst="line">
              <a:avLst/>
            </a:prstGeom>
          </p:spPr>
          <p:style>
            <a:lnRef idx="3">
              <a:schemeClr val="dk1"/>
            </a:lnRef>
            <a:fillRef idx="0">
              <a:schemeClr val="dk1"/>
            </a:fillRef>
            <a:effectRef idx="2">
              <a:schemeClr val="dk1"/>
            </a:effectRef>
            <a:fontRef idx="minor">
              <a:schemeClr val="tx1"/>
            </a:fontRef>
          </p:style>
        </p:cxnSp>
        <p:sp>
          <p:nvSpPr>
            <p:cNvPr id="76" name="직사각형 75"/>
            <p:cNvSpPr/>
            <p:nvPr/>
          </p:nvSpPr>
          <p:spPr>
            <a:xfrm>
              <a:off x="10463894" y="2981105"/>
              <a:ext cx="736062"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Result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78" name="직사각형 77"/>
            <p:cNvSpPr/>
            <p:nvPr/>
          </p:nvSpPr>
          <p:spPr>
            <a:xfrm>
              <a:off x="10351330" y="2435148"/>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80" name="직사각형 79"/>
            <p:cNvSpPr/>
            <p:nvPr/>
          </p:nvSpPr>
          <p:spPr>
            <a:xfrm>
              <a:off x="10343810" y="1780871"/>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2" name="직사각형 81"/>
            <p:cNvSpPr/>
            <p:nvPr/>
          </p:nvSpPr>
          <p:spPr>
            <a:xfrm>
              <a:off x="10343809" y="1941557"/>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4" name="직사각형 83"/>
            <p:cNvSpPr/>
            <p:nvPr/>
          </p:nvSpPr>
          <p:spPr>
            <a:xfrm>
              <a:off x="10343808" y="2099300"/>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6" name="직사각형 85"/>
            <p:cNvSpPr/>
            <p:nvPr/>
          </p:nvSpPr>
          <p:spPr>
            <a:xfrm>
              <a:off x="10343807" y="2261254"/>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sp>
        <p:nvSpPr>
          <p:cNvPr id="91" name="사다리꼴 90"/>
          <p:cNvSpPr/>
          <p:nvPr/>
        </p:nvSpPr>
        <p:spPr>
          <a:xfrm>
            <a:off x="2774817" y="5648489"/>
            <a:ext cx="2523443" cy="40267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If(</a:t>
            </a:r>
            <a:r>
              <a:rPr lang="en-US" altLang="ko-KR" sz="1500" dirty="0" err="1">
                <a:solidFill>
                  <a:schemeClr val="tx1"/>
                </a:solidFill>
                <a:latin typeface="배달의민족 연성" panose="020B0600000101010101" pitchFamily="50" charset="-127"/>
                <a:ea typeface="배달의민족 연성" panose="020B0600000101010101" pitchFamily="50" charset="-127"/>
              </a:rPr>
              <a:t>Write_Done</a:t>
            </a:r>
            <a:r>
              <a:rPr lang="en-US" altLang="ko-KR" sz="1500" dirty="0">
                <a:solidFill>
                  <a:schemeClr val="tx1"/>
                </a:solidFill>
                <a:latin typeface="배달의민족 연성" panose="020B0600000101010101" pitchFamily="50" charset="-127"/>
                <a:ea typeface="배달의민족 연성" panose="020B0600000101010101" pitchFamily="50" charset="-127"/>
              </a:rPr>
              <a:t> == 1)</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Tree>
    <p:extLst>
      <p:ext uri="{BB962C8B-B14F-4D97-AF65-F5344CB8AC3E}">
        <p14:creationId xmlns:p14="http://schemas.microsoft.com/office/powerpoint/2010/main" val="184357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타원 257"/>
          <p:cNvSpPr/>
          <p:nvPr/>
        </p:nvSpPr>
        <p:spPr>
          <a:xfrm>
            <a:off x="8427307" y="6534203"/>
            <a:ext cx="832022" cy="43519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57" name="타원 256"/>
          <p:cNvSpPr/>
          <p:nvPr/>
        </p:nvSpPr>
        <p:spPr>
          <a:xfrm>
            <a:off x="5350475" y="4822834"/>
            <a:ext cx="832022" cy="43519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56" name="타원 255"/>
          <p:cNvSpPr/>
          <p:nvPr/>
        </p:nvSpPr>
        <p:spPr>
          <a:xfrm>
            <a:off x="2911025" y="3438629"/>
            <a:ext cx="832022" cy="43519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55" name="타원 254"/>
          <p:cNvSpPr/>
          <p:nvPr/>
        </p:nvSpPr>
        <p:spPr>
          <a:xfrm>
            <a:off x="2919851" y="2421489"/>
            <a:ext cx="832022" cy="43519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 name="타원 1"/>
          <p:cNvSpPr/>
          <p:nvPr/>
        </p:nvSpPr>
        <p:spPr>
          <a:xfrm>
            <a:off x="1083275" y="1388286"/>
            <a:ext cx="832022" cy="43519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3" name="직선 연결선 2"/>
          <p:cNvCxnSpPr/>
          <p:nvPr/>
        </p:nvCxnSpPr>
        <p:spPr>
          <a:xfrm>
            <a:off x="773752" y="8235"/>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7" name="직선 연결선 6"/>
          <p:cNvCxnSpPr/>
          <p:nvPr/>
        </p:nvCxnSpPr>
        <p:spPr>
          <a:xfrm>
            <a:off x="773752"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117" name="직선 연결선 116"/>
          <p:cNvCxnSpPr/>
          <p:nvPr/>
        </p:nvCxnSpPr>
        <p:spPr>
          <a:xfrm>
            <a:off x="773752" y="350723"/>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18" name="직선 연결선 117"/>
          <p:cNvCxnSpPr/>
          <p:nvPr/>
        </p:nvCxnSpPr>
        <p:spPr>
          <a:xfrm>
            <a:off x="773752" y="701449"/>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19" name="직선 연결선 118"/>
          <p:cNvCxnSpPr/>
          <p:nvPr/>
        </p:nvCxnSpPr>
        <p:spPr>
          <a:xfrm>
            <a:off x="773752" y="1035699"/>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0" name="직선 연결선 119"/>
          <p:cNvCxnSpPr/>
          <p:nvPr/>
        </p:nvCxnSpPr>
        <p:spPr>
          <a:xfrm>
            <a:off x="773752" y="1378187"/>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1" name="직선 연결선 120"/>
          <p:cNvCxnSpPr/>
          <p:nvPr/>
        </p:nvCxnSpPr>
        <p:spPr>
          <a:xfrm>
            <a:off x="773752" y="1720675"/>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2" name="직선 연결선 121"/>
          <p:cNvCxnSpPr/>
          <p:nvPr/>
        </p:nvCxnSpPr>
        <p:spPr>
          <a:xfrm>
            <a:off x="773752" y="2063163"/>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3" name="직선 연결선 122"/>
          <p:cNvCxnSpPr/>
          <p:nvPr/>
        </p:nvCxnSpPr>
        <p:spPr>
          <a:xfrm>
            <a:off x="773752" y="2405651"/>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4" name="직선 연결선 123"/>
          <p:cNvCxnSpPr/>
          <p:nvPr/>
        </p:nvCxnSpPr>
        <p:spPr>
          <a:xfrm>
            <a:off x="773752" y="2748139"/>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5" name="직선 연결선 124"/>
          <p:cNvCxnSpPr/>
          <p:nvPr/>
        </p:nvCxnSpPr>
        <p:spPr>
          <a:xfrm>
            <a:off x="773752" y="3090627"/>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6" name="직선 연결선 125"/>
          <p:cNvCxnSpPr/>
          <p:nvPr/>
        </p:nvCxnSpPr>
        <p:spPr>
          <a:xfrm>
            <a:off x="773752" y="3433115"/>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7" name="직선 연결선 126"/>
          <p:cNvCxnSpPr/>
          <p:nvPr/>
        </p:nvCxnSpPr>
        <p:spPr>
          <a:xfrm>
            <a:off x="773752" y="3775603"/>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8" name="직선 연결선 127"/>
          <p:cNvCxnSpPr/>
          <p:nvPr/>
        </p:nvCxnSpPr>
        <p:spPr>
          <a:xfrm>
            <a:off x="773752" y="4118091"/>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29" name="직선 연결선 128"/>
          <p:cNvCxnSpPr/>
          <p:nvPr/>
        </p:nvCxnSpPr>
        <p:spPr>
          <a:xfrm>
            <a:off x="773752" y="4460579"/>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0" name="직선 연결선 129"/>
          <p:cNvCxnSpPr/>
          <p:nvPr/>
        </p:nvCxnSpPr>
        <p:spPr>
          <a:xfrm>
            <a:off x="773752" y="4803067"/>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1" name="직선 연결선 130"/>
          <p:cNvCxnSpPr/>
          <p:nvPr/>
        </p:nvCxnSpPr>
        <p:spPr>
          <a:xfrm>
            <a:off x="773752" y="5145555"/>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2" name="직선 연결선 131"/>
          <p:cNvCxnSpPr/>
          <p:nvPr/>
        </p:nvCxnSpPr>
        <p:spPr>
          <a:xfrm>
            <a:off x="773752" y="5488043"/>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3" name="직선 연결선 132"/>
          <p:cNvCxnSpPr/>
          <p:nvPr/>
        </p:nvCxnSpPr>
        <p:spPr>
          <a:xfrm>
            <a:off x="773752" y="5830531"/>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5" name="직선 연결선 134"/>
          <p:cNvCxnSpPr/>
          <p:nvPr/>
        </p:nvCxnSpPr>
        <p:spPr>
          <a:xfrm>
            <a:off x="773752" y="6173019"/>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6" name="직선 연결선 135"/>
          <p:cNvCxnSpPr/>
          <p:nvPr/>
        </p:nvCxnSpPr>
        <p:spPr>
          <a:xfrm>
            <a:off x="773752" y="6515507"/>
            <a:ext cx="11384692" cy="0"/>
          </a:xfrm>
          <a:prstGeom prst="line">
            <a:avLst/>
          </a:prstGeom>
        </p:spPr>
        <p:style>
          <a:lnRef idx="3">
            <a:schemeClr val="dk1"/>
          </a:lnRef>
          <a:fillRef idx="0">
            <a:schemeClr val="dk1"/>
          </a:fillRef>
          <a:effectRef idx="2">
            <a:schemeClr val="dk1"/>
          </a:effectRef>
          <a:fontRef idx="minor">
            <a:schemeClr val="tx1"/>
          </a:fontRef>
        </p:style>
      </p:cxnSp>
      <p:cxnSp>
        <p:nvCxnSpPr>
          <p:cNvPr id="137" name="직선 연결선 136"/>
          <p:cNvCxnSpPr/>
          <p:nvPr/>
        </p:nvCxnSpPr>
        <p:spPr>
          <a:xfrm>
            <a:off x="773752" y="6858000"/>
            <a:ext cx="11384692" cy="0"/>
          </a:xfrm>
          <a:prstGeom prst="line">
            <a:avLst/>
          </a:prstGeom>
        </p:spPr>
        <p:style>
          <a:lnRef idx="3">
            <a:schemeClr val="dk1"/>
          </a:lnRef>
          <a:fillRef idx="0">
            <a:schemeClr val="dk1"/>
          </a:fillRef>
          <a:effectRef idx="2">
            <a:schemeClr val="dk1"/>
          </a:effectRef>
          <a:fontRef idx="minor">
            <a:schemeClr val="tx1"/>
          </a:fontRef>
        </p:style>
      </p:cxnSp>
      <p:sp>
        <p:nvSpPr>
          <p:cNvPr id="12" name="직사각형 11"/>
          <p:cNvSpPr/>
          <p:nvPr/>
        </p:nvSpPr>
        <p:spPr>
          <a:xfrm>
            <a:off x="0" y="8235"/>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CLK</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39" name="직사각형 138"/>
          <p:cNvSpPr/>
          <p:nvPr/>
        </p:nvSpPr>
        <p:spPr>
          <a:xfrm>
            <a:off x="0" y="354225"/>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RSTn</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40" name="직사각형 139"/>
          <p:cNvSpPr/>
          <p:nvPr/>
        </p:nvSpPr>
        <p:spPr>
          <a:xfrm>
            <a:off x="0" y="700327"/>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cState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41" name="직사각형 140"/>
          <p:cNvSpPr/>
          <p:nvPr/>
        </p:nvSpPr>
        <p:spPr>
          <a:xfrm>
            <a:off x="0" y="1037285"/>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nState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42" name="직사각형 141"/>
          <p:cNvSpPr/>
          <p:nvPr/>
        </p:nvSpPr>
        <p:spPr>
          <a:xfrm>
            <a:off x="0" y="1374243"/>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Start</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43" name="직사각형 142"/>
          <p:cNvSpPr/>
          <p:nvPr/>
        </p:nvSpPr>
        <p:spPr>
          <a:xfrm>
            <a:off x="0" y="1719590"/>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En_Input</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44" name="직사각형 143"/>
          <p:cNvSpPr/>
          <p:nvPr/>
        </p:nvSpPr>
        <p:spPr>
          <a:xfrm>
            <a:off x="0" y="2064937"/>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Addr_Input</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45" name="직사각형 144"/>
          <p:cNvSpPr/>
          <p:nvPr/>
        </p:nvSpPr>
        <p:spPr>
          <a:xfrm>
            <a:off x="0" y="2410284"/>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Input_Done</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48" name="직사각형 147"/>
          <p:cNvSpPr/>
          <p:nvPr/>
        </p:nvSpPr>
        <p:spPr>
          <a:xfrm>
            <a:off x="0" y="2755631"/>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solidFill>
                  <a:schemeClr val="tx1"/>
                </a:solidFill>
                <a:latin typeface="배달의민족 연성" panose="020B0600000101010101" pitchFamily="50" charset="-127"/>
                <a:ea typeface="배달의민족 연성" panose="020B0600000101010101" pitchFamily="50" charset="-127"/>
              </a:rPr>
              <a:t>En_Weight</a:t>
            </a:r>
            <a:endParaRPr lang="ko-KR" altLang="en-US" sz="900" dirty="0">
              <a:solidFill>
                <a:schemeClr val="tx1"/>
              </a:solidFill>
              <a:latin typeface="배달의민족 연성" panose="020B0600000101010101" pitchFamily="50" charset="-127"/>
              <a:ea typeface="배달의민족 연성" panose="020B0600000101010101" pitchFamily="50" charset="-127"/>
            </a:endParaRPr>
          </a:p>
        </p:txBody>
      </p:sp>
      <p:sp>
        <p:nvSpPr>
          <p:cNvPr id="149" name="직사각형 148"/>
          <p:cNvSpPr/>
          <p:nvPr/>
        </p:nvSpPr>
        <p:spPr>
          <a:xfrm>
            <a:off x="0" y="3092589"/>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a:solidFill>
                  <a:schemeClr val="tx1"/>
                </a:solidFill>
                <a:latin typeface="배달의민족 연성" panose="020B0600000101010101" pitchFamily="50" charset="-127"/>
                <a:ea typeface="배달의민족 연성" panose="020B0600000101010101" pitchFamily="50" charset="-127"/>
              </a:rPr>
              <a:t>Addr_Weight</a:t>
            </a:r>
            <a:endParaRPr lang="ko-KR" altLang="en-US" sz="700" dirty="0">
              <a:solidFill>
                <a:schemeClr val="tx1"/>
              </a:solidFill>
              <a:latin typeface="배달의민족 연성" panose="020B0600000101010101" pitchFamily="50" charset="-127"/>
              <a:ea typeface="배달의민족 연성" panose="020B0600000101010101" pitchFamily="50" charset="-127"/>
            </a:endParaRPr>
          </a:p>
        </p:txBody>
      </p:sp>
      <p:sp>
        <p:nvSpPr>
          <p:cNvPr id="151" name="직사각형 150"/>
          <p:cNvSpPr/>
          <p:nvPr/>
        </p:nvSpPr>
        <p:spPr>
          <a:xfrm>
            <a:off x="0" y="3429547"/>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err="1">
                <a:solidFill>
                  <a:schemeClr val="tx1"/>
                </a:solidFill>
                <a:latin typeface="배달의민족 연성" panose="020B0600000101010101" pitchFamily="50" charset="-127"/>
                <a:ea typeface="배달의민족 연성" panose="020B0600000101010101" pitchFamily="50" charset="-127"/>
              </a:rPr>
              <a:t>Weight_Done</a:t>
            </a:r>
            <a:endParaRPr lang="ko-KR" altLang="en-US" sz="700" dirty="0">
              <a:solidFill>
                <a:schemeClr val="tx1"/>
              </a:solidFill>
              <a:latin typeface="배달의민족 연성" panose="020B0600000101010101" pitchFamily="50" charset="-127"/>
              <a:ea typeface="배달의민족 연성" panose="020B0600000101010101" pitchFamily="50" charset="-127"/>
            </a:endParaRPr>
          </a:p>
        </p:txBody>
      </p:sp>
      <p:sp>
        <p:nvSpPr>
          <p:cNvPr id="152" name="직사각형 151"/>
          <p:cNvSpPr/>
          <p:nvPr/>
        </p:nvSpPr>
        <p:spPr>
          <a:xfrm>
            <a:off x="0" y="3774894"/>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solidFill>
                  <a:schemeClr val="tx1"/>
                </a:solidFill>
                <a:latin typeface="배달의민족 연성" panose="020B0600000101010101" pitchFamily="50" charset="-127"/>
                <a:ea typeface="배달의민족 연성" panose="020B0600000101010101" pitchFamily="50" charset="-127"/>
              </a:rPr>
              <a:t>Input_Reg</a:t>
            </a:r>
            <a:endParaRPr lang="ko-KR" altLang="en-US" sz="900" dirty="0">
              <a:solidFill>
                <a:schemeClr val="tx1"/>
              </a:solidFill>
              <a:latin typeface="배달의민족 연성" panose="020B0600000101010101" pitchFamily="50" charset="-127"/>
              <a:ea typeface="배달의민족 연성" panose="020B0600000101010101" pitchFamily="50" charset="-127"/>
            </a:endParaRPr>
          </a:p>
        </p:txBody>
      </p:sp>
      <p:sp>
        <p:nvSpPr>
          <p:cNvPr id="153" name="직사각형 152"/>
          <p:cNvSpPr/>
          <p:nvPr/>
        </p:nvSpPr>
        <p:spPr>
          <a:xfrm>
            <a:off x="0" y="4120241"/>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Weight_Reg</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54" name="직사각형 153"/>
          <p:cNvSpPr/>
          <p:nvPr/>
        </p:nvSpPr>
        <p:spPr>
          <a:xfrm>
            <a:off x="0" y="4465588"/>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Conv_Reg</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55" name="직사각형 154"/>
          <p:cNvSpPr/>
          <p:nvPr/>
        </p:nvSpPr>
        <p:spPr>
          <a:xfrm>
            <a:off x="0" y="4810935"/>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C_Done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57" name="직사각형 156"/>
          <p:cNvSpPr/>
          <p:nvPr/>
        </p:nvSpPr>
        <p:spPr>
          <a:xfrm>
            <a:off x="0" y="5147893"/>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En_Re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59" name="직사각형 158"/>
          <p:cNvSpPr/>
          <p:nvPr/>
        </p:nvSpPr>
        <p:spPr>
          <a:xfrm>
            <a:off x="0" y="5484851"/>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Wen_Re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60" name="직사각형 159"/>
          <p:cNvSpPr/>
          <p:nvPr/>
        </p:nvSpPr>
        <p:spPr>
          <a:xfrm>
            <a:off x="0" y="5830198"/>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Addr_Result</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61" name="직사각형 160"/>
          <p:cNvSpPr/>
          <p:nvPr/>
        </p:nvSpPr>
        <p:spPr>
          <a:xfrm>
            <a:off x="0" y="6175545"/>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D_in_Result</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sp>
        <p:nvSpPr>
          <p:cNvPr id="162" name="직사각형 161"/>
          <p:cNvSpPr/>
          <p:nvPr/>
        </p:nvSpPr>
        <p:spPr>
          <a:xfrm>
            <a:off x="0" y="6520892"/>
            <a:ext cx="773752" cy="342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latin typeface="배달의민족 연성" panose="020B0600000101010101" pitchFamily="50" charset="-127"/>
                <a:ea typeface="배달의민족 연성" panose="020B0600000101010101" pitchFamily="50" charset="-127"/>
              </a:rPr>
              <a:t>Write_Done</a:t>
            </a:r>
            <a:endParaRPr lang="ko-KR" altLang="en-US" sz="8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4" name="직선 연결선 13"/>
          <p:cNvCxnSpPr/>
          <p:nvPr/>
        </p:nvCxnSpPr>
        <p:spPr>
          <a:xfrm flipV="1">
            <a:off x="1194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64" name="직선 연결선 163"/>
          <p:cNvCxnSpPr/>
          <p:nvPr/>
        </p:nvCxnSpPr>
        <p:spPr>
          <a:xfrm flipV="1">
            <a:off x="1499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66" name="직선 연결선 165"/>
          <p:cNvCxnSpPr/>
          <p:nvPr/>
        </p:nvCxnSpPr>
        <p:spPr>
          <a:xfrm flipV="1">
            <a:off x="1804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69" name="직선 연결선 168"/>
          <p:cNvCxnSpPr/>
          <p:nvPr/>
        </p:nvCxnSpPr>
        <p:spPr>
          <a:xfrm flipV="1">
            <a:off x="2108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1" name="직선 연결선 170"/>
          <p:cNvCxnSpPr/>
          <p:nvPr/>
        </p:nvCxnSpPr>
        <p:spPr>
          <a:xfrm flipV="1">
            <a:off x="2413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3" name="직선 연결선 172"/>
          <p:cNvCxnSpPr/>
          <p:nvPr/>
        </p:nvCxnSpPr>
        <p:spPr>
          <a:xfrm flipV="1">
            <a:off x="2718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5" name="직선 연결선 174"/>
          <p:cNvCxnSpPr/>
          <p:nvPr/>
        </p:nvCxnSpPr>
        <p:spPr>
          <a:xfrm flipV="1">
            <a:off x="3023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7" name="직선 연결선 176"/>
          <p:cNvCxnSpPr/>
          <p:nvPr/>
        </p:nvCxnSpPr>
        <p:spPr>
          <a:xfrm flipV="1">
            <a:off x="3328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9" name="직선 연결선 178"/>
          <p:cNvCxnSpPr/>
          <p:nvPr/>
        </p:nvCxnSpPr>
        <p:spPr>
          <a:xfrm flipV="1">
            <a:off x="3632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81" name="직선 연결선 180"/>
          <p:cNvCxnSpPr/>
          <p:nvPr/>
        </p:nvCxnSpPr>
        <p:spPr>
          <a:xfrm flipV="1">
            <a:off x="3937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83" name="직선 연결선 182"/>
          <p:cNvCxnSpPr/>
          <p:nvPr/>
        </p:nvCxnSpPr>
        <p:spPr>
          <a:xfrm flipV="1">
            <a:off x="4242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85" name="직선 연결선 184"/>
          <p:cNvCxnSpPr/>
          <p:nvPr/>
        </p:nvCxnSpPr>
        <p:spPr>
          <a:xfrm flipV="1">
            <a:off x="4547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87" name="직선 연결선 186"/>
          <p:cNvCxnSpPr/>
          <p:nvPr/>
        </p:nvCxnSpPr>
        <p:spPr>
          <a:xfrm flipV="1">
            <a:off x="4852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89" name="직선 연결선 188"/>
          <p:cNvCxnSpPr/>
          <p:nvPr/>
        </p:nvCxnSpPr>
        <p:spPr>
          <a:xfrm flipV="1">
            <a:off x="5156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91" name="직선 연결선 190"/>
          <p:cNvCxnSpPr/>
          <p:nvPr/>
        </p:nvCxnSpPr>
        <p:spPr>
          <a:xfrm flipV="1">
            <a:off x="5461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93" name="직선 연결선 192"/>
          <p:cNvCxnSpPr/>
          <p:nvPr/>
        </p:nvCxnSpPr>
        <p:spPr>
          <a:xfrm flipV="1">
            <a:off x="5766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95" name="직선 연결선 194"/>
          <p:cNvCxnSpPr/>
          <p:nvPr/>
        </p:nvCxnSpPr>
        <p:spPr>
          <a:xfrm flipV="1">
            <a:off x="6071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97" name="직선 연결선 196"/>
          <p:cNvCxnSpPr/>
          <p:nvPr/>
        </p:nvCxnSpPr>
        <p:spPr>
          <a:xfrm flipV="1">
            <a:off x="6376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99" name="직선 연결선 198"/>
          <p:cNvCxnSpPr/>
          <p:nvPr/>
        </p:nvCxnSpPr>
        <p:spPr>
          <a:xfrm flipV="1">
            <a:off x="6680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01" name="직선 연결선 200"/>
          <p:cNvCxnSpPr/>
          <p:nvPr/>
        </p:nvCxnSpPr>
        <p:spPr>
          <a:xfrm flipV="1">
            <a:off x="6985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04" name="직선 연결선 203"/>
          <p:cNvCxnSpPr/>
          <p:nvPr/>
        </p:nvCxnSpPr>
        <p:spPr>
          <a:xfrm flipV="1">
            <a:off x="7290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06" name="직선 연결선 205"/>
          <p:cNvCxnSpPr/>
          <p:nvPr/>
        </p:nvCxnSpPr>
        <p:spPr>
          <a:xfrm flipV="1">
            <a:off x="7595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08" name="직선 연결선 207"/>
          <p:cNvCxnSpPr/>
          <p:nvPr/>
        </p:nvCxnSpPr>
        <p:spPr>
          <a:xfrm flipV="1">
            <a:off x="7900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10" name="직선 연결선 209"/>
          <p:cNvCxnSpPr/>
          <p:nvPr/>
        </p:nvCxnSpPr>
        <p:spPr>
          <a:xfrm flipV="1">
            <a:off x="8204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12" name="직선 연결선 211"/>
          <p:cNvCxnSpPr/>
          <p:nvPr/>
        </p:nvCxnSpPr>
        <p:spPr>
          <a:xfrm flipV="1">
            <a:off x="8509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14" name="직선 연결선 213"/>
          <p:cNvCxnSpPr/>
          <p:nvPr/>
        </p:nvCxnSpPr>
        <p:spPr>
          <a:xfrm flipV="1">
            <a:off x="8814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16" name="직선 연결선 215"/>
          <p:cNvCxnSpPr/>
          <p:nvPr/>
        </p:nvCxnSpPr>
        <p:spPr>
          <a:xfrm flipV="1">
            <a:off x="9119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18" name="직선 연결선 217"/>
          <p:cNvCxnSpPr/>
          <p:nvPr/>
        </p:nvCxnSpPr>
        <p:spPr>
          <a:xfrm flipV="1">
            <a:off x="9424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20" name="직선 연결선 219"/>
          <p:cNvCxnSpPr/>
          <p:nvPr/>
        </p:nvCxnSpPr>
        <p:spPr>
          <a:xfrm flipV="1">
            <a:off x="9728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22" name="직선 연결선 221"/>
          <p:cNvCxnSpPr/>
          <p:nvPr/>
        </p:nvCxnSpPr>
        <p:spPr>
          <a:xfrm flipV="1">
            <a:off x="10033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24" name="직선 연결선 223"/>
          <p:cNvCxnSpPr/>
          <p:nvPr/>
        </p:nvCxnSpPr>
        <p:spPr>
          <a:xfrm flipV="1">
            <a:off x="10338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26" name="직선 연결선 225"/>
          <p:cNvCxnSpPr/>
          <p:nvPr/>
        </p:nvCxnSpPr>
        <p:spPr>
          <a:xfrm flipV="1">
            <a:off x="106432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28" name="직선 연결선 227"/>
          <p:cNvCxnSpPr/>
          <p:nvPr/>
        </p:nvCxnSpPr>
        <p:spPr>
          <a:xfrm flipV="1">
            <a:off x="109480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30" name="직선 연결선 229"/>
          <p:cNvCxnSpPr/>
          <p:nvPr/>
        </p:nvCxnSpPr>
        <p:spPr>
          <a:xfrm flipV="1">
            <a:off x="112528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32" name="직선 연결선 231"/>
          <p:cNvCxnSpPr/>
          <p:nvPr/>
        </p:nvCxnSpPr>
        <p:spPr>
          <a:xfrm flipV="1">
            <a:off x="115576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234" name="직선 연결선 233"/>
          <p:cNvCxnSpPr/>
          <p:nvPr/>
        </p:nvCxnSpPr>
        <p:spPr>
          <a:xfrm flipV="1">
            <a:off x="11862486" y="11120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17" name="직선 연결선 16"/>
          <p:cNvCxnSpPr/>
          <p:nvPr/>
        </p:nvCxnSpPr>
        <p:spPr>
          <a:xfrm>
            <a:off x="11944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19" name="직선 연결선 18"/>
          <p:cNvCxnSpPr/>
          <p:nvPr/>
        </p:nvCxnSpPr>
        <p:spPr>
          <a:xfrm>
            <a:off x="18040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1" name="직선 연결선 20"/>
          <p:cNvCxnSpPr/>
          <p:nvPr/>
        </p:nvCxnSpPr>
        <p:spPr>
          <a:xfrm>
            <a:off x="24136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3" name="직선 연결선 22"/>
          <p:cNvCxnSpPr/>
          <p:nvPr/>
        </p:nvCxnSpPr>
        <p:spPr>
          <a:xfrm>
            <a:off x="30232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5" name="직선 연결선 24"/>
          <p:cNvCxnSpPr/>
          <p:nvPr/>
        </p:nvCxnSpPr>
        <p:spPr>
          <a:xfrm>
            <a:off x="36328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7" name="직선 연결선 26"/>
          <p:cNvCxnSpPr/>
          <p:nvPr/>
        </p:nvCxnSpPr>
        <p:spPr>
          <a:xfrm>
            <a:off x="42424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9" name="직선 연결선 28"/>
          <p:cNvCxnSpPr/>
          <p:nvPr/>
        </p:nvCxnSpPr>
        <p:spPr>
          <a:xfrm>
            <a:off x="48520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1" name="직선 연결선 30"/>
          <p:cNvCxnSpPr/>
          <p:nvPr/>
        </p:nvCxnSpPr>
        <p:spPr>
          <a:xfrm>
            <a:off x="54616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3" name="직선 연결선 32"/>
          <p:cNvCxnSpPr/>
          <p:nvPr/>
        </p:nvCxnSpPr>
        <p:spPr>
          <a:xfrm>
            <a:off x="60712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5" name="직선 연결선 34"/>
          <p:cNvCxnSpPr/>
          <p:nvPr/>
        </p:nvCxnSpPr>
        <p:spPr>
          <a:xfrm>
            <a:off x="66808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7" name="직선 연결선 36"/>
          <p:cNvCxnSpPr/>
          <p:nvPr/>
        </p:nvCxnSpPr>
        <p:spPr>
          <a:xfrm>
            <a:off x="72904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9" name="직선 연결선 38"/>
          <p:cNvCxnSpPr/>
          <p:nvPr/>
        </p:nvCxnSpPr>
        <p:spPr>
          <a:xfrm>
            <a:off x="79000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1" name="직선 연결선 40"/>
          <p:cNvCxnSpPr/>
          <p:nvPr/>
        </p:nvCxnSpPr>
        <p:spPr>
          <a:xfrm>
            <a:off x="85096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43" name="직선 연결선 42"/>
          <p:cNvCxnSpPr/>
          <p:nvPr/>
        </p:nvCxnSpPr>
        <p:spPr>
          <a:xfrm>
            <a:off x="91192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41" name="직선 연결선 240"/>
          <p:cNvCxnSpPr/>
          <p:nvPr/>
        </p:nvCxnSpPr>
        <p:spPr>
          <a:xfrm>
            <a:off x="97288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43" name="직선 연결선 242"/>
          <p:cNvCxnSpPr/>
          <p:nvPr/>
        </p:nvCxnSpPr>
        <p:spPr>
          <a:xfrm>
            <a:off x="103384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45" name="직선 연결선 244"/>
          <p:cNvCxnSpPr/>
          <p:nvPr/>
        </p:nvCxnSpPr>
        <p:spPr>
          <a:xfrm>
            <a:off x="109480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247" name="직선 연결선 246"/>
          <p:cNvCxnSpPr/>
          <p:nvPr/>
        </p:nvCxnSpPr>
        <p:spPr>
          <a:xfrm>
            <a:off x="11557686" y="111209"/>
            <a:ext cx="304800" cy="0"/>
          </a:xfrm>
          <a:prstGeom prst="line">
            <a:avLst/>
          </a:prstGeom>
        </p:spPr>
        <p:style>
          <a:lnRef idx="3">
            <a:schemeClr val="dk1"/>
          </a:lnRef>
          <a:fillRef idx="0">
            <a:schemeClr val="dk1"/>
          </a:fillRef>
          <a:effectRef idx="2">
            <a:schemeClr val="dk1"/>
          </a:effectRef>
          <a:fontRef idx="minor">
            <a:schemeClr val="tx1"/>
          </a:fontRef>
        </p:style>
      </p:cxnSp>
      <p:cxnSp>
        <p:nvCxnSpPr>
          <p:cNvPr id="359" name="직선 연결선 358"/>
          <p:cNvCxnSpPr/>
          <p:nvPr/>
        </p:nvCxnSpPr>
        <p:spPr>
          <a:xfrm flipV="1">
            <a:off x="1198604" y="456696"/>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360" name="직선 연결선 359"/>
          <p:cNvCxnSpPr/>
          <p:nvPr/>
        </p:nvCxnSpPr>
        <p:spPr>
          <a:xfrm>
            <a:off x="1198604" y="456696"/>
            <a:ext cx="10959840" cy="0"/>
          </a:xfrm>
          <a:prstGeom prst="line">
            <a:avLst/>
          </a:prstGeom>
        </p:spPr>
        <p:style>
          <a:lnRef idx="3">
            <a:schemeClr val="dk1"/>
          </a:lnRef>
          <a:fillRef idx="0">
            <a:schemeClr val="dk1"/>
          </a:fillRef>
          <a:effectRef idx="2">
            <a:schemeClr val="dk1"/>
          </a:effectRef>
          <a:fontRef idx="minor">
            <a:schemeClr val="tx1"/>
          </a:fontRef>
        </p:style>
      </p:cxnSp>
      <p:sp>
        <p:nvSpPr>
          <p:cNvPr id="362" name="육각형 361"/>
          <p:cNvSpPr/>
          <p:nvPr/>
        </p:nvSpPr>
        <p:spPr>
          <a:xfrm>
            <a:off x="1186250" y="2055964"/>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3" name="육각형 362"/>
          <p:cNvSpPr/>
          <p:nvPr/>
        </p:nvSpPr>
        <p:spPr>
          <a:xfrm>
            <a:off x="1816440" y="2056407"/>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4" name="육각형 363"/>
          <p:cNvSpPr/>
          <p:nvPr/>
        </p:nvSpPr>
        <p:spPr>
          <a:xfrm>
            <a:off x="2417806" y="2060012"/>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5" name="육각형 364"/>
          <p:cNvSpPr/>
          <p:nvPr/>
        </p:nvSpPr>
        <p:spPr>
          <a:xfrm>
            <a:off x="3031520" y="2058927"/>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6" name="육각형 365"/>
          <p:cNvSpPr/>
          <p:nvPr/>
        </p:nvSpPr>
        <p:spPr>
          <a:xfrm>
            <a:off x="3628758" y="2062674"/>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8" name="육각형 367"/>
          <p:cNvSpPr/>
          <p:nvPr/>
        </p:nvSpPr>
        <p:spPr>
          <a:xfrm>
            <a:off x="4242486" y="2056143"/>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69" name="육각형 368"/>
          <p:cNvSpPr/>
          <p:nvPr/>
        </p:nvSpPr>
        <p:spPr>
          <a:xfrm>
            <a:off x="4856214" y="2060844"/>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0" name="육각형 369"/>
          <p:cNvSpPr/>
          <p:nvPr/>
        </p:nvSpPr>
        <p:spPr>
          <a:xfrm>
            <a:off x="5469942" y="2056143"/>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1" name="육각형 370"/>
          <p:cNvSpPr/>
          <p:nvPr/>
        </p:nvSpPr>
        <p:spPr>
          <a:xfrm>
            <a:off x="6083670" y="2054052"/>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2" name="육각형 371"/>
          <p:cNvSpPr/>
          <p:nvPr/>
        </p:nvSpPr>
        <p:spPr>
          <a:xfrm>
            <a:off x="6713860" y="2054495"/>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3" name="육각형 372"/>
          <p:cNvSpPr/>
          <p:nvPr/>
        </p:nvSpPr>
        <p:spPr>
          <a:xfrm>
            <a:off x="7315226" y="2058100"/>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4" name="육각형 373"/>
          <p:cNvSpPr/>
          <p:nvPr/>
        </p:nvSpPr>
        <p:spPr>
          <a:xfrm>
            <a:off x="7928940" y="2057015"/>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5" name="육각형 374"/>
          <p:cNvSpPr/>
          <p:nvPr/>
        </p:nvSpPr>
        <p:spPr>
          <a:xfrm>
            <a:off x="8526178" y="2060762"/>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6" name="육각형 375"/>
          <p:cNvSpPr/>
          <p:nvPr/>
        </p:nvSpPr>
        <p:spPr>
          <a:xfrm>
            <a:off x="9139906" y="205423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7" name="육각형 376"/>
          <p:cNvSpPr/>
          <p:nvPr/>
        </p:nvSpPr>
        <p:spPr>
          <a:xfrm>
            <a:off x="9753634" y="2058932"/>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8" name="육각형 377"/>
          <p:cNvSpPr/>
          <p:nvPr/>
        </p:nvSpPr>
        <p:spPr>
          <a:xfrm>
            <a:off x="10367362" y="205423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79" name="육각형 378"/>
          <p:cNvSpPr/>
          <p:nvPr/>
        </p:nvSpPr>
        <p:spPr>
          <a:xfrm>
            <a:off x="10956039" y="2059744"/>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0" name="육각형 379"/>
          <p:cNvSpPr/>
          <p:nvPr/>
        </p:nvSpPr>
        <p:spPr>
          <a:xfrm>
            <a:off x="1190370" y="3089818"/>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1" name="육각형 380"/>
          <p:cNvSpPr/>
          <p:nvPr/>
        </p:nvSpPr>
        <p:spPr>
          <a:xfrm>
            <a:off x="1820560" y="3090261"/>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2" name="육각형 381"/>
          <p:cNvSpPr/>
          <p:nvPr/>
        </p:nvSpPr>
        <p:spPr>
          <a:xfrm>
            <a:off x="2421926" y="3088350"/>
            <a:ext cx="605480" cy="357682"/>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3" name="육각형 382"/>
          <p:cNvSpPr/>
          <p:nvPr/>
        </p:nvSpPr>
        <p:spPr>
          <a:xfrm>
            <a:off x="3035640" y="3092781"/>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4" name="육각형 383"/>
          <p:cNvSpPr/>
          <p:nvPr/>
        </p:nvSpPr>
        <p:spPr>
          <a:xfrm>
            <a:off x="3632878" y="3089881"/>
            <a:ext cx="613728" cy="341382"/>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5" name="육각형 384"/>
          <p:cNvSpPr/>
          <p:nvPr/>
        </p:nvSpPr>
        <p:spPr>
          <a:xfrm>
            <a:off x="4246606" y="308999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6" name="육각형 385"/>
          <p:cNvSpPr/>
          <p:nvPr/>
        </p:nvSpPr>
        <p:spPr>
          <a:xfrm>
            <a:off x="4860334" y="3086974"/>
            <a:ext cx="605472" cy="34898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7" name="육각형 386"/>
          <p:cNvSpPr/>
          <p:nvPr/>
        </p:nvSpPr>
        <p:spPr>
          <a:xfrm>
            <a:off x="5474062" y="308999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8" name="육각형 387"/>
          <p:cNvSpPr/>
          <p:nvPr/>
        </p:nvSpPr>
        <p:spPr>
          <a:xfrm>
            <a:off x="6087790" y="3087906"/>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89" name="육각형 388"/>
          <p:cNvSpPr/>
          <p:nvPr/>
        </p:nvSpPr>
        <p:spPr>
          <a:xfrm>
            <a:off x="6717980" y="3088349"/>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0" name="육각형 389"/>
          <p:cNvSpPr/>
          <p:nvPr/>
        </p:nvSpPr>
        <p:spPr>
          <a:xfrm>
            <a:off x="7319346" y="3091954"/>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1" name="육각형 390"/>
          <p:cNvSpPr/>
          <p:nvPr/>
        </p:nvSpPr>
        <p:spPr>
          <a:xfrm>
            <a:off x="7933060" y="3090869"/>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2" name="육각형 391"/>
          <p:cNvSpPr/>
          <p:nvPr/>
        </p:nvSpPr>
        <p:spPr>
          <a:xfrm>
            <a:off x="8530298" y="3089120"/>
            <a:ext cx="613728" cy="34846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3" name="육각형 392"/>
          <p:cNvSpPr/>
          <p:nvPr/>
        </p:nvSpPr>
        <p:spPr>
          <a:xfrm>
            <a:off x="9144026" y="308808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4" name="육각형 393"/>
          <p:cNvSpPr/>
          <p:nvPr/>
        </p:nvSpPr>
        <p:spPr>
          <a:xfrm>
            <a:off x="9757754" y="3092786"/>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5" name="육각형 394"/>
          <p:cNvSpPr/>
          <p:nvPr/>
        </p:nvSpPr>
        <p:spPr>
          <a:xfrm>
            <a:off x="10371482" y="308808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6" name="육각형 395"/>
          <p:cNvSpPr/>
          <p:nvPr/>
        </p:nvSpPr>
        <p:spPr>
          <a:xfrm>
            <a:off x="10968397" y="3090628"/>
            <a:ext cx="605472" cy="345130"/>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7" name="육각형 396"/>
          <p:cNvSpPr/>
          <p:nvPr/>
        </p:nvSpPr>
        <p:spPr>
          <a:xfrm>
            <a:off x="1182425" y="3767238"/>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8" name="육각형 397"/>
          <p:cNvSpPr/>
          <p:nvPr/>
        </p:nvSpPr>
        <p:spPr>
          <a:xfrm>
            <a:off x="1812615" y="3767681"/>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399" name="육각형 398"/>
          <p:cNvSpPr/>
          <p:nvPr/>
        </p:nvSpPr>
        <p:spPr>
          <a:xfrm>
            <a:off x="2413981" y="3771286"/>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0" name="육각형 399"/>
          <p:cNvSpPr/>
          <p:nvPr/>
        </p:nvSpPr>
        <p:spPr>
          <a:xfrm>
            <a:off x="3027695" y="3770201"/>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1" name="육각형 400"/>
          <p:cNvSpPr/>
          <p:nvPr/>
        </p:nvSpPr>
        <p:spPr>
          <a:xfrm>
            <a:off x="3624933" y="3773948"/>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2" name="육각형 401"/>
          <p:cNvSpPr/>
          <p:nvPr/>
        </p:nvSpPr>
        <p:spPr>
          <a:xfrm>
            <a:off x="4238661" y="376741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3" name="육각형 402"/>
          <p:cNvSpPr/>
          <p:nvPr/>
        </p:nvSpPr>
        <p:spPr>
          <a:xfrm>
            <a:off x="4852389" y="3772118"/>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4" name="육각형 403"/>
          <p:cNvSpPr/>
          <p:nvPr/>
        </p:nvSpPr>
        <p:spPr>
          <a:xfrm>
            <a:off x="5466117" y="376741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5" name="육각형 404"/>
          <p:cNvSpPr/>
          <p:nvPr/>
        </p:nvSpPr>
        <p:spPr>
          <a:xfrm>
            <a:off x="6079845" y="3765326"/>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6" name="육각형 405"/>
          <p:cNvSpPr/>
          <p:nvPr/>
        </p:nvSpPr>
        <p:spPr>
          <a:xfrm>
            <a:off x="6710035" y="3765769"/>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7" name="육각형 406"/>
          <p:cNvSpPr/>
          <p:nvPr/>
        </p:nvSpPr>
        <p:spPr>
          <a:xfrm>
            <a:off x="7311401" y="3769374"/>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8" name="육각형 407"/>
          <p:cNvSpPr/>
          <p:nvPr/>
        </p:nvSpPr>
        <p:spPr>
          <a:xfrm>
            <a:off x="7925115" y="3768289"/>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09" name="육각형 408"/>
          <p:cNvSpPr/>
          <p:nvPr/>
        </p:nvSpPr>
        <p:spPr>
          <a:xfrm>
            <a:off x="8522353" y="3772036"/>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0" name="육각형 409"/>
          <p:cNvSpPr/>
          <p:nvPr/>
        </p:nvSpPr>
        <p:spPr>
          <a:xfrm>
            <a:off x="9136081" y="376550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1" name="육각형 410"/>
          <p:cNvSpPr/>
          <p:nvPr/>
        </p:nvSpPr>
        <p:spPr>
          <a:xfrm>
            <a:off x="9749809" y="3770206"/>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2" name="육각형 411"/>
          <p:cNvSpPr/>
          <p:nvPr/>
        </p:nvSpPr>
        <p:spPr>
          <a:xfrm>
            <a:off x="10363537" y="376550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3" name="육각형 412"/>
          <p:cNvSpPr/>
          <p:nvPr/>
        </p:nvSpPr>
        <p:spPr>
          <a:xfrm>
            <a:off x="10952214" y="3771018"/>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4" name="육각형 413"/>
          <p:cNvSpPr/>
          <p:nvPr/>
        </p:nvSpPr>
        <p:spPr>
          <a:xfrm>
            <a:off x="1182425" y="4110248"/>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5" name="육각형 414"/>
          <p:cNvSpPr/>
          <p:nvPr/>
        </p:nvSpPr>
        <p:spPr>
          <a:xfrm>
            <a:off x="1812615" y="4110691"/>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6" name="육각형 415"/>
          <p:cNvSpPr/>
          <p:nvPr/>
        </p:nvSpPr>
        <p:spPr>
          <a:xfrm>
            <a:off x="2413981" y="4114296"/>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7" name="육각형 416"/>
          <p:cNvSpPr/>
          <p:nvPr/>
        </p:nvSpPr>
        <p:spPr>
          <a:xfrm>
            <a:off x="3027695" y="4113211"/>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8" name="육각형 417"/>
          <p:cNvSpPr/>
          <p:nvPr/>
        </p:nvSpPr>
        <p:spPr>
          <a:xfrm>
            <a:off x="3624933" y="4116958"/>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19" name="육각형 418"/>
          <p:cNvSpPr/>
          <p:nvPr/>
        </p:nvSpPr>
        <p:spPr>
          <a:xfrm>
            <a:off x="4238661" y="411042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0" name="육각형 419"/>
          <p:cNvSpPr/>
          <p:nvPr/>
        </p:nvSpPr>
        <p:spPr>
          <a:xfrm>
            <a:off x="4852389" y="4115128"/>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1" name="육각형 420"/>
          <p:cNvSpPr/>
          <p:nvPr/>
        </p:nvSpPr>
        <p:spPr>
          <a:xfrm>
            <a:off x="5466117" y="411042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2" name="육각형 421"/>
          <p:cNvSpPr/>
          <p:nvPr/>
        </p:nvSpPr>
        <p:spPr>
          <a:xfrm>
            <a:off x="6079845" y="4108336"/>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3" name="육각형 422"/>
          <p:cNvSpPr/>
          <p:nvPr/>
        </p:nvSpPr>
        <p:spPr>
          <a:xfrm>
            <a:off x="6710035" y="4108779"/>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4" name="육각형 423"/>
          <p:cNvSpPr/>
          <p:nvPr/>
        </p:nvSpPr>
        <p:spPr>
          <a:xfrm>
            <a:off x="7311401" y="4112384"/>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5" name="육각형 424"/>
          <p:cNvSpPr/>
          <p:nvPr/>
        </p:nvSpPr>
        <p:spPr>
          <a:xfrm>
            <a:off x="7925115" y="4111299"/>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6" name="육각형 425"/>
          <p:cNvSpPr/>
          <p:nvPr/>
        </p:nvSpPr>
        <p:spPr>
          <a:xfrm>
            <a:off x="8522353" y="4115046"/>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7" name="육각형 426"/>
          <p:cNvSpPr/>
          <p:nvPr/>
        </p:nvSpPr>
        <p:spPr>
          <a:xfrm>
            <a:off x="9136081" y="410851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8" name="육각형 427"/>
          <p:cNvSpPr/>
          <p:nvPr/>
        </p:nvSpPr>
        <p:spPr>
          <a:xfrm>
            <a:off x="9749809" y="4113216"/>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29" name="육각형 428"/>
          <p:cNvSpPr/>
          <p:nvPr/>
        </p:nvSpPr>
        <p:spPr>
          <a:xfrm>
            <a:off x="10363537" y="410851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0" name="육각형 429"/>
          <p:cNvSpPr/>
          <p:nvPr/>
        </p:nvSpPr>
        <p:spPr>
          <a:xfrm>
            <a:off x="10952214" y="4114028"/>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1" name="육각형 430"/>
          <p:cNvSpPr/>
          <p:nvPr/>
        </p:nvSpPr>
        <p:spPr>
          <a:xfrm>
            <a:off x="1182425" y="4457317"/>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2" name="육각형 431"/>
          <p:cNvSpPr/>
          <p:nvPr/>
        </p:nvSpPr>
        <p:spPr>
          <a:xfrm>
            <a:off x="1812615" y="4457760"/>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3" name="육각형 432"/>
          <p:cNvSpPr/>
          <p:nvPr/>
        </p:nvSpPr>
        <p:spPr>
          <a:xfrm>
            <a:off x="2413981" y="4461365"/>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4" name="육각형 433"/>
          <p:cNvSpPr/>
          <p:nvPr/>
        </p:nvSpPr>
        <p:spPr>
          <a:xfrm>
            <a:off x="3027695" y="4460280"/>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5" name="육각형 434"/>
          <p:cNvSpPr/>
          <p:nvPr/>
        </p:nvSpPr>
        <p:spPr>
          <a:xfrm>
            <a:off x="3624933" y="4455789"/>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6" name="육각형 435"/>
          <p:cNvSpPr/>
          <p:nvPr/>
        </p:nvSpPr>
        <p:spPr>
          <a:xfrm>
            <a:off x="4238661" y="4457496"/>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7" name="육각형 436"/>
          <p:cNvSpPr/>
          <p:nvPr/>
        </p:nvSpPr>
        <p:spPr>
          <a:xfrm>
            <a:off x="4852389" y="4462197"/>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8" name="육각형 437"/>
          <p:cNvSpPr/>
          <p:nvPr/>
        </p:nvSpPr>
        <p:spPr>
          <a:xfrm>
            <a:off x="5466117" y="4457496"/>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39" name="육각형 438"/>
          <p:cNvSpPr/>
          <p:nvPr/>
        </p:nvSpPr>
        <p:spPr>
          <a:xfrm>
            <a:off x="6079845" y="4455405"/>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0" name="육각형 439"/>
          <p:cNvSpPr/>
          <p:nvPr/>
        </p:nvSpPr>
        <p:spPr>
          <a:xfrm>
            <a:off x="6710035" y="4455848"/>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1" name="육각형 440"/>
          <p:cNvSpPr/>
          <p:nvPr/>
        </p:nvSpPr>
        <p:spPr>
          <a:xfrm>
            <a:off x="7311401" y="4459453"/>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2" name="육각형 441"/>
          <p:cNvSpPr/>
          <p:nvPr/>
        </p:nvSpPr>
        <p:spPr>
          <a:xfrm>
            <a:off x="7925115" y="4458368"/>
            <a:ext cx="584890" cy="35403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3" name="육각형 442"/>
          <p:cNvSpPr/>
          <p:nvPr/>
        </p:nvSpPr>
        <p:spPr>
          <a:xfrm>
            <a:off x="8522353" y="4453877"/>
            <a:ext cx="613728" cy="355912"/>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4" name="육각형 443"/>
          <p:cNvSpPr/>
          <p:nvPr/>
        </p:nvSpPr>
        <p:spPr>
          <a:xfrm>
            <a:off x="9136081" y="4455584"/>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5" name="육각형 444"/>
          <p:cNvSpPr/>
          <p:nvPr/>
        </p:nvSpPr>
        <p:spPr>
          <a:xfrm>
            <a:off x="9749809" y="4460285"/>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6" name="육각형 445"/>
          <p:cNvSpPr/>
          <p:nvPr/>
        </p:nvSpPr>
        <p:spPr>
          <a:xfrm>
            <a:off x="10363537" y="4455584"/>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7" name="육각형 446"/>
          <p:cNvSpPr/>
          <p:nvPr/>
        </p:nvSpPr>
        <p:spPr>
          <a:xfrm>
            <a:off x="10952214" y="4461097"/>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8" name="육각형 447"/>
          <p:cNvSpPr/>
          <p:nvPr/>
        </p:nvSpPr>
        <p:spPr>
          <a:xfrm>
            <a:off x="1182425" y="5822664"/>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49" name="육각형 448"/>
          <p:cNvSpPr/>
          <p:nvPr/>
        </p:nvSpPr>
        <p:spPr>
          <a:xfrm>
            <a:off x="1812615" y="5823107"/>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0" name="육각형 449"/>
          <p:cNvSpPr/>
          <p:nvPr/>
        </p:nvSpPr>
        <p:spPr>
          <a:xfrm>
            <a:off x="2413981" y="5826712"/>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1" name="육각형 450"/>
          <p:cNvSpPr/>
          <p:nvPr/>
        </p:nvSpPr>
        <p:spPr>
          <a:xfrm>
            <a:off x="3027695" y="5825627"/>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2" name="육각형 451"/>
          <p:cNvSpPr/>
          <p:nvPr/>
        </p:nvSpPr>
        <p:spPr>
          <a:xfrm>
            <a:off x="3624933" y="5829374"/>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3" name="육각형 452"/>
          <p:cNvSpPr/>
          <p:nvPr/>
        </p:nvSpPr>
        <p:spPr>
          <a:xfrm>
            <a:off x="4238661" y="5822843"/>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4" name="육각형 453"/>
          <p:cNvSpPr/>
          <p:nvPr/>
        </p:nvSpPr>
        <p:spPr>
          <a:xfrm>
            <a:off x="4852389" y="5827544"/>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5" name="육각형 454"/>
          <p:cNvSpPr/>
          <p:nvPr/>
        </p:nvSpPr>
        <p:spPr>
          <a:xfrm>
            <a:off x="5466117" y="5822843"/>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6" name="육각형 455"/>
          <p:cNvSpPr/>
          <p:nvPr/>
        </p:nvSpPr>
        <p:spPr>
          <a:xfrm>
            <a:off x="6079845" y="5820752"/>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7" name="육각형 456"/>
          <p:cNvSpPr/>
          <p:nvPr/>
        </p:nvSpPr>
        <p:spPr>
          <a:xfrm>
            <a:off x="6710035" y="5821195"/>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8" name="육각형 457"/>
          <p:cNvSpPr/>
          <p:nvPr/>
        </p:nvSpPr>
        <p:spPr>
          <a:xfrm>
            <a:off x="7311401" y="5824800"/>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59" name="육각형 458"/>
          <p:cNvSpPr/>
          <p:nvPr/>
        </p:nvSpPr>
        <p:spPr>
          <a:xfrm>
            <a:off x="7925115" y="5823715"/>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0" name="육각형 459"/>
          <p:cNvSpPr/>
          <p:nvPr/>
        </p:nvSpPr>
        <p:spPr>
          <a:xfrm>
            <a:off x="8522353" y="5827462"/>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1" name="육각형 460"/>
          <p:cNvSpPr/>
          <p:nvPr/>
        </p:nvSpPr>
        <p:spPr>
          <a:xfrm>
            <a:off x="9136081" y="582093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2" name="육각형 461"/>
          <p:cNvSpPr/>
          <p:nvPr/>
        </p:nvSpPr>
        <p:spPr>
          <a:xfrm>
            <a:off x="9749809" y="5825632"/>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3" name="육각형 462"/>
          <p:cNvSpPr/>
          <p:nvPr/>
        </p:nvSpPr>
        <p:spPr>
          <a:xfrm>
            <a:off x="10363537" y="582093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4" name="육각형 463"/>
          <p:cNvSpPr/>
          <p:nvPr/>
        </p:nvSpPr>
        <p:spPr>
          <a:xfrm>
            <a:off x="10952214" y="5826444"/>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5" name="육각형 464"/>
          <p:cNvSpPr/>
          <p:nvPr/>
        </p:nvSpPr>
        <p:spPr>
          <a:xfrm>
            <a:off x="1182425" y="6170722"/>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6" name="육각형 465"/>
          <p:cNvSpPr/>
          <p:nvPr/>
        </p:nvSpPr>
        <p:spPr>
          <a:xfrm>
            <a:off x="1812615" y="6171165"/>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7" name="육각형 466"/>
          <p:cNvSpPr/>
          <p:nvPr/>
        </p:nvSpPr>
        <p:spPr>
          <a:xfrm>
            <a:off x="2413981" y="6174770"/>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8" name="육각형 467"/>
          <p:cNvSpPr/>
          <p:nvPr/>
        </p:nvSpPr>
        <p:spPr>
          <a:xfrm>
            <a:off x="3027695" y="6173685"/>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69" name="육각형 468"/>
          <p:cNvSpPr/>
          <p:nvPr/>
        </p:nvSpPr>
        <p:spPr>
          <a:xfrm>
            <a:off x="3624933" y="6177432"/>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0" name="육각형 469"/>
          <p:cNvSpPr/>
          <p:nvPr/>
        </p:nvSpPr>
        <p:spPr>
          <a:xfrm>
            <a:off x="4238661" y="617090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1" name="육각형 470"/>
          <p:cNvSpPr/>
          <p:nvPr/>
        </p:nvSpPr>
        <p:spPr>
          <a:xfrm>
            <a:off x="4852389" y="6175602"/>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2" name="육각형 471"/>
          <p:cNvSpPr/>
          <p:nvPr/>
        </p:nvSpPr>
        <p:spPr>
          <a:xfrm>
            <a:off x="5466117" y="6170901"/>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3" name="육각형 472"/>
          <p:cNvSpPr/>
          <p:nvPr/>
        </p:nvSpPr>
        <p:spPr>
          <a:xfrm>
            <a:off x="6079845" y="6168810"/>
            <a:ext cx="617836"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4" name="육각형 473"/>
          <p:cNvSpPr/>
          <p:nvPr/>
        </p:nvSpPr>
        <p:spPr>
          <a:xfrm>
            <a:off x="6710035" y="6169253"/>
            <a:ext cx="59694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5" name="육각형 474"/>
          <p:cNvSpPr/>
          <p:nvPr/>
        </p:nvSpPr>
        <p:spPr>
          <a:xfrm>
            <a:off x="7311401" y="6172858"/>
            <a:ext cx="605480" cy="352165"/>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6" name="육각형 475"/>
          <p:cNvSpPr/>
          <p:nvPr/>
        </p:nvSpPr>
        <p:spPr>
          <a:xfrm>
            <a:off x="7925115" y="6171773"/>
            <a:ext cx="584890" cy="35014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7" name="육각형 476"/>
          <p:cNvSpPr/>
          <p:nvPr/>
        </p:nvSpPr>
        <p:spPr>
          <a:xfrm>
            <a:off x="8522353" y="6175520"/>
            <a:ext cx="613728" cy="342973"/>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8" name="육각형 477"/>
          <p:cNvSpPr/>
          <p:nvPr/>
        </p:nvSpPr>
        <p:spPr>
          <a:xfrm>
            <a:off x="9136081" y="6168989"/>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79" name="육각형 478"/>
          <p:cNvSpPr/>
          <p:nvPr/>
        </p:nvSpPr>
        <p:spPr>
          <a:xfrm>
            <a:off x="9749809" y="6173690"/>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0" name="육각형 479"/>
          <p:cNvSpPr/>
          <p:nvPr/>
        </p:nvSpPr>
        <p:spPr>
          <a:xfrm>
            <a:off x="10363537" y="6168989"/>
            <a:ext cx="605472" cy="349504"/>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1" name="육각형 480"/>
          <p:cNvSpPr/>
          <p:nvPr/>
        </p:nvSpPr>
        <p:spPr>
          <a:xfrm>
            <a:off x="10952214" y="6174502"/>
            <a:ext cx="605472" cy="342159"/>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2" name="육각형 481"/>
          <p:cNvSpPr/>
          <p:nvPr/>
        </p:nvSpPr>
        <p:spPr>
          <a:xfrm>
            <a:off x="1182425" y="700009"/>
            <a:ext cx="2430160"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483" name="육각형 482"/>
          <p:cNvSpPr/>
          <p:nvPr/>
        </p:nvSpPr>
        <p:spPr>
          <a:xfrm>
            <a:off x="3628758" y="703283"/>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484" name="육각형 483"/>
          <p:cNvSpPr/>
          <p:nvPr/>
        </p:nvSpPr>
        <p:spPr>
          <a:xfrm>
            <a:off x="6067158" y="700009"/>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485" name="육각형 484"/>
          <p:cNvSpPr/>
          <p:nvPr/>
        </p:nvSpPr>
        <p:spPr>
          <a:xfrm>
            <a:off x="8509686" y="703283"/>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486" name="육각형 485"/>
          <p:cNvSpPr/>
          <p:nvPr/>
        </p:nvSpPr>
        <p:spPr>
          <a:xfrm>
            <a:off x="1194475" y="1037229"/>
            <a:ext cx="2430160"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7" name="육각형 486"/>
          <p:cNvSpPr/>
          <p:nvPr/>
        </p:nvSpPr>
        <p:spPr>
          <a:xfrm>
            <a:off x="3640808" y="1040503"/>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8" name="육각형 487"/>
          <p:cNvSpPr/>
          <p:nvPr/>
        </p:nvSpPr>
        <p:spPr>
          <a:xfrm>
            <a:off x="6079208" y="1037229"/>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sp>
        <p:nvSpPr>
          <p:cNvPr id="489" name="육각형 488"/>
          <p:cNvSpPr/>
          <p:nvPr/>
        </p:nvSpPr>
        <p:spPr>
          <a:xfrm>
            <a:off x="8521736" y="1040503"/>
            <a:ext cx="2442528" cy="33551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solidFill>
                <a:schemeClr val="tx1"/>
              </a:solidFill>
              <a:latin typeface="배달의민족 연성" panose="020B0600000101010101" pitchFamily="50" charset="-127"/>
              <a:ea typeface="배달의민족 연성" panose="020B0600000101010101" pitchFamily="50" charset="-127"/>
            </a:endParaRPr>
          </a:p>
        </p:txBody>
      </p:sp>
      <p:cxnSp>
        <p:nvCxnSpPr>
          <p:cNvPr id="491" name="직선 연결선 490"/>
          <p:cNvCxnSpPr/>
          <p:nvPr/>
        </p:nvCxnSpPr>
        <p:spPr>
          <a:xfrm flipV="1">
            <a:off x="1198608" y="1473100"/>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492" name="직선 연결선 491"/>
          <p:cNvCxnSpPr/>
          <p:nvPr/>
        </p:nvCxnSpPr>
        <p:spPr>
          <a:xfrm flipV="1">
            <a:off x="1799958" y="1481338"/>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494" name="직선 연결선 493"/>
          <p:cNvCxnSpPr/>
          <p:nvPr/>
        </p:nvCxnSpPr>
        <p:spPr>
          <a:xfrm>
            <a:off x="1190370" y="1481338"/>
            <a:ext cx="609891" cy="0"/>
          </a:xfrm>
          <a:prstGeom prst="line">
            <a:avLst/>
          </a:prstGeom>
        </p:spPr>
        <p:style>
          <a:lnRef idx="3">
            <a:schemeClr val="dk1"/>
          </a:lnRef>
          <a:fillRef idx="0">
            <a:schemeClr val="dk1"/>
          </a:fillRef>
          <a:effectRef idx="2">
            <a:schemeClr val="dk1"/>
          </a:effectRef>
          <a:fontRef idx="minor">
            <a:schemeClr val="tx1"/>
          </a:fontRef>
        </p:style>
      </p:cxnSp>
      <p:cxnSp>
        <p:nvCxnSpPr>
          <p:cNvPr id="496" name="직선 연결선 495"/>
          <p:cNvCxnSpPr/>
          <p:nvPr/>
        </p:nvCxnSpPr>
        <p:spPr>
          <a:xfrm flipV="1">
            <a:off x="1206842" y="1806732"/>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497" name="직선 연결선 496"/>
          <p:cNvCxnSpPr/>
          <p:nvPr/>
        </p:nvCxnSpPr>
        <p:spPr>
          <a:xfrm flipV="1">
            <a:off x="3645230" y="1814970"/>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498" name="직선 연결선 497"/>
          <p:cNvCxnSpPr/>
          <p:nvPr/>
        </p:nvCxnSpPr>
        <p:spPr>
          <a:xfrm>
            <a:off x="1198604" y="1814970"/>
            <a:ext cx="2446626" cy="0"/>
          </a:xfrm>
          <a:prstGeom prst="line">
            <a:avLst/>
          </a:prstGeom>
        </p:spPr>
        <p:style>
          <a:lnRef idx="3">
            <a:schemeClr val="dk1"/>
          </a:lnRef>
          <a:fillRef idx="0">
            <a:schemeClr val="dk1"/>
          </a:fillRef>
          <a:effectRef idx="2">
            <a:schemeClr val="dk1"/>
          </a:effectRef>
          <a:fontRef idx="minor">
            <a:schemeClr val="tx1"/>
          </a:fontRef>
        </p:style>
      </p:cxnSp>
      <p:cxnSp>
        <p:nvCxnSpPr>
          <p:cNvPr id="501" name="직선 연결선 500"/>
          <p:cNvCxnSpPr/>
          <p:nvPr/>
        </p:nvCxnSpPr>
        <p:spPr>
          <a:xfrm flipV="1">
            <a:off x="3039155" y="250694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02" name="직선 연결선 501"/>
          <p:cNvCxnSpPr/>
          <p:nvPr/>
        </p:nvCxnSpPr>
        <p:spPr>
          <a:xfrm flipV="1">
            <a:off x="3640505" y="2515187"/>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03" name="직선 연결선 502"/>
          <p:cNvCxnSpPr/>
          <p:nvPr/>
        </p:nvCxnSpPr>
        <p:spPr>
          <a:xfrm>
            <a:off x="3030917" y="2515187"/>
            <a:ext cx="609891" cy="0"/>
          </a:xfrm>
          <a:prstGeom prst="line">
            <a:avLst/>
          </a:prstGeom>
        </p:spPr>
        <p:style>
          <a:lnRef idx="3">
            <a:schemeClr val="dk1"/>
          </a:lnRef>
          <a:fillRef idx="0">
            <a:schemeClr val="dk1"/>
          </a:fillRef>
          <a:effectRef idx="2">
            <a:schemeClr val="dk1"/>
          </a:effectRef>
          <a:fontRef idx="minor">
            <a:schemeClr val="tx1"/>
          </a:fontRef>
        </p:style>
      </p:cxnSp>
      <p:cxnSp>
        <p:nvCxnSpPr>
          <p:cNvPr id="513" name="직선 연결선 512"/>
          <p:cNvCxnSpPr/>
          <p:nvPr/>
        </p:nvCxnSpPr>
        <p:spPr>
          <a:xfrm flipV="1">
            <a:off x="1202723" y="2832343"/>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14" name="직선 연결선 513"/>
          <p:cNvCxnSpPr/>
          <p:nvPr/>
        </p:nvCxnSpPr>
        <p:spPr>
          <a:xfrm flipV="1">
            <a:off x="3641111" y="2840581"/>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15" name="직선 연결선 514"/>
          <p:cNvCxnSpPr/>
          <p:nvPr/>
        </p:nvCxnSpPr>
        <p:spPr>
          <a:xfrm>
            <a:off x="1194485" y="2840581"/>
            <a:ext cx="2446626" cy="0"/>
          </a:xfrm>
          <a:prstGeom prst="line">
            <a:avLst/>
          </a:prstGeom>
        </p:spPr>
        <p:style>
          <a:lnRef idx="3">
            <a:schemeClr val="dk1"/>
          </a:lnRef>
          <a:fillRef idx="0">
            <a:schemeClr val="dk1"/>
          </a:fillRef>
          <a:effectRef idx="2">
            <a:schemeClr val="dk1"/>
          </a:effectRef>
          <a:fontRef idx="minor">
            <a:schemeClr val="tx1"/>
          </a:fontRef>
        </p:style>
      </p:cxnSp>
      <p:cxnSp>
        <p:nvCxnSpPr>
          <p:cNvPr id="516" name="직선 연결선 515"/>
          <p:cNvCxnSpPr/>
          <p:nvPr/>
        </p:nvCxnSpPr>
        <p:spPr>
          <a:xfrm flipV="1">
            <a:off x="3043878" y="3524322"/>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17" name="직선 연결선 516"/>
          <p:cNvCxnSpPr/>
          <p:nvPr/>
        </p:nvCxnSpPr>
        <p:spPr>
          <a:xfrm flipV="1">
            <a:off x="3645228" y="3532560"/>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18" name="직선 연결선 517"/>
          <p:cNvCxnSpPr/>
          <p:nvPr/>
        </p:nvCxnSpPr>
        <p:spPr>
          <a:xfrm>
            <a:off x="3035640" y="3532560"/>
            <a:ext cx="609891" cy="0"/>
          </a:xfrm>
          <a:prstGeom prst="line">
            <a:avLst/>
          </a:prstGeom>
        </p:spPr>
        <p:style>
          <a:lnRef idx="3">
            <a:schemeClr val="dk1"/>
          </a:lnRef>
          <a:fillRef idx="0">
            <a:schemeClr val="dk1"/>
          </a:fillRef>
          <a:effectRef idx="2">
            <a:schemeClr val="dk1"/>
          </a:effectRef>
          <a:fontRef idx="minor">
            <a:schemeClr val="tx1"/>
          </a:fontRef>
        </p:style>
      </p:cxnSp>
      <p:cxnSp>
        <p:nvCxnSpPr>
          <p:cNvPr id="519" name="직선 연결선 518"/>
          <p:cNvCxnSpPr/>
          <p:nvPr/>
        </p:nvCxnSpPr>
        <p:spPr>
          <a:xfrm flipV="1">
            <a:off x="5482300" y="4904160"/>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0" name="직선 연결선 519"/>
          <p:cNvCxnSpPr/>
          <p:nvPr/>
        </p:nvCxnSpPr>
        <p:spPr>
          <a:xfrm flipV="1">
            <a:off x="6083650" y="4912398"/>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1" name="직선 연결선 520"/>
          <p:cNvCxnSpPr/>
          <p:nvPr/>
        </p:nvCxnSpPr>
        <p:spPr>
          <a:xfrm>
            <a:off x="5474062" y="4912398"/>
            <a:ext cx="609891" cy="0"/>
          </a:xfrm>
          <a:prstGeom prst="line">
            <a:avLst/>
          </a:prstGeom>
        </p:spPr>
        <p:style>
          <a:lnRef idx="3">
            <a:schemeClr val="dk1"/>
          </a:lnRef>
          <a:fillRef idx="0">
            <a:schemeClr val="dk1"/>
          </a:fillRef>
          <a:effectRef idx="2">
            <a:schemeClr val="dk1"/>
          </a:effectRef>
          <a:fontRef idx="minor">
            <a:schemeClr val="tx1"/>
          </a:fontRef>
        </p:style>
      </p:cxnSp>
      <p:cxnSp>
        <p:nvCxnSpPr>
          <p:cNvPr id="522" name="직선 연결선 521"/>
          <p:cNvCxnSpPr/>
          <p:nvPr/>
        </p:nvCxnSpPr>
        <p:spPr>
          <a:xfrm flipV="1">
            <a:off x="6099845" y="5241911"/>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3" name="직선 연결선 522"/>
          <p:cNvCxnSpPr/>
          <p:nvPr/>
        </p:nvCxnSpPr>
        <p:spPr>
          <a:xfrm flipV="1">
            <a:off x="8538233" y="525014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4" name="직선 연결선 523"/>
          <p:cNvCxnSpPr/>
          <p:nvPr/>
        </p:nvCxnSpPr>
        <p:spPr>
          <a:xfrm>
            <a:off x="6091607" y="5250149"/>
            <a:ext cx="2446626" cy="0"/>
          </a:xfrm>
          <a:prstGeom prst="line">
            <a:avLst/>
          </a:prstGeom>
        </p:spPr>
        <p:style>
          <a:lnRef idx="3">
            <a:schemeClr val="dk1"/>
          </a:lnRef>
          <a:fillRef idx="0">
            <a:schemeClr val="dk1"/>
          </a:fillRef>
          <a:effectRef idx="2">
            <a:schemeClr val="dk1"/>
          </a:effectRef>
          <a:fontRef idx="minor">
            <a:schemeClr val="tx1"/>
          </a:fontRef>
        </p:style>
      </p:cxnSp>
      <p:cxnSp>
        <p:nvCxnSpPr>
          <p:cNvPr id="525" name="직선 연결선 524"/>
          <p:cNvCxnSpPr/>
          <p:nvPr/>
        </p:nvCxnSpPr>
        <p:spPr>
          <a:xfrm flipV="1">
            <a:off x="6108083" y="5583781"/>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6" name="직선 연결선 525"/>
          <p:cNvCxnSpPr/>
          <p:nvPr/>
        </p:nvCxnSpPr>
        <p:spPr>
          <a:xfrm flipV="1">
            <a:off x="8546471" y="559201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7" name="직선 연결선 526"/>
          <p:cNvCxnSpPr/>
          <p:nvPr/>
        </p:nvCxnSpPr>
        <p:spPr>
          <a:xfrm>
            <a:off x="6099845" y="5592019"/>
            <a:ext cx="2446626" cy="0"/>
          </a:xfrm>
          <a:prstGeom prst="line">
            <a:avLst/>
          </a:prstGeom>
        </p:spPr>
        <p:style>
          <a:lnRef idx="3">
            <a:schemeClr val="dk1"/>
          </a:lnRef>
          <a:fillRef idx="0">
            <a:schemeClr val="dk1"/>
          </a:fillRef>
          <a:effectRef idx="2">
            <a:schemeClr val="dk1"/>
          </a:effectRef>
          <a:fontRef idx="minor">
            <a:schemeClr val="tx1"/>
          </a:fontRef>
        </p:style>
      </p:cxnSp>
      <p:cxnSp>
        <p:nvCxnSpPr>
          <p:cNvPr id="528" name="직선 연결선 527"/>
          <p:cNvCxnSpPr/>
          <p:nvPr/>
        </p:nvCxnSpPr>
        <p:spPr>
          <a:xfrm flipV="1">
            <a:off x="8542373" y="6621749"/>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29" name="직선 연결선 528"/>
          <p:cNvCxnSpPr/>
          <p:nvPr/>
        </p:nvCxnSpPr>
        <p:spPr>
          <a:xfrm flipV="1">
            <a:off x="9143723" y="6629987"/>
            <a:ext cx="0" cy="243631"/>
          </a:xfrm>
          <a:prstGeom prst="line">
            <a:avLst/>
          </a:prstGeom>
        </p:spPr>
        <p:style>
          <a:lnRef idx="3">
            <a:schemeClr val="dk1"/>
          </a:lnRef>
          <a:fillRef idx="0">
            <a:schemeClr val="dk1"/>
          </a:fillRef>
          <a:effectRef idx="2">
            <a:schemeClr val="dk1"/>
          </a:effectRef>
          <a:fontRef idx="minor">
            <a:schemeClr val="tx1"/>
          </a:fontRef>
        </p:style>
      </p:cxnSp>
      <p:cxnSp>
        <p:nvCxnSpPr>
          <p:cNvPr id="530" name="직선 연결선 529"/>
          <p:cNvCxnSpPr/>
          <p:nvPr/>
        </p:nvCxnSpPr>
        <p:spPr>
          <a:xfrm>
            <a:off x="8534135" y="6629987"/>
            <a:ext cx="6098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357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4712044" y="2693780"/>
            <a:ext cx="2504299"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500" dirty="0">
                <a:solidFill>
                  <a:schemeClr val="tx1"/>
                </a:solidFill>
                <a:latin typeface="배달의민족 연성" panose="020B0600000101010101" pitchFamily="50" charset="-127"/>
                <a:ea typeface="배달의민족 연성" panose="020B0600000101010101" pitchFamily="50" charset="-127"/>
              </a:rPr>
              <a:t>Thank you</a:t>
            </a:r>
          </a:p>
          <a:p>
            <a:pPr algn="ctr"/>
            <a:endParaRPr lang="en-US" altLang="ko-KR" sz="2500" dirty="0">
              <a:solidFill>
                <a:schemeClr val="tx1"/>
              </a:solidFill>
              <a:latin typeface="배달의민족 연성" panose="020B0600000101010101" pitchFamily="50" charset="-127"/>
              <a:ea typeface="배달의민족 연성" panose="020B0600000101010101" pitchFamily="50" charset="-127"/>
            </a:endParaRPr>
          </a:p>
          <a:p>
            <a:pPr algn="ctr"/>
            <a:r>
              <a:rPr lang="ko-KR" altLang="en-US" sz="2500" dirty="0">
                <a:solidFill>
                  <a:schemeClr val="tx1"/>
                </a:solidFill>
                <a:latin typeface="배달의민족 연성" panose="020B0600000101010101" pitchFamily="50" charset="-127"/>
                <a:ea typeface="배달의민족 연성" panose="020B0600000101010101" pitchFamily="50" charset="-127"/>
              </a:rPr>
              <a:t>청주대학교   장 경 석</a:t>
            </a:r>
          </a:p>
        </p:txBody>
      </p:sp>
      <p:cxnSp>
        <p:nvCxnSpPr>
          <p:cNvPr id="3" name="직선 연결선 2"/>
          <p:cNvCxnSpPr>
            <a:stCxn id="4" idx="1"/>
            <a:endCxn id="4" idx="3"/>
          </p:cNvCxnSpPr>
          <p:nvPr/>
        </p:nvCxnSpPr>
        <p:spPr>
          <a:xfrm>
            <a:off x="4712044" y="3150980"/>
            <a:ext cx="250429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522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5980670" y="247137"/>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7" name="직선 연결선 6"/>
          <p:cNvCxnSpPr/>
          <p:nvPr/>
        </p:nvCxnSpPr>
        <p:spPr>
          <a:xfrm>
            <a:off x="6520250"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8" name="직사각형 7"/>
          <p:cNvSpPr/>
          <p:nvPr/>
        </p:nvSpPr>
        <p:spPr>
          <a:xfrm>
            <a:off x="6520249" y="148282"/>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Contents</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9" name="직사각형 8"/>
          <p:cNvSpPr/>
          <p:nvPr/>
        </p:nvSpPr>
        <p:spPr>
          <a:xfrm>
            <a:off x="6520249" y="897922"/>
            <a:ext cx="4983892" cy="5544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latin typeface="배달의민족 연성" panose="020B0600000101010101" pitchFamily="50" charset="-127"/>
                <a:ea typeface="배달의민족 연성" panose="020B0600000101010101" pitchFamily="50" charset="-127"/>
              </a:rPr>
              <a:t>1. Outline &amp; IP Design Plan</a:t>
            </a: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r>
              <a:rPr lang="en-US" altLang="ko-KR" dirty="0">
                <a:solidFill>
                  <a:schemeClr val="tx1"/>
                </a:solidFill>
                <a:latin typeface="배달의민족 연성" panose="020B0600000101010101" pitchFamily="50" charset="-127"/>
                <a:ea typeface="배달의민족 연성" panose="020B0600000101010101" pitchFamily="50" charset="-127"/>
              </a:rPr>
              <a:t>2. FSM Design Plan</a:t>
            </a: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r>
              <a:rPr lang="en-US" altLang="ko-KR" dirty="0">
                <a:solidFill>
                  <a:schemeClr val="tx1"/>
                </a:solidFill>
                <a:latin typeface="배달의민족 연성" panose="020B0600000101010101" pitchFamily="50" charset="-127"/>
                <a:ea typeface="배달의민족 연성" panose="020B0600000101010101" pitchFamily="50" charset="-127"/>
              </a:rPr>
              <a:t>3. Block Diagram &amp; Flow Chart</a:t>
            </a: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endParaRPr lang="en-US" altLang="ko-KR" dirty="0">
              <a:solidFill>
                <a:schemeClr val="tx1"/>
              </a:solidFill>
              <a:latin typeface="배달의민족 연성" panose="020B0600000101010101" pitchFamily="50" charset="-127"/>
              <a:ea typeface="배달의민족 연성" panose="020B0600000101010101" pitchFamily="50" charset="-127"/>
            </a:endParaRPr>
          </a:p>
          <a:p>
            <a:r>
              <a:rPr lang="en-US" altLang="ko-KR" dirty="0">
                <a:solidFill>
                  <a:schemeClr val="tx1"/>
                </a:solidFill>
                <a:latin typeface="배달의민족 연성" panose="020B0600000101010101" pitchFamily="50" charset="-127"/>
                <a:ea typeface="배달의민족 연성" panose="020B0600000101010101" pitchFamily="50" charset="-127"/>
              </a:rPr>
              <a:t>4. Timing Diagram</a:t>
            </a:r>
          </a:p>
        </p:txBody>
      </p:sp>
      <p:pic>
        <p:nvPicPr>
          <p:cNvPr id="11" name="그림 10">
            <a:extLst>
              <a:ext uri="{FF2B5EF4-FFF2-40B4-BE49-F238E27FC236}">
                <a16:creationId xmlns:a16="http://schemas.microsoft.com/office/drawing/2014/main" id="{97E9CA3C-229C-48A2-BB16-1D1E904676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711" y="1941843"/>
            <a:ext cx="5458350" cy="3145872"/>
          </a:xfrm>
          <a:prstGeom prst="rect">
            <a:avLst/>
          </a:prstGeom>
        </p:spPr>
      </p:pic>
    </p:spTree>
    <p:extLst>
      <p:ext uri="{BB962C8B-B14F-4D97-AF65-F5344CB8AC3E}">
        <p14:creationId xmlns:p14="http://schemas.microsoft.com/office/powerpoint/2010/main" val="237331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5980670" y="247137"/>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6" name="직선 연결선 5"/>
          <p:cNvCxnSpPr/>
          <p:nvPr/>
        </p:nvCxnSpPr>
        <p:spPr>
          <a:xfrm>
            <a:off x="428368"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7" name="직사각형 6"/>
          <p:cNvSpPr/>
          <p:nvPr/>
        </p:nvSpPr>
        <p:spPr>
          <a:xfrm>
            <a:off x="428367"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Convolution Controller</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9" name="직선 연결선 8"/>
          <p:cNvCxnSpPr/>
          <p:nvPr/>
        </p:nvCxnSpPr>
        <p:spPr>
          <a:xfrm>
            <a:off x="6520250"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10" name="직사각형 9"/>
          <p:cNvSpPr/>
          <p:nvPr/>
        </p:nvSpPr>
        <p:spPr>
          <a:xfrm>
            <a:off x="6520249"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Design Plan</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20" name="직사각형 19"/>
          <p:cNvSpPr/>
          <p:nvPr/>
        </p:nvSpPr>
        <p:spPr>
          <a:xfrm>
            <a:off x="428367" y="897923"/>
            <a:ext cx="4983892" cy="3262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Condition</a:t>
            </a: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1) Assumed ARM Interface code and BRAM data are already existed.  </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2) Input data and Weight data are changed 32bit floating point to 16bit fixed point.</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3) Using three block memories.</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4) Need to consider kernel size, stride, padding</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 Kernel size defines the number of PE modules.</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 Stride defines kernel’s movement in PE modules.</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 Padding defines edge data of input.</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21" name="직사각형 20"/>
          <p:cNvSpPr/>
          <p:nvPr/>
        </p:nvSpPr>
        <p:spPr>
          <a:xfrm>
            <a:off x="6520249" y="897923"/>
            <a:ext cx="4983892" cy="3053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How to consider kernel, stride, padding?</a:t>
            </a: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500" dirty="0">
                <a:solidFill>
                  <a:schemeClr val="tx1"/>
                </a:solidFill>
                <a:latin typeface="배달의민족 연성" panose="020B0600000101010101" pitchFamily="50" charset="-127"/>
                <a:ea typeface="배달의민족 연성" panose="020B0600000101010101" pitchFamily="50" charset="-127"/>
              </a:rPr>
              <a:t>     1) Kernel</a:t>
            </a: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Kernel size defines the number of PE modules. If using 3x3 filter, the number of filter is 9, using 5x5 filter, the number of filter is 25.</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r>
              <a:rPr lang="en-US" altLang="ko-KR" sz="1500" dirty="0">
                <a:solidFill>
                  <a:schemeClr val="tx1"/>
                </a:solidFill>
                <a:latin typeface="배달의민족 연성" panose="020B0600000101010101" pitchFamily="50" charset="-127"/>
                <a:ea typeface="배달의민족 연성" panose="020B0600000101010101" pitchFamily="50" charset="-127"/>
              </a:rPr>
              <a:t>      2) Stride</a:t>
            </a: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We will</a:t>
            </a:r>
            <a:r>
              <a:rPr lang="ko-KR" altLang="en-US" sz="13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use shift register for considering stride. </a:t>
            </a:r>
          </a:p>
        </p:txBody>
      </p:sp>
      <p:grpSp>
        <p:nvGrpSpPr>
          <p:cNvPr id="13" name="그룹 12"/>
          <p:cNvGrpSpPr/>
          <p:nvPr/>
        </p:nvGrpSpPr>
        <p:grpSpPr>
          <a:xfrm>
            <a:off x="8428150" y="2613247"/>
            <a:ext cx="1168344" cy="864687"/>
            <a:chOff x="9745361" y="3344564"/>
            <a:chExt cx="1168344" cy="864687"/>
          </a:xfrm>
        </p:grpSpPr>
        <p:grpSp>
          <p:nvGrpSpPr>
            <p:cNvPr id="5" name="그룹 4"/>
            <p:cNvGrpSpPr/>
            <p:nvPr/>
          </p:nvGrpSpPr>
          <p:grpSpPr>
            <a:xfrm>
              <a:off x="9745361" y="3344564"/>
              <a:ext cx="947409" cy="864687"/>
              <a:chOff x="8369642" y="3295421"/>
              <a:chExt cx="947409" cy="864687"/>
            </a:xfrm>
          </p:grpSpPr>
          <p:sp>
            <p:nvSpPr>
              <p:cNvPr id="90" name="직사각형 89"/>
              <p:cNvSpPr/>
              <p:nvPr/>
            </p:nvSpPr>
            <p:spPr>
              <a:xfrm>
                <a:off x="8522042" y="3295421"/>
                <a:ext cx="795009" cy="7277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4" name="직사각형 3"/>
              <p:cNvSpPr/>
              <p:nvPr/>
            </p:nvSpPr>
            <p:spPr>
              <a:xfrm>
                <a:off x="8443784" y="3357209"/>
                <a:ext cx="795009" cy="7277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22" name="그룹 21"/>
              <p:cNvGrpSpPr/>
              <p:nvPr/>
            </p:nvGrpSpPr>
            <p:grpSpPr>
              <a:xfrm>
                <a:off x="8369642" y="3399049"/>
                <a:ext cx="821575" cy="761059"/>
                <a:chOff x="7604482" y="2031278"/>
                <a:chExt cx="3821399" cy="3433274"/>
              </a:xfrm>
            </p:grpSpPr>
            <p:sp>
              <p:nvSpPr>
                <p:cNvPr id="23" name="직사각형 22"/>
                <p:cNvSpPr/>
                <p:nvPr/>
              </p:nvSpPr>
              <p:spPr>
                <a:xfrm>
                  <a:off x="7604485" y="2199019"/>
                  <a:ext cx="3697829" cy="32655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4" name="직사각형 23"/>
                <p:cNvSpPr/>
                <p:nvPr/>
              </p:nvSpPr>
              <p:spPr>
                <a:xfrm>
                  <a:off x="8856403" y="2031278"/>
                  <a:ext cx="1886931"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PE</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sp>
              <p:nvSpPr>
                <p:cNvPr id="25" name="타원 24"/>
                <p:cNvSpPr/>
                <p:nvPr/>
              </p:nvSpPr>
              <p:spPr>
                <a:xfrm>
                  <a:off x="8149183" y="2751309"/>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26" name="타원 25"/>
                <p:cNvSpPr/>
                <p:nvPr/>
              </p:nvSpPr>
              <p:spPr>
                <a:xfrm>
                  <a:off x="8149182" y="4660801"/>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27" name="직사각형 26"/>
                <p:cNvSpPr/>
                <p:nvPr/>
              </p:nvSpPr>
              <p:spPr>
                <a:xfrm>
                  <a:off x="10389107" y="4582541"/>
                  <a:ext cx="708454" cy="708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28" name="직선 화살표 연결선 27"/>
                <p:cNvCxnSpPr>
                  <a:stCxn id="25" idx="4"/>
                  <a:endCxn id="26" idx="0"/>
                </p:cNvCxnSpPr>
                <p:nvPr/>
              </p:nvCxnSpPr>
              <p:spPr>
                <a:xfrm flipH="1">
                  <a:off x="8425150" y="3303244"/>
                  <a:ext cx="1" cy="1357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직선 화살표 연결선 28"/>
                <p:cNvCxnSpPr>
                  <a:endCxn id="27" idx="1"/>
                </p:cNvCxnSpPr>
                <p:nvPr/>
              </p:nvCxnSpPr>
              <p:spPr>
                <a:xfrm>
                  <a:off x="8701117" y="4936768"/>
                  <a:ext cx="16879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직선 화살표 연결선 29"/>
                <p:cNvCxnSpPr/>
                <p:nvPr/>
              </p:nvCxnSpPr>
              <p:spPr>
                <a:xfrm>
                  <a:off x="11097561" y="4936768"/>
                  <a:ext cx="328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이등변 삼각형 30"/>
                <p:cNvSpPr/>
                <p:nvPr/>
              </p:nvSpPr>
              <p:spPr>
                <a:xfrm rot="5400000">
                  <a:off x="7581167" y="5145274"/>
                  <a:ext cx="338074" cy="2914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32" name="이등변 삼각형 31"/>
                <p:cNvSpPr/>
                <p:nvPr/>
              </p:nvSpPr>
              <p:spPr>
                <a:xfrm rot="5400000">
                  <a:off x="10373737" y="5087308"/>
                  <a:ext cx="222889" cy="19214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33" name="직선 연결선 32"/>
                <p:cNvCxnSpPr>
                  <a:stCxn id="25" idx="2"/>
                  <a:endCxn id="25" idx="6"/>
                </p:cNvCxnSpPr>
                <p:nvPr/>
              </p:nvCxnSpPr>
              <p:spPr>
                <a:xfrm>
                  <a:off x="8149183" y="3027277"/>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34" name="직선 연결선 33"/>
                <p:cNvCxnSpPr>
                  <a:stCxn id="25" idx="1"/>
                  <a:endCxn id="25" idx="5"/>
                </p:cNvCxnSpPr>
                <p:nvPr/>
              </p:nvCxnSpPr>
              <p:spPr>
                <a:xfrm>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35" name="직선 연결선 34"/>
                <p:cNvCxnSpPr>
                  <a:stCxn id="25" idx="7"/>
                  <a:endCxn id="25" idx="3"/>
                </p:cNvCxnSpPr>
                <p:nvPr/>
              </p:nvCxnSpPr>
              <p:spPr>
                <a:xfrm flipH="1">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36" name="직선 연결선 35"/>
                <p:cNvCxnSpPr>
                  <a:stCxn id="26" idx="2"/>
                  <a:endCxn id="26" idx="6"/>
                </p:cNvCxnSpPr>
                <p:nvPr/>
              </p:nvCxnSpPr>
              <p:spPr>
                <a:xfrm>
                  <a:off x="8149182" y="4936769"/>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37" name="직선 연결선 36"/>
                <p:cNvCxnSpPr>
                  <a:stCxn id="26" idx="0"/>
                  <a:endCxn id="26" idx="4"/>
                </p:cNvCxnSpPr>
                <p:nvPr/>
              </p:nvCxnSpPr>
              <p:spPr>
                <a:xfrm>
                  <a:off x="8425150" y="4660801"/>
                  <a:ext cx="0" cy="551935"/>
                </a:xfrm>
                <a:prstGeom prst="line">
                  <a:avLst/>
                </a:prstGeom>
              </p:spPr>
              <p:style>
                <a:lnRef idx="3">
                  <a:schemeClr val="dk1"/>
                </a:lnRef>
                <a:fillRef idx="0">
                  <a:schemeClr val="dk1"/>
                </a:fillRef>
                <a:effectRef idx="2">
                  <a:schemeClr val="dk1"/>
                </a:effectRef>
                <a:fontRef idx="minor">
                  <a:schemeClr val="tx1"/>
                </a:fontRef>
              </p:style>
            </p:cxnSp>
            <p:cxnSp>
              <p:nvCxnSpPr>
                <p:cNvPr id="38" name="직선 화살표 연결선 37"/>
                <p:cNvCxnSpPr/>
                <p:nvPr/>
              </p:nvCxnSpPr>
              <p:spPr>
                <a:xfrm flipV="1">
                  <a:off x="7604482" y="4934952"/>
                  <a:ext cx="544567" cy="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직사각형 38"/>
                <p:cNvSpPr/>
                <p:nvPr/>
              </p:nvSpPr>
              <p:spPr>
                <a:xfrm>
                  <a:off x="7676165" y="4780493"/>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S</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40" name="직선 화살표 연결선 39"/>
                <p:cNvCxnSpPr/>
                <p:nvPr/>
              </p:nvCxnSpPr>
              <p:spPr>
                <a:xfrm>
                  <a:off x="7604482" y="3027277"/>
                  <a:ext cx="5561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직사각형 40"/>
                <p:cNvSpPr/>
                <p:nvPr/>
              </p:nvSpPr>
              <p:spPr>
                <a:xfrm>
                  <a:off x="7664539" y="2864672"/>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W</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42" name="직선 화살표 연결선 41"/>
                <p:cNvCxnSpPr/>
                <p:nvPr/>
              </p:nvCxnSpPr>
              <p:spPr>
                <a:xfrm>
                  <a:off x="8425147" y="2199019"/>
                  <a:ext cx="1" cy="560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직사각형 42"/>
                <p:cNvSpPr/>
                <p:nvPr/>
              </p:nvSpPr>
              <p:spPr>
                <a:xfrm>
                  <a:off x="8074105" y="2282752"/>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I</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grpSp>
        </p:grpSp>
        <p:sp>
          <p:nvSpPr>
            <p:cNvPr id="12" name="타원 11"/>
            <p:cNvSpPr/>
            <p:nvPr/>
          </p:nvSpPr>
          <p:spPr>
            <a:xfrm>
              <a:off x="10714502" y="360118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93" name="타원 92"/>
            <p:cNvSpPr/>
            <p:nvPr/>
          </p:nvSpPr>
          <p:spPr>
            <a:xfrm>
              <a:off x="10792769" y="354524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94" name="타원 93"/>
            <p:cNvSpPr/>
            <p:nvPr/>
          </p:nvSpPr>
          <p:spPr>
            <a:xfrm>
              <a:off x="10867986" y="348355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grpSp>
        <p:nvGrpSpPr>
          <p:cNvPr id="131" name="그룹 130">
            <a:extLst>
              <a:ext uri="{FF2B5EF4-FFF2-40B4-BE49-F238E27FC236}">
                <a16:creationId xmlns:a16="http://schemas.microsoft.com/office/drawing/2014/main" id="{1F96B1F8-F987-4C9A-BBB4-165EA09A5AA2}"/>
              </a:ext>
            </a:extLst>
          </p:cNvPr>
          <p:cNvGrpSpPr/>
          <p:nvPr/>
        </p:nvGrpSpPr>
        <p:grpSpPr>
          <a:xfrm>
            <a:off x="6408350" y="4259888"/>
            <a:ext cx="3708931" cy="1904154"/>
            <a:chOff x="6621032" y="4542536"/>
            <a:chExt cx="3708931" cy="1904154"/>
          </a:xfrm>
        </p:grpSpPr>
        <p:grpSp>
          <p:nvGrpSpPr>
            <p:cNvPr id="57" name="그룹 56">
              <a:extLst>
                <a:ext uri="{FF2B5EF4-FFF2-40B4-BE49-F238E27FC236}">
                  <a16:creationId xmlns:a16="http://schemas.microsoft.com/office/drawing/2014/main" id="{89A0A812-8EE6-4009-A912-2142F0BFB0BD}"/>
                </a:ext>
              </a:extLst>
            </p:cNvPr>
            <p:cNvGrpSpPr/>
            <p:nvPr/>
          </p:nvGrpSpPr>
          <p:grpSpPr>
            <a:xfrm>
              <a:off x="6646462" y="4809164"/>
              <a:ext cx="3683501" cy="1637526"/>
              <a:chOff x="6300132" y="4743169"/>
              <a:chExt cx="3683501" cy="1637526"/>
            </a:xfrm>
          </p:grpSpPr>
          <p:sp>
            <p:nvSpPr>
              <p:cNvPr id="2" name="직사각형 1">
                <a:extLst>
                  <a:ext uri="{FF2B5EF4-FFF2-40B4-BE49-F238E27FC236}">
                    <a16:creationId xmlns:a16="http://schemas.microsoft.com/office/drawing/2014/main" id="{7AE21D40-746C-4B47-B716-E6D228A62FEB}"/>
                  </a:ext>
                </a:extLst>
              </p:cNvPr>
              <p:cNvSpPr/>
              <p:nvPr/>
            </p:nvSpPr>
            <p:spPr>
              <a:xfrm>
                <a:off x="7072313" y="4743675"/>
                <a:ext cx="1216403" cy="1216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44" name="직사각형 43">
                <a:extLst>
                  <a:ext uri="{FF2B5EF4-FFF2-40B4-BE49-F238E27FC236}">
                    <a16:creationId xmlns:a16="http://schemas.microsoft.com/office/drawing/2014/main" id="{C9085F7F-D1F0-477B-8F2D-18CAFF6A21D6}"/>
                  </a:ext>
                </a:extLst>
              </p:cNvPr>
              <p:cNvSpPr/>
              <p:nvPr/>
            </p:nvSpPr>
            <p:spPr>
              <a:xfrm>
                <a:off x="8767230" y="4743169"/>
                <a:ext cx="1216403" cy="12164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 name="순서도: 수동 연산 7">
                <a:extLst>
                  <a:ext uri="{FF2B5EF4-FFF2-40B4-BE49-F238E27FC236}">
                    <a16:creationId xmlns:a16="http://schemas.microsoft.com/office/drawing/2014/main" id="{B94A1816-6281-4002-89AE-8DEFC1B95A31}"/>
                  </a:ext>
                </a:extLst>
              </p:cNvPr>
              <p:cNvSpPr/>
              <p:nvPr/>
            </p:nvSpPr>
            <p:spPr>
              <a:xfrm>
                <a:off x="7961151" y="6174297"/>
                <a:ext cx="1065545" cy="206398"/>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err="1">
                    <a:solidFill>
                      <a:schemeClr val="tx1"/>
                    </a:solidFill>
                    <a:latin typeface="배달의민족 연성" panose="020B0600000101010101" pitchFamily="50" charset="-127"/>
                    <a:ea typeface="배달의민족 연성" panose="020B0600000101010101" pitchFamily="50" charset="-127"/>
                  </a:rPr>
                  <a:t>Mult</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1" name="직사각형 10">
                <a:extLst>
                  <a:ext uri="{FF2B5EF4-FFF2-40B4-BE49-F238E27FC236}">
                    <a16:creationId xmlns:a16="http://schemas.microsoft.com/office/drawing/2014/main" id="{051D0970-A93B-4B8B-AA32-AC00716258E2}"/>
                  </a:ext>
                </a:extLst>
              </p:cNvPr>
              <p:cNvSpPr/>
              <p:nvPr/>
            </p:nvSpPr>
            <p:spPr>
              <a:xfrm>
                <a:off x="6300132" y="4743169"/>
                <a:ext cx="293667" cy="1216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cxnSp>
            <p:nvCxnSpPr>
              <p:cNvPr id="15" name="직선 화살표 연결선 14">
                <a:extLst>
                  <a:ext uri="{FF2B5EF4-FFF2-40B4-BE49-F238E27FC236}">
                    <a16:creationId xmlns:a16="http://schemas.microsoft.com/office/drawing/2014/main" id="{E4AB10C3-94AE-4069-9A0B-21BDEC07778B}"/>
                  </a:ext>
                </a:extLst>
              </p:cNvPr>
              <p:cNvCxnSpPr/>
              <p:nvPr/>
            </p:nvCxnSpPr>
            <p:spPr>
              <a:xfrm>
                <a:off x="6593799" y="4852085"/>
                <a:ext cx="4785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직선 화살표 연결선 44">
                <a:extLst>
                  <a:ext uri="{FF2B5EF4-FFF2-40B4-BE49-F238E27FC236}">
                    <a16:creationId xmlns:a16="http://schemas.microsoft.com/office/drawing/2014/main" id="{6EEE91B1-EF22-434F-98E7-733EB269707A}"/>
                  </a:ext>
                </a:extLst>
              </p:cNvPr>
              <p:cNvCxnSpPr/>
              <p:nvPr/>
            </p:nvCxnSpPr>
            <p:spPr>
              <a:xfrm>
                <a:off x="6593799" y="5083132"/>
                <a:ext cx="4785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직선 화살표 연결선 45">
                <a:extLst>
                  <a:ext uri="{FF2B5EF4-FFF2-40B4-BE49-F238E27FC236}">
                    <a16:creationId xmlns:a16="http://schemas.microsoft.com/office/drawing/2014/main" id="{2DF4D9CB-F43F-4636-8439-93B1FD38B5EE}"/>
                  </a:ext>
                </a:extLst>
              </p:cNvPr>
              <p:cNvCxnSpPr/>
              <p:nvPr/>
            </p:nvCxnSpPr>
            <p:spPr>
              <a:xfrm>
                <a:off x="6593799" y="5776272"/>
                <a:ext cx="4785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직선 화살표 연결선 46">
                <a:extLst>
                  <a:ext uri="{FF2B5EF4-FFF2-40B4-BE49-F238E27FC236}">
                    <a16:creationId xmlns:a16="http://schemas.microsoft.com/office/drawing/2014/main" id="{BAB1C556-704F-4A43-9541-810B180CCFC3}"/>
                  </a:ext>
                </a:extLst>
              </p:cNvPr>
              <p:cNvCxnSpPr/>
              <p:nvPr/>
            </p:nvCxnSpPr>
            <p:spPr>
              <a:xfrm>
                <a:off x="6593799" y="5545226"/>
                <a:ext cx="4785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직선 화살표 연결선 47">
                <a:extLst>
                  <a:ext uri="{FF2B5EF4-FFF2-40B4-BE49-F238E27FC236}">
                    <a16:creationId xmlns:a16="http://schemas.microsoft.com/office/drawing/2014/main" id="{A7593012-1017-4DB7-9505-80EFACD76C8E}"/>
                  </a:ext>
                </a:extLst>
              </p:cNvPr>
              <p:cNvCxnSpPr/>
              <p:nvPr/>
            </p:nvCxnSpPr>
            <p:spPr>
              <a:xfrm>
                <a:off x="6593799" y="5314179"/>
                <a:ext cx="4785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직선 화살표 연결선 16">
                <a:extLst>
                  <a:ext uri="{FF2B5EF4-FFF2-40B4-BE49-F238E27FC236}">
                    <a16:creationId xmlns:a16="http://schemas.microsoft.com/office/drawing/2014/main" id="{1359C3DE-B4DC-4E98-8B06-F68C554CAF2F}"/>
                  </a:ext>
                </a:extLst>
              </p:cNvPr>
              <p:cNvCxnSpPr/>
              <p:nvPr/>
            </p:nvCxnSpPr>
            <p:spPr>
              <a:xfrm>
                <a:off x="8112154" y="5959556"/>
                <a:ext cx="0" cy="2147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직선 화살표 연결선 49">
                <a:extLst>
                  <a:ext uri="{FF2B5EF4-FFF2-40B4-BE49-F238E27FC236}">
                    <a16:creationId xmlns:a16="http://schemas.microsoft.com/office/drawing/2014/main" id="{FD3F869C-DCB7-45B6-9479-E46843968E22}"/>
                  </a:ext>
                </a:extLst>
              </p:cNvPr>
              <p:cNvCxnSpPr/>
              <p:nvPr/>
            </p:nvCxnSpPr>
            <p:spPr>
              <a:xfrm>
                <a:off x="8900712" y="5959556"/>
                <a:ext cx="0" cy="2147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1" name="그룹 50">
                <a:extLst>
                  <a:ext uri="{FF2B5EF4-FFF2-40B4-BE49-F238E27FC236}">
                    <a16:creationId xmlns:a16="http://schemas.microsoft.com/office/drawing/2014/main" id="{FD4FD419-C318-40DC-894E-3CDEF0E01D4E}"/>
                  </a:ext>
                </a:extLst>
              </p:cNvPr>
              <p:cNvGrpSpPr/>
              <p:nvPr/>
            </p:nvGrpSpPr>
            <p:grpSpPr>
              <a:xfrm>
                <a:off x="7097480" y="4768336"/>
                <a:ext cx="1161514" cy="1161514"/>
                <a:chOff x="7097480" y="4768336"/>
                <a:chExt cx="1161514" cy="1161514"/>
              </a:xfrm>
            </p:grpSpPr>
            <p:grpSp>
              <p:nvGrpSpPr>
                <p:cNvPr id="49" name="그룹 48">
                  <a:extLst>
                    <a:ext uri="{FF2B5EF4-FFF2-40B4-BE49-F238E27FC236}">
                      <a16:creationId xmlns:a16="http://schemas.microsoft.com/office/drawing/2014/main" id="{C64F9E90-598C-4F61-9B1A-DDC02FE8FEBF}"/>
                    </a:ext>
                  </a:extLst>
                </p:cNvPr>
                <p:cNvGrpSpPr/>
                <p:nvPr/>
              </p:nvGrpSpPr>
              <p:grpSpPr>
                <a:xfrm>
                  <a:off x="7097480" y="4768336"/>
                  <a:ext cx="1161514" cy="174409"/>
                  <a:chOff x="7097480" y="4768336"/>
                  <a:chExt cx="1161514" cy="174409"/>
                </a:xfrm>
              </p:grpSpPr>
              <p:sp>
                <p:nvSpPr>
                  <p:cNvPr id="19" name="직사각형 18">
                    <a:extLst>
                      <a:ext uri="{FF2B5EF4-FFF2-40B4-BE49-F238E27FC236}">
                        <a16:creationId xmlns:a16="http://schemas.microsoft.com/office/drawing/2014/main" id="{1C5FD0D8-2886-4FAF-9B94-A9C0242CEA1B}"/>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58" name="직사각형 57">
                    <a:extLst>
                      <a:ext uri="{FF2B5EF4-FFF2-40B4-BE49-F238E27FC236}">
                        <a16:creationId xmlns:a16="http://schemas.microsoft.com/office/drawing/2014/main" id="{A4445AB9-9826-4DA7-B09A-8F9DE439F581}"/>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59" name="직사각형 58">
                    <a:extLst>
                      <a:ext uri="{FF2B5EF4-FFF2-40B4-BE49-F238E27FC236}">
                        <a16:creationId xmlns:a16="http://schemas.microsoft.com/office/drawing/2014/main" id="{19783B6E-1200-438D-A4F8-2C8AACB3A147}"/>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0" name="직사각형 59">
                    <a:extLst>
                      <a:ext uri="{FF2B5EF4-FFF2-40B4-BE49-F238E27FC236}">
                        <a16:creationId xmlns:a16="http://schemas.microsoft.com/office/drawing/2014/main" id="{B6DD9BA9-AF4E-462B-8288-9824AF308EC4}"/>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1" name="직사각형 60">
                    <a:extLst>
                      <a:ext uri="{FF2B5EF4-FFF2-40B4-BE49-F238E27FC236}">
                        <a16:creationId xmlns:a16="http://schemas.microsoft.com/office/drawing/2014/main" id="{8E6AFE72-29C4-4394-80DB-4E46AF8737C4}"/>
                      </a:ext>
                    </a:extLst>
                  </p:cNvPr>
                  <p:cNvSpPr/>
                  <p:nvPr/>
                </p:nvSpPr>
                <p:spPr>
                  <a:xfrm>
                    <a:off x="8084585"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64" name="그룹 63">
                  <a:extLst>
                    <a:ext uri="{FF2B5EF4-FFF2-40B4-BE49-F238E27FC236}">
                      <a16:creationId xmlns:a16="http://schemas.microsoft.com/office/drawing/2014/main" id="{80ABCAD2-B9AC-4241-84B8-42983E657110}"/>
                    </a:ext>
                  </a:extLst>
                </p:cNvPr>
                <p:cNvGrpSpPr/>
                <p:nvPr/>
              </p:nvGrpSpPr>
              <p:grpSpPr>
                <a:xfrm>
                  <a:off x="7097480" y="5015112"/>
                  <a:ext cx="1161514" cy="174409"/>
                  <a:chOff x="7097480" y="4768336"/>
                  <a:chExt cx="1161514" cy="174409"/>
                </a:xfrm>
              </p:grpSpPr>
              <p:sp>
                <p:nvSpPr>
                  <p:cNvPr id="65" name="직사각형 64">
                    <a:extLst>
                      <a:ext uri="{FF2B5EF4-FFF2-40B4-BE49-F238E27FC236}">
                        <a16:creationId xmlns:a16="http://schemas.microsoft.com/office/drawing/2014/main" id="{2D52DAAE-53B6-442D-86CF-5C5E746DC771}"/>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6" name="직사각형 65">
                    <a:extLst>
                      <a:ext uri="{FF2B5EF4-FFF2-40B4-BE49-F238E27FC236}">
                        <a16:creationId xmlns:a16="http://schemas.microsoft.com/office/drawing/2014/main" id="{D379D335-F78B-4601-80B1-84CBB59CDF30}"/>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7" name="직사각형 66">
                    <a:extLst>
                      <a:ext uri="{FF2B5EF4-FFF2-40B4-BE49-F238E27FC236}">
                        <a16:creationId xmlns:a16="http://schemas.microsoft.com/office/drawing/2014/main" id="{69F09FB2-8A45-4C19-ACC1-6FCBEC37306A}"/>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8" name="직사각형 67">
                    <a:extLst>
                      <a:ext uri="{FF2B5EF4-FFF2-40B4-BE49-F238E27FC236}">
                        <a16:creationId xmlns:a16="http://schemas.microsoft.com/office/drawing/2014/main" id="{9CCF6BC1-034F-42D2-9FD6-BB8CECCC73B8}"/>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69" name="직사각형 68">
                    <a:extLst>
                      <a:ext uri="{FF2B5EF4-FFF2-40B4-BE49-F238E27FC236}">
                        <a16:creationId xmlns:a16="http://schemas.microsoft.com/office/drawing/2014/main" id="{8A03F89A-3D01-4210-8249-48FFB3891172}"/>
                      </a:ext>
                    </a:extLst>
                  </p:cNvPr>
                  <p:cNvSpPr/>
                  <p:nvPr/>
                </p:nvSpPr>
                <p:spPr>
                  <a:xfrm>
                    <a:off x="8084585"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70" name="그룹 69">
                  <a:extLst>
                    <a:ext uri="{FF2B5EF4-FFF2-40B4-BE49-F238E27FC236}">
                      <a16:creationId xmlns:a16="http://schemas.microsoft.com/office/drawing/2014/main" id="{95E25D6C-3A26-49D6-B0AB-784FAC91EE50}"/>
                    </a:ext>
                  </a:extLst>
                </p:cNvPr>
                <p:cNvGrpSpPr/>
                <p:nvPr/>
              </p:nvGrpSpPr>
              <p:grpSpPr>
                <a:xfrm>
                  <a:off x="7097480" y="5261888"/>
                  <a:ext cx="1161514" cy="174409"/>
                  <a:chOff x="7097480" y="4768336"/>
                  <a:chExt cx="1161514" cy="174409"/>
                </a:xfrm>
              </p:grpSpPr>
              <p:sp>
                <p:nvSpPr>
                  <p:cNvPr id="71" name="직사각형 70">
                    <a:extLst>
                      <a:ext uri="{FF2B5EF4-FFF2-40B4-BE49-F238E27FC236}">
                        <a16:creationId xmlns:a16="http://schemas.microsoft.com/office/drawing/2014/main" id="{5C03FB52-9106-4994-8042-A30A0C8DA71C}"/>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2" name="직사각형 71">
                    <a:extLst>
                      <a:ext uri="{FF2B5EF4-FFF2-40B4-BE49-F238E27FC236}">
                        <a16:creationId xmlns:a16="http://schemas.microsoft.com/office/drawing/2014/main" id="{86DFB00C-B26C-412C-BCE4-5BB760BF569C}"/>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3" name="직사각형 72">
                    <a:extLst>
                      <a:ext uri="{FF2B5EF4-FFF2-40B4-BE49-F238E27FC236}">
                        <a16:creationId xmlns:a16="http://schemas.microsoft.com/office/drawing/2014/main" id="{3EE6F603-1BB2-4770-82F7-78856D0B2C51}"/>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4" name="직사각형 73">
                    <a:extLst>
                      <a:ext uri="{FF2B5EF4-FFF2-40B4-BE49-F238E27FC236}">
                        <a16:creationId xmlns:a16="http://schemas.microsoft.com/office/drawing/2014/main" id="{0F986D0D-4602-4229-BBCE-0F554955E3A6}"/>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5" name="직사각형 74">
                    <a:extLst>
                      <a:ext uri="{FF2B5EF4-FFF2-40B4-BE49-F238E27FC236}">
                        <a16:creationId xmlns:a16="http://schemas.microsoft.com/office/drawing/2014/main" id="{3006C353-CC55-4FDA-9AFE-93EC110706AC}"/>
                      </a:ext>
                    </a:extLst>
                  </p:cNvPr>
                  <p:cNvSpPr/>
                  <p:nvPr/>
                </p:nvSpPr>
                <p:spPr>
                  <a:xfrm>
                    <a:off x="8084585"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76" name="그룹 75">
                  <a:extLst>
                    <a:ext uri="{FF2B5EF4-FFF2-40B4-BE49-F238E27FC236}">
                      <a16:creationId xmlns:a16="http://schemas.microsoft.com/office/drawing/2014/main" id="{ED0CA624-7E3B-46F5-876A-27F71A709E87}"/>
                    </a:ext>
                  </a:extLst>
                </p:cNvPr>
                <p:cNvGrpSpPr/>
                <p:nvPr/>
              </p:nvGrpSpPr>
              <p:grpSpPr>
                <a:xfrm>
                  <a:off x="7097480" y="5508664"/>
                  <a:ext cx="1161514" cy="174409"/>
                  <a:chOff x="7097480" y="4768336"/>
                  <a:chExt cx="1161514" cy="174409"/>
                </a:xfrm>
              </p:grpSpPr>
              <p:sp>
                <p:nvSpPr>
                  <p:cNvPr id="77" name="직사각형 76">
                    <a:extLst>
                      <a:ext uri="{FF2B5EF4-FFF2-40B4-BE49-F238E27FC236}">
                        <a16:creationId xmlns:a16="http://schemas.microsoft.com/office/drawing/2014/main" id="{422ABD7F-6045-445E-8C28-A82EC0D226F2}"/>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8" name="직사각형 77">
                    <a:extLst>
                      <a:ext uri="{FF2B5EF4-FFF2-40B4-BE49-F238E27FC236}">
                        <a16:creationId xmlns:a16="http://schemas.microsoft.com/office/drawing/2014/main" id="{0AD7B81A-990E-4EA9-AB97-89A824166B5B}"/>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79" name="직사각형 78">
                    <a:extLst>
                      <a:ext uri="{FF2B5EF4-FFF2-40B4-BE49-F238E27FC236}">
                        <a16:creationId xmlns:a16="http://schemas.microsoft.com/office/drawing/2014/main" id="{EAD1C41E-E404-4696-930F-FCA0E55EDD29}"/>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0" name="직사각형 79">
                    <a:extLst>
                      <a:ext uri="{FF2B5EF4-FFF2-40B4-BE49-F238E27FC236}">
                        <a16:creationId xmlns:a16="http://schemas.microsoft.com/office/drawing/2014/main" id="{9A1CFE47-1547-48DA-95E9-6730F38AAF93}"/>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1" name="직사각형 80">
                    <a:extLst>
                      <a:ext uri="{FF2B5EF4-FFF2-40B4-BE49-F238E27FC236}">
                        <a16:creationId xmlns:a16="http://schemas.microsoft.com/office/drawing/2014/main" id="{9E011770-89F7-4F44-B754-CA2657DBDAAE}"/>
                      </a:ext>
                    </a:extLst>
                  </p:cNvPr>
                  <p:cNvSpPr/>
                  <p:nvPr/>
                </p:nvSpPr>
                <p:spPr>
                  <a:xfrm>
                    <a:off x="8084585"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82" name="그룹 81">
                  <a:extLst>
                    <a:ext uri="{FF2B5EF4-FFF2-40B4-BE49-F238E27FC236}">
                      <a16:creationId xmlns:a16="http://schemas.microsoft.com/office/drawing/2014/main" id="{ABA8C62F-8FDE-499A-8D95-68A6B1B8BE1E}"/>
                    </a:ext>
                  </a:extLst>
                </p:cNvPr>
                <p:cNvGrpSpPr/>
                <p:nvPr/>
              </p:nvGrpSpPr>
              <p:grpSpPr>
                <a:xfrm>
                  <a:off x="7097480" y="5755441"/>
                  <a:ext cx="1161514" cy="174409"/>
                  <a:chOff x="7097480" y="4768336"/>
                  <a:chExt cx="1161514" cy="174409"/>
                </a:xfrm>
              </p:grpSpPr>
              <p:sp>
                <p:nvSpPr>
                  <p:cNvPr id="83" name="직사각형 82">
                    <a:extLst>
                      <a:ext uri="{FF2B5EF4-FFF2-40B4-BE49-F238E27FC236}">
                        <a16:creationId xmlns:a16="http://schemas.microsoft.com/office/drawing/2014/main" id="{6C811924-F4B3-4F09-8BC1-05B364F2AA08}"/>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4" name="직사각형 83">
                    <a:extLst>
                      <a:ext uri="{FF2B5EF4-FFF2-40B4-BE49-F238E27FC236}">
                        <a16:creationId xmlns:a16="http://schemas.microsoft.com/office/drawing/2014/main" id="{BB8318C2-1D8E-4E88-9F2F-89D3DF9AC453}"/>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5" name="직사각형 84">
                    <a:extLst>
                      <a:ext uri="{FF2B5EF4-FFF2-40B4-BE49-F238E27FC236}">
                        <a16:creationId xmlns:a16="http://schemas.microsoft.com/office/drawing/2014/main" id="{54BCD033-EAC1-4D21-8A70-C6BBAB894F72}"/>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6" name="직사각형 85">
                    <a:extLst>
                      <a:ext uri="{FF2B5EF4-FFF2-40B4-BE49-F238E27FC236}">
                        <a16:creationId xmlns:a16="http://schemas.microsoft.com/office/drawing/2014/main" id="{BD84F0E9-0802-466D-BCC6-8BFC436FCE0E}"/>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87" name="직사각형 86">
                    <a:extLst>
                      <a:ext uri="{FF2B5EF4-FFF2-40B4-BE49-F238E27FC236}">
                        <a16:creationId xmlns:a16="http://schemas.microsoft.com/office/drawing/2014/main" id="{3F2E368D-DBA8-4439-870F-CDD63B0E0D39}"/>
                      </a:ext>
                    </a:extLst>
                  </p:cNvPr>
                  <p:cNvSpPr/>
                  <p:nvPr/>
                </p:nvSpPr>
                <p:spPr>
                  <a:xfrm>
                    <a:off x="8084585"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grpSp>
            <p:nvGrpSpPr>
              <p:cNvPr id="97" name="그룹 96">
                <a:extLst>
                  <a:ext uri="{FF2B5EF4-FFF2-40B4-BE49-F238E27FC236}">
                    <a16:creationId xmlns:a16="http://schemas.microsoft.com/office/drawing/2014/main" id="{B1AF99F2-C477-4619-BF2F-36294DE5017B}"/>
                  </a:ext>
                </a:extLst>
              </p:cNvPr>
              <p:cNvGrpSpPr/>
              <p:nvPr/>
            </p:nvGrpSpPr>
            <p:grpSpPr>
              <a:xfrm>
                <a:off x="8798572" y="4768638"/>
                <a:ext cx="1153125" cy="1161514"/>
                <a:chOff x="7097480" y="4768336"/>
                <a:chExt cx="1153125" cy="1161514"/>
              </a:xfrm>
            </p:grpSpPr>
            <p:grpSp>
              <p:nvGrpSpPr>
                <p:cNvPr id="98" name="그룹 97">
                  <a:extLst>
                    <a:ext uri="{FF2B5EF4-FFF2-40B4-BE49-F238E27FC236}">
                      <a16:creationId xmlns:a16="http://schemas.microsoft.com/office/drawing/2014/main" id="{7745BE5A-E367-47AD-A29F-101BD6FEF270}"/>
                    </a:ext>
                  </a:extLst>
                </p:cNvPr>
                <p:cNvGrpSpPr/>
                <p:nvPr/>
              </p:nvGrpSpPr>
              <p:grpSpPr>
                <a:xfrm>
                  <a:off x="7097480" y="4768336"/>
                  <a:ext cx="1153125" cy="174409"/>
                  <a:chOff x="7097480" y="4768336"/>
                  <a:chExt cx="1153125" cy="174409"/>
                </a:xfrm>
              </p:grpSpPr>
              <p:sp>
                <p:nvSpPr>
                  <p:cNvPr id="123" name="직사각형 122">
                    <a:extLst>
                      <a:ext uri="{FF2B5EF4-FFF2-40B4-BE49-F238E27FC236}">
                        <a16:creationId xmlns:a16="http://schemas.microsoft.com/office/drawing/2014/main" id="{26E19386-9CE9-4E98-BDCB-18F791ED0BD3}"/>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4" name="직사각형 123">
                    <a:extLst>
                      <a:ext uri="{FF2B5EF4-FFF2-40B4-BE49-F238E27FC236}">
                        <a16:creationId xmlns:a16="http://schemas.microsoft.com/office/drawing/2014/main" id="{FEE5215B-EDFC-41CF-B9AE-F6B28FA731EC}"/>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5" name="직사각형 124">
                    <a:extLst>
                      <a:ext uri="{FF2B5EF4-FFF2-40B4-BE49-F238E27FC236}">
                        <a16:creationId xmlns:a16="http://schemas.microsoft.com/office/drawing/2014/main" id="{B1FB1484-8C40-4722-8F77-A2BE2F82C099}"/>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6" name="직사각형 125">
                    <a:extLst>
                      <a:ext uri="{FF2B5EF4-FFF2-40B4-BE49-F238E27FC236}">
                        <a16:creationId xmlns:a16="http://schemas.microsoft.com/office/drawing/2014/main" id="{FE6F5564-1323-4C9A-9A26-C2E60736E86A}"/>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7" name="직사각형 126">
                    <a:extLst>
                      <a:ext uri="{FF2B5EF4-FFF2-40B4-BE49-F238E27FC236}">
                        <a16:creationId xmlns:a16="http://schemas.microsoft.com/office/drawing/2014/main" id="{F35824F7-D9FE-4046-BC18-E7D4EDFDA515}"/>
                      </a:ext>
                    </a:extLst>
                  </p:cNvPr>
                  <p:cNvSpPr/>
                  <p:nvPr/>
                </p:nvSpPr>
                <p:spPr>
                  <a:xfrm>
                    <a:off x="807619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99" name="그룹 98">
                  <a:extLst>
                    <a:ext uri="{FF2B5EF4-FFF2-40B4-BE49-F238E27FC236}">
                      <a16:creationId xmlns:a16="http://schemas.microsoft.com/office/drawing/2014/main" id="{1E44EA0B-6FD0-454D-9AD4-CEF35E2BAB0C}"/>
                    </a:ext>
                  </a:extLst>
                </p:cNvPr>
                <p:cNvGrpSpPr/>
                <p:nvPr/>
              </p:nvGrpSpPr>
              <p:grpSpPr>
                <a:xfrm>
                  <a:off x="7097480" y="5015112"/>
                  <a:ext cx="1153125" cy="174409"/>
                  <a:chOff x="7097480" y="4768336"/>
                  <a:chExt cx="1153125" cy="174409"/>
                </a:xfrm>
              </p:grpSpPr>
              <p:sp>
                <p:nvSpPr>
                  <p:cNvPr id="118" name="직사각형 117">
                    <a:extLst>
                      <a:ext uri="{FF2B5EF4-FFF2-40B4-BE49-F238E27FC236}">
                        <a16:creationId xmlns:a16="http://schemas.microsoft.com/office/drawing/2014/main" id="{9B8E3AEA-E813-4C48-83E1-128070A7AAB9}"/>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9" name="직사각형 118">
                    <a:extLst>
                      <a:ext uri="{FF2B5EF4-FFF2-40B4-BE49-F238E27FC236}">
                        <a16:creationId xmlns:a16="http://schemas.microsoft.com/office/drawing/2014/main" id="{F90D64B2-CB3F-433B-82B0-3CD0445B3061}"/>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0" name="직사각형 119">
                    <a:extLst>
                      <a:ext uri="{FF2B5EF4-FFF2-40B4-BE49-F238E27FC236}">
                        <a16:creationId xmlns:a16="http://schemas.microsoft.com/office/drawing/2014/main" id="{857FEA2F-67A2-417E-BB37-FA26D9B3F878}"/>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1" name="직사각형 120">
                    <a:extLst>
                      <a:ext uri="{FF2B5EF4-FFF2-40B4-BE49-F238E27FC236}">
                        <a16:creationId xmlns:a16="http://schemas.microsoft.com/office/drawing/2014/main" id="{E64B6FD9-1DE2-4FB6-AEE5-ED6150DDC67A}"/>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22" name="직사각형 121">
                    <a:extLst>
                      <a:ext uri="{FF2B5EF4-FFF2-40B4-BE49-F238E27FC236}">
                        <a16:creationId xmlns:a16="http://schemas.microsoft.com/office/drawing/2014/main" id="{0663C87E-CE80-408B-911C-A06F65F630C8}"/>
                      </a:ext>
                    </a:extLst>
                  </p:cNvPr>
                  <p:cNvSpPr/>
                  <p:nvPr/>
                </p:nvSpPr>
                <p:spPr>
                  <a:xfrm>
                    <a:off x="807619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100" name="그룹 99">
                  <a:extLst>
                    <a:ext uri="{FF2B5EF4-FFF2-40B4-BE49-F238E27FC236}">
                      <a16:creationId xmlns:a16="http://schemas.microsoft.com/office/drawing/2014/main" id="{C50BE9B2-F641-47FC-A00F-91FD2CE3EE54}"/>
                    </a:ext>
                  </a:extLst>
                </p:cNvPr>
                <p:cNvGrpSpPr/>
                <p:nvPr/>
              </p:nvGrpSpPr>
              <p:grpSpPr>
                <a:xfrm>
                  <a:off x="7097480" y="5261888"/>
                  <a:ext cx="1153125" cy="174409"/>
                  <a:chOff x="7097480" y="4768336"/>
                  <a:chExt cx="1153125" cy="174409"/>
                </a:xfrm>
              </p:grpSpPr>
              <p:sp>
                <p:nvSpPr>
                  <p:cNvPr id="113" name="직사각형 112">
                    <a:extLst>
                      <a:ext uri="{FF2B5EF4-FFF2-40B4-BE49-F238E27FC236}">
                        <a16:creationId xmlns:a16="http://schemas.microsoft.com/office/drawing/2014/main" id="{AF35B4D7-9732-4EDD-8101-78C282C5D0AD}"/>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4" name="직사각형 113">
                    <a:extLst>
                      <a:ext uri="{FF2B5EF4-FFF2-40B4-BE49-F238E27FC236}">
                        <a16:creationId xmlns:a16="http://schemas.microsoft.com/office/drawing/2014/main" id="{BDE10E63-40D0-4433-8949-B6DF6EB82690}"/>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5" name="직사각형 114">
                    <a:extLst>
                      <a:ext uri="{FF2B5EF4-FFF2-40B4-BE49-F238E27FC236}">
                        <a16:creationId xmlns:a16="http://schemas.microsoft.com/office/drawing/2014/main" id="{A7D6DCDA-3E6F-4D57-9A66-EFC43D381D78}"/>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6" name="직사각형 115">
                    <a:extLst>
                      <a:ext uri="{FF2B5EF4-FFF2-40B4-BE49-F238E27FC236}">
                        <a16:creationId xmlns:a16="http://schemas.microsoft.com/office/drawing/2014/main" id="{46A4B1B1-B9B8-4FC1-83B0-551B380CB375}"/>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7" name="직사각형 116">
                    <a:extLst>
                      <a:ext uri="{FF2B5EF4-FFF2-40B4-BE49-F238E27FC236}">
                        <a16:creationId xmlns:a16="http://schemas.microsoft.com/office/drawing/2014/main" id="{266BAF6A-D3CD-4BEA-B55C-D845A65EFDB2}"/>
                      </a:ext>
                    </a:extLst>
                  </p:cNvPr>
                  <p:cNvSpPr/>
                  <p:nvPr/>
                </p:nvSpPr>
                <p:spPr>
                  <a:xfrm>
                    <a:off x="807619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101" name="그룹 100">
                  <a:extLst>
                    <a:ext uri="{FF2B5EF4-FFF2-40B4-BE49-F238E27FC236}">
                      <a16:creationId xmlns:a16="http://schemas.microsoft.com/office/drawing/2014/main" id="{292AAEEF-FFF5-4AF3-978F-96AD69E15F17}"/>
                    </a:ext>
                  </a:extLst>
                </p:cNvPr>
                <p:cNvGrpSpPr/>
                <p:nvPr/>
              </p:nvGrpSpPr>
              <p:grpSpPr>
                <a:xfrm>
                  <a:off x="7097480" y="5508664"/>
                  <a:ext cx="1153125" cy="174409"/>
                  <a:chOff x="7097480" y="4768336"/>
                  <a:chExt cx="1153125" cy="174409"/>
                </a:xfrm>
              </p:grpSpPr>
              <p:sp>
                <p:nvSpPr>
                  <p:cNvPr id="108" name="직사각형 107">
                    <a:extLst>
                      <a:ext uri="{FF2B5EF4-FFF2-40B4-BE49-F238E27FC236}">
                        <a16:creationId xmlns:a16="http://schemas.microsoft.com/office/drawing/2014/main" id="{682F6353-DB54-4822-8F3C-D42B5D06C533}"/>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09" name="직사각형 108">
                    <a:extLst>
                      <a:ext uri="{FF2B5EF4-FFF2-40B4-BE49-F238E27FC236}">
                        <a16:creationId xmlns:a16="http://schemas.microsoft.com/office/drawing/2014/main" id="{1D79EE18-F3C3-4A58-96EF-94C75679E8BF}"/>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0" name="직사각형 109">
                    <a:extLst>
                      <a:ext uri="{FF2B5EF4-FFF2-40B4-BE49-F238E27FC236}">
                        <a16:creationId xmlns:a16="http://schemas.microsoft.com/office/drawing/2014/main" id="{F8407686-F159-4146-83AC-CAE98F0F4F7A}"/>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1" name="직사각형 110">
                    <a:extLst>
                      <a:ext uri="{FF2B5EF4-FFF2-40B4-BE49-F238E27FC236}">
                        <a16:creationId xmlns:a16="http://schemas.microsoft.com/office/drawing/2014/main" id="{1D611F5C-D250-406F-A14B-D0D5EB9C9245}"/>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12" name="직사각형 111">
                    <a:extLst>
                      <a:ext uri="{FF2B5EF4-FFF2-40B4-BE49-F238E27FC236}">
                        <a16:creationId xmlns:a16="http://schemas.microsoft.com/office/drawing/2014/main" id="{03D1C102-BF71-4E30-A915-7CCDF20A2FA7}"/>
                      </a:ext>
                    </a:extLst>
                  </p:cNvPr>
                  <p:cNvSpPr/>
                  <p:nvPr/>
                </p:nvSpPr>
                <p:spPr>
                  <a:xfrm>
                    <a:off x="807619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nvGrpSpPr>
                <p:cNvPr id="102" name="그룹 101">
                  <a:extLst>
                    <a:ext uri="{FF2B5EF4-FFF2-40B4-BE49-F238E27FC236}">
                      <a16:creationId xmlns:a16="http://schemas.microsoft.com/office/drawing/2014/main" id="{676F8BCB-2E5D-4CBF-BC88-7A5BEC32BEB3}"/>
                    </a:ext>
                  </a:extLst>
                </p:cNvPr>
                <p:cNvGrpSpPr/>
                <p:nvPr/>
              </p:nvGrpSpPr>
              <p:grpSpPr>
                <a:xfrm>
                  <a:off x="7097480" y="5755441"/>
                  <a:ext cx="1153125" cy="174409"/>
                  <a:chOff x="7097480" y="4768336"/>
                  <a:chExt cx="1153125" cy="174409"/>
                </a:xfrm>
              </p:grpSpPr>
              <p:sp>
                <p:nvSpPr>
                  <p:cNvPr id="103" name="직사각형 102">
                    <a:extLst>
                      <a:ext uri="{FF2B5EF4-FFF2-40B4-BE49-F238E27FC236}">
                        <a16:creationId xmlns:a16="http://schemas.microsoft.com/office/drawing/2014/main" id="{0BCCD9B2-1AF7-4664-A839-C97E9815DA9B}"/>
                      </a:ext>
                    </a:extLst>
                  </p:cNvPr>
                  <p:cNvSpPr/>
                  <p:nvPr/>
                </p:nvSpPr>
                <p:spPr>
                  <a:xfrm>
                    <a:off x="7097480"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04" name="직사각형 103">
                    <a:extLst>
                      <a:ext uri="{FF2B5EF4-FFF2-40B4-BE49-F238E27FC236}">
                        <a16:creationId xmlns:a16="http://schemas.microsoft.com/office/drawing/2014/main" id="{0B875704-3561-4374-B0E1-CCCA15867CDE}"/>
                      </a:ext>
                    </a:extLst>
                  </p:cNvPr>
                  <p:cNvSpPr/>
                  <p:nvPr/>
                </p:nvSpPr>
                <p:spPr>
                  <a:xfrm>
                    <a:off x="734425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05" name="직사각형 104">
                    <a:extLst>
                      <a:ext uri="{FF2B5EF4-FFF2-40B4-BE49-F238E27FC236}">
                        <a16:creationId xmlns:a16="http://schemas.microsoft.com/office/drawing/2014/main" id="{E9F82755-284B-4543-AFA6-AA433BD97530}"/>
                      </a:ext>
                    </a:extLst>
                  </p:cNvPr>
                  <p:cNvSpPr/>
                  <p:nvPr/>
                </p:nvSpPr>
                <p:spPr>
                  <a:xfrm>
                    <a:off x="7591032"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06" name="직사각형 105">
                    <a:extLst>
                      <a:ext uri="{FF2B5EF4-FFF2-40B4-BE49-F238E27FC236}">
                        <a16:creationId xmlns:a16="http://schemas.microsoft.com/office/drawing/2014/main" id="{BF2EC4CE-E035-4A8C-9C76-B381D06E385C}"/>
                      </a:ext>
                    </a:extLst>
                  </p:cNvPr>
                  <p:cNvSpPr/>
                  <p:nvPr/>
                </p:nvSpPr>
                <p:spPr>
                  <a:xfrm>
                    <a:off x="7837808"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sp>
                <p:nvSpPr>
                  <p:cNvPr id="107" name="직사각형 106">
                    <a:extLst>
                      <a:ext uri="{FF2B5EF4-FFF2-40B4-BE49-F238E27FC236}">
                        <a16:creationId xmlns:a16="http://schemas.microsoft.com/office/drawing/2014/main" id="{6EA62CAD-C4FB-49CD-BB8A-7A8AAC89E8FE}"/>
                      </a:ext>
                    </a:extLst>
                  </p:cNvPr>
                  <p:cNvSpPr/>
                  <p:nvPr/>
                </p:nvSpPr>
                <p:spPr>
                  <a:xfrm>
                    <a:off x="8076196" y="4768336"/>
                    <a:ext cx="174409" cy="1744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00">
                      <a:latin typeface="배달의민족 연성" panose="020B0600000101010101" pitchFamily="50" charset="-127"/>
                      <a:ea typeface="배달의민족 연성" panose="020B0600000101010101" pitchFamily="50" charset="-127"/>
                    </a:endParaRPr>
                  </a:p>
                </p:txBody>
              </p:sp>
            </p:grpSp>
          </p:grpSp>
        </p:grpSp>
        <p:sp>
          <p:nvSpPr>
            <p:cNvPr id="63" name="TextBox 62">
              <a:extLst>
                <a:ext uri="{FF2B5EF4-FFF2-40B4-BE49-F238E27FC236}">
                  <a16:creationId xmlns:a16="http://schemas.microsoft.com/office/drawing/2014/main" id="{90F05C46-B9B1-4F97-8C72-A3FCBFC558EC}"/>
                </a:ext>
              </a:extLst>
            </p:cNvPr>
            <p:cNvSpPr txBox="1"/>
            <p:nvPr/>
          </p:nvSpPr>
          <p:spPr>
            <a:xfrm rot="10800000">
              <a:off x="6621032" y="4898886"/>
              <a:ext cx="384721" cy="1006045"/>
            </a:xfrm>
            <a:prstGeom prst="rect">
              <a:avLst/>
            </a:prstGeom>
            <a:noFill/>
          </p:spPr>
          <p:txBody>
            <a:bodyPr vert="eaVert" wrap="none" rtlCol="0">
              <a:spAutoFit/>
            </a:bodyPr>
            <a:lstStyle/>
            <a:p>
              <a:r>
                <a:rPr lang="en-US" altLang="ko-KR" sz="1300" dirty="0">
                  <a:latin typeface="배달의민족 연성" panose="020B0600000101010101" pitchFamily="50" charset="-127"/>
                  <a:ea typeface="배달의민족 연성" panose="020B0600000101010101" pitchFamily="50" charset="-127"/>
                </a:rPr>
                <a:t>Shift Register</a:t>
              </a:r>
              <a:endParaRPr lang="ko-KR" altLang="en-US" sz="1300" dirty="0">
                <a:latin typeface="배달의민족 연성" panose="020B0600000101010101" pitchFamily="50" charset="-127"/>
                <a:ea typeface="배달의민족 연성" panose="020B0600000101010101" pitchFamily="50" charset="-127"/>
              </a:endParaRPr>
            </a:p>
          </p:txBody>
        </p:sp>
        <p:sp>
          <p:nvSpPr>
            <p:cNvPr id="129" name="직사각형 128">
              <a:extLst>
                <a:ext uri="{FF2B5EF4-FFF2-40B4-BE49-F238E27FC236}">
                  <a16:creationId xmlns:a16="http://schemas.microsoft.com/office/drawing/2014/main" id="{F0958CBF-3144-4C0E-A1EC-DBC1962DF996}"/>
                </a:ext>
              </a:extLst>
            </p:cNvPr>
            <p:cNvSpPr/>
            <p:nvPr/>
          </p:nvSpPr>
          <p:spPr>
            <a:xfrm>
              <a:off x="7618219" y="4555222"/>
              <a:ext cx="872590" cy="182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Image</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30" name="직사각형 129">
              <a:extLst>
                <a:ext uri="{FF2B5EF4-FFF2-40B4-BE49-F238E27FC236}">
                  <a16:creationId xmlns:a16="http://schemas.microsoft.com/office/drawing/2014/main" id="{6CA26A42-A0EE-4EB2-84D5-9C685964FC79}"/>
                </a:ext>
              </a:extLst>
            </p:cNvPr>
            <p:cNvSpPr/>
            <p:nvPr/>
          </p:nvSpPr>
          <p:spPr>
            <a:xfrm>
              <a:off x="9319311" y="4542536"/>
              <a:ext cx="872590" cy="182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grpSp>
      <p:sp>
        <p:nvSpPr>
          <p:cNvPr id="132" name="직사각형 131">
            <a:extLst>
              <a:ext uri="{FF2B5EF4-FFF2-40B4-BE49-F238E27FC236}">
                <a16:creationId xmlns:a16="http://schemas.microsoft.com/office/drawing/2014/main" id="{0126D9F8-93E4-4066-B5DC-21331F526574}"/>
              </a:ext>
            </a:extLst>
          </p:cNvPr>
          <p:cNvSpPr/>
          <p:nvPr/>
        </p:nvSpPr>
        <p:spPr>
          <a:xfrm>
            <a:off x="10298650" y="4214824"/>
            <a:ext cx="1643363" cy="194921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Read 5 col of weight</a:t>
            </a:r>
          </a:p>
          <a:p>
            <a:pPr algn="ctr"/>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Read 4 col of image</a:t>
            </a:r>
          </a:p>
          <a:p>
            <a:pPr algn="ctr"/>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For(x &lt; </a:t>
            </a:r>
            <a:r>
              <a:rPr lang="en-US" altLang="ko-KR" sz="1300" dirty="0" err="1">
                <a:solidFill>
                  <a:schemeClr val="tx1"/>
                </a:solidFill>
                <a:latin typeface="배달의민족 연성" panose="020B0600000101010101" pitchFamily="50" charset="-127"/>
                <a:ea typeface="배달의민족 연성" panose="020B0600000101010101" pitchFamily="50" charset="-127"/>
              </a:rPr>
              <a:t>image_width</a:t>
            </a:r>
            <a:r>
              <a:rPr lang="en-US" altLang="ko-KR" sz="1300" dirty="0">
                <a:solidFill>
                  <a:schemeClr val="tx1"/>
                </a:solidFill>
                <a:latin typeface="배달의민족 연성" panose="020B0600000101010101" pitchFamily="50" charset="-127"/>
                <a:ea typeface="배달의민족 연성" panose="020B0600000101010101" pitchFamily="50" charset="-127"/>
              </a:rPr>
              <a:t>)</a:t>
            </a:r>
          </a:p>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Read 1 col of image</a:t>
            </a:r>
          </a:p>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Do MAC</a:t>
            </a:r>
          </a:p>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Write Result</a:t>
            </a:r>
          </a:p>
        </p:txBody>
      </p:sp>
    </p:spTree>
    <p:extLst>
      <p:ext uri="{BB962C8B-B14F-4D97-AF65-F5344CB8AC3E}">
        <p14:creationId xmlns:p14="http://schemas.microsoft.com/office/powerpoint/2010/main" val="133429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5980670" y="247137"/>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6" name="직선 연결선 5"/>
          <p:cNvCxnSpPr/>
          <p:nvPr/>
        </p:nvCxnSpPr>
        <p:spPr>
          <a:xfrm>
            <a:off x="428368"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7" name="직사각형 6"/>
          <p:cNvSpPr/>
          <p:nvPr/>
        </p:nvSpPr>
        <p:spPr>
          <a:xfrm>
            <a:off x="428367"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Design Plan</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9" name="직선 연결선 8"/>
          <p:cNvCxnSpPr/>
          <p:nvPr/>
        </p:nvCxnSpPr>
        <p:spPr>
          <a:xfrm>
            <a:off x="6520250"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10" name="직사각형 9"/>
          <p:cNvSpPr/>
          <p:nvPr/>
        </p:nvSpPr>
        <p:spPr>
          <a:xfrm>
            <a:off x="6520249"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20" name="직사각형 19"/>
          <p:cNvSpPr/>
          <p:nvPr/>
        </p:nvSpPr>
        <p:spPr>
          <a:xfrm>
            <a:off x="428367" y="897923"/>
            <a:ext cx="4983892" cy="1054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How to consider kernel, stride, padding?</a:t>
            </a: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3) Padding</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p:txBody>
      </p:sp>
      <p:grpSp>
        <p:nvGrpSpPr>
          <p:cNvPr id="44" name="그룹 43"/>
          <p:cNvGrpSpPr/>
          <p:nvPr/>
        </p:nvGrpSpPr>
        <p:grpSpPr>
          <a:xfrm>
            <a:off x="679623" y="2331309"/>
            <a:ext cx="4277763" cy="3065295"/>
            <a:chOff x="416010" y="2125359"/>
            <a:chExt cx="4277763" cy="3065295"/>
          </a:xfrm>
        </p:grpSpPr>
        <p:sp>
          <p:nvSpPr>
            <p:cNvPr id="109" name="직사각형 108"/>
            <p:cNvSpPr/>
            <p:nvPr/>
          </p:nvSpPr>
          <p:spPr>
            <a:xfrm>
              <a:off x="416010" y="3213129"/>
              <a:ext cx="3015821" cy="141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If(count % (224+(padding*2))&gt;224+padding</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10" name="직사각형 109"/>
            <p:cNvSpPr/>
            <p:nvPr/>
          </p:nvSpPr>
          <p:spPr>
            <a:xfrm>
              <a:off x="799649" y="4137956"/>
              <a:ext cx="2628643" cy="1235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If(count / (224+(padding*2))&lt;padding</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11" name="직사각형 110"/>
            <p:cNvSpPr/>
            <p:nvPr/>
          </p:nvSpPr>
          <p:spPr>
            <a:xfrm>
              <a:off x="421926" y="4876548"/>
              <a:ext cx="3015821" cy="141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If(count / (224+(padding*2))&gt;224+padding</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 name="직사각형 18"/>
            <p:cNvSpPr/>
            <p:nvPr/>
          </p:nvSpPr>
          <p:spPr>
            <a:xfrm>
              <a:off x="803790" y="2306502"/>
              <a:ext cx="2628643" cy="1235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If(count % (224+(padding*2))&lt;padding</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89" name="직선 화살표 연결선 88"/>
            <p:cNvCxnSpPr>
              <a:stCxn id="19" idx="3"/>
            </p:cNvCxnSpPr>
            <p:nvPr/>
          </p:nvCxnSpPr>
          <p:spPr>
            <a:xfrm flipV="1">
              <a:off x="3432433" y="2364167"/>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그룹 10"/>
            <p:cNvGrpSpPr/>
            <p:nvPr/>
          </p:nvGrpSpPr>
          <p:grpSpPr>
            <a:xfrm>
              <a:off x="4149323" y="2125359"/>
              <a:ext cx="544450" cy="544450"/>
              <a:chOff x="3374962" y="2125358"/>
              <a:chExt cx="2404593" cy="2404593"/>
            </a:xfrm>
          </p:grpSpPr>
          <p:grpSp>
            <p:nvGrpSpPr>
              <p:cNvPr id="125" name="그룹 124"/>
              <p:cNvGrpSpPr/>
              <p:nvPr/>
            </p:nvGrpSpPr>
            <p:grpSpPr>
              <a:xfrm>
                <a:off x="3374962" y="2125358"/>
                <a:ext cx="2404593" cy="2404593"/>
                <a:chOff x="9596367" y="4942702"/>
                <a:chExt cx="1213283" cy="1213283"/>
              </a:xfrm>
            </p:grpSpPr>
            <p:sp>
              <p:nvSpPr>
                <p:cNvPr id="14" name="직사각형 13"/>
                <p:cNvSpPr/>
                <p:nvPr/>
              </p:nvSpPr>
              <p:spPr>
                <a:xfrm>
                  <a:off x="9596367" y="4942702"/>
                  <a:ext cx="1213283" cy="1213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6" name="직선 연결선 15"/>
                <p:cNvCxnSpPr/>
                <p:nvPr/>
              </p:nvCxnSpPr>
              <p:spPr>
                <a:xfrm>
                  <a:off x="9596367" y="5148649"/>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99" name="직선 연결선 98"/>
                <p:cNvCxnSpPr/>
                <p:nvPr/>
              </p:nvCxnSpPr>
              <p:spPr>
                <a:xfrm>
                  <a:off x="9596367" y="539166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01" name="직선 연결선 100"/>
                <p:cNvCxnSpPr/>
                <p:nvPr/>
              </p:nvCxnSpPr>
              <p:spPr>
                <a:xfrm>
                  <a:off x="9596367" y="565939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02" name="직선 연결선 101"/>
                <p:cNvCxnSpPr/>
                <p:nvPr/>
              </p:nvCxnSpPr>
              <p:spPr>
                <a:xfrm>
                  <a:off x="9596367" y="5927124"/>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8" name="직선 연결선 17"/>
                <p:cNvCxnSpPr/>
                <p:nvPr/>
              </p:nvCxnSpPr>
              <p:spPr>
                <a:xfrm>
                  <a:off x="980302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5" name="직선 연결선 104"/>
                <p:cNvCxnSpPr/>
                <p:nvPr/>
              </p:nvCxnSpPr>
              <p:spPr>
                <a:xfrm>
                  <a:off x="1004329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6" name="직선 연결선 105"/>
                <p:cNvCxnSpPr/>
                <p:nvPr/>
              </p:nvCxnSpPr>
              <p:spPr>
                <a:xfrm>
                  <a:off x="10291806"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7" name="직선 연결선 106"/>
                <p:cNvCxnSpPr/>
                <p:nvPr/>
              </p:nvCxnSpPr>
              <p:spPr>
                <a:xfrm>
                  <a:off x="10548551" y="4942702"/>
                  <a:ext cx="0" cy="1213283"/>
                </a:xfrm>
                <a:prstGeom prst="line">
                  <a:avLst/>
                </a:prstGeom>
              </p:spPr>
              <p:style>
                <a:lnRef idx="3">
                  <a:schemeClr val="dk1"/>
                </a:lnRef>
                <a:fillRef idx="0">
                  <a:schemeClr val="dk1"/>
                </a:fillRef>
                <a:effectRef idx="2">
                  <a:schemeClr val="dk1"/>
                </a:effectRef>
                <a:fontRef idx="minor">
                  <a:schemeClr val="tx1"/>
                </a:fontRef>
              </p:style>
            </p:cxnSp>
          </p:grpSp>
          <p:sp>
            <p:nvSpPr>
              <p:cNvPr id="8" name="직사각형 7"/>
              <p:cNvSpPr/>
              <p:nvPr/>
            </p:nvSpPr>
            <p:spPr>
              <a:xfrm>
                <a:off x="3391439" y="2141835"/>
                <a:ext cx="376928" cy="37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57" name="직사각형 56"/>
              <p:cNvSpPr/>
              <p:nvPr/>
            </p:nvSpPr>
            <p:spPr>
              <a:xfrm>
                <a:off x="3394964" y="2557393"/>
                <a:ext cx="367845" cy="4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58" name="직사각형 57"/>
              <p:cNvSpPr/>
              <p:nvPr/>
            </p:nvSpPr>
            <p:spPr>
              <a:xfrm>
                <a:off x="3397738" y="3030625"/>
                <a:ext cx="367845" cy="5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59" name="직사각형 58"/>
              <p:cNvSpPr/>
              <p:nvPr/>
            </p:nvSpPr>
            <p:spPr>
              <a:xfrm>
                <a:off x="3394963" y="3561234"/>
                <a:ext cx="367845" cy="5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0" name="직사각형 59"/>
              <p:cNvSpPr/>
              <p:nvPr/>
            </p:nvSpPr>
            <p:spPr>
              <a:xfrm>
                <a:off x="3394963" y="4100059"/>
                <a:ext cx="367845" cy="414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cxnSp>
          <p:nvCxnSpPr>
            <p:cNvPr id="63" name="직선 화살표 연결선 62"/>
            <p:cNvCxnSpPr/>
            <p:nvPr/>
          </p:nvCxnSpPr>
          <p:spPr>
            <a:xfrm flipV="1">
              <a:off x="3425637" y="3290190"/>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2" name="그룹 81"/>
            <p:cNvGrpSpPr/>
            <p:nvPr/>
          </p:nvGrpSpPr>
          <p:grpSpPr>
            <a:xfrm>
              <a:off x="4155022" y="2981835"/>
              <a:ext cx="534754" cy="534754"/>
              <a:chOff x="3374962" y="2125358"/>
              <a:chExt cx="2404593" cy="2404593"/>
            </a:xfrm>
          </p:grpSpPr>
          <p:grpSp>
            <p:nvGrpSpPr>
              <p:cNvPr id="83" name="그룹 82"/>
              <p:cNvGrpSpPr/>
              <p:nvPr/>
            </p:nvGrpSpPr>
            <p:grpSpPr>
              <a:xfrm>
                <a:off x="3374962" y="2125358"/>
                <a:ext cx="2404593" cy="2404593"/>
                <a:chOff x="9596367" y="4942702"/>
                <a:chExt cx="1213283" cy="1213283"/>
              </a:xfrm>
            </p:grpSpPr>
            <p:sp>
              <p:nvSpPr>
                <p:cNvPr id="91" name="직사각형 90"/>
                <p:cNvSpPr/>
                <p:nvPr/>
              </p:nvSpPr>
              <p:spPr>
                <a:xfrm>
                  <a:off x="9596367" y="4942702"/>
                  <a:ext cx="1213283" cy="1213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92" name="직선 연결선 91"/>
                <p:cNvCxnSpPr/>
                <p:nvPr/>
              </p:nvCxnSpPr>
              <p:spPr>
                <a:xfrm>
                  <a:off x="9596367" y="5148649"/>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95" name="직선 연결선 94"/>
                <p:cNvCxnSpPr/>
                <p:nvPr/>
              </p:nvCxnSpPr>
              <p:spPr>
                <a:xfrm>
                  <a:off x="9596367" y="539166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96" name="직선 연결선 95"/>
                <p:cNvCxnSpPr/>
                <p:nvPr/>
              </p:nvCxnSpPr>
              <p:spPr>
                <a:xfrm>
                  <a:off x="9596367" y="565939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97" name="직선 연결선 96"/>
                <p:cNvCxnSpPr/>
                <p:nvPr/>
              </p:nvCxnSpPr>
              <p:spPr>
                <a:xfrm>
                  <a:off x="9596367" y="5927124"/>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98" name="직선 연결선 97"/>
                <p:cNvCxnSpPr/>
                <p:nvPr/>
              </p:nvCxnSpPr>
              <p:spPr>
                <a:xfrm>
                  <a:off x="980302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0" name="직선 연결선 99"/>
                <p:cNvCxnSpPr/>
                <p:nvPr/>
              </p:nvCxnSpPr>
              <p:spPr>
                <a:xfrm>
                  <a:off x="1004329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3" name="직선 연결선 102"/>
                <p:cNvCxnSpPr/>
                <p:nvPr/>
              </p:nvCxnSpPr>
              <p:spPr>
                <a:xfrm>
                  <a:off x="10291806"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04" name="직선 연결선 103"/>
                <p:cNvCxnSpPr/>
                <p:nvPr/>
              </p:nvCxnSpPr>
              <p:spPr>
                <a:xfrm>
                  <a:off x="10548551" y="4942702"/>
                  <a:ext cx="0" cy="1213283"/>
                </a:xfrm>
                <a:prstGeom prst="line">
                  <a:avLst/>
                </a:prstGeom>
              </p:spPr>
              <p:style>
                <a:lnRef idx="3">
                  <a:schemeClr val="dk1"/>
                </a:lnRef>
                <a:fillRef idx="0">
                  <a:schemeClr val="dk1"/>
                </a:fillRef>
                <a:effectRef idx="2">
                  <a:schemeClr val="dk1"/>
                </a:effectRef>
                <a:fontRef idx="minor">
                  <a:schemeClr val="tx1"/>
                </a:fontRef>
              </p:style>
            </p:cxnSp>
          </p:grpSp>
          <p:sp>
            <p:nvSpPr>
              <p:cNvPr id="84" name="직사각형 83"/>
              <p:cNvSpPr/>
              <p:nvPr/>
            </p:nvSpPr>
            <p:spPr>
              <a:xfrm>
                <a:off x="5270241" y="2141122"/>
                <a:ext cx="500684" cy="37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5" name="직사각형 84"/>
              <p:cNvSpPr/>
              <p:nvPr/>
            </p:nvSpPr>
            <p:spPr>
              <a:xfrm>
                <a:off x="5282883" y="2548469"/>
                <a:ext cx="488042" cy="442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6" name="직사각형 85"/>
              <p:cNvSpPr/>
              <p:nvPr/>
            </p:nvSpPr>
            <p:spPr>
              <a:xfrm>
                <a:off x="5279325" y="3029920"/>
                <a:ext cx="491601" cy="5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7" name="직사각형 86"/>
              <p:cNvSpPr/>
              <p:nvPr/>
            </p:nvSpPr>
            <p:spPr>
              <a:xfrm>
                <a:off x="5281884" y="3561802"/>
                <a:ext cx="489041" cy="50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8" name="직사각형 87"/>
              <p:cNvSpPr/>
              <p:nvPr/>
            </p:nvSpPr>
            <p:spPr>
              <a:xfrm>
                <a:off x="5282991" y="4082641"/>
                <a:ext cx="487935" cy="44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grpSp>
          <p:nvGrpSpPr>
            <p:cNvPr id="130" name="그룹 129"/>
            <p:cNvGrpSpPr/>
            <p:nvPr/>
          </p:nvGrpSpPr>
          <p:grpSpPr>
            <a:xfrm>
              <a:off x="4144333" y="4666481"/>
              <a:ext cx="524173" cy="524173"/>
              <a:chOff x="3374962" y="2125358"/>
              <a:chExt cx="2404593" cy="2404593"/>
            </a:xfrm>
          </p:grpSpPr>
          <p:grpSp>
            <p:nvGrpSpPr>
              <p:cNvPr id="131" name="그룹 130"/>
              <p:cNvGrpSpPr/>
              <p:nvPr/>
            </p:nvGrpSpPr>
            <p:grpSpPr>
              <a:xfrm>
                <a:off x="3374962" y="2125358"/>
                <a:ext cx="2404593" cy="2404593"/>
                <a:chOff x="9596367" y="4942702"/>
                <a:chExt cx="1213283" cy="1213283"/>
              </a:xfrm>
            </p:grpSpPr>
            <p:sp>
              <p:nvSpPr>
                <p:cNvPr id="137" name="직사각형 136"/>
                <p:cNvSpPr/>
                <p:nvPr/>
              </p:nvSpPr>
              <p:spPr>
                <a:xfrm>
                  <a:off x="9596367" y="4942702"/>
                  <a:ext cx="1213283" cy="1213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38" name="직선 연결선 137"/>
                <p:cNvCxnSpPr/>
                <p:nvPr/>
              </p:nvCxnSpPr>
              <p:spPr>
                <a:xfrm>
                  <a:off x="9596367" y="5148649"/>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39" name="직선 연결선 138"/>
                <p:cNvCxnSpPr/>
                <p:nvPr/>
              </p:nvCxnSpPr>
              <p:spPr>
                <a:xfrm>
                  <a:off x="9596367" y="539166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40" name="직선 연결선 139"/>
                <p:cNvCxnSpPr/>
                <p:nvPr/>
              </p:nvCxnSpPr>
              <p:spPr>
                <a:xfrm>
                  <a:off x="9596367" y="565939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41" name="직선 연결선 140"/>
                <p:cNvCxnSpPr/>
                <p:nvPr/>
              </p:nvCxnSpPr>
              <p:spPr>
                <a:xfrm>
                  <a:off x="9596367" y="5927124"/>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42" name="직선 연결선 141"/>
                <p:cNvCxnSpPr/>
                <p:nvPr/>
              </p:nvCxnSpPr>
              <p:spPr>
                <a:xfrm>
                  <a:off x="980302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43" name="직선 연결선 142"/>
                <p:cNvCxnSpPr/>
                <p:nvPr/>
              </p:nvCxnSpPr>
              <p:spPr>
                <a:xfrm>
                  <a:off x="1004329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44" name="직선 연결선 143"/>
                <p:cNvCxnSpPr/>
                <p:nvPr/>
              </p:nvCxnSpPr>
              <p:spPr>
                <a:xfrm>
                  <a:off x="10291806"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45" name="직선 연결선 144"/>
                <p:cNvCxnSpPr/>
                <p:nvPr/>
              </p:nvCxnSpPr>
              <p:spPr>
                <a:xfrm>
                  <a:off x="10548551" y="4942702"/>
                  <a:ext cx="0" cy="1213283"/>
                </a:xfrm>
                <a:prstGeom prst="line">
                  <a:avLst/>
                </a:prstGeom>
              </p:spPr>
              <p:style>
                <a:lnRef idx="3">
                  <a:schemeClr val="dk1"/>
                </a:lnRef>
                <a:fillRef idx="0">
                  <a:schemeClr val="dk1"/>
                </a:fillRef>
                <a:effectRef idx="2">
                  <a:schemeClr val="dk1"/>
                </a:effectRef>
                <a:fontRef idx="minor">
                  <a:schemeClr val="tx1"/>
                </a:fontRef>
              </p:style>
            </p:cxnSp>
          </p:grpSp>
          <p:sp>
            <p:nvSpPr>
              <p:cNvPr id="132" name="직사각형 131"/>
              <p:cNvSpPr/>
              <p:nvPr/>
            </p:nvSpPr>
            <p:spPr>
              <a:xfrm>
                <a:off x="5271126" y="4091059"/>
                <a:ext cx="499800" cy="41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33" name="직사각형 132"/>
              <p:cNvSpPr/>
              <p:nvPr/>
            </p:nvSpPr>
            <p:spPr>
              <a:xfrm>
                <a:off x="4776257" y="4093677"/>
                <a:ext cx="471970" cy="419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34" name="직사각형 133"/>
              <p:cNvSpPr/>
              <p:nvPr/>
            </p:nvSpPr>
            <p:spPr>
              <a:xfrm>
                <a:off x="4280321" y="4091059"/>
                <a:ext cx="463885" cy="41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35" name="직사각형 134"/>
              <p:cNvSpPr/>
              <p:nvPr/>
            </p:nvSpPr>
            <p:spPr>
              <a:xfrm>
                <a:off x="3803925" y="4091059"/>
                <a:ext cx="437214" cy="421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36" name="직사각형 135"/>
              <p:cNvSpPr/>
              <p:nvPr/>
            </p:nvSpPr>
            <p:spPr>
              <a:xfrm>
                <a:off x="3394963" y="4100059"/>
                <a:ext cx="367845" cy="414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grpSp>
          <p:nvGrpSpPr>
            <p:cNvPr id="17" name="그룹 16"/>
            <p:cNvGrpSpPr/>
            <p:nvPr/>
          </p:nvGrpSpPr>
          <p:grpSpPr>
            <a:xfrm>
              <a:off x="4151241" y="3828615"/>
              <a:ext cx="525840" cy="525840"/>
              <a:chOff x="7719280" y="4004971"/>
              <a:chExt cx="2487237" cy="2487237"/>
            </a:xfrm>
          </p:grpSpPr>
          <p:grpSp>
            <p:nvGrpSpPr>
              <p:cNvPr id="108" name="그룹 107"/>
              <p:cNvGrpSpPr/>
              <p:nvPr/>
            </p:nvGrpSpPr>
            <p:grpSpPr>
              <a:xfrm>
                <a:off x="7719280" y="4004971"/>
                <a:ext cx="2487237" cy="2487237"/>
                <a:chOff x="3374962" y="2125358"/>
                <a:chExt cx="2404593" cy="2404593"/>
              </a:xfrm>
            </p:grpSpPr>
            <p:grpSp>
              <p:nvGrpSpPr>
                <p:cNvPr id="113" name="그룹 112"/>
                <p:cNvGrpSpPr/>
                <p:nvPr/>
              </p:nvGrpSpPr>
              <p:grpSpPr>
                <a:xfrm>
                  <a:off x="3374962" y="2125358"/>
                  <a:ext cx="2404593" cy="2404593"/>
                  <a:chOff x="9596367" y="4942702"/>
                  <a:chExt cx="1213283" cy="1213283"/>
                </a:xfrm>
              </p:grpSpPr>
              <p:sp>
                <p:nvSpPr>
                  <p:cNvPr id="119" name="직사각형 118"/>
                  <p:cNvSpPr/>
                  <p:nvPr/>
                </p:nvSpPr>
                <p:spPr>
                  <a:xfrm>
                    <a:off x="9596367" y="4942702"/>
                    <a:ext cx="1213283" cy="1213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20" name="직선 연결선 119"/>
                  <p:cNvCxnSpPr/>
                  <p:nvPr/>
                </p:nvCxnSpPr>
                <p:spPr>
                  <a:xfrm>
                    <a:off x="9596367" y="5148649"/>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21" name="직선 연결선 120"/>
                  <p:cNvCxnSpPr/>
                  <p:nvPr/>
                </p:nvCxnSpPr>
                <p:spPr>
                  <a:xfrm>
                    <a:off x="9596367" y="539166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22" name="직선 연결선 121"/>
                  <p:cNvCxnSpPr/>
                  <p:nvPr/>
                </p:nvCxnSpPr>
                <p:spPr>
                  <a:xfrm>
                    <a:off x="9596367" y="5659395"/>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23" name="직선 연결선 122"/>
                  <p:cNvCxnSpPr/>
                  <p:nvPr/>
                </p:nvCxnSpPr>
                <p:spPr>
                  <a:xfrm>
                    <a:off x="9596367" y="5927124"/>
                    <a:ext cx="1213283" cy="0"/>
                  </a:xfrm>
                  <a:prstGeom prst="line">
                    <a:avLst/>
                  </a:prstGeom>
                </p:spPr>
                <p:style>
                  <a:lnRef idx="3">
                    <a:schemeClr val="dk1"/>
                  </a:lnRef>
                  <a:fillRef idx="0">
                    <a:schemeClr val="dk1"/>
                  </a:fillRef>
                  <a:effectRef idx="2">
                    <a:schemeClr val="dk1"/>
                  </a:effectRef>
                  <a:fontRef idx="minor">
                    <a:schemeClr val="tx1"/>
                  </a:fontRef>
                </p:style>
              </p:cxnSp>
              <p:cxnSp>
                <p:nvCxnSpPr>
                  <p:cNvPr id="126" name="직선 연결선 125"/>
                  <p:cNvCxnSpPr/>
                  <p:nvPr/>
                </p:nvCxnSpPr>
                <p:spPr>
                  <a:xfrm>
                    <a:off x="980302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27" name="직선 연결선 126"/>
                  <p:cNvCxnSpPr/>
                  <p:nvPr/>
                </p:nvCxnSpPr>
                <p:spPr>
                  <a:xfrm>
                    <a:off x="10043298"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28" name="직선 연결선 127"/>
                  <p:cNvCxnSpPr/>
                  <p:nvPr/>
                </p:nvCxnSpPr>
                <p:spPr>
                  <a:xfrm>
                    <a:off x="10291806" y="4942702"/>
                    <a:ext cx="0" cy="1213283"/>
                  </a:xfrm>
                  <a:prstGeom prst="line">
                    <a:avLst/>
                  </a:prstGeom>
                </p:spPr>
                <p:style>
                  <a:lnRef idx="3">
                    <a:schemeClr val="dk1"/>
                  </a:lnRef>
                  <a:fillRef idx="0">
                    <a:schemeClr val="dk1"/>
                  </a:fillRef>
                  <a:effectRef idx="2">
                    <a:schemeClr val="dk1"/>
                  </a:effectRef>
                  <a:fontRef idx="minor">
                    <a:schemeClr val="tx1"/>
                  </a:fontRef>
                </p:style>
              </p:cxnSp>
              <p:cxnSp>
                <p:nvCxnSpPr>
                  <p:cNvPr id="129" name="직선 연결선 128"/>
                  <p:cNvCxnSpPr/>
                  <p:nvPr/>
                </p:nvCxnSpPr>
                <p:spPr>
                  <a:xfrm>
                    <a:off x="10548551" y="4942702"/>
                    <a:ext cx="0" cy="1213283"/>
                  </a:xfrm>
                  <a:prstGeom prst="line">
                    <a:avLst/>
                  </a:prstGeom>
                </p:spPr>
                <p:style>
                  <a:lnRef idx="3">
                    <a:schemeClr val="dk1"/>
                  </a:lnRef>
                  <a:fillRef idx="0">
                    <a:schemeClr val="dk1"/>
                  </a:fillRef>
                  <a:effectRef idx="2">
                    <a:schemeClr val="dk1"/>
                  </a:effectRef>
                  <a:fontRef idx="minor">
                    <a:schemeClr val="tx1"/>
                  </a:fontRef>
                </p:style>
              </p:cxnSp>
            </p:grpSp>
            <p:sp>
              <p:nvSpPr>
                <p:cNvPr id="114" name="직사각형 113"/>
                <p:cNvSpPr/>
                <p:nvPr/>
              </p:nvSpPr>
              <p:spPr>
                <a:xfrm>
                  <a:off x="3391439" y="2141835"/>
                  <a:ext cx="376928" cy="37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sp>
            <p:nvSpPr>
              <p:cNvPr id="146" name="직사각형 145"/>
              <p:cNvSpPr/>
              <p:nvPr/>
            </p:nvSpPr>
            <p:spPr>
              <a:xfrm>
                <a:off x="8151296" y="4019820"/>
                <a:ext cx="461402" cy="389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47" name="직사각형 146"/>
              <p:cNvSpPr/>
              <p:nvPr/>
            </p:nvSpPr>
            <p:spPr>
              <a:xfrm>
                <a:off x="8649690" y="4018808"/>
                <a:ext cx="477833" cy="389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48" name="직사각형 147"/>
              <p:cNvSpPr/>
              <p:nvPr/>
            </p:nvSpPr>
            <p:spPr>
              <a:xfrm>
                <a:off x="9170058" y="4022308"/>
                <a:ext cx="475145" cy="389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49" name="직사각형 148"/>
              <p:cNvSpPr/>
              <p:nvPr/>
            </p:nvSpPr>
            <p:spPr>
              <a:xfrm>
                <a:off x="9696386" y="4018807"/>
                <a:ext cx="488395" cy="389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cxnSp>
          <p:nvCxnSpPr>
            <p:cNvPr id="150" name="직선 화살표 연결선 149"/>
            <p:cNvCxnSpPr/>
            <p:nvPr/>
          </p:nvCxnSpPr>
          <p:spPr>
            <a:xfrm flipV="1">
              <a:off x="3427863" y="4192723"/>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1" name="직선 화살표 연결선 150"/>
            <p:cNvCxnSpPr/>
            <p:nvPr/>
          </p:nvCxnSpPr>
          <p:spPr>
            <a:xfrm flipV="1">
              <a:off x="3449666" y="4955669"/>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6" name="그룹 45"/>
          <p:cNvGrpSpPr/>
          <p:nvPr/>
        </p:nvGrpSpPr>
        <p:grpSpPr>
          <a:xfrm>
            <a:off x="7016204" y="1052814"/>
            <a:ext cx="4071923" cy="4859194"/>
            <a:chOff x="7345720" y="1052814"/>
            <a:chExt cx="4071923" cy="4859194"/>
          </a:xfrm>
        </p:grpSpPr>
        <p:grpSp>
          <p:nvGrpSpPr>
            <p:cNvPr id="45" name="그룹 44"/>
            <p:cNvGrpSpPr/>
            <p:nvPr/>
          </p:nvGrpSpPr>
          <p:grpSpPr>
            <a:xfrm>
              <a:off x="8929816" y="1052814"/>
              <a:ext cx="2487827" cy="4804695"/>
              <a:chOff x="7821964" y="1554250"/>
              <a:chExt cx="1430610" cy="4141189"/>
            </a:xfrm>
          </p:grpSpPr>
          <p:sp>
            <p:nvSpPr>
              <p:cNvPr id="152" name="직사각형 151"/>
              <p:cNvSpPr/>
              <p:nvPr/>
            </p:nvSpPr>
            <p:spPr>
              <a:xfrm>
                <a:off x="7829487" y="1738699"/>
                <a:ext cx="1423087" cy="3956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53" name="직사각형 152"/>
              <p:cNvSpPr/>
              <p:nvPr/>
            </p:nvSpPr>
            <p:spPr>
              <a:xfrm>
                <a:off x="7876339" y="1554250"/>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Inner Register</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54" name="직선 연결선 153"/>
              <p:cNvCxnSpPr/>
              <p:nvPr/>
            </p:nvCxnSpPr>
            <p:spPr>
              <a:xfrm>
                <a:off x="7829485" y="1907245"/>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55" name="직선 연결선 154"/>
              <p:cNvCxnSpPr/>
              <p:nvPr/>
            </p:nvCxnSpPr>
            <p:spPr>
              <a:xfrm>
                <a:off x="7829484" y="2076456"/>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56" name="직선 연결선 155"/>
              <p:cNvCxnSpPr/>
              <p:nvPr/>
            </p:nvCxnSpPr>
            <p:spPr>
              <a:xfrm>
                <a:off x="7829483" y="223742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57" name="직선 연결선 156"/>
              <p:cNvCxnSpPr/>
              <p:nvPr/>
            </p:nvCxnSpPr>
            <p:spPr>
              <a:xfrm>
                <a:off x="7829483" y="239016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58" name="직선 연결선 157"/>
              <p:cNvCxnSpPr/>
              <p:nvPr/>
            </p:nvCxnSpPr>
            <p:spPr>
              <a:xfrm>
                <a:off x="7829483" y="2551135"/>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59" name="직선 연결선 158"/>
              <p:cNvCxnSpPr/>
              <p:nvPr/>
            </p:nvCxnSpPr>
            <p:spPr>
              <a:xfrm>
                <a:off x="7821967" y="4953847"/>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60" name="직선 연결선 159"/>
              <p:cNvCxnSpPr/>
              <p:nvPr/>
            </p:nvCxnSpPr>
            <p:spPr>
              <a:xfrm>
                <a:off x="7821966" y="467001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61" name="직선 연결선 160"/>
              <p:cNvCxnSpPr/>
              <p:nvPr/>
            </p:nvCxnSpPr>
            <p:spPr>
              <a:xfrm>
                <a:off x="7821965" y="3990511"/>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62" name="직선 연결선 161"/>
              <p:cNvCxnSpPr/>
              <p:nvPr/>
            </p:nvCxnSpPr>
            <p:spPr>
              <a:xfrm>
                <a:off x="7829483" y="371706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63" name="직선 연결선 162"/>
              <p:cNvCxnSpPr/>
              <p:nvPr/>
            </p:nvCxnSpPr>
            <p:spPr>
              <a:xfrm>
                <a:off x="7821964" y="2910445"/>
                <a:ext cx="1423087" cy="0"/>
              </a:xfrm>
              <a:prstGeom prst="line">
                <a:avLst/>
              </a:prstGeom>
            </p:spPr>
            <p:style>
              <a:lnRef idx="3">
                <a:schemeClr val="dk1"/>
              </a:lnRef>
              <a:fillRef idx="0">
                <a:schemeClr val="dk1"/>
              </a:fillRef>
              <a:effectRef idx="2">
                <a:schemeClr val="dk1"/>
              </a:effectRef>
              <a:fontRef idx="minor">
                <a:schemeClr val="tx1"/>
              </a:fontRef>
            </p:style>
          </p:cxnSp>
          <p:sp>
            <p:nvSpPr>
              <p:cNvPr id="164" name="직사각형 163"/>
              <p:cNvSpPr/>
              <p:nvPr/>
            </p:nvSpPr>
            <p:spPr>
              <a:xfrm>
                <a:off x="8208470" y="3201534"/>
                <a:ext cx="675459"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Input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65" name="직사각형 164"/>
              <p:cNvSpPr/>
              <p:nvPr/>
            </p:nvSpPr>
            <p:spPr>
              <a:xfrm>
                <a:off x="8102617" y="4174961"/>
                <a:ext cx="861778"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66" name="직사각형 165"/>
              <p:cNvSpPr/>
              <p:nvPr/>
            </p:nvSpPr>
            <p:spPr>
              <a:xfrm>
                <a:off x="8102617" y="5189744"/>
                <a:ext cx="861778"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err="1">
                    <a:solidFill>
                      <a:schemeClr val="tx1"/>
                    </a:solidFill>
                    <a:latin typeface="배달의민족 연성" panose="020B0600000101010101" pitchFamily="50" charset="-127"/>
                    <a:ea typeface="배달의민족 연성" panose="020B0600000101010101" pitchFamily="50" charset="-127"/>
                  </a:rPr>
                  <a:t>Conv</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67" name="직사각형 166"/>
              <p:cNvSpPr/>
              <p:nvPr/>
            </p:nvSpPr>
            <p:spPr>
              <a:xfrm>
                <a:off x="8052907" y="2593853"/>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68" name="직사각형 167"/>
              <p:cNvSpPr/>
              <p:nvPr/>
            </p:nvSpPr>
            <p:spPr>
              <a:xfrm>
                <a:off x="8052907" y="3798605"/>
                <a:ext cx="976237" cy="135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69" name="직사각형 168"/>
              <p:cNvSpPr/>
              <p:nvPr/>
            </p:nvSpPr>
            <p:spPr>
              <a:xfrm>
                <a:off x="8052907" y="4764699"/>
                <a:ext cx="976237" cy="105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70" name="직사각형 169"/>
              <p:cNvSpPr/>
              <p:nvPr/>
            </p:nvSpPr>
            <p:spPr>
              <a:xfrm>
                <a:off x="8045387" y="1939576"/>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71" name="직사각형 170"/>
              <p:cNvSpPr/>
              <p:nvPr/>
            </p:nvSpPr>
            <p:spPr>
              <a:xfrm>
                <a:off x="8045386" y="2100262"/>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72" name="직사각형 171"/>
              <p:cNvSpPr/>
              <p:nvPr/>
            </p:nvSpPr>
            <p:spPr>
              <a:xfrm>
                <a:off x="8045385" y="2258005"/>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73" name="직사각형 172"/>
              <p:cNvSpPr/>
              <p:nvPr/>
            </p:nvSpPr>
            <p:spPr>
              <a:xfrm>
                <a:off x="8045384" y="2419959"/>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cxnSp>
          <p:nvCxnSpPr>
            <p:cNvPr id="174" name="직선 화살표 연결선 173"/>
            <p:cNvCxnSpPr/>
            <p:nvPr/>
          </p:nvCxnSpPr>
          <p:spPr>
            <a:xfrm flipV="1">
              <a:off x="8321703" y="1543719"/>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5" name="직선 화살표 연결선 174"/>
            <p:cNvCxnSpPr/>
            <p:nvPr/>
          </p:nvCxnSpPr>
          <p:spPr>
            <a:xfrm flipV="1">
              <a:off x="8329919" y="1743724"/>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직선 화살표 연결선 175"/>
            <p:cNvCxnSpPr/>
            <p:nvPr/>
          </p:nvCxnSpPr>
          <p:spPr>
            <a:xfrm flipV="1">
              <a:off x="8334782" y="1945919"/>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7" name="직선 화살표 연결선 176"/>
            <p:cNvCxnSpPr/>
            <p:nvPr/>
          </p:nvCxnSpPr>
          <p:spPr>
            <a:xfrm flipV="1">
              <a:off x="8334781" y="2108143"/>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8" name="직선 화살표 연결선 177"/>
            <p:cNvCxnSpPr/>
            <p:nvPr/>
          </p:nvCxnSpPr>
          <p:spPr>
            <a:xfrm flipV="1">
              <a:off x="8334780" y="2631286"/>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직선 화살표 연결선 178"/>
            <p:cNvCxnSpPr/>
            <p:nvPr/>
          </p:nvCxnSpPr>
          <p:spPr>
            <a:xfrm flipV="1">
              <a:off x="8326541" y="3575385"/>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직선 화살표 연결선 179"/>
            <p:cNvCxnSpPr/>
            <p:nvPr/>
          </p:nvCxnSpPr>
          <p:spPr>
            <a:xfrm flipV="1">
              <a:off x="8321703" y="3876491"/>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1" name="직선 화살표 연결선 180"/>
            <p:cNvCxnSpPr/>
            <p:nvPr/>
          </p:nvCxnSpPr>
          <p:spPr>
            <a:xfrm flipV="1">
              <a:off x="8334778" y="4673107"/>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2" name="직선 화살표 연결선 181"/>
            <p:cNvCxnSpPr/>
            <p:nvPr/>
          </p:nvCxnSpPr>
          <p:spPr>
            <a:xfrm flipV="1">
              <a:off x="8338900" y="5001140"/>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3" name="직선 화살표 연결선 182"/>
            <p:cNvCxnSpPr/>
            <p:nvPr/>
          </p:nvCxnSpPr>
          <p:spPr>
            <a:xfrm flipV="1">
              <a:off x="8338900" y="5847864"/>
              <a:ext cx="608113"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4" name="직사각형 183"/>
            <p:cNvSpPr/>
            <p:nvPr/>
          </p:nvSpPr>
          <p:spPr>
            <a:xfrm>
              <a:off x="7345720" y="1488942"/>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0x43C00000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86" name="직사각형 185"/>
            <p:cNvSpPr/>
            <p:nvPr/>
          </p:nvSpPr>
          <p:spPr>
            <a:xfrm>
              <a:off x="7345720" y="1686226"/>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0x43C00004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87" name="직사각형 186"/>
            <p:cNvSpPr/>
            <p:nvPr/>
          </p:nvSpPr>
          <p:spPr>
            <a:xfrm>
              <a:off x="7345720" y="1888598"/>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0x43C00008</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88" name="직사각형 187"/>
            <p:cNvSpPr/>
            <p:nvPr/>
          </p:nvSpPr>
          <p:spPr>
            <a:xfrm>
              <a:off x="7345720" y="2085882"/>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0x43C0000C</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89" name="직사각형 188"/>
            <p:cNvSpPr/>
            <p:nvPr/>
          </p:nvSpPr>
          <p:spPr>
            <a:xfrm>
              <a:off x="7345720" y="2600891"/>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0x43C00100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0" name="직사각형 189"/>
            <p:cNvSpPr/>
            <p:nvPr/>
          </p:nvSpPr>
          <p:spPr>
            <a:xfrm>
              <a:off x="7345720" y="3519997"/>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0x43C0C400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1" name="직사각형 190"/>
            <p:cNvSpPr/>
            <p:nvPr/>
          </p:nvSpPr>
          <p:spPr>
            <a:xfrm>
              <a:off x="7345720" y="3830019"/>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0x43C0C500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2" name="직사각형 191"/>
            <p:cNvSpPr/>
            <p:nvPr/>
          </p:nvSpPr>
          <p:spPr>
            <a:xfrm>
              <a:off x="7345720" y="4601854"/>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0x43C0C5F0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3" name="직사각형 192"/>
            <p:cNvSpPr/>
            <p:nvPr/>
          </p:nvSpPr>
          <p:spPr>
            <a:xfrm>
              <a:off x="7345720" y="4938125"/>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0x43C0C700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94" name="직사각형 193"/>
            <p:cNvSpPr/>
            <p:nvPr/>
          </p:nvSpPr>
          <p:spPr>
            <a:xfrm>
              <a:off x="7345720" y="5802454"/>
              <a:ext cx="935213" cy="1095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0x43C18B00</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spTree>
    <p:extLst>
      <p:ext uri="{BB962C8B-B14F-4D97-AF65-F5344CB8AC3E}">
        <p14:creationId xmlns:p14="http://schemas.microsoft.com/office/powerpoint/2010/main" val="83523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5980670" y="247137"/>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6" name="직선 연결선 5"/>
          <p:cNvCxnSpPr/>
          <p:nvPr/>
        </p:nvCxnSpPr>
        <p:spPr>
          <a:xfrm>
            <a:off x="428368"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7" name="직사각형 6"/>
          <p:cNvSpPr/>
          <p:nvPr/>
        </p:nvSpPr>
        <p:spPr>
          <a:xfrm>
            <a:off x="428367"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Finite State Machine (IDLE)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8" name="직사각형 7"/>
          <p:cNvSpPr/>
          <p:nvPr/>
        </p:nvSpPr>
        <p:spPr>
          <a:xfrm>
            <a:off x="428367" y="897923"/>
            <a:ext cx="4983892" cy="3089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Definition of each signal properties</a:t>
            </a:r>
          </a:p>
          <a:p>
            <a:pPr marL="285750" indent="-285750">
              <a:buFont typeface="Arial" panose="020B0604020202020204" pitchFamily="34" charset="0"/>
              <a:buChar char="•"/>
            </a:pPr>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300" dirty="0">
                <a:solidFill>
                  <a:schemeClr val="tx1"/>
                </a:solidFill>
                <a:latin typeface="배달의민족 연성" panose="020B0600000101010101" pitchFamily="50" charset="-127"/>
                <a:ea typeface="배달의민족 연성" panose="020B0600000101010101" pitchFamily="50" charset="-127"/>
              </a:rPr>
              <a:t>    1) Start signal</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2) Input Done signal</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3) Weight Done signal</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4) Convolution Done signal</a:t>
            </a:r>
          </a:p>
          <a:p>
            <a:r>
              <a:rPr lang="en-US" altLang="ko-KR" sz="1300" dirty="0">
                <a:solidFill>
                  <a:schemeClr val="tx1"/>
                </a:solidFill>
                <a:latin typeface="배달의민족 연성" panose="020B0600000101010101" pitchFamily="50" charset="-127"/>
                <a:ea typeface="배달의민족 연성" panose="020B0600000101010101" pitchFamily="50" charset="-127"/>
              </a:rPr>
              <a:t>    5) Write Done signal</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IDLE state properties</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When Finite State Machine starts, First state is IDLE, means waiting next state signal and doing nothing. If Start signal goes high level, state will be next stage, READ.</a:t>
            </a:r>
          </a:p>
          <a:p>
            <a:endParaRPr lang="en-US" altLang="ko-KR" sz="13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9" name="직선 연결선 8"/>
          <p:cNvCxnSpPr/>
          <p:nvPr/>
        </p:nvCxnSpPr>
        <p:spPr>
          <a:xfrm>
            <a:off x="6520250"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10" name="직사각형 9"/>
          <p:cNvSpPr/>
          <p:nvPr/>
        </p:nvSpPr>
        <p:spPr>
          <a:xfrm>
            <a:off x="6520249"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Finite State Machine (READ)</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1" name="직사각형 10"/>
          <p:cNvSpPr/>
          <p:nvPr/>
        </p:nvSpPr>
        <p:spPr>
          <a:xfrm>
            <a:off x="6520249" y="897923"/>
            <a:ext cx="4983892" cy="2273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Read State properties</a:t>
            </a:r>
          </a:p>
          <a:p>
            <a:pPr marL="285750" indent="-285750">
              <a:buFont typeface="Arial" panose="020B0604020202020204" pitchFamily="34" charset="0"/>
              <a:buChar char="•"/>
            </a:pPr>
            <a:endParaRPr lang="en-US" altLang="ko-KR" sz="1500" dirty="0">
              <a:solidFill>
                <a:schemeClr val="tx1"/>
              </a:solidFill>
              <a:latin typeface="배달의민족 연성" panose="020B0600000101010101" pitchFamily="50" charset="-127"/>
              <a:ea typeface="배달의민족 연성" panose="020B0600000101010101" pitchFamily="50" charset="-127"/>
            </a:endParaRP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When Start signal is high level, Read state begins. In Read state, Finite State Machine send enable signal and specific address to </a:t>
            </a:r>
            <a:r>
              <a:rPr lang="en-US" altLang="ko-KR" sz="1300" dirty="0" err="1">
                <a:solidFill>
                  <a:schemeClr val="tx1"/>
                </a:solidFill>
                <a:latin typeface="배달의민족 연성" panose="020B0600000101010101" pitchFamily="50" charset="-127"/>
                <a:ea typeface="배달의민족 연성" panose="020B0600000101010101" pitchFamily="50" charset="-127"/>
              </a:rPr>
              <a:t>BRAM_Input</a:t>
            </a:r>
            <a:r>
              <a:rPr lang="en-US" altLang="ko-KR" sz="1300" dirty="0">
                <a:solidFill>
                  <a:schemeClr val="tx1"/>
                </a:solidFill>
                <a:latin typeface="배달의민족 연성" panose="020B0600000101010101" pitchFamily="50" charset="-127"/>
                <a:ea typeface="배달의민족 연성" panose="020B0600000101010101" pitchFamily="50" charset="-127"/>
              </a:rPr>
              <a:t> and </a:t>
            </a:r>
            <a:r>
              <a:rPr lang="en-US" altLang="ko-KR" sz="1300" dirty="0" err="1">
                <a:solidFill>
                  <a:schemeClr val="tx1"/>
                </a:solidFill>
                <a:latin typeface="배달의민족 연성" panose="020B0600000101010101" pitchFamily="50" charset="-127"/>
                <a:ea typeface="배달의민족 연성" panose="020B0600000101010101" pitchFamily="50" charset="-127"/>
              </a:rPr>
              <a:t>BRAM_Weight</a:t>
            </a:r>
            <a:r>
              <a:rPr lang="en-US" altLang="ko-KR" sz="1300" dirty="0">
                <a:solidFill>
                  <a:schemeClr val="tx1"/>
                </a:solidFill>
                <a:latin typeface="배달의민족 연성" panose="020B0600000101010101" pitchFamily="50" charset="-127"/>
                <a:ea typeface="배달의민족 연성" panose="020B0600000101010101" pitchFamily="50" charset="-127"/>
              </a:rPr>
              <a:t>. It will read input data and weight data that is sent by ARM Interface. When all of input data is read, it will send Input Done signal, 1. and when all of weight data is read, it will send Weight Done signal, 1. If Input Done signal data is 1 and Weight Done signal data is 1, Read state will be done.</a:t>
            </a:r>
          </a:p>
        </p:txBody>
      </p:sp>
      <p:sp>
        <p:nvSpPr>
          <p:cNvPr id="95" name="타원 94"/>
          <p:cNvSpPr/>
          <p:nvPr/>
        </p:nvSpPr>
        <p:spPr>
          <a:xfrm>
            <a:off x="2496065" y="4365739"/>
            <a:ext cx="661615" cy="661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IDLE</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96" name="타원 95"/>
          <p:cNvSpPr/>
          <p:nvPr/>
        </p:nvSpPr>
        <p:spPr>
          <a:xfrm>
            <a:off x="2496065" y="5526352"/>
            <a:ext cx="661615" cy="661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READ</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00" name="직선 화살표 연결선 99"/>
          <p:cNvCxnSpPr>
            <a:stCxn id="95" idx="4"/>
          </p:cNvCxnSpPr>
          <p:nvPr/>
        </p:nvCxnSpPr>
        <p:spPr>
          <a:xfrm flipH="1">
            <a:off x="2826872" y="5027354"/>
            <a:ext cx="1" cy="498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7" name="직사각형 96"/>
          <p:cNvSpPr/>
          <p:nvPr/>
        </p:nvSpPr>
        <p:spPr>
          <a:xfrm>
            <a:off x="2541261" y="5137060"/>
            <a:ext cx="571222" cy="237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Start</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15" name="직선 화살표 연결선 114"/>
          <p:cNvCxnSpPr/>
          <p:nvPr/>
        </p:nvCxnSpPr>
        <p:spPr>
          <a:xfrm>
            <a:off x="8032828" y="3414103"/>
            <a:ext cx="15544" cy="26901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6" name="타원 115"/>
          <p:cNvSpPr/>
          <p:nvPr/>
        </p:nvSpPr>
        <p:spPr>
          <a:xfrm>
            <a:off x="7626234" y="4027417"/>
            <a:ext cx="813185" cy="8131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READ</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17" name="직사각형 116"/>
          <p:cNvSpPr/>
          <p:nvPr/>
        </p:nvSpPr>
        <p:spPr>
          <a:xfrm>
            <a:off x="8953580" y="3687311"/>
            <a:ext cx="2333542" cy="638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a:t>
            </a:r>
            <a:r>
              <a:rPr lang="en-US" altLang="ko-KR" sz="1000" dirty="0" err="1">
                <a:solidFill>
                  <a:schemeClr val="tx1"/>
                </a:solidFill>
                <a:latin typeface="배달의민족 연성" panose="020B0600000101010101" pitchFamily="50" charset="-127"/>
                <a:ea typeface="배달의민족 연성" panose="020B0600000101010101" pitchFamily="50" charset="-127"/>
              </a:rPr>
              <a:t>Addr</a:t>
            </a:r>
            <a:r>
              <a:rPr lang="en-US" altLang="ko-KR" sz="1000" dirty="0">
                <a:solidFill>
                  <a:schemeClr val="tx1"/>
                </a:solidFill>
                <a:latin typeface="배달의민족 연성" panose="020B0600000101010101" pitchFamily="50" charset="-127"/>
                <a:ea typeface="배달의민족 연성" panose="020B0600000101010101" pitchFamily="50" charset="-127"/>
              </a:rPr>
              <a:t> == (Input Size))</a:t>
            </a:r>
          </a:p>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I_Done</a:t>
            </a:r>
            <a:r>
              <a:rPr lang="en-US" altLang="ko-KR" sz="1000" dirty="0">
                <a:solidFill>
                  <a:schemeClr val="tx1"/>
                </a:solidFill>
                <a:latin typeface="배달의민족 연성" panose="020B0600000101010101" pitchFamily="50" charset="-127"/>
                <a:ea typeface="배달의민족 연성" panose="020B0600000101010101" pitchFamily="50" charset="-127"/>
              </a:rPr>
              <a:t>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18" name="직사각형 117"/>
          <p:cNvSpPr/>
          <p:nvPr/>
        </p:nvSpPr>
        <p:spPr>
          <a:xfrm>
            <a:off x="8953580" y="4538008"/>
            <a:ext cx="2333542" cy="638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If(</a:t>
            </a:r>
            <a:r>
              <a:rPr lang="en-US" altLang="ko-KR" sz="1000" dirty="0" err="1">
                <a:solidFill>
                  <a:schemeClr val="tx1"/>
                </a:solidFill>
                <a:latin typeface="배달의민족 연성" panose="020B0600000101010101" pitchFamily="50" charset="-127"/>
                <a:ea typeface="배달의민족 연성" panose="020B0600000101010101" pitchFamily="50" charset="-127"/>
              </a:rPr>
              <a:t>Addr</a:t>
            </a:r>
            <a:r>
              <a:rPr lang="en-US" altLang="ko-KR" sz="1000" dirty="0">
                <a:solidFill>
                  <a:schemeClr val="tx1"/>
                </a:solidFill>
                <a:latin typeface="배달의민족 연성" panose="020B0600000101010101" pitchFamily="50" charset="-127"/>
                <a:ea typeface="배달의민족 연성" panose="020B0600000101010101" pitchFamily="50" charset="-127"/>
              </a:rPr>
              <a:t> == (Weight Size))</a:t>
            </a:r>
          </a:p>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W_Done</a:t>
            </a:r>
            <a:r>
              <a:rPr lang="en-US" altLang="ko-KR" sz="1000" dirty="0">
                <a:solidFill>
                  <a:schemeClr val="tx1"/>
                </a:solidFill>
                <a:latin typeface="배달의민족 연성" panose="020B0600000101010101" pitchFamily="50" charset="-127"/>
                <a:ea typeface="배달의민족 연성" panose="020B0600000101010101" pitchFamily="50" charset="-127"/>
              </a:rPr>
              <a:t>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19" name="직선 연결선 118"/>
          <p:cNvCxnSpPr>
            <a:stCxn id="116" idx="6"/>
          </p:cNvCxnSpPr>
          <p:nvPr/>
        </p:nvCxnSpPr>
        <p:spPr>
          <a:xfrm flipV="1">
            <a:off x="8439419" y="4006382"/>
            <a:ext cx="514161" cy="427628"/>
          </a:xfrm>
          <a:prstGeom prst="line">
            <a:avLst/>
          </a:prstGeom>
        </p:spPr>
        <p:style>
          <a:lnRef idx="3">
            <a:schemeClr val="dk1"/>
          </a:lnRef>
          <a:fillRef idx="0">
            <a:schemeClr val="dk1"/>
          </a:fillRef>
          <a:effectRef idx="2">
            <a:schemeClr val="dk1"/>
          </a:effectRef>
          <a:fontRef idx="minor">
            <a:schemeClr val="tx1"/>
          </a:fontRef>
        </p:style>
      </p:cxnSp>
      <p:cxnSp>
        <p:nvCxnSpPr>
          <p:cNvPr id="120" name="직선 연결선 119"/>
          <p:cNvCxnSpPr>
            <a:stCxn id="116" idx="6"/>
            <a:endCxn id="118" idx="1"/>
          </p:cNvCxnSpPr>
          <p:nvPr/>
        </p:nvCxnSpPr>
        <p:spPr>
          <a:xfrm>
            <a:off x="8439419" y="4434010"/>
            <a:ext cx="514161" cy="423068"/>
          </a:xfrm>
          <a:prstGeom prst="line">
            <a:avLst/>
          </a:prstGeom>
        </p:spPr>
        <p:style>
          <a:lnRef idx="3">
            <a:schemeClr val="dk1"/>
          </a:lnRef>
          <a:fillRef idx="0">
            <a:schemeClr val="dk1"/>
          </a:fillRef>
          <a:effectRef idx="2">
            <a:schemeClr val="dk1"/>
          </a:effectRef>
          <a:fontRef idx="minor">
            <a:schemeClr val="tx1"/>
          </a:fontRef>
        </p:style>
      </p:cxnSp>
      <p:sp>
        <p:nvSpPr>
          <p:cNvPr id="121" name="직사각형 120"/>
          <p:cNvSpPr/>
          <p:nvPr/>
        </p:nvSpPr>
        <p:spPr>
          <a:xfrm>
            <a:off x="6542141" y="5302953"/>
            <a:ext cx="2965608" cy="459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I_Done</a:t>
            </a:r>
            <a:r>
              <a:rPr lang="en-US" altLang="ko-KR" sz="1000" dirty="0">
                <a:solidFill>
                  <a:schemeClr val="tx1"/>
                </a:solidFill>
                <a:latin typeface="배달의민족 연성" panose="020B0600000101010101" pitchFamily="50" charset="-127"/>
                <a:ea typeface="배달의민족 연성" panose="020B0600000101010101" pitchFamily="50" charset="-127"/>
              </a:rPr>
              <a:t> == 1 &amp;&amp; </a:t>
            </a:r>
            <a:r>
              <a:rPr lang="en-US" altLang="ko-KR" sz="1000" dirty="0" err="1">
                <a:solidFill>
                  <a:schemeClr val="tx1"/>
                </a:solidFill>
                <a:latin typeface="배달의민족 연성" panose="020B0600000101010101" pitchFamily="50" charset="-127"/>
                <a:ea typeface="배달의민족 연성" panose="020B0600000101010101" pitchFamily="50" charset="-127"/>
              </a:rPr>
              <a:t>W_Done</a:t>
            </a:r>
            <a:r>
              <a:rPr lang="en-US" altLang="ko-KR" sz="1000" dirty="0">
                <a:solidFill>
                  <a:schemeClr val="tx1"/>
                </a:solidFill>
                <a:latin typeface="배달의민족 연성" panose="020B0600000101010101" pitchFamily="50" charset="-127"/>
                <a:ea typeface="배달의민족 연성" panose="020B0600000101010101" pitchFamily="50" charset="-127"/>
              </a:rPr>
              <a:t>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Tree>
    <p:extLst>
      <p:ext uri="{BB962C8B-B14F-4D97-AF65-F5344CB8AC3E}">
        <p14:creationId xmlns:p14="http://schemas.microsoft.com/office/powerpoint/2010/main" val="234270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a:off x="5980670" y="247137"/>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6" name="직선 연결선 5"/>
          <p:cNvCxnSpPr/>
          <p:nvPr/>
        </p:nvCxnSpPr>
        <p:spPr>
          <a:xfrm>
            <a:off x="428368"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7" name="직사각형 6"/>
          <p:cNvSpPr/>
          <p:nvPr/>
        </p:nvSpPr>
        <p:spPr>
          <a:xfrm>
            <a:off x="428367"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Finite State Machine (CONV)</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8" name="직사각형 7"/>
          <p:cNvSpPr/>
          <p:nvPr/>
        </p:nvSpPr>
        <p:spPr>
          <a:xfrm>
            <a:off x="428367" y="897925"/>
            <a:ext cx="4983892" cy="22232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Convolution State properties</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When </a:t>
            </a:r>
            <a:r>
              <a:rPr lang="en-US" altLang="ko-KR" sz="1300" dirty="0" err="1">
                <a:solidFill>
                  <a:schemeClr val="tx1"/>
                </a:solidFill>
                <a:latin typeface="배달의민족 연성" panose="020B0600000101010101" pitchFamily="50" charset="-127"/>
                <a:ea typeface="배달의민족 연성" panose="020B0600000101010101" pitchFamily="50" charset="-127"/>
              </a:rPr>
              <a:t>I_Done</a:t>
            </a:r>
            <a:r>
              <a:rPr lang="en-US" altLang="ko-KR" sz="1300" dirty="0">
                <a:solidFill>
                  <a:schemeClr val="tx1"/>
                </a:solidFill>
                <a:latin typeface="배달의민족 연성" panose="020B0600000101010101" pitchFamily="50" charset="-127"/>
                <a:ea typeface="배달의민족 연성" panose="020B0600000101010101" pitchFamily="50" charset="-127"/>
              </a:rPr>
              <a:t> &amp; </a:t>
            </a:r>
            <a:r>
              <a:rPr lang="en-US" altLang="ko-KR" sz="1300" dirty="0" err="1">
                <a:solidFill>
                  <a:schemeClr val="tx1"/>
                </a:solidFill>
                <a:latin typeface="배달의민족 연성" panose="020B0600000101010101" pitchFamily="50" charset="-127"/>
                <a:ea typeface="배달의민족 연성" panose="020B0600000101010101" pitchFamily="50" charset="-127"/>
              </a:rPr>
              <a:t>W_Done</a:t>
            </a:r>
            <a:r>
              <a:rPr lang="en-US" altLang="ko-KR" sz="1300" dirty="0">
                <a:solidFill>
                  <a:schemeClr val="tx1"/>
                </a:solidFill>
                <a:latin typeface="배달의민족 연성" panose="020B0600000101010101" pitchFamily="50" charset="-127"/>
                <a:ea typeface="배달의민족 연성" panose="020B0600000101010101" pitchFamily="50" charset="-127"/>
              </a:rPr>
              <a:t> signal are high level, convolution state begins. If convolution state begin, Input data multiplies to Weight data in PE module. That data will be sum data and output of PE module. Output data will be calculated lots of PE modules. If We choose 3x3 Filter, the number of PE modules is 9, and choose 5x5 Filter, the number of PE modules is 25. When convolution state is done, </a:t>
            </a:r>
            <a:r>
              <a:rPr lang="en-US" altLang="ko-KR" sz="1300" dirty="0" err="1">
                <a:solidFill>
                  <a:schemeClr val="tx1"/>
                </a:solidFill>
                <a:latin typeface="배달의민족 연성" panose="020B0600000101010101" pitchFamily="50" charset="-127"/>
                <a:ea typeface="배달의민족 연성" panose="020B0600000101010101" pitchFamily="50" charset="-127"/>
              </a:rPr>
              <a:t>convolution_Done</a:t>
            </a:r>
            <a:r>
              <a:rPr lang="en-US" altLang="ko-KR" sz="1300" dirty="0">
                <a:solidFill>
                  <a:schemeClr val="tx1"/>
                </a:solidFill>
                <a:latin typeface="배달의민족 연성" panose="020B0600000101010101" pitchFamily="50" charset="-127"/>
                <a:ea typeface="배달의민족 연성" panose="020B0600000101010101" pitchFamily="50" charset="-127"/>
              </a:rPr>
              <a:t> signal goes high level. </a:t>
            </a:r>
          </a:p>
        </p:txBody>
      </p:sp>
      <p:cxnSp>
        <p:nvCxnSpPr>
          <p:cNvPr id="9" name="직선 연결선 8"/>
          <p:cNvCxnSpPr/>
          <p:nvPr/>
        </p:nvCxnSpPr>
        <p:spPr>
          <a:xfrm>
            <a:off x="6520250" y="724931"/>
            <a:ext cx="4983891" cy="0"/>
          </a:xfrm>
          <a:prstGeom prst="line">
            <a:avLst/>
          </a:prstGeom>
        </p:spPr>
        <p:style>
          <a:lnRef idx="3">
            <a:schemeClr val="dk1"/>
          </a:lnRef>
          <a:fillRef idx="0">
            <a:schemeClr val="dk1"/>
          </a:fillRef>
          <a:effectRef idx="2">
            <a:schemeClr val="dk1"/>
          </a:effectRef>
          <a:fontRef idx="minor">
            <a:schemeClr val="tx1"/>
          </a:fontRef>
        </p:style>
      </p:cxnSp>
      <p:sp>
        <p:nvSpPr>
          <p:cNvPr id="10" name="직사각형 9"/>
          <p:cNvSpPr/>
          <p:nvPr/>
        </p:nvSpPr>
        <p:spPr>
          <a:xfrm>
            <a:off x="6520249" y="123568"/>
            <a:ext cx="4983892"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Finite State Machine (WRITE)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1" name="직사각형 10"/>
          <p:cNvSpPr/>
          <p:nvPr/>
        </p:nvSpPr>
        <p:spPr>
          <a:xfrm>
            <a:off x="6520249" y="897923"/>
            <a:ext cx="4983892" cy="1977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500" dirty="0">
                <a:solidFill>
                  <a:schemeClr val="tx1"/>
                </a:solidFill>
                <a:latin typeface="배달의민족 연성" panose="020B0600000101010101" pitchFamily="50" charset="-127"/>
                <a:ea typeface="배달의민족 연성" panose="020B0600000101010101" pitchFamily="50" charset="-127"/>
              </a:rPr>
              <a:t>Write State properties</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p>
          <a:p>
            <a:r>
              <a:rPr lang="en-US" altLang="ko-KR" sz="1500" dirty="0">
                <a:solidFill>
                  <a:schemeClr val="tx1"/>
                </a:solidFill>
                <a:latin typeface="배달의민족 연성" panose="020B0600000101010101" pitchFamily="50" charset="-127"/>
                <a:ea typeface="배달의민족 연성" panose="020B0600000101010101" pitchFamily="50" charset="-127"/>
              </a:rPr>
              <a:t>    </a:t>
            </a:r>
            <a:r>
              <a:rPr lang="en-US" altLang="ko-KR" sz="1300" dirty="0">
                <a:solidFill>
                  <a:schemeClr val="tx1"/>
                </a:solidFill>
                <a:latin typeface="배달의민족 연성" panose="020B0600000101010101" pitchFamily="50" charset="-127"/>
                <a:ea typeface="배달의민족 연성" panose="020B0600000101010101" pitchFamily="50" charset="-127"/>
              </a:rPr>
              <a:t>When </a:t>
            </a:r>
            <a:r>
              <a:rPr lang="en-US" altLang="ko-KR" sz="1300" dirty="0" err="1">
                <a:solidFill>
                  <a:schemeClr val="tx1"/>
                </a:solidFill>
                <a:latin typeface="배달의민족 연성" panose="020B0600000101010101" pitchFamily="50" charset="-127"/>
                <a:ea typeface="배달의민족 연성" panose="020B0600000101010101" pitchFamily="50" charset="-127"/>
              </a:rPr>
              <a:t>Convolution_Done</a:t>
            </a:r>
            <a:r>
              <a:rPr lang="en-US" altLang="ko-KR" sz="1300" dirty="0">
                <a:solidFill>
                  <a:schemeClr val="tx1"/>
                </a:solidFill>
                <a:latin typeface="배달의민족 연성" panose="020B0600000101010101" pitchFamily="50" charset="-127"/>
                <a:ea typeface="배달의민족 연성" panose="020B0600000101010101" pitchFamily="50" charset="-127"/>
              </a:rPr>
              <a:t> signal is high level, Write state begins. If Write state begin, convolution result data will be written and saved in </a:t>
            </a:r>
            <a:r>
              <a:rPr lang="en-US" altLang="ko-KR" sz="1300" dirty="0" err="1">
                <a:solidFill>
                  <a:schemeClr val="tx1"/>
                </a:solidFill>
                <a:latin typeface="배달의민족 연성" panose="020B0600000101010101" pitchFamily="50" charset="-127"/>
                <a:ea typeface="배달의민족 연성" panose="020B0600000101010101" pitchFamily="50" charset="-127"/>
              </a:rPr>
              <a:t>BRAM_Result</a:t>
            </a:r>
            <a:r>
              <a:rPr lang="en-US" altLang="ko-KR" sz="1300" dirty="0">
                <a:solidFill>
                  <a:schemeClr val="tx1"/>
                </a:solidFill>
                <a:latin typeface="배달의민족 연성" panose="020B0600000101010101" pitchFamily="50" charset="-127"/>
                <a:ea typeface="배달의민족 연성" panose="020B0600000101010101" pitchFamily="50" charset="-127"/>
              </a:rPr>
              <a:t> Memory. When Write state is done(that means all of convolution result data are written and saved in </a:t>
            </a:r>
            <a:r>
              <a:rPr lang="en-US" altLang="ko-KR" sz="1300" dirty="0" err="1">
                <a:solidFill>
                  <a:schemeClr val="tx1"/>
                </a:solidFill>
                <a:latin typeface="배달의민족 연성" panose="020B0600000101010101" pitchFamily="50" charset="-127"/>
                <a:ea typeface="배달의민족 연성" panose="020B0600000101010101" pitchFamily="50" charset="-127"/>
              </a:rPr>
              <a:t>BRAM_Result</a:t>
            </a:r>
            <a:r>
              <a:rPr lang="en-US" altLang="ko-KR" sz="1300" dirty="0">
                <a:solidFill>
                  <a:schemeClr val="tx1"/>
                </a:solidFill>
                <a:latin typeface="배달의민족 연성" panose="020B0600000101010101" pitchFamily="50" charset="-127"/>
                <a:ea typeface="배달의민족 연성" panose="020B0600000101010101" pitchFamily="50" charset="-127"/>
              </a:rPr>
              <a:t> Memory), </a:t>
            </a:r>
            <a:r>
              <a:rPr lang="en-US" altLang="ko-KR" sz="1300" dirty="0" err="1">
                <a:solidFill>
                  <a:schemeClr val="tx1"/>
                </a:solidFill>
                <a:latin typeface="배달의민족 연성" panose="020B0600000101010101" pitchFamily="50" charset="-127"/>
                <a:ea typeface="배달의민족 연성" panose="020B0600000101010101" pitchFamily="50" charset="-127"/>
              </a:rPr>
              <a:t>Write_Done</a:t>
            </a:r>
            <a:r>
              <a:rPr lang="en-US" altLang="ko-KR" sz="1300" dirty="0">
                <a:solidFill>
                  <a:schemeClr val="tx1"/>
                </a:solidFill>
                <a:latin typeface="배달의민족 연성" panose="020B0600000101010101" pitchFamily="50" charset="-127"/>
                <a:ea typeface="배달의민족 연성" panose="020B0600000101010101" pitchFamily="50" charset="-127"/>
              </a:rPr>
              <a:t> signal goes high level and current state go back to IDLE state.</a:t>
            </a:r>
          </a:p>
        </p:txBody>
      </p:sp>
      <p:grpSp>
        <p:nvGrpSpPr>
          <p:cNvPr id="12" name="그룹 11"/>
          <p:cNvGrpSpPr/>
          <p:nvPr/>
        </p:nvGrpSpPr>
        <p:grpSpPr>
          <a:xfrm>
            <a:off x="428367" y="4036540"/>
            <a:ext cx="1612408" cy="1493641"/>
            <a:chOff x="7604482" y="2031278"/>
            <a:chExt cx="3821399" cy="3433274"/>
          </a:xfrm>
        </p:grpSpPr>
        <p:sp>
          <p:nvSpPr>
            <p:cNvPr id="13" name="직사각형 12"/>
            <p:cNvSpPr/>
            <p:nvPr/>
          </p:nvSpPr>
          <p:spPr>
            <a:xfrm>
              <a:off x="7604485" y="2199019"/>
              <a:ext cx="3697829" cy="32655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4" name="직사각형 13"/>
            <p:cNvSpPr/>
            <p:nvPr/>
          </p:nvSpPr>
          <p:spPr>
            <a:xfrm>
              <a:off x="8856403" y="2031278"/>
              <a:ext cx="1886931"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PE</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sp>
          <p:nvSpPr>
            <p:cNvPr id="15" name="타원 14"/>
            <p:cNvSpPr/>
            <p:nvPr/>
          </p:nvSpPr>
          <p:spPr>
            <a:xfrm>
              <a:off x="8149183" y="2751309"/>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16" name="타원 15"/>
            <p:cNvSpPr/>
            <p:nvPr/>
          </p:nvSpPr>
          <p:spPr>
            <a:xfrm>
              <a:off x="8149182" y="4660801"/>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17" name="직사각형 16"/>
            <p:cNvSpPr/>
            <p:nvPr/>
          </p:nvSpPr>
          <p:spPr>
            <a:xfrm>
              <a:off x="10389107" y="4582541"/>
              <a:ext cx="708454" cy="708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8" name="직선 화살표 연결선 17"/>
            <p:cNvCxnSpPr>
              <a:stCxn id="15" idx="4"/>
              <a:endCxn id="16" idx="0"/>
            </p:cNvCxnSpPr>
            <p:nvPr/>
          </p:nvCxnSpPr>
          <p:spPr>
            <a:xfrm flipH="1">
              <a:off x="8425150" y="3303244"/>
              <a:ext cx="1" cy="1357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직선 화살표 연결선 18"/>
            <p:cNvCxnSpPr>
              <a:endCxn id="17" idx="1"/>
            </p:cNvCxnSpPr>
            <p:nvPr/>
          </p:nvCxnSpPr>
          <p:spPr>
            <a:xfrm>
              <a:off x="8701117" y="4936768"/>
              <a:ext cx="16879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직선 화살표 연결선 19"/>
            <p:cNvCxnSpPr/>
            <p:nvPr/>
          </p:nvCxnSpPr>
          <p:spPr>
            <a:xfrm>
              <a:off x="11097561" y="4936768"/>
              <a:ext cx="328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이등변 삼각형 20"/>
            <p:cNvSpPr/>
            <p:nvPr/>
          </p:nvSpPr>
          <p:spPr>
            <a:xfrm rot="5400000">
              <a:off x="7581167" y="5145274"/>
              <a:ext cx="338074" cy="2914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22" name="이등변 삼각형 21"/>
            <p:cNvSpPr/>
            <p:nvPr/>
          </p:nvSpPr>
          <p:spPr>
            <a:xfrm rot="5400000">
              <a:off x="10373737" y="5087308"/>
              <a:ext cx="222889" cy="19214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23" name="직선 연결선 22"/>
            <p:cNvCxnSpPr>
              <a:stCxn id="15" idx="2"/>
              <a:endCxn id="15" idx="6"/>
            </p:cNvCxnSpPr>
            <p:nvPr/>
          </p:nvCxnSpPr>
          <p:spPr>
            <a:xfrm>
              <a:off x="8149183" y="3027277"/>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24" name="직선 연결선 23"/>
            <p:cNvCxnSpPr>
              <a:stCxn id="15" idx="1"/>
              <a:endCxn id="15" idx="5"/>
            </p:cNvCxnSpPr>
            <p:nvPr/>
          </p:nvCxnSpPr>
          <p:spPr>
            <a:xfrm>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25" name="직선 연결선 24"/>
            <p:cNvCxnSpPr>
              <a:stCxn id="15" idx="7"/>
              <a:endCxn id="15" idx="3"/>
            </p:cNvCxnSpPr>
            <p:nvPr/>
          </p:nvCxnSpPr>
          <p:spPr>
            <a:xfrm flipH="1">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26" name="직선 연결선 25"/>
            <p:cNvCxnSpPr>
              <a:stCxn id="16" idx="2"/>
              <a:endCxn id="16" idx="6"/>
            </p:cNvCxnSpPr>
            <p:nvPr/>
          </p:nvCxnSpPr>
          <p:spPr>
            <a:xfrm>
              <a:off x="8149182" y="4936769"/>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27" name="직선 연결선 26"/>
            <p:cNvCxnSpPr>
              <a:stCxn id="16" idx="0"/>
              <a:endCxn id="16" idx="4"/>
            </p:cNvCxnSpPr>
            <p:nvPr/>
          </p:nvCxnSpPr>
          <p:spPr>
            <a:xfrm>
              <a:off x="8425150" y="4660801"/>
              <a:ext cx="0" cy="551935"/>
            </a:xfrm>
            <a:prstGeom prst="line">
              <a:avLst/>
            </a:prstGeom>
          </p:spPr>
          <p:style>
            <a:lnRef idx="3">
              <a:schemeClr val="dk1"/>
            </a:lnRef>
            <a:fillRef idx="0">
              <a:schemeClr val="dk1"/>
            </a:fillRef>
            <a:effectRef idx="2">
              <a:schemeClr val="dk1"/>
            </a:effectRef>
            <a:fontRef idx="minor">
              <a:schemeClr val="tx1"/>
            </a:fontRef>
          </p:style>
        </p:cxnSp>
        <p:cxnSp>
          <p:nvCxnSpPr>
            <p:cNvPr id="28" name="직선 화살표 연결선 27"/>
            <p:cNvCxnSpPr/>
            <p:nvPr/>
          </p:nvCxnSpPr>
          <p:spPr>
            <a:xfrm flipV="1">
              <a:off x="7604482" y="4934952"/>
              <a:ext cx="544567" cy="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직사각형 28"/>
            <p:cNvSpPr/>
            <p:nvPr/>
          </p:nvSpPr>
          <p:spPr>
            <a:xfrm>
              <a:off x="7676165" y="4780493"/>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S</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30" name="직선 화살표 연결선 29"/>
            <p:cNvCxnSpPr/>
            <p:nvPr/>
          </p:nvCxnSpPr>
          <p:spPr>
            <a:xfrm>
              <a:off x="7604482" y="3027277"/>
              <a:ext cx="5561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직사각형 30"/>
            <p:cNvSpPr/>
            <p:nvPr/>
          </p:nvSpPr>
          <p:spPr>
            <a:xfrm>
              <a:off x="7664539" y="2864672"/>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W</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32" name="직선 화살표 연결선 31"/>
            <p:cNvCxnSpPr/>
            <p:nvPr/>
          </p:nvCxnSpPr>
          <p:spPr>
            <a:xfrm>
              <a:off x="8425147" y="2199019"/>
              <a:ext cx="1" cy="560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직사각형 32"/>
            <p:cNvSpPr/>
            <p:nvPr/>
          </p:nvSpPr>
          <p:spPr>
            <a:xfrm>
              <a:off x="8074105" y="2282752"/>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I</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grpSp>
      <p:grpSp>
        <p:nvGrpSpPr>
          <p:cNvPr id="34" name="그룹 33"/>
          <p:cNvGrpSpPr/>
          <p:nvPr/>
        </p:nvGrpSpPr>
        <p:grpSpPr>
          <a:xfrm>
            <a:off x="2037576" y="4032474"/>
            <a:ext cx="1612408" cy="1493641"/>
            <a:chOff x="7604482" y="2031278"/>
            <a:chExt cx="3821399" cy="3433274"/>
          </a:xfrm>
        </p:grpSpPr>
        <p:sp>
          <p:nvSpPr>
            <p:cNvPr id="35" name="직사각형 34"/>
            <p:cNvSpPr/>
            <p:nvPr/>
          </p:nvSpPr>
          <p:spPr>
            <a:xfrm>
              <a:off x="7604485" y="2199019"/>
              <a:ext cx="3697829" cy="32655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36" name="직사각형 35"/>
            <p:cNvSpPr/>
            <p:nvPr/>
          </p:nvSpPr>
          <p:spPr>
            <a:xfrm>
              <a:off x="8856403" y="2031278"/>
              <a:ext cx="1886931"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PE</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sp>
          <p:nvSpPr>
            <p:cNvPr id="37" name="타원 36"/>
            <p:cNvSpPr/>
            <p:nvPr/>
          </p:nvSpPr>
          <p:spPr>
            <a:xfrm>
              <a:off x="8149183" y="2751309"/>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38" name="타원 37"/>
            <p:cNvSpPr/>
            <p:nvPr/>
          </p:nvSpPr>
          <p:spPr>
            <a:xfrm>
              <a:off x="8149182" y="4660801"/>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39" name="직사각형 38"/>
            <p:cNvSpPr/>
            <p:nvPr/>
          </p:nvSpPr>
          <p:spPr>
            <a:xfrm>
              <a:off x="10389107" y="4582541"/>
              <a:ext cx="708454" cy="708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40" name="직선 화살표 연결선 39"/>
            <p:cNvCxnSpPr>
              <a:stCxn id="37" idx="4"/>
              <a:endCxn id="38" idx="0"/>
            </p:cNvCxnSpPr>
            <p:nvPr/>
          </p:nvCxnSpPr>
          <p:spPr>
            <a:xfrm flipH="1">
              <a:off x="8425150" y="3303244"/>
              <a:ext cx="1" cy="1357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직선 화살표 연결선 40"/>
            <p:cNvCxnSpPr>
              <a:endCxn id="39" idx="1"/>
            </p:cNvCxnSpPr>
            <p:nvPr/>
          </p:nvCxnSpPr>
          <p:spPr>
            <a:xfrm>
              <a:off x="8701117" y="4936768"/>
              <a:ext cx="16879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직선 화살표 연결선 41"/>
            <p:cNvCxnSpPr/>
            <p:nvPr/>
          </p:nvCxnSpPr>
          <p:spPr>
            <a:xfrm>
              <a:off x="11097561" y="4936768"/>
              <a:ext cx="328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이등변 삼각형 42"/>
            <p:cNvSpPr/>
            <p:nvPr/>
          </p:nvSpPr>
          <p:spPr>
            <a:xfrm rot="5400000">
              <a:off x="7581167" y="5145274"/>
              <a:ext cx="338074" cy="2914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44" name="이등변 삼각형 43"/>
            <p:cNvSpPr/>
            <p:nvPr/>
          </p:nvSpPr>
          <p:spPr>
            <a:xfrm rot="5400000">
              <a:off x="10373737" y="5087308"/>
              <a:ext cx="222889" cy="19214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45" name="직선 연결선 44"/>
            <p:cNvCxnSpPr>
              <a:stCxn id="37" idx="2"/>
              <a:endCxn id="37" idx="6"/>
            </p:cNvCxnSpPr>
            <p:nvPr/>
          </p:nvCxnSpPr>
          <p:spPr>
            <a:xfrm>
              <a:off x="8149183" y="3027277"/>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46" name="직선 연결선 45"/>
            <p:cNvCxnSpPr>
              <a:stCxn id="37" idx="1"/>
              <a:endCxn id="37" idx="5"/>
            </p:cNvCxnSpPr>
            <p:nvPr/>
          </p:nvCxnSpPr>
          <p:spPr>
            <a:xfrm>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47" name="직선 연결선 46"/>
            <p:cNvCxnSpPr>
              <a:stCxn id="37" idx="7"/>
              <a:endCxn id="37" idx="3"/>
            </p:cNvCxnSpPr>
            <p:nvPr/>
          </p:nvCxnSpPr>
          <p:spPr>
            <a:xfrm flipH="1">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p:cNvCxnSpPr>
              <a:stCxn id="38" idx="2"/>
              <a:endCxn id="38" idx="6"/>
            </p:cNvCxnSpPr>
            <p:nvPr/>
          </p:nvCxnSpPr>
          <p:spPr>
            <a:xfrm>
              <a:off x="8149182" y="4936769"/>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49" name="직선 연결선 48"/>
            <p:cNvCxnSpPr>
              <a:stCxn id="38" idx="0"/>
              <a:endCxn id="38" idx="4"/>
            </p:cNvCxnSpPr>
            <p:nvPr/>
          </p:nvCxnSpPr>
          <p:spPr>
            <a:xfrm>
              <a:off x="8425150" y="4660801"/>
              <a:ext cx="0" cy="551935"/>
            </a:xfrm>
            <a:prstGeom prst="line">
              <a:avLst/>
            </a:prstGeom>
          </p:spPr>
          <p:style>
            <a:lnRef idx="3">
              <a:schemeClr val="dk1"/>
            </a:lnRef>
            <a:fillRef idx="0">
              <a:schemeClr val="dk1"/>
            </a:fillRef>
            <a:effectRef idx="2">
              <a:schemeClr val="dk1"/>
            </a:effectRef>
            <a:fontRef idx="minor">
              <a:schemeClr val="tx1"/>
            </a:fontRef>
          </p:style>
        </p:cxnSp>
        <p:cxnSp>
          <p:nvCxnSpPr>
            <p:cNvPr id="50" name="직선 화살표 연결선 49"/>
            <p:cNvCxnSpPr/>
            <p:nvPr/>
          </p:nvCxnSpPr>
          <p:spPr>
            <a:xfrm flipV="1">
              <a:off x="7604482" y="4934952"/>
              <a:ext cx="544567" cy="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직사각형 50"/>
            <p:cNvSpPr/>
            <p:nvPr/>
          </p:nvSpPr>
          <p:spPr>
            <a:xfrm>
              <a:off x="7676165" y="4780493"/>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S</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52" name="직선 화살표 연결선 51"/>
            <p:cNvCxnSpPr/>
            <p:nvPr/>
          </p:nvCxnSpPr>
          <p:spPr>
            <a:xfrm>
              <a:off x="7604482" y="3027277"/>
              <a:ext cx="5561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직사각형 52"/>
            <p:cNvSpPr/>
            <p:nvPr/>
          </p:nvSpPr>
          <p:spPr>
            <a:xfrm>
              <a:off x="7664539" y="2864672"/>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W</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54" name="직선 화살표 연결선 53"/>
            <p:cNvCxnSpPr/>
            <p:nvPr/>
          </p:nvCxnSpPr>
          <p:spPr>
            <a:xfrm>
              <a:off x="8425147" y="2199019"/>
              <a:ext cx="1" cy="560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직사각형 54"/>
            <p:cNvSpPr/>
            <p:nvPr/>
          </p:nvSpPr>
          <p:spPr>
            <a:xfrm>
              <a:off x="8074105" y="2282752"/>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I</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grpSp>
      <p:grpSp>
        <p:nvGrpSpPr>
          <p:cNvPr id="56" name="그룹 55"/>
          <p:cNvGrpSpPr/>
          <p:nvPr/>
        </p:nvGrpSpPr>
        <p:grpSpPr>
          <a:xfrm>
            <a:off x="3654456" y="4032474"/>
            <a:ext cx="1612408" cy="1493641"/>
            <a:chOff x="7604482" y="2031278"/>
            <a:chExt cx="3821399" cy="3433274"/>
          </a:xfrm>
        </p:grpSpPr>
        <p:sp>
          <p:nvSpPr>
            <p:cNvPr id="57" name="직사각형 56"/>
            <p:cNvSpPr/>
            <p:nvPr/>
          </p:nvSpPr>
          <p:spPr>
            <a:xfrm>
              <a:off x="7604485" y="2199019"/>
              <a:ext cx="3697829" cy="32655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58" name="직사각형 57"/>
            <p:cNvSpPr/>
            <p:nvPr/>
          </p:nvSpPr>
          <p:spPr>
            <a:xfrm>
              <a:off x="8856403" y="2031278"/>
              <a:ext cx="1886931"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PE</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sp>
          <p:nvSpPr>
            <p:cNvPr id="59" name="타원 58"/>
            <p:cNvSpPr/>
            <p:nvPr/>
          </p:nvSpPr>
          <p:spPr>
            <a:xfrm>
              <a:off x="8149183" y="2751309"/>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60" name="타원 59"/>
            <p:cNvSpPr/>
            <p:nvPr/>
          </p:nvSpPr>
          <p:spPr>
            <a:xfrm>
              <a:off x="8149182" y="4660801"/>
              <a:ext cx="551935" cy="5519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61" name="직사각형 60"/>
            <p:cNvSpPr/>
            <p:nvPr/>
          </p:nvSpPr>
          <p:spPr>
            <a:xfrm>
              <a:off x="10389107" y="4582541"/>
              <a:ext cx="708454" cy="7084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62" name="직선 화살표 연결선 61"/>
            <p:cNvCxnSpPr>
              <a:stCxn id="59" idx="4"/>
              <a:endCxn id="60" idx="0"/>
            </p:cNvCxnSpPr>
            <p:nvPr/>
          </p:nvCxnSpPr>
          <p:spPr>
            <a:xfrm flipH="1">
              <a:off x="8425150" y="3303244"/>
              <a:ext cx="1" cy="1357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직선 화살표 연결선 62"/>
            <p:cNvCxnSpPr>
              <a:endCxn id="61" idx="1"/>
            </p:cNvCxnSpPr>
            <p:nvPr/>
          </p:nvCxnSpPr>
          <p:spPr>
            <a:xfrm>
              <a:off x="8701117" y="4936768"/>
              <a:ext cx="16879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직선 화살표 연결선 63"/>
            <p:cNvCxnSpPr/>
            <p:nvPr/>
          </p:nvCxnSpPr>
          <p:spPr>
            <a:xfrm>
              <a:off x="11097561" y="4936768"/>
              <a:ext cx="3283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이등변 삼각형 64"/>
            <p:cNvSpPr/>
            <p:nvPr/>
          </p:nvSpPr>
          <p:spPr>
            <a:xfrm rot="5400000">
              <a:off x="7581167" y="5145274"/>
              <a:ext cx="338074" cy="2914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6" name="이등변 삼각형 65"/>
            <p:cNvSpPr/>
            <p:nvPr/>
          </p:nvSpPr>
          <p:spPr>
            <a:xfrm rot="5400000">
              <a:off x="10373737" y="5087308"/>
              <a:ext cx="222889" cy="19214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67" name="직선 연결선 66"/>
            <p:cNvCxnSpPr>
              <a:stCxn id="59" idx="2"/>
              <a:endCxn id="59" idx="6"/>
            </p:cNvCxnSpPr>
            <p:nvPr/>
          </p:nvCxnSpPr>
          <p:spPr>
            <a:xfrm>
              <a:off x="8149183" y="3027277"/>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68" name="직선 연결선 67"/>
            <p:cNvCxnSpPr>
              <a:stCxn id="59" idx="1"/>
              <a:endCxn id="59" idx="5"/>
            </p:cNvCxnSpPr>
            <p:nvPr/>
          </p:nvCxnSpPr>
          <p:spPr>
            <a:xfrm>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69" name="직선 연결선 68"/>
            <p:cNvCxnSpPr>
              <a:stCxn id="59" idx="7"/>
              <a:endCxn id="59" idx="3"/>
            </p:cNvCxnSpPr>
            <p:nvPr/>
          </p:nvCxnSpPr>
          <p:spPr>
            <a:xfrm flipH="1">
              <a:off x="8230012" y="2832138"/>
              <a:ext cx="390277" cy="390277"/>
            </a:xfrm>
            <a:prstGeom prst="line">
              <a:avLst/>
            </a:prstGeom>
          </p:spPr>
          <p:style>
            <a:lnRef idx="3">
              <a:schemeClr val="dk1"/>
            </a:lnRef>
            <a:fillRef idx="0">
              <a:schemeClr val="dk1"/>
            </a:fillRef>
            <a:effectRef idx="2">
              <a:schemeClr val="dk1"/>
            </a:effectRef>
            <a:fontRef idx="minor">
              <a:schemeClr val="tx1"/>
            </a:fontRef>
          </p:style>
        </p:cxnSp>
        <p:cxnSp>
          <p:nvCxnSpPr>
            <p:cNvPr id="70" name="직선 연결선 69"/>
            <p:cNvCxnSpPr>
              <a:stCxn id="60" idx="2"/>
              <a:endCxn id="60" idx="6"/>
            </p:cNvCxnSpPr>
            <p:nvPr/>
          </p:nvCxnSpPr>
          <p:spPr>
            <a:xfrm>
              <a:off x="8149182" y="4936769"/>
              <a:ext cx="551935" cy="0"/>
            </a:xfrm>
            <a:prstGeom prst="line">
              <a:avLst/>
            </a:prstGeom>
          </p:spPr>
          <p:style>
            <a:lnRef idx="3">
              <a:schemeClr val="dk1"/>
            </a:lnRef>
            <a:fillRef idx="0">
              <a:schemeClr val="dk1"/>
            </a:fillRef>
            <a:effectRef idx="2">
              <a:schemeClr val="dk1"/>
            </a:effectRef>
            <a:fontRef idx="minor">
              <a:schemeClr val="tx1"/>
            </a:fontRef>
          </p:style>
        </p:cxnSp>
        <p:cxnSp>
          <p:nvCxnSpPr>
            <p:cNvPr id="71" name="직선 연결선 70"/>
            <p:cNvCxnSpPr>
              <a:stCxn id="60" idx="0"/>
              <a:endCxn id="60" idx="4"/>
            </p:cNvCxnSpPr>
            <p:nvPr/>
          </p:nvCxnSpPr>
          <p:spPr>
            <a:xfrm>
              <a:off x="8425150" y="4660801"/>
              <a:ext cx="0" cy="551935"/>
            </a:xfrm>
            <a:prstGeom prst="line">
              <a:avLst/>
            </a:prstGeom>
          </p:spPr>
          <p:style>
            <a:lnRef idx="3">
              <a:schemeClr val="dk1"/>
            </a:lnRef>
            <a:fillRef idx="0">
              <a:schemeClr val="dk1"/>
            </a:fillRef>
            <a:effectRef idx="2">
              <a:schemeClr val="dk1"/>
            </a:effectRef>
            <a:fontRef idx="minor">
              <a:schemeClr val="tx1"/>
            </a:fontRef>
          </p:style>
        </p:cxnSp>
        <p:cxnSp>
          <p:nvCxnSpPr>
            <p:cNvPr id="72" name="직선 화살표 연결선 71"/>
            <p:cNvCxnSpPr/>
            <p:nvPr/>
          </p:nvCxnSpPr>
          <p:spPr>
            <a:xfrm flipV="1">
              <a:off x="7604482" y="4934952"/>
              <a:ext cx="544567" cy="1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직사각형 72"/>
            <p:cNvSpPr/>
            <p:nvPr/>
          </p:nvSpPr>
          <p:spPr>
            <a:xfrm>
              <a:off x="7676165" y="4780493"/>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S</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74" name="직선 화살표 연결선 73"/>
            <p:cNvCxnSpPr/>
            <p:nvPr/>
          </p:nvCxnSpPr>
          <p:spPr>
            <a:xfrm>
              <a:off x="7604482" y="3027277"/>
              <a:ext cx="5561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직사각형 74"/>
            <p:cNvSpPr/>
            <p:nvPr/>
          </p:nvSpPr>
          <p:spPr>
            <a:xfrm>
              <a:off x="7664539" y="2864672"/>
              <a:ext cx="320350"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W</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cxnSp>
          <p:nvCxnSpPr>
            <p:cNvPr id="76" name="직선 화살표 연결선 75"/>
            <p:cNvCxnSpPr/>
            <p:nvPr/>
          </p:nvCxnSpPr>
          <p:spPr>
            <a:xfrm>
              <a:off x="8425147" y="2199019"/>
              <a:ext cx="1" cy="5605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직사각형 76"/>
            <p:cNvSpPr/>
            <p:nvPr/>
          </p:nvSpPr>
          <p:spPr>
            <a:xfrm>
              <a:off x="8074105" y="2282752"/>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tx1"/>
                  </a:solidFill>
                  <a:latin typeface="배달의민족 연성" panose="020B0600000101010101" pitchFamily="50" charset="-127"/>
                  <a:ea typeface="배달의민족 연성" panose="020B0600000101010101" pitchFamily="50" charset="-127"/>
                </a:rPr>
                <a:t>I</a:t>
              </a:r>
              <a:endParaRPr lang="ko-KR" altLang="en-US" sz="1000" b="1" dirty="0">
                <a:solidFill>
                  <a:schemeClr val="tx1"/>
                </a:solidFill>
                <a:latin typeface="배달의민족 연성" panose="020B0600000101010101" pitchFamily="50" charset="-127"/>
                <a:ea typeface="배달의민족 연성" panose="020B0600000101010101" pitchFamily="50" charset="-127"/>
              </a:endParaRPr>
            </a:p>
          </p:txBody>
        </p:sp>
      </p:grpSp>
      <p:sp>
        <p:nvSpPr>
          <p:cNvPr id="2" name="타원 1"/>
          <p:cNvSpPr/>
          <p:nvPr/>
        </p:nvSpPr>
        <p:spPr>
          <a:xfrm>
            <a:off x="5317801" y="4774592"/>
            <a:ext cx="82379" cy="823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78" name="타원 77"/>
          <p:cNvSpPr/>
          <p:nvPr/>
        </p:nvSpPr>
        <p:spPr>
          <a:xfrm>
            <a:off x="5463781" y="4781880"/>
            <a:ext cx="82379" cy="823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79" name="타원 78"/>
          <p:cNvSpPr/>
          <p:nvPr/>
        </p:nvSpPr>
        <p:spPr>
          <a:xfrm>
            <a:off x="5609761" y="4774592"/>
            <a:ext cx="82379" cy="823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80" name="직선 화살표 연결선 79"/>
          <p:cNvCxnSpPr/>
          <p:nvPr/>
        </p:nvCxnSpPr>
        <p:spPr>
          <a:xfrm flipV="1">
            <a:off x="6425976" y="4774592"/>
            <a:ext cx="2987831" cy="12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직선 화살표 연결선 80"/>
          <p:cNvCxnSpPr/>
          <p:nvPr/>
        </p:nvCxnSpPr>
        <p:spPr>
          <a:xfrm flipH="1">
            <a:off x="6425976" y="5320900"/>
            <a:ext cx="29878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직사각형 81"/>
          <p:cNvSpPr/>
          <p:nvPr/>
        </p:nvSpPr>
        <p:spPr>
          <a:xfrm>
            <a:off x="6893453" y="4681793"/>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Convolution Result Data in</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3" name="직사각형 82"/>
          <p:cNvSpPr/>
          <p:nvPr/>
        </p:nvSpPr>
        <p:spPr>
          <a:xfrm>
            <a:off x="6893453" y="5222935"/>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Write Done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4" name="직사각형 83"/>
          <p:cNvSpPr/>
          <p:nvPr/>
        </p:nvSpPr>
        <p:spPr>
          <a:xfrm>
            <a:off x="9406403" y="3586898"/>
            <a:ext cx="2144410" cy="2375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5" name="직사각형 84"/>
          <p:cNvSpPr/>
          <p:nvPr/>
        </p:nvSpPr>
        <p:spPr>
          <a:xfrm>
            <a:off x="10067232" y="3332545"/>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86" name="이등변 삼각형 85"/>
          <p:cNvSpPr/>
          <p:nvPr/>
        </p:nvSpPr>
        <p:spPr>
          <a:xfrm rot="5400000">
            <a:off x="9394415" y="5672268"/>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87" name="그룹 86"/>
          <p:cNvGrpSpPr/>
          <p:nvPr/>
        </p:nvGrpSpPr>
        <p:grpSpPr>
          <a:xfrm>
            <a:off x="9980340" y="3690447"/>
            <a:ext cx="1430610" cy="2120836"/>
            <a:chOff x="10120387" y="1395545"/>
            <a:chExt cx="1430610" cy="2120836"/>
          </a:xfrm>
        </p:grpSpPr>
        <p:sp>
          <p:nvSpPr>
            <p:cNvPr id="88" name="직사각형 87"/>
            <p:cNvSpPr/>
            <p:nvPr/>
          </p:nvSpPr>
          <p:spPr>
            <a:xfrm>
              <a:off x="10127910" y="1579994"/>
              <a:ext cx="1423087" cy="1936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9" name="직사각형 88"/>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90" name="직선 연결선 89"/>
            <p:cNvCxnSpPr/>
            <p:nvPr/>
          </p:nvCxnSpPr>
          <p:spPr>
            <a:xfrm>
              <a:off x="10127908" y="174854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1" name="직선 연결선 90"/>
            <p:cNvCxnSpPr/>
            <p:nvPr/>
          </p:nvCxnSpPr>
          <p:spPr>
            <a:xfrm>
              <a:off x="10127907" y="1917751"/>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2" name="직선 연결선 91"/>
            <p:cNvCxnSpPr/>
            <p:nvPr/>
          </p:nvCxnSpPr>
          <p:spPr>
            <a:xfrm>
              <a:off x="10127906" y="207872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3" name="직선 연결선 92"/>
            <p:cNvCxnSpPr/>
            <p:nvPr/>
          </p:nvCxnSpPr>
          <p:spPr>
            <a:xfrm>
              <a:off x="10127906" y="223145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4" name="직선 연결선 93"/>
            <p:cNvCxnSpPr/>
            <p:nvPr/>
          </p:nvCxnSpPr>
          <p:spPr>
            <a:xfrm>
              <a:off x="10127906" y="239243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5" name="직선 연결선 94"/>
            <p:cNvCxnSpPr/>
            <p:nvPr/>
          </p:nvCxnSpPr>
          <p:spPr>
            <a:xfrm>
              <a:off x="10120387" y="2751740"/>
              <a:ext cx="1423087" cy="0"/>
            </a:xfrm>
            <a:prstGeom prst="line">
              <a:avLst/>
            </a:prstGeom>
          </p:spPr>
          <p:style>
            <a:lnRef idx="3">
              <a:schemeClr val="dk1"/>
            </a:lnRef>
            <a:fillRef idx="0">
              <a:schemeClr val="dk1"/>
            </a:fillRef>
            <a:effectRef idx="2">
              <a:schemeClr val="dk1"/>
            </a:effectRef>
            <a:fontRef idx="minor">
              <a:schemeClr val="tx1"/>
            </a:fontRef>
          </p:style>
        </p:cxnSp>
        <p:sp>
          <p:nvSpPr>
            <p:cNvPr id="96" name="직사각형 95"/>
            <p:cNvSpPr/>
            <p:nvPr/>
          </p:nvSpPr>
          <p:spPr>
            <a:xfrm>
              <a:off x="10463894" y="2981105"/>
              <a:ext cx="736062"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Result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97" name="직사각형 96"/>
            <p:cNvSpPr/>
            <p:nvPr/>
          </p:nvSpPr>
          <p:spPr>
            <a:xfrm>
              <a:off x="10351330" y="2435148"/>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98" name="직사각형 97"/>
            <p:cNvSpPr/>
            <p:nvPr/>
          </p:nvSpPr>
          <p:spPr>
            <a:xfrm>
              <a:off x="10343810" y="1780871"/>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99" name="직사각형 98"/>
            <p:cNvSpPr/>
            <p:nvPr/>
          </p:nvSpPr>
          <p:spPr>
            <a:xfrm>
              <a:off x="10343809" y="1941557"/>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00" name="직사각형 99"/>
            <p:cNvSpPr/>
            <p:nvPr/>
          </p:nvSpPr>
          <p:spPr>
            <a:xfrm>
              <a:off x="10343808" y="2099300"/>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01" name="직사각형 100"/>
            <p:cNvSpPr/>
            <p:nvPr/>
          </p:nvSpPr>
          <p:spPr>
            <a:xfrm>
              <a:off x="10343807" y="2261254"/>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spTree>
    <p:extLst>
      <p:ext uri="{BB962C8B-B14F-4D97-AF65-F5344CB8AC3E}">
        <p14:creationId xmlns:p14="http://schemas.microsoft.com/office/powerpoint/2010/main" val="119436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그룹 108"/>
          <p:cNvGrpSpPr/>
          <p:nvPr/>
        </p:nvGrpSpPr>
        <p:grpSpPr>
          <a:xfrm>
            <a:off x="1152735" y="1046880"/>
            <a:ext cx="6846206" cy="4905919"/>
            <a:chOff x="312475" y="420803"/>
            <a:chExt cx="6846206" cy="4905919"/>
          </a:xfrm>
        </p:grpSpPr>
        <p:grpSp>
          <p:nvGrpSpPr>
            <p:cNvPr id="67" name="그룹 66"/>
            <p:cNvGrpSpPr/>
            <p:nvPr/>
          </p:nvGrpSpPr>
          <p:grpSpPr>
            <a:xfrm>
              <a:off x="312475" y="538848"/>
              <a:ext cx="2144410" cy="1318384"/>
              <a:chOff x="2771457" y="-104218"/>
              <a:chExt cx="2144410" cy="1318384"/>
            </a:xfrm>
          </p:grpSpPr>
          <p:sp>
            <p:nvSpPr>
              <p:cNvPr id="5" name="직사각형 4"/>
              <p:cNvSpPr/>
              <p:nvPr/>
            </p:nvSpPr>
            <p:spPr>
              <a:xfrm>
                <a:off x="2771457" y="150135"/>
                <a:ext cx="2144410" cy="1064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 name="직사각형 5"/>
              <p:cNvSpPr/>
              <p:nvPr/>
            </p:nvSpPr>
            <p:spPr>
              <a:xfrm>
                <a:off x="3432286" y="-104218"/>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7" name="이등변 삼각형 6"/>
              <p:cNvSpPr/>
              <p:nvPr/>
            </p:nvSpPr>
            <p:spPr>
              <a:xfrm rot="16200000">
                <a:off x="4622576" y="924148"/>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8" name="그룹 7"/>
              <p:cNvGrpSpPr/>
              <p:nvPr/>
            </p:nvGrpSpPr>
            <p:grpSpPr>
              <a:xfrm>
                <a:off x="2908074" y="253684"/>
                <a:ext cx="1423087" cy="791272"/>
                <a:chOff x="10127910" y="1395545"/>
                <a:chExt cx="1423087" cy="791272"/>
              </a:xfrm>
            </p:grpSpPr>
            <p:sp>
              <p:nvSpPr>
                <p:cNvPr id="9" name="직사각형 8"/>
                <p:cNvSpPr/>
                <p:nvPr/>
              </p:nvSpPr>
              <p:spPr>
                <a:xfrm>
                  <a:off x="10127910" y="1579995"/>
                  <a:ext cx="1423087" cy="606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0" name="직사각형 9"/>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7" name="직사각형 16"/>
                <p:cNvSpPr/>
                <p:nvPr/>
              </p:nvSpPr>
              <p:spPr>
                <a:xfrm>
                  <a:off x="10397346" y="1728055"/>
                  <a:ext cx="892580"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schemeClr val="tx1"/>
                      </a:solidFill>
                      <a:latin typeface="배달의민족 연성" panose="020B0600000101010101" pitchFamily="50" charset="-127"/>
                      <a:ea typeface="배달의민족 연성" panose="020B0600000101010101" pitchFamily="50" charset="-127"/>
                    </a:rPr>
                    <a:t>Input</a:t>
                  </a:r>
                  <a:endParaRPr lang="ko-KR" altLang="en-US" sz="1300" b="1" dirty="0">
                    <a:solidFill>
                      <a:schemeClr val="tx1"/>
                    </a:solidFill>
                    <a:latin typeface="배달의민족 연성" panose="020B0600000101010101" pitchFamily="50" charset="-127"/>
                    <a:ea typeface="배달의민족 연성" panose="020B0600000101010101" pitchFamily="50" charset="-127"/>
                  </a:endParaRPr>
                </a:p>
              </p:txBody>
            </p:sp>
          </p:grpSp>
        </p:grpSp>
        <p:sp>
          <p:nvSpPr>
            <p:cNvPr id="61" name="직사각형 60"/>
            <p:cNvSpPr/>
            <p:nvPr/>
          </p:nvSpPr>
          <p:spPr>
            <a:xfrm>
              <a:off x="3564422" y="611758"/>
              <a:ext cx="3594259" cy="47149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2" name="직사각형 61"/>
            <p:cNvSpPr/>
            <p:nvPr/>
          </p:nvSpPr>
          <p:spPr>
            <a:xfrm>
              <a:off x="3807574" y="420803"/>
              <a:ext cx="1463928" cy="3601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Controller</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63" name="타원 62"/>
            <p:cNvSpPr/>
            <p:nvPr/>
          </p:nvSpPr>
          <p:spPr>
            <a:xfrm>
              <a:off x="4130163" y="881133"/>
              <a:ext cx="818750" cy="8131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IDLE</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64" name="타원 63"/>
            <p:cNvSpPr/>
            <p:nvPr/>
          </p:nvSpPr>
          <p:spPr>
            <a:xfrm>
              <a:off x="4130163" y="1973005"/>
              <a:ext cx="818750" cy="8131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65" name="타원 64"/>
            <p:cNvSpPr/>
            <p:nvPr/>
          </p:nvSpPr>
          <p:spPr>
            <a:xfrm>
              <a:off x="4130163" y="4156749"/>
              <a:ext cx="818750" cy="8131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W</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66" name="타원 65"/>
            <p:cNvSpPr/>
            <p:nvPr/>
          </p:nvSpPr>
          <p:spPr>
            <a:xfrm>
              <a:off x="4130163" y="3064877"/>
              <a:ext cx="818750" cy="8131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C</a:t>
              </a:r>
            </a:p>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(PE)</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grpSp>
          <p:nvGrpSpPr>
            <p:cNvPr id="68" name="그룹 67"/>
            <p:cNvGrpSpPr/>
            <p:nvPr/>
          </p:nvGrpSpPr>
          <p:grpSpPr>
            <a:xfrm>
              <a:off x="312475" y="2087395"/>
              <a:ext cx="2144410" cy="1318384"/>
              <a:chOff x="2771457" y="-104218"/>
              <a:chExt cx="2144410" cy="1318384"/>
            </a:xfrm>
          </p:grpSpPr>
          <p:sp>
            <p:nvSpPr>
              <p:cNvPr id="69" name="직사각형 68"/>
              <p:cNvSpPr/>
              <p:nvPr/>
            </p:nvSpPr>
            <p:spPr>
              <a:xfrm>
                <a:off x="2771457" y="150135"/>
                <a:ext cx="2144410" cy="1064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70" name="직사각형 69"/>
              <p:cNvSpPr/>
              <p:nvPr/>
            </p:nvSpPr>
            <p:spPr>
              <a:xfrm>
                <a:off x="3432286" y="-104218"/>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71" name="이등변 삼각형 70"/>
              <p:cNvSpPr/>
              <p:nvPr/>
            </p:nvSpPr>
            <p:spPr>
              <a:xfrm rot="16200000">
                <a:off x="4622576" y="924148"/>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72" name="그룹 71"/>
              <p:cNvGrpSpPr/>
              <p:nvPr/>
            </p:nvGrpSpPr>
            <p:grpSpPr>
              <a:xfrm>
                <a:off x="2908074" y="253684"/>
                <a:ext cx="1423087" cy="791272"/>
                <a:chOff x="10127910" y="1395545"/>
                <a:chExt cx="1423087" cy="791272"/>
              </a:xfrm>
            </p:grpSpPr>
            <p:sp>
              <p:nvSpPr>
                <p:cNvPr id="73" name="직사각형 72"/>
                <p:cNvSpPr/>
                <p:nvPr/>
              </p:nvSpPr>
              <p:spPr>
                <a:xfrm>
                  <a:off x="10127910" y="1579995"/>
                  <a:ext cx="1423087" cy="606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74" name="직사각형 73"/>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75" name="직사각형 74"/>
                <p:cNvSpPr/>
                <p:nvPr/>
              </p:nvSpPr>
              <p:spPr>
                <a:xfrm>
                  <a:off x="10397346" y="1728055"/>
                  <a:ext cx="892580"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300" b="1" dirty="0">
                    <a:solidFill>
                      <a:schemeClr val="tx1"/>
                    </a:solidFill>
                    <a:latin typeface="배달의민족 연성" panose="020B0600000101010101" pitchFamily="50" charset="-127"/>
                    <a:ea typeface="배달의민족 연성" panose="020B0600000101010101" pitchFamily="50" charset="-127"/>
                  </a:endParaRPr>
                </a:p>
              </p:txBody>
            </p:sp>
          </p:grpSp>
        </p:grpSp>
        <p:grpSp>
          <p:nvGrpSpPr>
            <p:cNvPr id="76" name="그룹 75"/>
            <p:cNvGrpSpPr/>
            <p:nvPr/>
          </p:nvGrpSpPr>
          <p:grpSpPr>
            <a:xfrm>
              <a:off x="312475" y="3635942"/>
              <a:ext cx="2144410" cy="1318384"/>
              <a:chOff x="2771457" y="-104218"/>
              <a:chExt cx="2144410" cy="1318384"/>
            </a:xfrm>
          </p:grpSpPr>
          <p:sp>
            <p:nvSpPr>
              <p:cNvPr id="77" name="직사각형 76"/>
              <p:cNvSpPr/>
              <p:nvPr/>
            </p:nvSpPr>
            <p:spPr>
              <a:xfrm>
                <a:off x="2771457" y="150135"/>
                <a:ext cx="2144410" cy="1064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78" name="직사각형 77"/>
              <p:cNvSpPr/>
              <p:nvPr/>
            </p:nvSpPr>
            <p:spPr>
              <a:xfrm>
                <a:off x="3432286" y="-104218"/>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79" name="이등변 삼각형 78"/>
              <p:cNvSpPr/>
              <p:nvPr/>
            </p:nvSpPr>
            <p:spPr>
              <a:xfrm rot="16200000">
                <a:off x="4622576" y="924148"/>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80" name="그룹 79"/>
              <p:cNvGrpSpPr/>
              <p:nvPr/>
            </p:nvGrpSpPr>
            <p:grpSpPr>
              <a:xfrm>
                <a:off x="2908074" y="253684"/>
                <a:ext cx="1423087" cy="791272"/>
                <a:chOff x="10127910" y="1395545"/>
                <a:chExt cx="1423087" cy="791272"/>
              </a:xfrm>
            </p:grpSpPr>
            <p:sp>
              <p:nvSpPr>
                <p:cNvPr id="81" name="직사각형 80"/>
                <p:cNvSpPr/>
                <p:nvPr/>
              </p:nvSpPr>
              <p:spPr>
                <a:xfrm>
                  <a:off x="10127910" y="1579995"/>
                  <a:ext cx="1423087" cy="606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2" name="직사각형 81"/>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83" name="직사각형 82"/>
                <p:cNvSpPr/>
                <p:nvPr/>
              </p:nvSpPr>
              <p:spPr>
                <a:xfrm>
                  <a:off x="10397346" y="1728055"/>
                  <a:ext cx="892580"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schemeClr val="tx1"/>
                      </a:solidFill>
                      <a:latin typeface="배달의민족 연성" panose="020B0600000101010101" pitchFamily="50" charset="-127"/>
                      <a:ea typeface="배달의민족 연성" panose="020B0600000101010101" pitchFamily="50" charset="-127"/>
                    </a:rPr>
                    <a:t>Result</a:t>
                  </a:r>
                  <a:endParaRPr lang="ko-KR" altLang="en-US" sz="1300" b="1" dirty="0">
                    <a:solidFill>
                      <a:schemeClr val="tx1"/>
                    </a:solidFill>
                    <a:latin typeface="배달의민족 연성" panose="020B0600000101010101" pitchFamily="50" charset="-127"/>
                    <a:ea typeface="배달의민족 연성" panose="020B0600000101010101" pitchFamily="50" charset="-127"/>
                  </a:endParaRPr>
                </a:p>
              </p:txBody>
            </p:sp>
          </p:grpSp>
        </p:grpSp>
        <p:sp>
          <p:nvSpPr>
            <p:cNvPr id="86" name="직사각형 85"/>
            <p:cNvSpPr/>
            <p:nvPr/>
          </p:nvSpPr>
          <p:spPr>
            <a:xfrm>
              <a:off x="5514654" y="1038482"/>
              <a:ext cx="1423087" cy="39567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87" name="직사각형 86"/>
            <p:cNvSpPr/>
            <p:nvPr/>
          </p:nvSpPr>
          <p:spPr>
            <a:xfrm>
              <a:off x="5561506" y="854033"/>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Inner Register</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88" name="이등변 삼각형 87"/>
            <p:cNvSpPr/>
            <p:nvPr/>
          </p:nvSpPr>
          <p:spPr>
            <a:xfrm rot="5400000">
              <a:off x="3552434" y="5036705"/>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89" name="직선 연결선 88"/>
            <p:cNvCxnSpPr/>
            <p:nvPr/>
          </p:nvCxnSpPr>
          <p:spPr>
            <a:xfrm>
              <a:off x="5514652" y="1207028"/>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0" name="직선 연결선 89"/>
            <p:cNvCxnSpPr/>
            <p:nvPr/>
          </p:nvCxnSpPr>
          <p:spPr>
            <a:xfrm>
              <a:off x="5514651" y="137623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1" name="직선 연결선 90"/>
            <p:cNvCxnSpPr/>
            <p:nvPr/>
          </p:nvCxnSpPr>
          <p:spPr>
            <a:xfrm>
              <a:off x="5514650" y="1537212"/>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2" name="직선 연결선 91"/>
            <p:cNvCxnSpPr/>
            <p:nvPr/>
          </p:nvCxnSpPr>
          <p:spPr>
            <a:xfrm>
              <a:off x="5514650" y="1689947"/>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3" name="직선 연결선 92"/>
            <p:cNvCxnSpPr/>
            <p:nvPr/>
          </p:nvCxnSpPr>
          <p:spPr>
            <a:xfrm>
              <a:off x="5514650" y="1850918"/>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4" name="직선 연결선 93"/>
            <p:cNvCxnSpPr/>
            <p:nvPr/>
          </p:nvCxnSpPr>
          <p:spPr>
            <a:xfrm>
              <a:off x="5507134" y="425363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5" name="직선 연결선 94"/>
            <p:cNvCxnSpPr/>
            <p:nvPr/>
          </p:nvCxnSpPr>
          <p:spPr>
            <a:xfrm>
              <a:off x="5507133" y="3969802"/>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6" name="직선 연결선 95"/>
            <p:cNvCxnSpPr/>
            <p:nvPr/>
          </p:nvCxnSpPr>
          <p:spPr>
            <a:xfrm>
              <a:off x="5507132" y="329029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7" name="직선 연결선 96"/>
            <p:cNvCxnSpPr/>
            <p:nvPr/>
          </p:nvCxnSpPr>
          <p:spPr>
            <a:xfrm>
              <a:off x="5514650" y="3016852"/>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8" name="직선 연결선 97"/>
            <p:cNvCxnSpPr/>
            <p:nvPr/>
          </p:nvCxnSpPr>
          <p:spPr>
            <a:xfrm>
              <a:off x="5507131" y="2210228"/>
              <a:ext cx="1423087" cy="0"/>
            </a:xfrm>
            <a:prstGeom prst="line">
              <a:avLst/>
            </a:prstGeom>
          </p:spPr>
          <p:style>
            <a:lnRef idx="3">
              <a:schemeClr val="dk1"/>
            </a:lnRef>
            <a:fillRef idx="0">
              <a:schemeClr val="dk1"/>
            </a:fillRef>
            <a:effectRef idx="2">
              <a:schemeClr val="dk1"/>
            </a:effectRef>
            <a:fontRef idx="minor">
              <a:schemeClr val="tx1"/>
            </a:fontRef>
          </p:style>
        </p:cxnSp>
        <p:sp>
          <p:nvSpPr>
            <p:cNvPr id="99" name="직사각형 98"/>
            <p:cNvSpPr/>
            <p:nvPr/>
          </p:nvSpPr>
          <p:spPr>
            <a:xfrm>
              <a:off x="5893637" y="2501317"/>
              <a:ext cx="675459"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Input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00" name="직사각형 99"/>
            <p:cNvSpPr/>
            <p:nvPr/>
          </p:nvSpPr>
          <p:spPr>
            <a:xfrm>
              <a:off x="5787784" y="3474744"/>
              <a:ext cx="861778"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01" name="직사각형 100"/>
            <p:cNvSpPr/>
            <p:nvPr/>
          </p:nvSpPr>
          <p:spPr>
            <a:xfrm>
              <a:off x="5787784" y="4489527"/>
              <a:ext cx="861778"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b="1" dirty="0" err="1">
                  <a:solidFill>
                    <a:schemeClr val="tx1"/>
                  </a:solidFill>
                  <a:latin typeface="배달의민족 연성" panose="020B0600000101010101" pitchFamily="50" charset="-127"/>
                  <a:ea typeface="배달의민족 연성" panose="020B0600000101010101" pitchFamily="50" charset="-127"/>
                </a:rPr>
                <a:t>Conv</a:t>
              </a:r>
              <a:endParaRPr lang="ko-KR" altLang="en-US" sz="1500" b="1" dirty="0">
                <a:solidFill>
                  <a:schemeClr val="tx1"/>
                </a:solidFill>
                <a:latin typeface="배달의민족 연성" panose="020B0600000101010101" pitchFamily="50" charset="-127"/>
                <a:ea typeface="배달의민족 연성" panose="020B0600000101010101" pitchFamily="50" charset="-127"/>
              </a:endParaRPr>
            </a:p>
          </p:txBody>
        </p:sp>
        <p:sp>
          <p:nvSpPr>
            <p:cNvPr id="102" name="직사각형 101"/>
            <p:cNvSpPr/>
            <p:nvPr/>
          </p:nvSpPr>
          <p:spPr>
            <a:xfrm>
              <a:off x="5738074" y="1893636"/>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03" name="직사각형 102"/>
            <p:cNvSpPr/>
            <p:nvPr/>
          </p:nvSpPr>
          <p:spPr>
            <a:xfrm>
              <a:off x="5738074" y="3098388"/>
              <a:ext cx="976237" cy="135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04" name="직사각형 103"/>
            <p:cNvSpPr/>
            <p:nvPr/>
          </p:nvSpPr>
          <p:spPr>
            <a:xfrm>
              <a:off x="5738074" y="4064482"/>
              <a:ext cx="976237" cy="105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05" name="직사각형 104"/>
            <p:cNvSpPr/>
            <p:nvPr/>
          </p:nvSpPr>
          <p:spPr>
            <a:xfrm>
              <a:off x="5730554" y="1239359"/>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06" name="직사각형 105"/>
            <p:cNvSpPr/>
            <p:nvPr/>
          </p:nvSpPr>
          <p:spPr>
            <a:xfrm>
              <a:off x="5730553" y="1400045"/>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07" name="직사각형 106"/>
            <p:cNvSpPr/>
            <p:nvPr/>
          </p:nvSpPr>
          <p:spPr>
            <a:xfrm>
              <a:off x="5730552" y="1557788"/>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08" name="직사각형 107"/>
            <p:cNvSpPr/>
            <p:nvPr/>
          </p:nvSpPr>
          <p:spPr>
            <a:xfrm>
              <a:off x="5730551" y="1719742"/>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sp>
        <p:nvSpPr>
          <p:cNvPr id="110" name="직사각형 109"/>
          <p:cNvSpPr/>
          <p:nvPr/>
        </p:nvSpPr>
        <p:spPr>
          <a:xfrm>
            <a:off x="131805" y="131806"/>
            <a:ext cx="9341709"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latin typeface="배달의민족 연성" panose="020B0600000101010101" pitchFamily="50" charset="-127"/>
                <a:ea typeface="배달의민족 연성" panose="020B0600000101010101" pitchFamily="50" charset="-127"/>
              </a:rPr>
              <a:t>How to Design ( Connect BRAM &amp; Controller &amp; Convolution Module &amp; No Arbiter)</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11" name="직사각형 110"/>
          <p:cNvSpPr/>
          <p:nvPr/>
        </p:nvSpPr>
        <p:spPr>
          <a:xfrm>
            <a:off x="9614935" y="131805"/>
            <a:ext cx="2448757"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&lt; CNN Controller &gt;</a:t>
            </a:r>
          </a:p>
        </p:txBody>
      </p:sp>
      <p:cxnSp>
        <p:nvCxnSpPr>
          <p:cNvPr id="4" name="직선 화살표 연결선 3"/>
          <p:cNvCxnSpPr>
            <a:stCxn id="5" idx="3"/>
          </p:cNvCxnSpPr>
          <p:nvPr/>
        </p:nvCxnSpPr>
        <p:spPr>
          <a:xfrm flipV="1">
            <a:off x="3297145" y="1944563"/>
            <a:ext cx="1107536" cy="6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직선 화살표 연결선 83"/>
          <p:cNvCxnSpPr/>
          <p:nvPr/>
        </p:nvCxnSpPr>
        <p:spPr>
          <a:xfrm flipV="1">
            <a:off x="3278180" y="3553473"/>
            <a:ext cx="1107536" cy="6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직선 화살표 연결선 13"/>
          <p:cNvCxnSpPr>
            <a:endCxn id="77" idx="3"/>
          </p:cNvCxnSpPr>
          <p:nvPr/>
        </p:nvCxnSpPr>
        <p:spPr>
          <a:xfrm flipH="1">
            <a:off x="3297145" y="5048387"/>
            <a:ext cx="11044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4" name="그룹 33"/>
          <p:cNvGrpSpPr/>
          <p:nvPr/>
        </p:nvGrpSpPr>
        <p:grpSpPr>
          <a:xfrm>
            <a:off x="8860691" y="3098166"/>
            <a:ext cx="2326292" cy="1998760"/>
            <a:chOff x="8481751" y="2583537"/>
            <a:chExt cx="2326292" cy="1998760"/>
          </a:xfrm>
        </p:grpSpPr>
        <p:grpSp>
          <p:nvGrpSpPr>
            <p:cNvPr id="16" name="그룹 15"/>
            <p:cNvGrpSpPr/>
            <p:nvPr/>
          </p:nvGrpSpPr>
          <p:grpSpPr>
            <a:xfrm>
              <a:off x="8483666" y="2583537"/>
              <a:ext cx="2324377" cy="1998760"/>
              <a:chOff x="8483666" y="2583536"/>
              <a:chExt cx="3378820" cy="2905489"/>
            </a:xfrm>
          </p:grpSpPr>
          <p:sp>
            <p:nvSpPr>
              <p:cNvPr id="85" name="직사각형 84"/>
              <p:cNvSpPr/>
              <p:nvPr/>
            </p:nvSpPr>
            <p:spPr>
              <a:xfrm>
                <a:off x="8483668" y="2712617"/>
                <a:ext cx="3378818" cy="277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12" name="직사각형 111"/>
              <p:cNvSpPr/>
              <p:nvPr/>
            </p:nvSpPr>
            <p:spPr>
              <a:xfrm>
                <a:off x="9447053" y="2583536"/>
                <a:ext cx="1452046"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Convolution (PE)</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13" name="타원 112"/>
              <p:cNvSpPr/>
              <p:nvPr/>
            </p:nvSpPr>
            <p:spPr>
              <a:xfrm>
                <a:off x="8902828" y="3137620"/>
                <a:ext cx="424729" cy="424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114" name="타원 113"/>
              <p:cNvSpPr/>
              <p:nvPr/>
            </p:nvSpPr>
            <p:spPr>
              <a:xfrm>
                <a:off x="8902827" y="4607027"/>
                <a:ext cx="424729" cy="424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115" name="직사각형 114"/>
              <p:cNvSpPr/>
              <p:nvPr/>
            </p:nvSpPr>
            <p:spPr>
              <a:xfrm>
                <a:off x="10626512" y="4546804"/>
                <a:ext cx="545175" cy="545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16" name="직선 화살표 연결선 115"/>
              <p:cNvCxnSpPr>
                <a:stCxn id="113" idx="4"/>
                <a:endCxn id="114" idx="0"/>
              </p:cNvCxnSpPr>
              <p:nvPr/>
            </p:nvCxnSpPr>
            <p:spPr>
              <a:xfrm flipH="1">
                <a:off x="9115192" y="3562349"/>
                <a:ext cx="1" cy="1044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직선 화살표 연결선 116"/>
              <p:cNvCxnSpPr>
                <a:endCxn id="115" idx="1"/>
              </p:cNvCxnSpPr>
              <p:nvPr/>
            </p:nvCxnSpPr>
            <p:spPr>
              <a:xfrm>
                <a:off x="9327556" y="4819391"/>
                <a:ext cx="1298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직선 화살표 연결선 117"/>
              <p:cNvCxnSpPr/>
              <p:nvPr/>
            </p:nvCxnSpPr>
            <p:spPr>
              <a:xfrm>
                <a:off x="11171687" y="4819391"/>
                <a:ext cx="6907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9" name="이등변 삼각형 118"/>
              <p:cNvSpPr/>
              <p:nvPr/>
            </p:nvSpPr>
            <p:spPr>
              <a:xfrm rot="5400000">
                <a:off x="8465724" y="5246810"/>
                <a:ext cx="260157" cy="22427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120" name="이등변 삼각형 119"/>
              <p:cNvSpPr/>
              <p:nvPr/>
            </p:nvSpPr>
            <p:spPr>
              <a:xfrm rot="5400000">
                <a:off x="10614684" y="4935236"/>
                <a:ext cx="171519" cy="14786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21" name="직선 연결선 120"/>
              <p:cNvCxnSpPr>
                <a:stCxn id="113" idx="2"/>
                <a:endCxn id="113" idx="6"/>
              </p:cNvCxnSpPr>
              <p:nvPr/>
            </p:nvCxnSpPr>
            <p:spPr>
              <a:xfrm>
                <a:off x="8902828" y="3349985"/>
                <a:ext cx="424729" cy="0"/>
              </a:xfrm>
              <a:prstGeom prst="line">
                <a:avLst/>
              </a:prstGeom>
            </p:spPr>
            <p:style>
              <a:lnRef idx="3">
                <a:schemeClr val="dk1"/>
              </a:lnRef>
              <a:fillRef idx="0">
                <a:schemeClr val="dk1"/>
              </a:fillRef>
              <a:effectRef idx="2">
                <a:schemeClr val="dk1"/>
              </a:effectRef>
              <a:fontRef idx="minor">
                <a:schemeClr val="tx1"/>
              </a:fontRef>
            </p:style>
          </p:cxnSp>
          <p:cxnSp>
            <p:nvCxnSpPr>
              <p:cNvPr id="122" name="직선 연결선 121"/>
              <p:cNvCxnSpPr>
                <a:stCxn id="113" idx="1"/>
                <a:endCxn id="113" idx="5"/>
              </p:cNvCxnSpPr>
              <p:nvPr/>
            </p:nvCxnSpPr>
            <p:spPr>
              <a:xfrm>
                <a:off x="8965028" y="3199820"/>
                <a:ext cx="300329" cy="300329"/>
              </a:xfrm>
              <a:prstGeom prst="line">
                <a:avLst/>
              </a:prstGeom>
            </p:spPr>
            <p:style>
              <a:lnRef idx="3">
                <a:schemeClr val="dk1"/>
              </a:lnRef>
              <a:fillRef idx="0">
                <a:schemeClr val="dk1"/>
              </a:fillRef>
              <a:effectRef idx="2">
                <a:schemeClr val="dk1"/>
              </a:effectRef>
              <a:fontRef idx="minor">
                <a:schemeClr val="tx1"/>
              </a:fontRef>
            </p:style>
          </p:cxnSp>
          <p:cxnSp>
            <p:nvCxnSpPr>
              <p:cNvPr id="123" name="직선 연결선 122"/>
              <p:cNvCxnSpPr>
                <a:stCxn id="113" idx="7"/>
                <a:endCxn id="113" idx="3"/>
              </p:cNvCxnSpPr>
              <p:nvPr/>
            </p:nvCxnSpPr>
            <p:spPr>
              <a:xfrm flipH="1">
                <a:off x="8965028" y="3199820"/>
                <a:ext cx="300329" cy="300329"/>
              </a:xfrm>
              <a:prstGeom prst="line">
                <a:avLst/>
              </a:prstGeom>
            </p:spPr>
            <p:style>
              <a:lnRef idx="3">
                <a:schemeClr val="dk1"/>
              </a:lnRef>
              <a:fillRef idx="0">
                <a:schemeClr val="dk1"/>
              </a:fillRef>
              <a:effectRef idx="2">
                <a:schemeClr val="dk1"/>
              </a:effectRef>
              <a:fontRef idx="minor">
                <a:schemeClr val="tx1"/>
              </a:fontRef>
            </p:style>
          </p:cxnSp>
          <p:sp>
            <p:nvSpPr>
              <p:cNvPr id="125" name="직사각형 124"/>
              <p:cNvSpPr/>
              <p:nvPr/>
            </p:nvSpPr>
            <p:spPr>
              <a:xfrm>
                <a:off x="8594035" y="3085037"/>
                <a:ext cx="246518"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W</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26" name="직사각형 125"/>
              <p:cNvSpPr/>
              <p:nvPr/>
            </p:nvSpPr>
            <p:spPr>
              <a:xfrm>
                <a:off x="8593816" y="4568752"/>
                <a:ext cx="190500" cy="1216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S</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24" name="직사각형 123"/>
              <p:cNvSpPr/>
              <p:nvPr/>
            </p:nvSpPr>
            <p:spPr>
              <a:xfrm>
                <a:off x="8742434" y="2762330"/>
                <a:ext cx="540273"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I</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grpSp>
        <p:cxnSp>
          <p:nvCxnSpPr>
            <p:cNvPr id="25" name="직선 연결선 24"/>
            <p:cNvCxnSpPr>
              <a:stCxn id="114" idx="2"/>
              <a:endCxn id="114" idx="6"/>
            </p:cNvCxnSpPr>
            <p:nvPr/>
          </p:nvCxnSpPr>
          <p:spPr>
            <a:xfrm>
              <a:off x="8772018" y="4121639"/>
              <a:ext cx="292182" cy="0"/>
            </a:xfrm>
            <a:prstGeom prst="line">
              <a:avLst/>
            </a:prstGeom>
          </p:spPr>
          <p:style>
            <a:lnRef idx="3">
              <a:schemeClr val="dk1"/>
            </a:lnRef>
            <a:fillRef idx="0">
              <a:schemeClr val="dk1"/>
            </a:fillRef>
            <a:effectRef idx="2">
              <a:schemeClr val="dk1"/>
            </a:effectRef>
            <a:fontRef idx="minor">
              <a:schemeClr val="tx1"/>
            </a:fontRef>
          </p:style>
        </p:cxnSp>
        <p:cxnSp>
          <p:nvCxnSpPr>
            <p:cNvPr id="27" name="직선 연결선 26"/>
            <p:cNvCxnSpPr>
              <a:stCxn id="114" idx="0"/>
              <a:endCxn id="114" idx="4"/>
            </p:cNvCxnSpPr>
            <p:nvPr/>
          </p:nvCxnSpPr>
          <p:spPr>
            <a:xfrm>
              <a:off x="8918109" y="3975548"/>
              <a:ext cx="0" cy="292182"/>
            </a:xfrm>
            <a:prstGeom prst="line">
              <a:avLst/>
            </a:prstGeom>
          </p:spPr>
          <p:style>
            <a:lnRef idx="3">
              <a:schemeClr val="dk1"/>
            </a:lnRef>
            <a:fillRef idx="0">
              <a:schemeClr val="dk1"/>
            </a:fillRef>
            <a:effectRef idx="2">
              <a:schemeClr val="dk1"/>
            </a:effectRef>
            <a:fontRef idx="minor">
              <a:schemeClr val="tx1"/>
            </a:fontRef>
          </p:style>
        </p:cxnSp>
        <p:cxnSp>
          <p:nvCxnSpPr>
            <p:cNvPr id="29" name="직선 화살표 연결선 28"/>
            <p:cNvCxnSpPr/>
            <p:nvPr/>
          </p:nvCxnSpPr>
          <p:spPr>
            <a:xfrm>
              <a:off x="8909871" y="2672335"/>
              <a:ext cx="0" cy="292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직선 화살표 연결선 32"/>
            <p:cNvCxnSpPr>
              <a:endCxn id="113" idx="2"/>
            </p:cNvCxnSpPr>
            <p:nvPr/>
          </p:nvCxnSpPr>
          <p:spPr>
            <a:xfrm>
              <a:off x="8483665" y="3110796"/>
              <a:ext cx="28835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7" name="직선 화살표 연결선 126"/>
            <p:cNvCxnSpPr/>
            <p:nvPr/>
          </p:nvCxnSpPr>
          <p:spPr>
            <a:xfrm>
              <a:off x="8481751" y="4118009"/>
              <a:ext cx="28835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6" name="직선 연결선 35"/>
          <p:cNvCxnSpPr/>
          <p:nvPr/>
        </p:nvCxnSpPr>
        <p:spPr>
          <a:xfrm>
            <a:off x="7777997" y="3252449"/>
            <a:ext cx="682262" cy="0"/>
          </a:xfrm>
          <a:prstGeom prst="line">
            <a:avLst/>
          </a:prstGeom>
        </p:spPr>
        <p:style>
          <a:lnRef idx="3">
            <a:schemeClr val="dk1"/>
          </a:lnRef>
          <a:fillRef idx="0">
            <a:schemeClr val="dk1"/>
          </a:fillRef>
          <a:effectRef idx="2">
            <a:schemeClr val="dk1"/>
          </a:effectRef>
          <a:fontRef idx="minor">
            <a:schemeClr val="tx1"/>
          </a:fontRef>
        </p:style>
      </p:cxnSp>
      <p:cxnSp>
        <p:nvCxnSpPr>
          <p:cNvPr id="38" name="직선 연결선 37"/>
          <p:cNvCxnSpPr/>
          <p:nvPr/>
        </p:nvCxnSpPr>
        <p:spPr>
          <a:xfrm flipV="1">
            <a:off x="8460259" y="2836305"/>
            <a:ext cx="0" cy="416144"/>
          </a:xfrm>
          <a:prstGeom prst="line">
            <a:avLst/>
          </a:prstGeom>
        </p:spPr>
        <p:style>
          <a:lnRef idx="3">
            <a:schemeClr val="dk1"/>
          </a:lnRef>
          <a:fillRef idx="0">
            <a:schemeClr val="dk1"/>
          </a:fillRef>
          <a:effectRef idx="2">
            <a:schemeClr val="dk1"/>
          </a:effectRef>
          <a:fontRef idx="minor">
            <a:schemeClr val="tx1"/>
          </a:fontRef>
        </p:style>
      </p:cxnSp>
      <p:cxnSp>
        <p:nvCxnSpPr>
          <p:cNvPr id="40" name="직선 연결선 39"/>
          <p:cNvCxnSpPr/>
          <p:nvPr/>
        </p:nvCxnSpPr>
        <p:spPr>
          <a:xfrm>
            <a:off x="8460259" y="2836305"/>
            <a:ext cx="828552" cy="0"/>
          </a:xfrm>
          <a:prstGeom prst="line">
            <a:avLst/>
          </a:prstGeom>
        </p:spPr>
        <p:style>
          <a:lnRef idx="3">
            <a:schemeClr val="dk1"/>
          </a:lnRef>
          <a:fillRef idx="0">
            <a:schemeClr val="dk1"/>
          </a:fillRef>
          <a:effectRef idx="2">
            <a:schemeClr val="dk1"/>
          </a:effectRef>
          <a:fontRef idx="minor">
            <a:schemeClr val="tx1"/>
          </a:fontRef>
        </p:style>
      </p:cxnSp>
      <p:cxnSp>
        <p:nvCxnSpPr>
          <p:cNvPr id="42" name="직선 연결선 41"/>
          <p:cNvCxnSpPr/>
          <p:nvPr/>
        </p:nvCxnSpPr>
        <p:spPr>
          <a:xfrm>
            <a:off x="9280573" y="2836305"/>
            <a:ext cx="8238" cy="350659"/>
          </a:xfrm>
          <a:prstGeom prst="line">
            <a:avLst/>
          </a:prstGeom>
        </p:spPr>
        <p:style>
          <a:lnRef idx="3">
            <a:schemeClr val="dk1"/>
          </a:lnRef>
          <a:fillRef idx="0">
            <a:schemeClr val="dk1"/>
          </a:fillRef>
          <a:effectRef idx="2">
            <a:schemeClr val="dk1"/>
          </a:effectRef>
          <a:fontRef idx="minor">
            <a:schemeClr val="tx1"/>
          </a:fontRef>
        </p:style>
      </p:cxnSp>
      <p:cxnSp>
        <p:nvCxnSpPr>
          <p:cNvPr id="44" name="직선 연결선 43"/>
          <p:cNvCxnSpPr/>
          <p:nvPr/>
        </p:nvCxnSpPr>
        <p:spPr>
          <a:xfrm>
            <a:off x="7770478" y="4253776"/>
            <a:ext cx="689781" cy="0"/>
          </a:xfrm>
          <a:prstGeom prst="line">
            <a:avLst/>
          </a:prstGeom>
        </p:spPr>
        <p:style>
          <a:lnRef idx="3">
            <a:schemeClr val="dk1"/>
          </a:lnRef>
          <a:fillRef idx="0">
            <a:schemeClr val="dk1"/>
          </a:fillRef>
          <a:effectRef idx="2">
            <a:schemeClr val="dk1"/>
          </a:effectRef>
          <a:fontRef idx="minor">
            <a:schemeClr val="tx1"/>
          </a:fontRef>
        </p:style>
      </p:cxnSp>
      <p:cxnSp>
        <p:nvCxnSpPr>
          <p:cNvPr id="46" name="직선 연결선 45"/>
          <p:cNvCxnSpPr/>
          <p:nvPr/>
        </p:nvCxnSpPr>
        <p:spPr>
          <a:xfrm flipV="1">
            <a:off x="8460259" y="3625425"/>
            <a:ext cx="0" cy="628351"/>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p:cNvCxnSpPr/>
          <p:nvPr/>
        </p:nvCxnSpPr>
        <p:spPr>
          <a:xfrm>
            <a:off x="8460259" y="3628269"/>
            <a:ext cx="400432" cy="0"/>
          </a:xfrm>
          <a:prstGeom prst="line">
            <a:avLst/>
          </a:prstGeom>
        </p:spPr>
        <p:style>
          <a:lnRef idx="3">
            <a:schemeClr val="dk1"/>
          </a:lnRef>
          <a:fillRef idx="0">
            <a:schemeClr val="dk1"/>
          </a:fillRef>
          <a:effectRef idx="2">
            <a:schemeClr val="dk1"/>
          </a:effectRef>
          <a:fontRef idx="minor">
            <a:schemeClr val="tx1"/>
          </a:fontRef>
        </p:style>
      </p:cxnSp>
      <p:cxnSp>
        <p:nvCxnSpPr>
          <p:cNvPr id="50" name="직선 연결선 49"/>
          <p:cNvCxnSpPr/>
          <p:nvPr/>
        </p:nvCxnSpPr>
        <p:spPr>
          <a:xfrm>
            <a:off x="11186983" y="4632638"/>
            <a:ext cx="238898" cy="0"/>
          </a:xfrm>
          <a:prstGeom prst="line">
            <a:avLst/>
          </a:prstGeom>
        </p:spPr>
        <p:style>
          <a:lnRef idx="3">
            <a:schemeClr val="dk1"/>
          </a:lnRef>
          <a:fillRef idx="0">
            <a:schemeClr val="dk1"/>
          </a:fillRef>
          <a:effectRef idx="2">
            <a:schemeClr val="dk1"/>
          </a:effectRef>
          <a:fontRef idx="minor">
            <a:schemeClr val="tx1"/>
          </a:fontRef>
        </p:style>
      </p:cxnSp>
      <p:cxnSp>
        <p:nvCxnSpPr>
          <p:cNvPr id="52" name="직선 연결선 51"/>
          <p:cNvCxnSpPr/>
          <p:nvPr/>
        </p:nvCxnSpPr>
        <p:spPr>
          <a:xfrm>
            <a:off x="11434119" y="4632638"/>
            <a:ext cx="0" cy="625704"/>
          </a:xfrm>
          <a:prstGeom prst="line">
            <a:avLst/>
          </a:prstGeom>
        </p:spPr>
        <p:style>
          <a:lnRef idx="3">
            <a:schemeClr val="dk1"/>
          </a:lnRef>
          <a:fillRef idx="0">
            <a:schemeClr val="dk1"/>
          </a:fillRef>
          <a:effectRef idx="2">
            <a:schemeClr val="dk1"/>
          </a:effectRef>
          <a:fontRef idx="minor">
            <a:schemeClr val="tx1"/>
          </a:fontRef>
        </p:style>
      </p:cxnSp>
      <p:cxnSp>
        <p:nvCxnSpPr>
          <p:cNvPr id="54" name="직선 화살표 연결선 53"/>
          <p:cNvCxnSpPr/>
          <p:nvPr/>
        </p:nvCxnSpPr>
        <p:spPr>
          <a:xfrm flipH="1">
            <a:off x="7770478" y="5246433"/>
            <a:ext cx="3655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734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1805" y="131806"/>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How to Design</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6" name="직사각형 5"/>
          <p:cNvSpPr/>
          <p:nvPr/>
        </p:nvSpPr>
        <p:spPr>
          <a:xfrm>
            <a:off x="5311657" y="131806"/>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IDLE</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51" name="사다리꼴 50"/>
          <p:cNvSpPr/>
          <p:nvPr/>
        </p:nvSpPr>
        <p:spPr>
          <a:xfrm>
            <a:off x="4478781" y="3120923"/>
            <a:ext cx="2601304" cy="40267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If(</a:t>
            </a:r>
            <a:r>
              <a:rPr lang="en-US" altLang="ko-KR" sz="1500" dirty="0" err="1">
                <a:solidFill>
                  <a:schemeClr val="tx1"/>
                </a:solidFill>
                <a:latin typeface="배달의민족 연성" panose="020B0600000101010101" pitchFamily="50" charset="-127"/>
                <a:ea typeface="배달의민족 연성" panose="020B0600000101010101" pitchFamily="50" charset="-127"/>
              </a:rPr>
              <a:t>I_Done</a:t>
            </a:r>
            <a:r>
              <a:rPr lang="en-US" altLang="ko-KR" sz="1500" dirty="0">
                <a:solidFill>
                  <a:schemeClr val="tx1"/>
                </a:solidFill>
                <a:latin typeface="배달의민족 연성" panose="020B0600000101010101" pitchFamily="50" charset="-127"/>
                <a:ea typeface="배달의민족 연성" panose="020B0600000101010101" pitchFamily="50" charset="-127"/>
              </a:rPr>
              <a:t> &amp;&amp;</a:t>
            </a:r>
            <a:r>
              <a:rPr lang="en-US" altLang="ko-KR" sz="1500" dirty="0" err="1">
                <a:solidFill>
                  <a:schemeClr val="tx1"/>
                </a:solidFill>
                <a:latin typeface="배달의민족 연성" panose="020B0600000101010101" pitchFamily="50" charset="-127"/>
                <a:ea typeface="배달의민족 연성" panose="020B0600000101010101" pitchFamily="50" charset="-127"/>
              </a:rPr>
              <a:t>W_Done</a:t>
            </a:r>
            <a:r>
              <a:rPr lang="en-US" altLang="ko-KR" sz="1500" dirty="0">
                <a:solidFill>
                  <a:schemeClr val="tx1"/>
                </a:solidFill>
                <a:latin typeface="배달의민족 연성" panose="020B0600000101010101" pitchFamily="50" charset="-127"/>
                <a:ea typeface="배달의민족 연성" panose="020B0600000101010101" pitchFamily="50" charset="-127"/>
              </a:rPr>
              <a:t>)</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55" name="직선 화살표 연결선 54"/>
          <p:cNvCxnSpPr>
            <a:stCxn id="51" idx="2"/>
          </p:cNvCxnSpPr>
          <p:nvPr/>
        </p:nvCxnSpPr>
        <p:spPr>
          <a:xfrm>
            <a:off x="5779433" y="3523595"/>
            <a:ext cx="0" cy="2292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직선 화살표 연결선 58"/>
          <p:cNvCxnSpPr>
            <a:stCxn id="6" idx="2"/>
          </p:cNvCxnSpPr>
          <p:nvPr/>
        </p:nvCxnSpPr>
        <p:spPr>
          <a:xfrm flipH="1">
            <a:off x="5779433" y="552312"/>
            <a:ext cx="2007" cy="662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1" name="직사각형 110"/>
          <p:cNvSpPr/>
          <p:nvPr/>
        </p:nvSpPr>
        <p:spPr>
          <a:xfrm>
            <a:off x="131805" y="493061"/>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 Flow Chart )</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57" name="직사각형 56"/>
          <p:cNvSpPr/>
          <p:nvPr/>
        </p:nvSpPr>
        <p:spPr>
          <a:xfrm>
            <a:off x="5309650" y="1198860"/>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READ</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60" name="직선 화살표 연결선 59"/>
          <p:cNvCxnSpPr>
            <a:stCxn id="57" idx="2"/>
            <a:endCxn id="51" idx="0"/>
          </p:cNvCxnSpPr>
          <p:nvPr/>
        </p:nvCxnSpPr>
        <p:spPr>
          <a:xfrm>
            <a:off x="5779433" y="1619366"/>
            <a:ext cx="0" cy="1501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직사각형 61"/>
          <p:cNvSpPr/>
          <p:nvPr/>
        </p:nvSpPr>
        <p:spPr>
          <a:xfrm>
            <a:off x="5432381" y="685207"/>
            <a:ext cx="702084"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Start</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20" name="직선 화살표 연결선 19"/>
          <p:cNvCxnSpPr/>
          <p:nvPr/>
        </p:nvCxnSpPr>
        <p:spPr>
          <a:xfrm>
            <a:off x="5779433" y="1828795"/>
            <a:ext cx="32174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직선 화살표 연결선 26"/>
          <p:cNvCxnSpPr/>
          <p:nvPr/>
        </p:nvCxnSpPr>
        <p:spPr>
          <a:xfrm flipH="1" flipV="1">
            <a:off x="5776934" y="2168821"/>
            <a:ext cx="3217446" cy="10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직선 화살표 연결선 121"/>
          <p:cNvCxnSpPr/>
          <p:nvPr/>
        </p:nvCxnSpPr>
        <p:spPr>
          <a:xfrm>
            <a:off x="2557482" y="2153734"/>
            <a:ext cx="3219451" cy="1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직선 화살표 연결선 122"/>
          <p:cNvCxnSpPr/>
          <p:nvPr/>
        </p:nvCxnSpPr>
        <p:spPr>
          <a:xfrm flipH="1" flipV="1">
            <a:off x="2560656" y="1828795"/>
            <a:ext cx="3216280" cy="3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4" name="직사각형 123"/>
          <p:cNvSpPr/>
          <p:nvPr/>
        </p:nvSpPr>
        <p:spPr>
          <a:xfrm>
            <a:off x="6232421" y="1736245"/>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Input Data Read</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25" name="직사각형 124"/>
          <p:cNvSpPr/>
          <p:nvPr/>
        </p:nvSpPr>
        <p:spPr>
          <a:xfrm>
            <a:off x="6232421" y="2072986"/>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Input Done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26" name="직사각형 125"/>
          <p:cNvSpPr/>
          <p:nvPr/>
        </p:nvSpPr>
        <p:spPr>
          <a:xfrm>
            <a:off x="3242090" y="2063734"/>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Weight Done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27" name="직사각형 126"/>
          <p:cNvSpPr/>
          <p:nvPr/>
        </p:nvSpPr>
        <p:spPr>
          <a:xfrm>
            <a:off x="3242090" y="1741450"/>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Weight Data Read</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34" name="직사각형 133"/>
          <p:cNvSpPr/>
          <p:nvPr/>
        </p:nvSpPr>
        <p:spPr>
          <a:xfrm>
            <a:off x="9614935" y="131805"/>
            <a:ext cx="2448757"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&lt; Read State &gt;</a:t>
            </a:r>
          </a:p>
        </p:txBody>
      </p:sp>
      <p:sp>
        <p:nvSpPr>
          <p:cNvPr id="146" name="직사각형 145"/>
          <p:cNvSpPr/>
          <p:nvPr/>
        </p:nvSpPr>
        <p:spPr>
          <a:xfrm>
            <a:off x="5150512" y="4422569"/>
            <a:ext cx="1257839"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err="1">
                <a:solidFill>
                  <a:schemeClr val="tx1"/>
                </a:solidFill>
                <a:latin typeface="배달의민족 연성" panose="020B0600000101010101" pitchFamily="50" charset="-127"/>
                <a:ea typeface="배달의민족 연성" panose="020B0600000101010101" pitchFamily="50" charset="-127"/>
              </a:rPr>
              <a:t>Conv</a:t>
            </a:r>
            <a:r>
              <a:rPr lang="en-US" altLang="ko-KR" sz="1500" dirty="0">
                <a:solidFill>
                  <a:schemeClr val="tx1"/>
                </a:solidFill>
                <a:latin typeface="배달의민족 연성" panose="020B0600000101010101" pitchFamily="50" charset="-127"/>
                <a:ea typeface="배달의민족 연성" panose="020B0600000101010101" pitchFamily="50" charset="-127"/>
              </a:rPr>
              <a:t> (PE)</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50" name="직사각형 149"/>
          <p:cNvSpPr/>
          <p:nvPr/>
        </p:nvSpPr>
        <p:spPr>
          <a:xfrm>
            <a:off x="5326883" y="5811323"/>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WRITE</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54" name="직선 연결선 153"/>
          <p:cNvCxnSpPr>
            <a:stCxn id="150" idx="2"/>
          </p:cNvCxnSpPr>
          <p:nvPr/>
        </p:nvCxnSpPr>
        <p:spPr>
          <a:xfrm>
            <a:off x="5796666" y="6231829"/>
            <a:ext cx="0" cy="374917"/>
          </a:xfrm>
          <a:prstGeom prst="line">
            <a:avLst/>
          </a:prstGeom>
        </p:spPr>
        <p:style>
          <a:lnRef idx="3">
            <a:schemeClr val="dk1"/>
          </a:lnRef>
          <a:fillRef idx="0">
            <a:schemeClr val="dk1"/>
          </a:fillRef>
          <a:effectRef idx="2">
            <a:schemeClr val="dk1"/>
          </a:effectRef>
          <a:fontRef idx="minor">
            <a:schemeClr val="tx1"/>
          </a:fontRef>
        </p:style>
      </p:cxnSp>
      <p:cxnSp>
        <p:nvCxnSpPr>
          <p:cNvPr id="156" name="직선 연결선 155"/>
          <p:cNvCxnSpPr/>
          <p:nvPr/>
        </p:nvCxnSpPr>
        <p:spPr>
          <a:xfrm flipH="1">
            <a:off x="3616415" y="6614984"/>
            <a:ext cx="2180252" cy="6038"/>
          </a:xfrm>
          <a:prstGeom prst="line">
            <a:avLst/>
          </a:prstGeom>
        </p:spPr>
        <p:style>
          <a:lnRef idx="3">
            <a:schemeClr val="dk1"/>
          </a:lnRef>
          <a:fillRef idx="0">
            <a:schemeClr val="dk1"/>
          </a:fillRef>
          <a:effectRef idx="2">
            <a:schemeClr val="dk1"/>
          </a:effectRef>
          <a:fontRef idx="minor">
            <a:schemeClr val="tx1"/>
          </a:fontRef>
        </p:style>
      </p:cxnSp>
      <p:cxnSp>
        <p:nvCxnSpPr>
          <p:cNvPr id="158" name="직선 연결선 157"/>
          <p:cNvCxnSpPr/>
          <p:nvPr/>
        </p:nvCxnSpPr>
        <p:spPr>
          <a:xfrm flipV="1">
            <a:off x="3616415" y="426168"/>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167" name="직선 화살표 연결선 166"/>
          <p:cNvCxnSpPr/>
          <p:nvPr/>
        </p:nvCxnSpPr>
        <p:spPr>
          <a:xfrm>
            <a:off x="3616415" y="426168"/>
            <a:ext cx="1693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8" name="그룹 57"/>
          <p:cNvGrpSpPr/>
          <p:nvPr/>
        </p:nvGrpSpPr>
        <p:grpSpPr>
          <a:xfrm>
            <a:off x="8996881" y="1014978"/>
            <a:ext cx="2144410" cy="2629740"/>
            <a:chOff x="9248520" y="799118"/>
            <a:chExt cx="2144410" cy="2629740"/>
          </a:xfrm>
        </p:grpSpPr>
        <p:sp>
          <p:nvSpPr>
            <p:cNvPr id="61" name="직사각형 60"/>
            <p:cNvSpPr/>
            <p:nvPr/>
          </p:nvSpPr>
          <p:spPr>
            <a:xfrm>
              <a:off x="9248520" y="1053471"/>
              <a:ext cx="2144410" cy="2375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3" name="직사각형 62"/>
            <p:cNvSpPr/>
            <p:nvPr/>
          </p:nvSpPr>
          <p:spPr>
            <a:xfrm>
              <a:off x="9909349" y="799118"/>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64" name="이등변 삼각형 63"/>
            <p:cNvSpPr/>
            <p:nvPr/>
          </p:nvSpPr>
          <p:spPr>
            <a:xfrm rot="5400000">
              <a:off x="9236532" y="3138841"/>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65" name="그룹 64"/>
            <p:cNvGrpSpPr/>
            <p:nvPr/>
          </p:nvGrpSpPr>
          <p:grpSpPr>
            <a:xfrm>
              <a:off x="9822457" y="1157020"/>
              <a:ext cx="1430610" cy="2120836"/>
              <a:chOff x="10120387" y="1395545"/>
              <a:chExt cx="1430610" cy="2120836"/>
            </a:xfrm>
          </p:grpSpPr>
          <p:sp>
            <p:nvSpPr>
              <p:cNvPr id="67" name="직사각형 66"/>
              <p:cNvSpPr/>
              <p:nvPr/>
            </p:nvSpPr>
            <p:spPr>
              <a:xfrm>
                <a:off x="10127910" y="1579994"/>
                <a:ext cx="1423087" cy="1936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8" name="직사각형 67"/>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70" name="직선 연결선 69"/>
              <p:cNvCxnSpPr/>
              <p:nvPr/>
            </p:nvCxnSpPr>
            <p:spPr>
              <a:xfrm>
                <a:off x="10127908" y="174854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2" name="직선 연결선 71"/>
              <p:cNvCxnSpPr/>
              <p:nvPr/>
            </p:nvCxnSpPr>
            <p:spPr>
              <a:xfrm>
                <a:off x="10127907" y="1917751"/>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3" name="직선 연결선 72"/>
              <p:cNvCxnSpPr/>
              <p:nvPr/>
            </p:nvCxnSpPr>
            <p:spPr>
              <a:xfrm>
                <a:off x="10127906" y="207872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4" name="직선 연결선 73"/>
              <p:cNvCxnSpPr/>
              <p:nvPr/>
            </p:nvCxnSpPr>
            <p:spPr>
              <a:xfrm>
                <a:off x="10127906" y="223145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6" name="직선 연결선 75"/>
              <p:cNvCxnSpPr/>
              <p:nvPr/>
            </p:nvCxnSpPr>
            <p:spPr>
              <a:xfrm>
                <a:off x="10127906" y="239243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78" name="직선 연결선 77"/>
              <p:cNvCxnSpPr/>
              <p:nvPr/>
            </p:nvCxnSpPr>
            <p:spPr>
              <a:xfrm>
                <a:off x="10120387" y="2751740"/>
                <a:ext cx="1423087" cy="0"/>
              </a:xfrm>
              <a:prstGeom prst="line">
                <a:avLst/>
              </a:prstGeom>
            </p:spPr>
            <p:style>
              <a:lnRef idx="3">
                <a:schemeClr val="dk1"/>
              </a:lnRef>
              <a:fillRef idx="0">
                <a:schemeClr val="dk1"/>
              </a:fillRef>
              <a:effectRef idx="2">
                <a:schemeClr val="dk1"/>
              </a:effectRef>
              <a:fontRef idx="minor">
                <a:schemeClr val="tx1"/>
              </a:fontRef>
            </p:style>
          </p:cxnSp>
          <p:sp>
            <p:nvSpPr>
              <p:cNvPr id="80" name="직사각형 79"/>
              <p:cNvSpPr/>
              <p:nvPr/>
            </p:nvSpPr>
            <p:spPr>
              <a:xfrm>
                <a:off x="10501717" y="2990213"/>
                <a:ext cx="675459"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schemeClr val="tx1"/>
                    </a:solidFill>
                    <a:latin typeface="배달의민족 연성" panose="020B0600000101010101" pitchFamily="50" charset="-127"/>
                    <a:ea typeface="배달의민족 연성" panose="020B0600000101010101" pitchFamily="50" charset="-127"/>
                  </a:rPr>
                  <a:t>Input</a:t>
                </a:r>
                <a:endParaRPr lang="ko-KR" altLang="en-US" sz="1300" b="1" dirty="0">
                  <a:solidFill>
                    <a:schemeClr val="tx1"/>
                  </a:solidFill>
                  <a:latin typeface="배달의민족 연성" panose="020B0600000101010101" pitchFamily="50" charset="-127"/>
                  <a:ea typeface="배달의민족 연성" panose="020B0600000101010101" pitchFamily="50" charset="-127"/>
                </a:endParaRPr>
              </a:p>
            </p:txBody>
          </p:sp>
          <p:sp>
            <p:nvSpPr>
              <p:cNvPr id="82" name="직사각형 81"/>
              <p:cNvSpPr/>
              <p:nvPr/>
            </p:nvSpPr>
            <p:spPr>
              <a:xfrm>
                <a:off x="10351330" y="2435148"/>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84" name="직사각형 83"/>
              <p:cNvSpPr/>
              <p:nvPr/>
            </p:nvSpPr>
            <p:spPr>
              <a:xfrm>
                <a:off x="10343810" y="1780871"/>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6" name="직사각형 85"/>
              <p:cNvSpPr/>
              <p:nvPr/>
            </p:nvSpPr>
            <p:spPr>
              <a:xfrm>
                <a:off x="10343809" y="1941557"/>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9" name="직사각형 88"/>
              <p:cNvSpPr/>
              <p:nvPr/>
            </p:nvSpPr>
            <p:spPr>
              <a:xfrm>
                <a:off x="10343808" y="2099300"/>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90" name="직사각형 89"/>
              <p:cNvSpPr/>
              <p:nvPr/>
            </p:nvSpPr>
            <p:spPr>
              <a:xfrm>
                <a:off x="10343807" y="2261254"/>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grpSp>
      <p:grpSp>
        <p:nvGrpSpPr>
          <p:cNvPr id="11" name="그룹 10"/>
          <p:cNvGrpSpPr/>
          <p:nvPr/>
        </p:nvGrpSpPr>
        <p:grpSpPr>
          <a:xfrm>
            <a:off x="416246" y="1014978"/>
            <a:ext cx="2149375" cy="2629740"/>
            <a:chOff x="416246" y="1014978"/>
            <a:chExt cx="2149375" cy="2629740"/>
          </a:xfrm>
        </p:grpSpPr>
        <p:sp>
          <p:nvSpPr>
            <p:cNvPr id="92" name="직사각형 91"/>
            <p:cNvSpPr/>
            <p:nvPr/>
          </p:nvSpPr>
          <p:spPr>
            <a:xfrm>
              <a:off x="416246" y="1269331"/>
              <a:ext cx="2144410" cy="2375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93" name="직사각형 92"/>
            <p:cNvSpPr/>
            <p:nvPr/>
          </p:nvSpPr>
          <p:spPr>
            <a:xfrm>
              <a:off x="1077075" y="1014978"/>
              <a:ext cx="822752" cy="3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BRAM</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94" name="이등변 삼각형 93"/>
            <p:cNvSpPr/>
            <p:nvPr/>
          </p:nvSpPr>
          <p:spPr>
            <a:xfrm rot="16200000">
              <a:off x="2275603" y="3354701"/>
              <a:ext cx="302005" cy="27803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grpSp>
          <p:nvGrpSpPr>
            <p:cNvPr id="95" name="그룹 94"/>
            <p:cNvGrpSpPr/>
            <p:nvPr/>
          </p:nvGrpSpPr>
          <p:grpSpPr>
            <a:xfrm>
              <a:off x="545340" y="1372880"/>
              <a:ext cx="1430610" cy="2120836"/>
              <a:chOff x="10120387" y="1395545"/>
              <a:chExt cx="1430610" cy="2120836"/>
            </a:xfrm>
          </p:grpSpPr>
          <p:sp>
            <p:nvSpPr>
              <p:cNvPr id="96" name="직사각형 95"/>
              <p:cNvSpPr/>
              <p:nvPr/>
            </p:nvSpPr>
            <p:spPr>
              <a:xfrm>
                <a:off x="10127910" y="1579994"/>
                <a:ext cx="1423087" cy="1936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97" name="직사각형 96"/>
              <p:cNvSpPr/>
              <p:nvPr/>
            </p:nvSpPr>
            <p:spPr>
              <a:xfrm>
                <a:off x="10174762" y="1395545"/>
                <a:ext cx="1329381" cy="368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Address Map</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98" name="직선 연결선 97"/>
              <p:cNvCxnSpPr/>
              <p:nvPr/>
            </p:nvCxnSpPr>
            <p:spPr>
              <a:xfrm>
                <a:off x="10127908" y="174854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99" name="직선 연결선 98"/>
              <p:cNvCxnSpPr/>
              <p:nvPr/>
            </p:nvCxnSpPr>
            <p:spPr>
              <a:xfrm>
                <a:off x="10127907" y="1917751"/>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05" name="직선 연결선 104"/>
              <p:cNvCxnSpPr/>
              <p:nvPr/>
            </p:nvCxnSpPr>
            <p:spPr>
              <a:xfrm>
                <a:off x="10127906" y="2078724"/>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12" name="직선 연결선 111"/>
              <p:cNvCxnSpPr/>
              <p:nvPr/>
            </p:nvCxnSpPr>
            <p:spPr>
              <a:xfrm>
                <a:off x="10127906" y="2231459"/>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18" name="직선 연결선 117"/>
              <p:cNvCxnSpPr/>
              <p:nvPr/>
            </p:nvCxnSpPr>
            <p:spPr>
              <a:xfrm>
                <a:off x="10127906" y="2392430"/>
                <a:ext cx="1423087" cy="0"/>
              </a:xfrm>
              <a:prstGeom prst="line">
                <a:avLst/>
              </a:prstGeom>
            </p:spPr>
            <p:style>
              <a:lnRef idx="3">
                <a:schemeClr val="dk1"/>
              </a:lnRef>
              <a:fillRef idx="0">
                <a:schemeClr val="dk1"/>
              </a:fillRef>
              <a:effectRef idx="2">
                <a:schemeClr val="dk1"/>
              </a:effectRef>
              <a:fontRef idx="minor">
                <a:schemeClr val="tx1"/>
              </a:fontRef>
            </p:style>
          </p:cxnSp>
          <p:cxnSp>
            <p:nvCxnSpPr>
              <p:cNvPr id="119" name="직선 연결선 118"/>
              <p:cNvCxnSpPr/>
              <p:nvPr/>
            </p:nvCxnSpPr>
            <p:spPr>
              <a:xfrm>
                <a:off x="10120387" y="2751740"/>
                <a:ext cx="1423087" cy="0"/>
              </a:xfrm>
              <a:prstGeom prst="line">
                <a:avLst/>
              </a:prstGeom>
            </p:spPr>
            <p:style>
              <a:lnRef idx="3">
                <a:schemeClr val="dk1"/>
              </a:lnRef>
              <a:fillRef idx="0">
                <a:schemeClr val="dk1"/>
              </a:fillRef>
              <a:effectRef idx="2">
                <a:schemeClr val="dk1"/>
              </a:effectRef>
              <a:fontRef idx="minor">
                <a:schemeClr val="tx1"/>
              </a:fontRef>
            </p:style>
          </p:cxnSp>
          <p:sp>
            <p:nvSpPr>
              <p:cNvPr id="120" name="직사각형 119"/>
              <p:cNvSpPr/>
              <p:nvPr/>
            </p:nvSpPr>
            <p:spPr>
              <a:xfrm>
                <a:off x="10393156" y="2981105"/>
                <a:ext cx="892580" cy="30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b="1"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300" b="1" dirty="0">
                  <a:solidFill>
                    <a:schemeClr val="tx1"/>
                  </a:solidFill>
                  <a:latin typeface="배달의민족 연성" panose="020B0600000101010101" pitchFamily="50" charset="-127"/>
                  <a:ea typeface="배달의민족 연성" panose="020B0600000101010101" pitchFamily="50" charset="-127"/>
                </a:endParaRPr>
              </a:p>
            </p:txBody>
          </p:sp>
          <p:sp>
            <p:nvSpPr>
              <p:cNvPr id="121" name="직사각형 120"/>
              <p:cNvSpPr/>
              <p:nvPr/>
            </p:nvSpPr>
            <p:spPr>
              <a:xfrm>
                <a:off x="10351330" y="2435148"/>
                <a:ext cx="976237" cy="249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Reserved</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128" name="직사각형 127"/>
              <p:cNvSpPr/>
              <p:nvPr/>
            </p:nvSpPr>
            <p:spPr>
              <a:xfrm>
                <a:off x="10343810" y="1780871"/>
                <a:ext cx="976237" cy="791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29" name="직사각형 128"/>
              <p:cNvSpPr/>
              <p:nvPr/>
            </p:nvSpPr>
            <p:spPr>
              <a:xfrm>
                <a:off x="10343809" y="1941557"/>
                <a:ext cx="976237" cy="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2</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30" name="직사각형 129"/>
              <p:cNvSpPr/>
              <p:nvPr/>
            </p:nvSpPr>
            <p:spPr>
              <a:xfrm>
                <a:off x="10343808" y="2099300"/>
                <a:ext cx="976237" cy="66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3</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131" name="직사각형 130"/>
              <p:cNvSpPr/>
              <p:nvPr/>
            </p:nvSpPr>
            <p:spPr>
              <a:xfrm>
                <a:off x="10343807" y="2261254"/>
                <a:ext cx="976237" cy="8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Signal 4</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grpSp>
      </p:grpSp>
    </p:spTree>
    <p:extLst>
      <p:ext uri="{BB962C8B-B14F-4D97-AF65-F5344CB8AC3E}">
        <p14:creationId xmlns:p14="http://schemas.microsoft.com/office/powerpoint/2010/main" val="61455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1805" y="131806"/>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How to Design</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6" name="직사각형 5"/>
          <p:cNvSpPr/>
          <p:nvPr/>
        </p:nvSpPr>
        <p:spPr>
          <a:xfrm>
            <a:off x="3647609" y="131806"/>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IDLE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55" name="직선 화살표 연결선 54"/>
          <p:cNvCxnSpPr>
            <a:stCxn id="57" idx="2"/>
            <a:endCxn id="150" idx="0"/>
          </p:cNvCxnSpPr>
          <p:nvPr/>
        </p:nvCxnSpPr>
        <p:spPr>
          <a:xfrm flipH="1">
            <a:off x="4107904" y="1619366"/>
            <a:ext cx="7481" cy="4191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직선 화살표 연결선 58"/>
          <p:cNvCxnSpPr>
            <a:stCxn id="6" idx="2"/>
          </p:cNvCxnSpPr>
          <p:nvPr/>
        </p:nvCxnSpPr>
        <p:spPr>
          <a:xfrm flipH="1">
            <a:off x="4115385" y="552312"/>
            <a:ext cx="2007" cy="662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1" name="직사각형 110"/>
          <p:cNvSpPr/>
          <p:nvPr/>
        </p:nvSpPr>
        <p:spPr>
          <a:xfrm>
            <a:off x="131805" y="493061"/>
            <a:ext cx="1820562"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(Flow Chart)</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57" name="직사각형 56"/>
          <p:cNvSpPr/>
          <p:nvPr/>
        </p:nvSpPr>
        <p:spPr>
          <a:xfrm>
            <a:off x="3645602" y="1198860"/>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READ</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34" name="직사각형 133"/>
          <p:cNvSpPr/>
          <p:nvPr/>
        </p:nvSpPr>
        <p:spPr>
          <a:xfrm>
            <a:off x="9465277" y="131805"/>
            <a:ext cx="2598416" cy="3542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&lt; Convolution State &gt;</a:t>
            </a:r>
          </a:p>
        </p:txBody>
      </p:sp>
      <p:sp>
        <p:nvSpPr>
          <p:cNvPr id="146" name="직사각형 145"/>
          <p:cNvSpPr/>
          <p:nvPr/>
        </p:nvSpPr>
        <p:spPr>
          <a:xfrm>
            <a:off x="3486464" y="2700857"/>
            <a:ext cx="1257839"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latin typeface="배달의민족 연성" panose="020B0600000101010101" pitchFamily="50" charset="-127"/>
                <a:ea typeface="배달의민족 연성" panose="020B0600000101010101" pitchFamily="50" charset="-127"/>
              </a:rPr>
              <a:t>Conv</a:t>
            </a:r>
            <a:r>
              <a:rPr lang="en-US" altLang="ko-KR" dirty="0">
                <a:solidFill>
                  <a:schemeClr val="tx1"/>
                </a:solidFill>
                <a:latin typeface="배달의민족 연성" panose="020B0600000101010101" pitchFamily="50" charset="-127"/>
                <a:ea typeface="배달의민족 연성" panose="020B0600000101010101" pitchFamily="50" charset="-127"/>
              </a:rPr>
              <a:t> (PE)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47" name="사다리꼴 146"/>
          <p:cNvSpPr/>
          <p:nvPr/>
        </p:nvSpPr>
        <p:spPr>
          <a:xfrm>
            <a:off x="2853663" y="4846651"/>
            <a:ext cx="2523443" cy="402672"/>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If(</a:t>
            </a:r>
            <a:r>
              <a:rPr lang="en-US" altLang="ko-KR" dirty="0" err="1">
                <a:solidFill>
                  <a:schemeClr val="tx1"/>
                </a:solidFill>
                <a:latin typeface="배달의민족 연성" panose="020B0600000101010101" pitchFamily="50" charset="-127"/>
                <a:ea typeface="배달의민족 연성" panose="020B0600000101010101" pitchFamily="50" charset="-127"/>
              </a:rPr>
              <a:t>C_Done</a:t>
            </a:r>
            <a:r>
              <a:rPr lang="en-US" altLang="ko-KR" dirty="0">
                <a:solidFill>
                  <a:schemeClr val="tx1"/>
                </a:solidFill>
                <a:latin typeface="배달의민족 연성" panose="020B0600000101010101" pitchFamily="50" charset="-127"/>
                <a:ea typeface="배달의민족 연성" panose="020B0600000101010101" pitchFamily="50" charset="-127"/>
              </a:rPr>
              <a:t> == 1)</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sp>
        <p:nvSpPr>
          <p:cNvPr id="150" name="직사각형 149"/>
          <p:cNvSpPr/>
          <p:nvPr/>
        </p:nvSpPr>
        <p:spPr>
          <a:xfrm>
            <a:off x="3638121" y="5811323"/>
            <a:ext cx="939566" cy="4205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배달의민족 연성" panose="020B0600000101010101" pitchFamily="50" charset="-127"/>
                <a:ea typeface="배달의민족 연성" panose="020B0600000101010101" pitchFamily="50" charset="-127"/>
              </a:rPr>
              <a:t>WRITE</a:t>
            </a:r>
            <a:endParaRPr lang="ko-KR" altLang="en-US" dirty="0">
              <a:solidFill>
                <a:schemeClr val="tx1"/>
              </a:solidFill>
              <a:latin typeface="배달의민족 연성" panose="020B0600000101010101" pitchFamily="50" charset="-127"/>
              <a:ea typeface="배달의민족 연성" panose="020B0600000101010101" pitchFamily="50" charset="-127"/>
            </a:endParaRPr>
          </a:p>
        </p:txBody>
      </p:sp>
      <p:cxnSp>
        <p:nvCxnSpPr>
          <p:cNvPr id="154" name="직선 연결선 153"/>
          <p:cNvCxnSpPr>
            <a:stCxn id="150" idx="2"/>
          </p:cNvCxnSpPr>
          <p:nvPr/>
        </p:nvCxnSpPr>
        <p:spPr>
          <a:xfrm>
            <a:off x="4107904" y="6231829"/>
            <a:ext cx="0" cy="374917"/>
          </a:xfrm>
          <a:prstGeom prst="line">
            <a:avLst/>
          </a:prstGeom>
        </p:spPr>
        <p:style>
          <a:lnRef idx="3">
            <a:schemeClr val="dk1"/>
          </a:lnRef>
          <a:fillRef idx="0">
            <a:schemeClr val="dk1"/>
          </a:fillRef>
          <a:effectRef idx="2">
            <a:schemeClr val="dk1"/>
          </a:effectRef>
          <a:fontRef idx="minor">
            <a:schemeClr val="tx1"/>
          </a:fontRef>
        </p:style>
      </p:cxnSp>
      <p:cxnSp>
        <p:nvCxnSpPr>
          <p:cNvPr id="156" name="직선 연결선 155"/>
          <p:cNvCxnSpPr/>
          <p:nvPr/>
        </p:nvCxnSpPr>
        <p:spPr>
          <a:xfrm flipH="1">
            <a:off x="1952367" y="6614984"/>
            <a:ext cx="2180252" cy="6038"/>
          </a:xfrm>
          <a:prstGeom prst="line">
            <a:avLst/>
          </a:prstGeom>
        </p:spPr>
        <p:style>
          <a:lnRef idx="3">
            <a:schemeClr val="dk1"/>
          </a:lnRef>
          <a:fillRef idx="0">
            <a:schemeClr val="dk1"/>
          </a:fillRef>
          <a:effectRef idx="2">
            <a:schemeClr val="dk1"/>
          </a:effectRef>
          <a:fontRef idx="minor">
            <a:schemeClr val="tx1"/>
          </a:fontRef>
        </p:style>
      </p:cxnSp>
      <p:cxnSp>
        <p:nvCxnSpPr>
          <p:cNvPr id="158" name="직선 연결선 157"/>
          <p:cNvCxnSpPr/>
          <p:nvPr/>
        </p:nvCxnSpPr>
        <p:spPr>
          <a:xfrm flipV="1">
            <a:off x="1952367" y="426168"/>
            <a:ext cx="0" cy="6194854"/>
          </a:xfrm>
          <a:prstGeom prst="line">
            <a:avLst/>
          </a:prstGeom>
        </p:spPr>
        <p:style>
          <a:lnRef idx="3">
            <a:schemeClr val="dk1"/>
          </a:lnRef>
          <a:fillRef idx="0">
            <a:schemeClr val="dk1"/>
          </a:fillRef>
          <a:effectRef idx="2">
            <a:schemeClr val="dk1"/>
          </a:effectRef>
          <a:fontRef idx="minor">
            <a:schemeClr val="tx1"/>
          </a:fontRef>
        </p:style>
      </p:cxnSp>
      <p:cxnSp>
        <p:nvCxnSpPr>
          <p:cNvPr id="167" name="직선 화살표 연결선 166"/>
          <p:cNvCxnSpPr/>
          <p:nvPr/>
        </p:nvCxnSpPr>
        <p:spPr>
          <a:xfrm>
            <a:off x="1952367" y="426168"/>
            <a:ext cx="16932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직사각형 2"/>
          <p:cNvSpPr/>
          <p:nvPr/>
        </p:nvSpPr>
        <p:spPr>
          <a:xfrm>
            <a:off x="8038825" y="1602726"/>
            <a:ext cx="3378818" cy="2776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61" name="직사각형 60"/>
          <p:cNvSpPr/>
          <p:nvPr/>
        </p:nvSpPr>
        <p:spPr>
          <a:xfrm>
            <a:off x="9002210" y="1473645"/>
            <a:ext cx="1452046"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Convolution (PE)</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5" name="타원 4"/>
          <p:cNvSpPr/>
          <p:nvPr/>
        </p:nvSpPr>
        <p:spPr>
          <a:xfrm>
            <a:off x="8457985" y="2027729"/>
            <a:ext cx="424729" cy="424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64" name="타원 63"/>
          <p:cNvSpPr/>
          <p:nvPr/>
        </p:nvSpPr>
        <p:spPr>
          <a:xfrm>
            <a:off x="8457984" y="3497136"/>
            <a:ext cx="424729" cy="424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배달의민족 연성" panose="020B0600000101010101" pitchFamily="50" charset="-127"/>
              <a:ea typeface="배달의민족 연성" panose="020B0600000101010101" pitchFamily="50" charset="-127"/>
            </a:endParaRPr>
          </a:p>
        </p:txBody>
      </p:sp>
      <p:sp>
        <p:nvSpPr>
          <p:cNvPr id="7" name="직사각형 6"/>
          <p:cNvSpPr/>
          <p:nvPr/>
        </p:nvSpPr>
        <p:spPr>
          <a:xfrm>
            <a:off x="10181669" y="3436913"/>
            <a:ext cx="545175" cy="545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14" name="직선 화살표 연결선 13"/>
          <p:cNvCxnSpPr>
            <a:stCxn id="5" idx="4"/>
            <a:endCxn id="64" idx="0"/>
          </p:cNvCxnSpPr>
          <p:nvPr/>
        </p:nvCxnSpPr>
        <p:spPr>
          <a:xfrm flipH="1">
            <a:off x="8670349" y="2452458"/>
            <a:ext cx="1" cy="1044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직선 화살표 연결선 17"/>
          <p:cNvCxnSpPr>
            <a:endCxn id="7" idx="1"/>
          </p:cNvCxnSpPr>
          <p:nvPr/>
        </p:nvCxnSpPr>
        <p:spPr>
          <a:xfrm>
            <a:off x="8882713" y="3709500"/>
            <a:ext cx="1298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직선 화살표 연결선 20"/>
          <p:cNvCxnSpPr/>
          <p:nvPr/>
        </p:nvCxnSpPr>
        <p:spPr>
          <a:xfrm>
            <a:off x="10726844" y="3709500"/>
            <a:ext cx="6907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이등변 삼각형 28"/>
          <p:cNvSpPr/>
          <p:nvPr/>
        </p:nvSpPr>
        <p:spPr>
          <a:xfrm rot="5400000">
            <a:off x="8020881" y="4136919"/>
            <a:ext cx="260157" cy="22427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sp>
        <p:nvSpPr>
          <p:cNvPr id="32" name="이등변 삼각형 31"/>
          <p:cNvSpPr/>
          <p:nvPr/>
        </p:nvSpPr>
        <p:spPr>
          <a:xfrm rot="5400000">
            <a:off x="10169841" y="3825345"/>
            <a:ext cx="171519" cy="14786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배달의민족 연성" panose="020B0600000101010101" pitchFamily="50" charset="-127"/>
              <a:ea typeface="배달의민족 연성" panose="020B0600000101010101" pitchFamily="50" charset="-127"/>
            </a:endParaRPr>
          </a:p>
        </p:txBody>
      </p:sp>
      <p:cxnSp>
        <p:nvCxnSpPr>
          <p:cNvPr id="36" name="직선 연결선 35"/>
          <p:cNvCxnSpPr>
            <a:stCxn id="5" idx="2"/>
            <a:endCxn id="5" idx="6"/>
          </p:cNvCxnSpPr>
          <p:nvPr/>
        </p:nvCxnSpPr>
        <p:spPr>
          <a:xfrm>
            <a:off x="8457985" y="2240094"/>
            <a:ext cx="424729" cy="0"/>
          </a:xfrm>
          <a:prstGeom prst="line">
            <a:avLst/>
          </a:prstGeom>
        </p:spPr>
        <p:style>
          <a:lnRef idx="3">
            <a:schemeClr val="dk1"/>
          </a:lnRef>
          <a:fillRef idx="0">
            <a:schemeClr val="dk1"/>
          </a:fillRef>
          <a:effectRef idx="2">
            <a:schemeClr val="dk1"/>
          </a:effectRef>
          <a:fontRef idx="minor">
            <a:schemeClr val="tx1"/>
          </a:fontRef>
        </p:style>
      </p:cxnSp>
      <p:cxnSp>
        <p:nvCxnSpPr>
          <p:cNvPr id="38" name="직선 연결선 37"/>
          <p:cNvCxnSpPr>
            <a:stCxn id="5" idx="1"/>
            <a:endCxn id="5" idx="5"/>
          </p:cNvCxnSpPr>
          <p:nvPr/>
        </p:nvCxnSpPr>
        <p:spPr>
          <a:xfrm>
            <a:off x="8520185" y="2089929"/>
            <a:ext cx="300329" cy="300329"/>
          </a:xfrm>
          <a:prstGeom prst="line">
            <a:avLst/>
          </a:prstGeom>
        </p:spPr>
        <p:style>
          <a:lnRef idx="3">
            <a:schemeClr val="dk1"/>
          </a:lnRef>
          <a:fillRef idx="0">
            <a:schemeClr val="dk1"/>
          </a:fillRef>
          <a:effectRef idx="2">
            <a:schemeClr val="dk1"/>
          </a:effectRef>
          <a:fontRef idx="minor">
            <a:schemeClr val="tx1"/>
          </a:fontRef>
        </p:style>
      </p:cxnSp>
      <p:cxnSp>
        <p:nvCxnSpPr>
          <p:cNvPr id="40" name="직선 연결선 39"/>
          <p:cNvCxnSpPr>
            <a:stCxn id="5" idx="7"/>
            <a:endCxn id="5" idx="3"/>
          </p:cNvCxnSpPr>
          <p:nvPr/>
        </p:nvCxnSpPr>
        <p:spPr>
          <a:xfrm flipH="1">
            <a:off x="8520185" y="2089929"/>
            <a:ext cx="300329" cy="300329"/>
          </a:xfrm>
          <a:prstGeom prst="line">
            <a:avLst/>
          </a:prstGeom>
        </p:spPr>
        <p:style>
          <a:lnRef idx="3">
            <a:schemeClr val="dk1"/>
          </a:lnRef>
          <a:fillRef idx="0">
            <a:schemeClr val="dk1"/>
          </a:fillRef>
          <a:effectRef idx="2">
            <a:schemeClr val="dk1"/>
          </a:effectRef>
          <a:fontRef idx="minor">
            <a:schemeClr val="tx1"/>
          </a:fontRef>
        </p:style>
      </p:cxnSp>
      <p:cxnSp>
        <p:nvCxnSpPr>
          <p:cNvPr id="42" name="직선 연결선 41"/>
          <p:cNvCxnSpPr>
            <a:stCxn id="64" idx="2"/>
            <a:endCxn id="64" idx="6"/>
          </p:cNvCxnSpPr>
          <p:nvPr/>
        </p:nvCxnSpPr>
        <p:spPr>
          <a:xfrm>
            <a:off x="8457984" y="3709501"/>
            <a:ext cx="424729" cy="0"/>
          </a:xfrm>
          <a:prstGeom prst="line">
            <a:avLst/>
          </a:prstGeom>
        </p:spPr>
        <p:style>
          <a:lnRef idx="3">
            <a:schemeClr val="dk1"/>
          </a:lnRef>
          <a:fillRef idx="0">
            <a:schemeClr val="dk1"/>
          </a:fillRef>
          <a:effectRef idx="2">
            <a:schemeClr val="dk1"/>
          </a:effectRef>
          <a:fontRef idx="minor">
            <a:schemeClr val="tx1"/>
          </a:fontRef>
        </p:style>
      </p:cxnSp>
      <p:cxnSp>
        <p:nvCxnSpPr>
          <p:cNvPr id="44" name="직선 연결선 43"/>
          <p:cNvCxnSpPr>
            <a:stCxn id="64" idx="0"/>
            <a:endCxn id="64" idx="4"/>
          </p:cNvCxnSpPr>
          <p:nvPr/>
        </p:nvCxnSpPr>
        <p:spPr>
          <a:xfrm>
            <a:off x="8670349" y="3497136"/>
            <a:ext cx="0" cy="424729"/>
          </a:xfrm>
          <a:prstGeom prst="line">
            <a:avLst/>
          </a:prstGeom>
        </p:spPr>
        <p:style>
          <a:lnRef idx="3">
            <a:schemeClr val="dk1"/>
          </a:lnRef>
          <a:fillRef idx="0">
            <a:schemeClr val="dk1"/>
          </a:fillRef>
          <a:effectRef idx="2">
            <a:schemeClr val="dk1"/>
          </a:effectRef>
          <a:fontRef idx="minor">
            <a:schemeClr val="tx1"/>
          </a:fontRef>
        </p:style>
      </p:cxnSp>
      <p:cxnSp>
        <p:nvCxnSpPr>
          <p:cNvPr id="48" name="직선 연결선 47"/>
          <p:cNvCxnSpPr>
            <a:stCxn id="146" idx="3"/>
          </p:cNvCxnSpPr>
          <p:nvPr/>
        </p:nvCxnSpPr>
        <p:spPr>
          <a:xfrm flipV="1">
            <a:off x="4744303" y="2905616"/>
            <a:ext cx="1919243" cy="5494"/>
          </a:xfrm>
          <a:prstGeom prst="line">
            <a:avLst/>
          </a:prstGeom>
        </p:spPr>
        <p:style>
          <a:lnRef idx="3">
            <a:schemeClr val="dk1"/>
          </a:lnRef>
          <a:fillRef idx="0">
            <a:schemeClr val="dk1"/>
          </a:fillRef>
          <a:effectRef idx="2">
            <a:schemeClr val="dk1"/>
          </a:effectRef>
          <a:fontRef idx="minor">
            <a:schemeClr val="tx1"/>
          </a:fontRef>
        </p:style>
      </p:cxnSp>
      <p:cxnSp>
        <p:nvCxnSpPr>
          <p:cNvPr id="53" name="직선 연결선 52"/>
          <p:cNvCxnSpPr/>
          <p:nvPr/>
        </p:nvCxnSpPr>
        <p:spPr>
          <a:xfrm>
            <a:off x="6671785" y="1195788"/>
            <a:ext cx="1998564" cy="3072"/>
          </a:xfrm>
          <a:prstGeom prst="line">
            <a:avLst/>
          </a:prstGeom>
        </p:spPr>
        <p:style>
          <a:lnRef idx="3">
            <a:schemeClr val="dk1"/>
          </a:lnRef>
          <a:fillRef idx="0">
            <a:schemeClr val="dk1"/>
          </a:fillRef>
          <a:effectRef idx="2">
            <a:schemeClr val="dk1"/>
          </a:effectRef>
          <a:fontRef idx="minor">
            <a:schemeClr val="tx1"/>
          </a:fontRef>
        </p:style>
      </p:cxnSp>
      <p:cxnSp>
        <p:nvCxnSpPr>
          <p:cNvPr id="50" name="직선 연결선 49"/>
          <p:cNvCxnSpPr/>
          <p:nvPr/>
        </p:nvCxnSpPr>
        <p:spPr>
          <a:xfrm flipH="1" flipV="1">
            <a:off x="6663546" y="1198860"/>
            <a:ext cx="8239" cy="2520061"/>
          </a:xfrm>
          <a:prstGeom prst="line">
            <a:avLst/>
          </a:prstGeom>
        </p:spPr>
        <p:style>
          <a:lnRef idx="3">
            <a:schemeClr val="dk1"/>
          </a:lnRef>
          <a:fillRef idx="0">
            <a:schemeClr val="dk1"/>
          </a:fillRef>
          <a:effectRef idx="2">
            <a:schemeClr val="dk1"/>
          </a:effectRef>
          <a:fontRef idx="minor">
            <a:schemeClr val="tx1"/>
          </a:fontRef>
        </p:style>
      </p:cxnSp>
      <p:cxnSp>
        <p:nvCxnSpPr>
          <p:cNvPr id="65" name="직선 화살표 연결선 64"/>
          <p:cNvCxnSpPr>
            <a:endCxn id="64" idx="2"/>
          </p:cNvCxnSpPr>
          <p:nvPr/>
        </p:nvCxnSpPr>
        <p:spPr>
          <a:xfrm>
            <a:off x="6663546" y="3709500"/>
            <a:ext cx="179443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직선 화살표 연결선 66"/>
          <p:cNvCxnSpPr>
            <a:endCxn id="5" idx="2"/>
          </p:cNvCxnSpPr>
          <p:nvPr/>
        </p:nvCxnSpPr>
        <p:spPr>
          <a:xfrm>
            <a:off x="6671785" y="2237978"/>
            <a:ext cx="1786200" cy="2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직선 화살표 연결선 69"/>
          <p:cNvCxnSpPr/>
          <p:nvPr/>
        </p:nvCxnSpPr>
        <p:spPr>
          <a:xfrm>
            <a:off x="8663084" y="1198860"/>
            <a:ext cx="7264" cy="826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8" name="직사각형 117"/>
          <p:cNvSpPr/>
          <p:nvPr/>
        </p:nvSpPr>
        <p:spPr>
          <a:xfrm>
            <a:off x="7268530" y="1050067"/>
            <a:ext cx="823387"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Input</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19" name="직사각형 118"/>
          <p:cNvSpPr/>
          <p:nvPr/>
        </p:nvSpPr>
        <p:spPr>
          <a:xfrm>
            <a:off x="6919011" y="2095329"/>
            <a:ext cx="924188"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Weight</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sp>
        <p:nvSpPr>
          <p:cNvPr id="120" name="직사각형 119"/>
          <p:cNvSpPr/>
          <p:nvPr/>
        </p:nvSpPr>
        <p:spPr>
          <a:xfrm>
            <a:off x="6942884" y="3570054"/>
            <a:ext cx="924188" cy="291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500" dirty="0">
                <a:solidFill>
                  <a:schemeClr val="tx1"/>
                </a:solidFill>
                <a:latin typeface="배달의민족 연성" panose="020B0600000101010101" pitchFamily="50" charset="-127"/>
                <a:ea typeface="배달의민족 연성" panose="020B0600000101010101" pitchFamily="50" charset="-127"/>
              </a:rPr>
              <a:t>Sum</a:t>
            </a:r>
            <a:endParaRPr lang="ko-KR" altLang="en-US" sz="1500" dirty="0">
              <a:solidFill>
                <a:schemeClr val="tx1"/>
              </a:solidFill>
              <a:latin typeface="배달의민족 연성" panose="020B0600000101010101" pitchFamily="50" charset="-127"/>
              <a:ea typeface="배달의민족 연성" panose="020B0600000101010101" pitchFamily="50" charset="-127"/>
            </a:endParaRPr>
          </a:p>
        </p:txBody>
      </p:sp>
      <p:cxnSp>
        <p:nvCxnSpPr>
          <p:cNvPr id="8" name="직선 연결선 7"/>
          <p:cNvCxnSpPr/>
          <p:nvPr/>
        </p:nvCxnSpPr>
        <p:spPr>
          <a:xfrm>
            <a:off x="11417643" y="3709500"/>
            <a:ext cx="469557" cy="0"/>
          </a:xfrm>
          <a:prstGeom prst="line">
            <a:avLst/>
          </a:prstGeom>
        </p:spPr>
        <p:style>
          <a:lnRef idx="3">
            <a:schemeClr val="dk1"/>
          </a:lnRef>
          <a:fillRef idx="0">
            <a:schemeClr val="dk1"/>
          </a:fillRef>
          <a:effectRef idx="2">
            <a:schemeClr val="dk1"/>
          </a:effectRef>
          <a:fontRef idx="minor">
            <a:schemeClr val="tx1"/>
          </a:fontRef>
        </p:style>
      </p:cxnSp>
      <p:cxnSp>
        <p:nvCxnSpPr>
          <p:cNvPr id="12" name="직선 연결선 11"/>
          <p:cNvCxnSpPr/>
          <p:nvPr/>
        </p:nvCxnSpPr>
        <p:spPr>
          <a:xfrm>
            <a:off x="11887200" y="3709500"/>
            <a:ext cx="0" cy="2024035"/>
          </a:xfrm>
          <a:prstGeom prst="line">
            <a:avLst/>
          </a:prstGeom>
        </p:spPr>
        <p:style>
          <a:lnRef idx="3">
            <a:schemeClr val="dk1"/>
          </a:lnRef>
          <a:fillRef idx="0">
            <a:schemeClr val="dk1"/>
          </a:fillRef>
          <a:effectRef idx="2">
            <a:schemeClr val="dk1"/>
          </a:effectRef>
          <a:fontRef idx="minor">
            <a:schemeClr val="tx1"/>
          </a:fontRef>
        </p:style>
      </p:cxnSp>
      <p:cxnSp>
        <p:nvCxnSpPr>
          <p:cNvPr id="15" name="직선 연결선 14"/>
          <p:cNvCxnSpPr/>
          <p:nvPr/>
        </p:nvCxnSpPr>
        <p:spPr>
          <a:xfrm flipH="1">
            <a:off x="5766486" y="5725297"/>
            <a:ext cx="6120714" cy="0"/>
          </a:xfrm>
          <a:prstGeom prst="line">
            <a:avLst/>
          </a:prstGeom>
        </p:spPr>
        <p:style>
          <a:lnRef idx="3">
            <a:schemeClr val="dk1"/>
          </a:lnRef>
          <a:fillRef idx="0">
            <a:schemeClr val="dk1"/>
          </a:fillRef>
          <a:effectRef idx="2">
            <a:schemeClr val="dk1"/>
          </a:effectRef>
          <a:fontRef idx="minor">
            <a:schemeClr val="tx1"/>
          </a:fontRef>
        </p:style>
      </p:cxnSp>
      <p:cxnSp>
        <p:nvCxnSpPr>
          <p:cNvPr id="19" name="직선 연결선 18"/>
          <p:cNvCxnSpPr/>
          <p:nvPr/>
        </p:nvCxnSpPr>
        <p:spPr>
          <a:xfrm flipH="1" flipV="1">
            <a:off x="5774724" y="3876133"/>
            <a:ext cx="8238" cy="1857403"/>
          </a:xfrm>
          <a:prstGeom prst="line">
            <a:avLst/>
          </a:prstGeom>
        </p:spPr>
        <p:style>
          <a:lnRef idx="3">
            <a:schemeClr val="dk1"/>
          </a:lnRef>
          <a:fillRef idx="0">
            <a:schemeClr val="dk1"/>
          </a:fillRef>
          <a:effectRef idx="2">
            <a:schemeClr val="dk1"/>
          </a:effectRef>
          <a:fontRef idx="minor">
            <a:schemeClr val="tx1"/>
          </a:fontRef>
        </p:style>
      </p:cxnSp>
      <p:cxnSp>
        <p:nvCxnSpPr>
          <p:cNvPr id="22" name="직선 화살표 연결선 21"/>
          <p:cNvCxnSpPr/>
          <p:nvPr/>
        </p:nvCxnSpPr>
        <p:spPr>
          <a:xfrm flipH="1">
            <a:off x="4107904" y="3876133"/>
            <a:ext cx="16750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직사각형 61"/>
          <p:cNvSpPr/>
          <p:nvPr/>
        </p:nvSpPr>
        <p:spPr>
          <a:xfrm>
            <a:off x="7942215" y="5631323"/>
            <a:ext cx="2050574"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latin typeface="배달의민족 연성" panose="020B0600000101010101" pitchFamily="50" charset="-127"/>
                <a:ea typeface="배달의민족 연성" panose="020B0600000101010101" pitchFamily="50" charset="-127"/>
              </a:rPr>
              <a:t>Convolution_Done</a:t>
            </a:r>
            <a:r>
              <a:rPr lang="en-US" altLang="ko-KR" sz="1000" dirty="0">
                <a:solidFill>
                  <a:schemeClr val="tx1"/>
                </a:solidFill>
                <a:latin typeface="배달의민족 연성" panose="020B0600000101010101" pitchFamily="50" charset="-127"/>
                <a:ea typeface="배달의민족 연성" panose="020B0600000101010101" pitchFamily="50" charset="-127"/>
              </a:rPr>
              <a:t> = 1</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
        <p:nvSpPr>
          <p:cNvPr id="86" name="직사각형 85"/>
          <p:cNvSpPr/>
          <p:nvPr/>
        </p:nvSpPr>
        <p:spPr>
          <a:xfrm>
            <a:off x="8392947" y="1678437"/>
            <a:ext cx="540273"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I</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89" name="직사각형 88"/>
          <p:cNvSpPr/>
          <p:nvPr/>
        </p:nvSpPr>
        <p:spPr>
          <a:xfrm>
            <a:off x="8085038" y="2114965"/>
            <a:ext cx="246518" cy="224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W</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90" name="직사각형 89"/>
          <p:cNvSpPr/>
          <p:nvPr/>
        </p:nvSpPr>
        <p:spPr>
          <a:xfrm>
            <a:off x="8113047" y="3638489"/>
            <a:ext cx="190500" cy="1216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00" dirty="0">
                <a:solidFill>
                  <a:schemeClr val="tx1"/>
                </a:solidFill>
                <a:latin typeface="배달의민족 연성" panose="020B0600000101010101" pitchFamily="50" charset="-127"/>
                <a:ea typeface="배달의민족 연성" panose="020B0600000101010101" pitchFamily="50" charset="-127"/>
              </a:rPr>
              <a:t>S</a:t>
            </a:r>
            <a:endParaRPr lang="ko-KR" altLang="en-US" sz="1300" dirty="0">
              <a:solidFill>
                <a:schemeClr val="tx1"/>
              </a:solidFill>
              <a:latin typeface="배달의민족 연성" panose="020B0600000101010101" pitchFamily="50" charset="-127"/>
              <a:ea typeface="배달의민족 연성" panose="020B0600000101010101" pitchFamily="50" charset="-127"/>
            </a:endParaRPr>
          </a:p>
        </p:txBody>
      </p:sp>
      <p:sp>
        <p:nvSpPr>
          <p:cNvPr id="77" name="직사각형 76"/>
          <p:cNvSpPr/>
          <p:nvPr/>
        </p:nvSpPr>
        <p:spPr>
          <a:xfrm>
            <a:off x="4939929" y="2827664"/>
            <a:ext cx="1492511" cy="1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latin typeface="배달의민족 연성" panose="020B0600000101010101" pitchFamily="50" charset="-127"/>
                <a:ea typeface="배달의민족 연성" panose="020B0600000101010101" pitchFamily="50" charset="-127"/>
              </a:rPr>
              <a:t>Input / Weight In</a:t>
            </a:r>
            <a:endParaRPr lang="ko-KR" altLang="en-US" sz="1000" dirty="0">
              <a:solidFill>
                <a:schemeClr val="tx1"/>
              </a:solidFill>
              <a:latin typeface="배달의민족 연성" panose="020B0600000101010101" pitchFamily="50" charset="-127"/>
              <a:ea typeface="배달의민족 연성" panose="020B0600000101010101" pitchFamily="50" charset="-127"/>
            </a:endParaRPr>
          </a:p>
        </p:txBody>
      </p:sp>
    </p:spTree>
    <p:extLst>
      <p:ext uri="{BB962C8B-B14F-4D97-AF65-F5344CB8AC3E}">
        <p14:creationId xmlns:p14="http://schemas.microsoft.com/office/powerpoint/2010/main" val="23170525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1063</Words>
  <Application>Microsoft Office PowerPoint</Application>
  <PresentationFormat>와이드스크린</PresentationFormat>
  <Paragraphs>275</Paragraphs>
  <Slides>12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배달의민족 연성</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Jang Kyungseok</cp:lastModifiedBy>
  <cp:revision>554</cp:revision>
  <dcterms:created xsi:type="dcterms:W3CDTF">2019-08-11T03:30:34Z</dcterms:created>
  <dcterms:modified xsi:type="dcterms:W3CDTF">2019-08-12T14:29:44Z</dcterms:modified>
</cp:coreProperties>
</file>