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62" r:id="rId2"/>
    <p:sldId id="360" r:id="rId3"/>
    <p:sldId id="363" r:id="rId4"/>
    <p:sldId id="362" r:id="rId5"/>
    <p:sldId id="361" r:id="rId6"/>
    <p:sldId id="365" r:id="rId7"/>
    <p:sldId id="366" r:id="rId8"/>
    <p:sldId id="367" r:id="rId9"/>
    <p:sldId id="368" r:id="rId10"/>
    <p:sldId id="369" r:id="rId11"/>
    <p:sldId id="371" r:id="rId12"/>
    <p:sldId id="370" r:id="rId13"/>
    <p:sldId id="372" r:id="rId14"/>
    <p:sldId id="373" r:id="rId15"/>
    <p:sldId id="375" r:id="rId16"/>
    <p:sldId id="377" r:id="rId17"/>
    <p:sldId id="384" r:id="rId18"/>
    <p:sldId id="385" r:id="rId19"/>
    <p:sldId id="386" r:id="rId20"/>
    <p:sldId id="378" r:id="rId21"/>
    <p:sldId id="379" r:id="rId22"/>
    <p:sldId id="381" r:id="rId23"/>
    <p:sldId id="382" r:id="rId24"/>
    <p:sldId id="353" r:id="rId25"/>
  </p:sldIdLst>
  <p:sldSz cx="9144000" cy="5143500" type="screen16x9"/>
  <p:notesSz cx="6858000" cy="9144000"/>
  <p:embeddedFontLs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3F5378"/>
    <a:srgbClr val="EFBB91"/>
    <a:srgbClr val="F1BC92"/>
    <a:srgbClr val="385372"/>
    <a:srgbClr val="46B21D"/>
    <a:srgbClr val="5DE823"/>
    <a:srgbClr val="C46667"/>
    <a:srgbClr val="BD5D5E"/>
    <a:srgbClr val="743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C5C88-18B4-41A3-A147-5E7251C1A67B}">
  <a:tblStyle styleId="{4B7C5C88-18B4-41A3-A147-5E7251C1A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658" autoAdjust="0"/>
  </p:normalViewPr>
  <p:slideViewPr>
    <p:cSldViewPr snapToGrid="0">
      <p:cViewPr varScale="1">
        <p:scale>
          <a:sx n="110" d="100"/>
          <a:sy n="110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86195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20428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303941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777166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49850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587425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074583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071736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014967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0788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2050005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337219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2872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2659272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293375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129495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390323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34625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99516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394749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2450677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, in this final project seminar, I’m Rachmad Kusumardana number 021 will present my final project with tittle “TITLE”. Good Morning to Mr. </a:t>
            </a:r>
            <a:r>
              <a:rPr lang="en-US" dirty="0" err="1"/>
              <a:t>Raden</a:t>
            </a:r>
            <a:r>
              <a:rPr lang="en-US" dirty="0"/>
              <a:t> </a:t>
            </a:r>
            <a:r>
              <a:rPr lang="en-US" dirty="0" err="1"/>
              <a:t>Sanggar</a:t>
            </a:r>
            <a:r>
              <a:rPr lang="en-US" dirty="0"/>
              <a:t> </a:t>
            </a:r>
            <a:r>
              <a:rPr lang="en-US" dirty="0" err="1"/>
              <a:t>Dewanto</a:t>
            </a:r>
            <a:r>
              <a:rPr lang="en-US" dirty="0"/>
              <a:t>, Mr. </a:t>
            </a:r>
            <a:r>
              <a:rPr lang="en-US" dirty="0" err="1"/>
              <a:t>Nasyir</a:t>
            </a:r>
            <a:r>
              <a:rPr lang="en-US" dirty="0"/>
              <a:t> Tamara (examiners name) as examiners. Thank you to Mr. </a:t>
            </a:r>
            <a:r>
              <a:rPr lang="en-US" dirty="0" err="1"/>
              <a:t>Endra</a:t>
            </a:r>
            <a:r>
              <a:rPr lang="en-US" dirty="0"/>
              <a:t> </a:t>
            </a:r>
            <a:r>
              <a:rPr lang="en-US" dirty="0" err="1"/>
              <a:t>Pitowarno</a:t>
            </a:r>
            <a:r>
              <a:rPr lang="en-US" dirty="0"/>
              <a:t>, Mr. </a:t>
            </a:r>
            <a:r>
              <a:rPr lang="en-US" dirty="0" err="1"/>
              <a:t>Adytia</a:t>
            </a:r>
            <a:r>
              <a:rPr lang="en-US" dirty="0"/>
              <a:t> </a:t>
            </a:r>
            <a:r>
              <a:rPr lang="en-US" dirty="0" err="1"/>
              <a:t>Dharmawan</a:t>
            </a:r>
            <a:r>
              <a:rPr lang="en-US" dirty="0"/>
              <a:t>, &amp; Mrs. </a:t>
            </a:r>
            <a:r>
              <a:rPr lang="en-US" dirty="0" err="1"/>
              <a:t>Eny</a:t>
            </a:r>
            <a:r>
              <a:rPr lang="en-US" dirty="0"/>
              <a:t> </a:t>
            </a:r>
            <a:r>
              <a:rPr lang="en-US" dirty="0" err="1"/>
              <a:t>Kusumawati</a:t>
            </a:r>
            <a:r>
              <a:rPr lang="en-US" dirty="0"/>
              <a:t> for </a:t>
            </a:r>
            <a:r>
              <a:rPr lang="en-US" dirty="0" err="1"/>
              <a:t>ur</a:t>
            </a:r>
            <a:r>
              <a:rPr lang="en-US" dirty="0"/>
              <a:t> attendance as supervisors.</a:t>
            </a:r>
          </a:p>
        </p:txBody>
      </p:sp>
    </p:spTree>
    <p:extLst>
      <p:ext uri="{BB962C8B-B14F-4D97-AF65-F5344CB8AC3E}">
        <p14:creationId xmlns:p14="http://schemas.microsoft.com/office/powerpoint/2010/main" val="28590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rchive.ics.uci.edu/ml/datasets/vertebral+column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odokter.com/kyphosi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alodokter.com/parestes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lodokter.com/skiatika" TargetMode="External"/><Relationship Id="rId5" Type="http://schemas.openxmlformats.org/officeDocument/2006/relationships/hyperlink" Target="https://www.alodokter.com/nyeri-punggung-bawah-gejala-penyebab-dan-cara-mengatasinya" TargetMode="External"/><Relationship Id="rId4" Type="http://schemas.openxmlformats.org/officeDocument/2006/relationships/hyperlink" Target="https://www.ncbi.nlm.nih.gov/pubmed/29735135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hyperlink" Target="http://127.0.0.1:2070/predic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hyperlink" Target="http://127.0.0.1:2070/predic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ncbi.nlm.nih.gov/pubmed/2973513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cbi.nlm.nih.gov/pubmed/29735135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cbi.nlm.nih.gov/pmc/articles/PMC1249016/" TargetMode="External"/><Relationship Id="rId4" Type="http://schemas.openxmlformats.org/officeDocument/2006/relationships/hyperlink" Target="https://www.ncbi.nlm.nih.gov/pubmed/2973513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539041" y="1453203"/>
            <a:ext cx="5398911" cy="642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9800"/>
                </a:solidFill>
              </a:rPr>
              <a:t>MULTICLASSIFICATION: </a:t>
            </a:r>
            <a:br>
              <a:rPr lang="en-US" dirty="0">
                <a:solidFill>
                  <a:srgbClr val="FF9800"/>
                </a:solidFill>
              </a:rPr>
            </a:br>
            <a:r>
              <a:rPr lang="en-US" dirty="0">
                <a:solidFill>
                  <a:srgbClr val="FF9800"/>
                </a:solidFill>
              </a:rPr>
              <a:t>VERTEBRAE DISEASES PREDICT FROM PELVIS AND LUMBAR SPINE DATASET</a:t>
            </a: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539041" y="2571750"/>
            <a:ext cx="2993869" cy="746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6075" lvl="0" indent="-346075">
              <a:spcAft>
                <a:spcPts val="1000"/>
              </a:spcAft>
              <a:buNone/>
            </a:pPr>
            <a:r>
              <a:rPr lang="en-US" sz="1800" b="1" dirty="0">
                <a:latin typeface="Roboto Condensed" panose="020B0604020202020204" charset="0"/>
                <a:ea typeface="Roboto Condensed" panose="020B0604020202020204" charset="0"/>
              </a:rPr>
              <a:t>By: </a:t>
            </a:r>
            <a:r>
              <a:rPr lang="en-US" sz="1800" b="1" dirty="0" err="1">
                <a:latin typeface="Roboto Condensed" panose="020B0604020202020204" charset="0"/>
                <a:ea typeface="Roboto Condensed" panose="020B0604020202020204" charset="0"/>
              </a:rPr>
              <a:t>Rachmad</a:t>
            </a:r>
            <a:r>
              <a:rPr lang="en-US" sz="1800" b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b="1" dirty="0" err="1">
                <a:latin typeface="Roboto Condensed" panose="020B0604020202020204" charset="0"/>
                <a:ea typeface="Roboto Condensed" panose="020B0604020202020204" charset="0"/>
              </a:rPr>
              <a:t>Kusumardana</a:t>
            </a:r>
            <a:r>
              <a:rPr lang="en-US" sz="1800" b="1" dirty="0">
                <a:latin typeface="Roboto Condensed" panose="020B0604020202020204" charset="0"/>
                <a:ea typeface="Roboto Condensed" panose="020B0604020202020204" charset="0"/>
              </a:rPr>
              <a:t>        JCDS00702201910016</a:t>
            </a:r>
            <a:endParaRPr lang="id-ID" sz="1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22578" y="2449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14" name="Google Shape;249;p17">
            <a:extLst>
              <a:ext uri="{FF2B5EF4-FFF2-40B4-BE49-F238E27FC236}">
                <a16:creationId xmlns:a16="http://schemas.microsoft.com/office/drawing/2014/main" id="{A53B84D6-3DB0-4D71-B9C1-52292838794B}"/>
              </a:ext>
            </a:extLst>
          </p:cNvPr>
          <p:cNvSpPr txBox="1">
            <a:spLocks/>
          </p:cNvSpPr>
          <p:nvPr/>
        </p:nvSpPr>
        <p:spPr>
          <a:xfrm>
            <a:off x="5688570" y="3116235"/>
            <a:ext cx="3167448" cy="128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6075" indent="-346075">
              <a:spcAft>
                <a:spcPts val="1000"/>
              </a:spcAft>
              <a:buFont typeface="Roboto Condensed Light"/>
              <a:buNone/>
            </a:pPr>
            <a:r>
              <a:rPr lang="en-US" sz="1400" b="1" dirty="0">
                <a:latin typeface="Roboto Condensed" panose="020B0604020202020204" charset="0"/>
                <a:ea typeface="Roboto Condensed" panose="020B0604020202020204" charset="0"/>
              </a:rPr>
              <a:t>EDUCATION</a:t>
            </a:r>
          </a:p>
          <a:p>
            <a:pPr marL="0" indent="0">
              <a:spcAft>
                <a:spcPts val="1000"/>
              </a:spcAft>
              <a:buFont typeface="Roboto Condensed Light"/>
              <a:buNone/>
            </a:pPr>
            <a:r>
              <a:rPr lang="en-US" sz="1050" b="1" dirty="0">
                <a:latin typeface="Roboto Condensed" panose="020B0604020202020204" charset="0"/>
                <a:ea typeface="Roboto Condensed" panose="020B0604020202020204" charset="0"/>
              </a:rPr>
              <a:t>POLITEKNIK ELEKTRONIKA </a:t>
            </a:r>
            <a:r>
              <a:rPr lang="en-US" sz="1100" b="1" dirty="0">
                <a:latin typeface="Roboto Condensed" panose="020B0604020202020204" charset="0"/>
                <a:ea typeface="Roboto Condensed" panose="020B0604020202020204" charset="0"/>
              </a:rPr>
              <a:t>NEGERISURABAYA</a:t>
            </a:r>
            <a:r>
              <a:rPr lang="en-US" sz="1050" b="1" dirty="0">
                <a:latin typeface="Roboto Condensed" panose="020B0604020202020204" charset="0"/>
                <a:ea typeface="Roboto Condensed" panose="020B0604020202020204" charset="0"/>
              </a:rPr>
              <a:t> (PENS) </a:t>
            </a:r>
            <a:r>
              <a:rPr lang="en-US" sz="1200" dirty="0" err="1"/>
              <a:t>BASc</a:t>
            </a:r>
            <a:r>
              <a:rPr lang="en-US" sz="1200" dirty="0"/>
              <a:t>, Mechatronics Engineering (2015 - 2019</a:t>
            </a:r>
            <a:r>
              <a:rPr lang="en-US" sz="1100" dirty="0"/>
              <a:t>)</a:t>
            </a:r>
            <a:endParaRPr lang="en-US" sz="7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DATA INSIGHT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F7D-F8AA-471E-9633-124CB4B1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988" y="942709"/>
            <a:ext cx="6574023" cy="197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4B154C-3FD8-4E2F-AA9D-DB9A230F0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72" y="2951762"/>
            <a:ext cx="7467028" cy="1103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CCAF3-9608-450C-B1EB-2D8EFF40C0AA}"/>
              </a:ext>
            </a:extLst>
          </p:cNvPr>
          <p:cNvSpPr txBox="1"/>
          <p:nvPr/>
        </p:nvSpPr>
        <p:spPr>
          <a:xfrm>
            <a:off x="422564" y="4184461"/>
            <a:ext cx="32200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DATA SET SOURCE: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UCI Machine Learning Repository</a:t>
            </a:r>
            <a:r>
              <a:rPr lang="en-US" sz="1100" b="1" dirty="0">
                <a:solidFill>
                  <a:srgbClr val="FF98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C5C8C-66D4-48CB-A6C7-E236A140DA7A}"/>
              </a:ext>
            </a:extLst>
          </p:cNvPr>
          <p:cNvSpPr txBox="1"/>
          <p:nvPr/>
        </p:nvSpPr>
        <p:spPr>
          <a:xfrm>
            <a:off x="422564" y="4636500"/>
            <a:ext cx="459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6"/>
              </a:rPr>
              <a:t>http://archive.ics.uci.edu/ml/datasets/vertebral+column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B875E-54B9-4C60-9C12-1DDE66DD44EC}"/>
              </a:ext>
            </a:extLst>
          </p:cNvPr>
          <p:cNvSpPr txBox="1"/>
          <p:nvPr/>
        </p:nvSpPr>
        <p:spPr>
          <a:xfrm>
            <a:off x="5522999" y="4613392"/>
            <a:ext cx="225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 format: .</a:t>
            </a:r>
            <a:r>
              <a:rPr lang="en-US" sz="1200" dirty="0" err="1"/>
              <a:t>arrf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635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30114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DATA INSIGHT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DE48D-A8D5-494C-BBC3-0D864210D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82" y="3032645"/>
            <a:ext cx="7287181" cy="13036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37024E-4D8E-4D04-98D6-AB0AC1393F6E}"/>
              </a:ext>
            </a:extLst>
          </p:cNvPr>
          <p:cNvSpPr/>
          <p:nvPr/>
        </p:nvSpPr>
        <p:spPr>
          <a:xfrm>
            <a:off x="321469" y="11512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Pelvic Incidence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7FE60-5192-4553-88F3-3AE600B94EE5}"/>
              </a:ext>
            </a:extLst>
          </p:cNvPr>
          <p:cNvSpPr/>
          <p:nvPr/>
        </p:nvSpPr>
        <p:spPr>
          <a:xfrm>
            <a:off x="321469" y="1459021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</a:rPr>
              <a:t>Pelvic Incidence (PI)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</a:rPr>
              <a:t>adalah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</a:rPr>
              <a:t>s</a:t>
            </a:r>
            <a:r>
              <a:rPr lang="en-US" sz="1100" dirty="0" err="1"/>
              <a:t>udut</a:t>
            </a:r>
            <a:r>
              <a:rPr lang="en-US" sz="1100" dirty="0"/>
              <a:t> </a:t>
            </a:r>
            <a:r>
              <a:rPr lang="en-US" sz="1100" dirty="0" err="1"/>
              <a:t>antara</a:t>
            </a:r>
            <a:r>
              <a:rPr lang="en-US" sz="1100" dirty="0"/>
              <a:t> </a:t>
            </a:r>
            <a:r>
              <a:rPr lang="en-US" sz="1100" dirty="0" err="1"/>
              <a:t>garis</a:t>
            </a:r>
            <a:r>
              <a:rPr lang="en-US" sz="1100" dirty="0"/>
              <a:t> </a:t>
            </a:r>
            <a:r>
              <a:rPr lang="en-US" sz="1100" dirty="0" err="1"/>
              <a:t>tegak</a:t>
            </a:r>
            <a:r>
              <a:rPr lang="en-US" sz="1100" dirty="0"/>
              <a:t> </a:t>
            </a:r>
            <a:r>
              <a:rPr lang="en-US" sz="1100" dirty="0" err="1"/>
              <a:t>lurus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lempeng</a:t>
            </a:r>
            <a:r>
              <a:rPr lang="en-US" sz="1100" dirty="0"/>
              <a:t> </a:t>
            </a:r>
            <a:r>
              <a:rPr lang="en-US" sz="1100" dirty="0" err="1"/>
              <a:t>sakral</a:t>
            </a:r>
            <a:r>
              <a:rPr lang="en-US" sz="1100" dirty="0"/>
              <a:t> di </a:t>
            </a:r>
            <a:r>
              <a:rPr lang="en-US" sz="1100" dirty="0" err="1"/>
              <a:t>titik</a:t>
            </a:r>
            <a:r>
              <a:rPr lang="en-US" sz="1100" dirty="0"/>
              <a:t> </a:t>
            </a:r>
            <a:r>
              <a:rPr lang="en-US" sz="1100" dirty="0" err="1"/>
              <a:t>tengahnya</a:t>
            </a:r>
            <a:r>
              <a:rPr lang="en-US" sz="1100" dirty="0"/>
              <a:t>, dan </a:t>
            </a:r>
            <a:r>
              <a:rPr lang="en-US" sz="1100" dirty="0" err="1"/>
              <a:t>garis</a:t>
            </a:r>
            <a:r>
              <a:rPr lang="en-US" sz="1100" dirty="0"/>
              <a:t> </a:t>
            </a:r>
            <a:r>
              <a:rPr lang="en-US" sz="1100" dirty="0" err="1"/>
              <a:t>menghubungkan</a:t>
            </a:r>
            <a:r>
              <a:rPr lang="en-US" sz="1100" dirty="0"/>
              <a:t> </a:t>
            </a:r>
            <a:r>
              <a:rPr lang="en-US" sz="1100" dirty="0" err="1"/>
              <a:t>titik</a:t>
            </a:r>
            <a:r>
              <a:rPr lang="en-US" sz="1100" dirty="0"/>
              <a:t> </a:t>
            </a:r>
            <a:r>
              <a:rPr lang="en-US" sz="1100" dirty="0" err="1"/>
              <a:t>tesebut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sumbu</a:t>
            </a:r>
            <a:r>
              <a:rPr lang="en-US" sz="1100" dirty="0"/>
              <a:t> </a:t>
            </a:r>
            <a:r>
              <a:rPr lang="en-US" sz="1100" dirty="0" err="1"/>
              <a:t>kepala</a:t>
            </a:r>
            <a:r>
              <a:rPr lang="en-US" sz="1100" dirty="0"/>
              <a:t> </a:t>
            </a:r>
            <a:r>
              <a:rPr lang="en-US" sz="1100" dirty="0" err="1"/>
              <a:t>femoralis</a:t>
            </a:r>
            <a:r>
              <a:rPr lang="en-US" sz="1100" dirty="0"/>
              <a:t> (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paha</a:t>
            </a:r>
            <a:r>
              <a:rPr lang="en-US" sz="1100" dirty="0"/>
              <a:t>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1A7DD4-6424-4899-8553-C876CACE5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355" y="1151244"/>
            <a:ext cx="1456027" cy="17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DATA INSIGHT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7024E-4D8E-4D04-98D6-AB0AC1393F6E}"/>
              </a:ext>
            </a:extLst>
          </p:cNvPr>
          <p:cNvSpPr/>
          <p:nvPr/>
        </p:nvSpPr>
        <p:spPr>
          <a:xfrm>
            <a:off x="321469" y="11512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Pelvic Tilt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7FE60-5192-4553-88F3-3AE600B94EE5}"/>
              </a:ext>
            </a:extLst>
          </p:cNvPr>
          <p:cNvSpPr/>
          <p:nvPr/>
        </p:nvSpPr>
        <p:spPr>
          <a:xfrm>
            <a:off x="321469" y="1459021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Pelvic Tilt (PT)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US" sz="1100" dirty="0" err="1"/>
              <a:t>udut</a:t>
            </a:r>
            <a:r>
              <a:rPr lang="en-US" sz="1100" dirty="0"/>
              <a:t> </a:t>
            </a:r>
            <a:r>
              <a:rPr lang="en-US" sz="1100" dirty="0" err="1"/>
              <a:t>antara</a:t>
            </a:r>
            <a:r>
              <a:rPr lang="en-US" sz="1100" dirty="0"/>
              <a:t> </a:t>
            </a:r>
            <a:r>
              <a:rPr lang="en-US" sz="1100" dirty="0" err="1"/>
              <a:t>garis</a:t>
            </a:r>
            <a:r>
              <a:rPr lang="en-US" sz="1100" dirty="0"/>
              <a:t> vertical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kepala</a:t>
            </a:r>
            <a:r>
              <a:rPr lang="en-US" sz="1100" dirty="0"/>
              <a:t> </a:t>
            </a:r>
            <a:r>
              <a:rPr lang="en-US" sz="1100" dirty="0" err="1"/>
              <a:t>femoralis</a:t>
            </a:r>
            <a:r>
              <a:rPr lang="en-US" sz="1100" dirty="0"/>
              <a:t> (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paha</a:t>
            </a:r>
            <a:r>
              <a:rPr lang="en-US" sz="1100" dirty="0"/>
              <a:t>) dan </a:t>
            </a:r>
            <a:r>
              <a:rPr lang="en-US" sz="1100" dirty="0" err="1"/>
              <a:t>garis</a:t>
            </a:r>
            <a:r>
              <a:rPr lang="en-US" sz="1100" dirty="0"/>
              <a:t> </a:t>
            </a:r>
            <a:r>
              <a:rPr lang="en-US" sz="1100" dirty="0" err="1"/>
              <a:t>menghubungkan</a:t>
            </a:r>
            <a:r>
              <a:rPr lang="en-US" sz="1100" dirty="0"/>
              <a:t> </a:t>
            </a:r>
            <a:r>
              <a:rPr lang="en-US" sz="1100" dirty="0" err="1"/>
              <a:t>titik</a:t>
            </a:r>
            <a:r>
              <a:rPr lang="en-US" sz="1100" dirty="0"/>
              <a:t> </a:t>
            </a:r>
            <a:r>
              <a:rPr lang="en-US" sz="1100" dirty="0" err="1"/>
              <a:t>tesebut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sumbu</a:t>
            </a:r>
            <a:r>
              <a:rPr lang="en-US" sz="1100" dirty="0"/>
              <a:t> </a:t>
            </a:r>
            <a:r>
              <a:rPr lang="en-US" sz="1100" dirty="0" err="1"/>
              <a:t>kepala</a:t>
            </a:r>
            <a:r>
              <a:rPr lang="en-US" sz="1100" dirty="0"/>
              <a:t> </a:t>
            </a:r>
            <a:r>
              <a:rPr lang="en-US" sz="1100" dirty="0" err="1"/>
              <a:t>femoralis</a:t>
            </a:r>
            <a:r>
              <a:rPr lang="en-US" sz="1100" dirty="0"/>
              <a:t> (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paha</a:t>
            </a:r>
            <a:r>
              <a:rPr lang="en-US" sz="1100" dirty="0"/>
              <a:t>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22DF32-A608-444B-ACFC-E779C6935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20" y="1020197"/>
            <a:ext cx="1512054" cy="172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D11DF7-60B3-4F47-B5E2-19ED7695D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83" y="2933308"/>
            <a:ext cx="7017110" cy="12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5534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DATA INSIGHT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7024E-4D8E-4D04-98D6-AB0AC1393F6E}"/>
              </a:ext>
            </a:extLst>
          </p:cNvPr>
          <p:cNvSpPr/>
          <p:nvPr/>
        </p:nvSpPr>
        <p:spPr>
          <a:xfrm>
            <a:off x="321469" y="11512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Sacral Slope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7FE60-5192-4553-88F3-3AE600B94EE5}"/>
              </a:ext>
            </a:extLst>
          </p:cNvPr>
          <p:cNvSpPr/>
          <p:nvPr/>
        </p:nvSpPr>
        <p:spPr>
          <a:xfrm>
            <a:off x="321469" y="145902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Sacral Slope (SS)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sudut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dataran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tinggi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sakral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horizontal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garis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pelurus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lempeng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sakral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3388AC-1CE6-4728-AF90-49D4B33F5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742" y="1080607"/>
            <a:ext cx="1772749" cy="172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FA58D-47CB-4D33-A64D-0864CD339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70" y="3041073"/>
            <a:ext cx="7059293" cy="12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1023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DATA INSIGHT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7024E-4D8E-4D04-98D6-AB0AC1393F6E}"/>
              </a:ext>
            </a:extLst>
          </p:cNvPr>
          <p:cNvSpPr/>
          <p:nvPr/>
        </p:nvSpPr>
        <p:spPr>
          <a:xfrm>
            <a:off x="321469" y="11512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Lumbar Lordosis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7FE60-5192-4553-88F3-3AE600B94EE5}"/>
              </a:ext>
            </a:extLst>
          </p:cNvPr>
          <p:cNvSpPr/>
          <p:nvPr/>
        </p:nvSpPr>
        <p:spPr>
          <a:xfrm>
            <a:off x="321469" y="145902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Lumbar Lordosis (LL)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sudut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antara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T12 vertebrae dan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dataran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tinggi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sakral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horizontal 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BB11D-E7A1-4A45-B1CC-6073F5536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662" y="690291"/>
            <a:ext cx="1681368" cy="2893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C3F6E-E289-4441-A964-5CC826CB5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69" y="2812940"/>
            <a:ext cx="6218226" cy="10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DATA INSIGHT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7024E-4D8E-4D04-98D6-AB0AC1393F6E}"/>
              </a:ext>
            </a:extLst>
          </p:cNvPr>
          <p:cNvSpPr/>
          <p:nvPr/>
        </p:nvSpPr>
        <p:spPr>
          <a:xfrm>
            <a:off x="321469" y="11512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Pelvic Radius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7FE60-5192-4553-88F3-3AE600B94EE5}"/>
              </a:ext>
            </a:extLst>
          </p:cNvPr>
          <p:cNvSpPr/>
          <p:nvPr/>
        </p:nvSpPr>
        <p:spPr>
          <a:xfrm>
            <a:off x="321469" y="1459021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Pelvic Radius (PR)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jari-jari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panggul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jarak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sumbu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pinggul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ke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sudut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posterior-superior S1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menunjukkan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sumbu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pinggul</a:t>
            </a:r>
            <a:endParaRPr lang="en-US" sz="1100" dirty="0">
              <a:solidFill>
                <a:srgbClr val="212529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terletak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tengah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antara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dua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titik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tengah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kepala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femoralis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8BB40-EEC3-4919-A868-DCCD243D1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747" y="828761"/>
            <a:ext cx="2151784" cy="3313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473B07-7ED9-48B4-BB26-9B5F75AE7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68" y="3077392"/>
            <a:ext cx="6102941" cy="10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DATA INSIGHT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7024E-4D8E-4D04-98D6-AB0AC1393F6E}"/>
              </a:ext>
            </a:extLst>
          </p:cNvPr>
          <p:cNvSpPr/>
          <p:nvPr/>
        </p:nvSpPr>
        <p:spPr>
          <a:xfrm>
            <a:off x="321469" y="11512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Degree Spondylolisthesis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7FE60-5192-4553-88F3-3AE600B94EE5}"/>
              </a:ext>
            </a:extLst>
          </p:cNvPr>
          <p:cNvSpPr/>
          <p:nvPr/>
        </p:nvSpPr>
        <p:spPr>
          <a:xfrm>
            <a:off x="321469" y="145902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Degree Spondylolisthesis (DS)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dinilai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berdasarkan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derajat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selip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satu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tubuh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vertebral pada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tubuh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vertebral yang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berdekatan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29662-7C46-48B7-B73B-B11E9F8F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69" y="786271"/>
            <a:ext cx="2853923" cy="2898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AE360-2E43-4BBF-A984-36210AA20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69" y="3308991"/>
            <a:ext cx="5400515" cy="9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7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SPLITTING DATA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2A0FF-88EA-4510-BDDC-C6F8769F1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896" y="673406"/>
            <a:ext cx="3393586" cy="1944579"/>
          </a:xfrm>
          <a:prstGeom prst="rect">
            <a:avLst/>
          </a:prstGeom>
        </p:spPr>
      </p:pic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818A980-774D-406F-AFCA-5803B7D7F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4273"/>
              </p:ext>
            </p:extLst>
          </p:nvPr>
        </p:nvGraphicFramePr>
        <p:xfrm>
          <a:off x="193965" y="867118"/>
          <a:ext cx="2854035" cy="1920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51345">
                  <a:extLst>
                    <a:ext uri="{9D8B030D-6E8A-4147-A177-3AD203B41FA5}">
                      <a16:colId xmlns:a16="http://schemas.microsoft.com/office/drawing/2014/main" val="1419394823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798785181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3661365640"/>
                    </a:ext>
                  </a:extLst>
                </a:gridCol>
              </a:tblGrid>
              <a:tr h="326198">
                <a:tc>
                  <a:txBody>
                    <a:bodyPr/>
                    <a:lstStyle/>
                    <a:p>
                      <a:r>
                        <a:rPr lang="en-US" sz="1000" b="1" dirty="0"/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RESAMPLED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70268"/>
                  </a:ext>
                </a:extLst>
              </a:tr>
              <a:tr h="326198">
                <a:tc>
                  <a:txBody>
                    <a:bodyPr/>
                    <a:lstStyle/>
                    <a:p>
                      <a:r>
                        <a:rPr lang="en-US" sz="1000" b="1" dirty="0"/>
                        <a:t>Herniated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36218"/>
                  </a:ext>
                </a:extLst>
              </a:tr>
              <a:tr h="201814">
                <a:tc>
                  <a:txBody>
                    <a:bodyPr/>
                    <a:lstStyle/>
                    <a:p>
                      <a:r>
                        <a:rPr lang="en-US" sz="1000" b="1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4659"/>
                  </a:ext>
                </a:extLst>
              </a:tr>
              <a:tr h="326198">
                <a:tc>
                  <a:txBody>
                    <a:bodyPr/>
                    <a:lstStyle/>
                    <a:p>
                      <a:r>
                        <a:rPr lang="en-US" sz="1000" b="1" dirty="0"/>
                        <a:t>Spondylolisthesis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2416"/>
                  </a:ext>
                </a:extLst>
              </a:tr>
              <a:tr h="201814">
                <a:tc>
                  <a:txBody>
                    <a:bodyPr/>
                    <a:lstStyle/>
                    <a:p>
                      <a:r>
                        <a:rPr lang="en-US" sz="1000" b="1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6574"/>
                  </a:ext>
                </a:extLst>
              </a:tr>
              <a:tr h="201814">
                <a:tc>
                  <a:txBody>
                    <a:bodyPr/>
                    <a:lstStyle/>
                    <a:p>
                      <a:r>
                        <a:rPr lang="en-US" sz="1000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1225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8FD7583-4DC7-407D-9FCE-0070A35ED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01623"/>
              </p:ext>
            </p:extLst>
          </p:nvPr>
        </p:nvGraphicFramePr>
        <p:xfrm>
          <a:off x="193965" y="3009013"/>
          <a:ext cx="3603978" cy="17531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01326">
                  <a:extLst>
                    <a:ext uri="{9D8B030D-6E8A-4147-A177-3AD203B41FA5}">
                      <a16:colId xmlns:a16="http://schemas.microsoft.com/office/drawing/2014/main" val="1419394823"/>
                    </a:ext>
                  </a:extLst>
                </a:gridCol>
                <a:gridCol w="1201326">
                  <a:extLst>
                    <a:ext uri="{9D8B030D-6E8A-4147-A177-3AD203B41FA5}">
                      <a16:colId xmlns:a16="http://schemas.microsoft.com/office/drawing/2014/main" val="798785181"/>
                    </a:ext>
                  </a:extLst>
                </a:gridCol>
                <a:gridCol w="1201326">
                  <a:extLst>
                    <a:ext uri="{9D8B030D-6E8A-4147-A177-3AD203B41FA5}">
                      <a16:colId xmlns:a16="http://schemas.microsoft.com/office/drawing/2014/main" val="3661365640"/>
                    </a:ext>
                  </a:extLst>
                </a:gridCol>
              </a:tblGrid>
              <a:tr h="295019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TTS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RESAMPLED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70268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r>
                        <a:rPr lang="en-US" sz="900" b="1" dirty="0"/>
                        <a:t>Train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36218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r>
                        <a:rPr lang="en-US" sz="900" b="1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4659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r>
                        <a:rPr lang="en-US" sz="900" b="1" dirty="0"/>
                        <a:t>Accuracy Hernia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88.71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88.71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2416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r>
                        <a:rPr lang="en-US" sz="900" b="1" dirty="0"/>
                        <a:t>Accuracy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6574"/>
                  </a:ext>
                </a:extLst>
              </a:tr>
              <a:tr h="410919">
                <a:tc>
                  <a:txBody>
                    <a:bodyPr/>
                    <a:lstStyle/>
                    <a:p>
                      <a:r>
                        <a:rPr lang="en-US" sz="900" b="1" dirty="0"/>
                        <a:t>Accuracy Spondylolisthesis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1225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2FCE73A-1EBB-42FE-8F04-88FA3CDC4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003" y="2640751"/>
            <a:ext cx="2475452" cy="1829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1023E3-6465-4239-ACBE-95DB422D9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805" y="2632779"/>
            <a:ext cx="2338389" cy="18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3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TUNING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64117-2057-487A-A513-0A8A4864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3" y="687750"/>
            <a:ext cx="4403714" cy="2509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4B33A8-8E8D-4BC6-BCB6-FBEC3E08D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439" y="687751"/>
            <a:ext cx="4379383" cy="2509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866D41-8730-466C-8F02-7ADA25971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47" y="3375162"/>
            <a:ext cx="4120938" cy="1381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22A44A-DF5C-419D-93D8-EEAB65580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1031" y="3362635"/>
            <a:ext cx="3875129" cy="13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3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EVALUATION METRICS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FA1CCB-18F0-49CD-823F-655BDB10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56428"/>
              </p:ext>
            </p:extLst>
          </p:nvPr>
        </p:nvGraphicFramePr>
        <p:xfrm>
          <a:off x="482253" y="1023289"/>
          <a:ext cx="8179493" cy="2966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68499">
                  <a:extLst>
                    <a:ext uri="{9D8B030D-6E8A-4147-A177-3AD203B41FA5}">
                      <a16:colId xmlns:a16="http://schemas.microsoft.com/office/drawing/2014/main" val="1529001460"/>
                    </a:ext>
                  </a:extLst>
                </a:gridCol>
                <a:gridCol w="1168499">
                  <a:extLst>
                    <a:ext uri="{9D8B030D-6E8A-4147-A177-3AD203B41FA5}">
                      <a16:colId xmlns:a16="http://schemas.microsoft.com/office/drawing/2014/main" val="4114942726"/>
                    </a:ext>
                  </a:extLst>
                </a:gridCol>
                <a:gridCol w="1168499">
                  <a:extLst>
                    <a:ext uri="{9D8B030D-6E8A-4147-A177-3AD203B41FA5}">
                      <a16:colId xmlns:a16="http://schemas.microsoft.com/office/drawing/2014/main" val="3815207776"/>
                    </a:ext>
                  </a:extLst>
                </a:gridCol>
                <a:gridCol w="1168499">
                  <a:extLst>
                    <a:ext uri="{9D8B030D-6E8A-4147-A177-3AD203B41FA5}">
                      <a16:colId xmlns:a16="http://schemas.microsoft.com/office/drawing/2014/main" val="863952745"/>
                    </a:ext>
                  </a:extLst>
                </a:gridCol>
                <a:gridCol w="1168499">
                  <a:extLst>
                    <a:ext uri="{9D8B030D-6E8A-4147-A177-3AD203B41FA5}">
                      <a16:colId xmlns:a16="http://schemas.microsoft.com/office/drawing/2014/main" val="3584914951"/>
                    </a:ext>
                  </a:extLst>
                </a:gridCol>
                <a:gridCol w="1168499">
                  <a:extLst>
                    <a:ext uri="{9D8B030D-6E8A-4147-A177-3AD203B41FA5}">
                      <a16:colId xmlns:a16="http://schemas.microsoft.com/office/drawing/2014/main" val="3245766184"/>
                    </a:ext>
                  </a:extLst>
                </a:gridCol>
                <a:gridCol w="1168499">
                  <a:extLst>
                    <a:ext uri="{9D8B030D-6E8A-4147-A177-3AD203B41FA5}">
                      <a16:colId xmlns:a16="http://schemas.microsoft.com/office/drawing/2014/main" val="70425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Recall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Jaccard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2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69.61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25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KNC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68.73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GNB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57.57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6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GNB &amp;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8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22578" y="2449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7022722" y="91601"/>
            <a:ext cx="2082678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INTRODUCTION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7A5CD-C4B5-4ADF-A62D-D4203D381229}"/>
              </a:ext>
            </a:extLst>
          </p:cNvPr>
          <p:cNvSpPr/>
          <p:nvPr/>
        </p:nvSpPr>
        <p:spPr>
          <a:xfrm>
            <a:off x="407194" y="4859767"/>
            <a:ext cx="297932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tx1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  <a:r>
              <a:rPr lang="en-US" sz="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600" u="sng" dirty="0">
                <a:solidFill>
                  <a:srgbClr val="0070C0"/>
                </a:solidFill>
              </a:rPr>
              <a:t>https://www.alodokter.com/spondylolisthesis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2C24B-83FA-40A9-8164-98F1E7F515ED}"/>
              </a:ext>
            </a:extLst>
          </p:cNvPr>
          <p:cNvSpPr txBox="1"/>
          <p:nvPr/>
        </p:nvSpPr>
        <p:spPr>
          <a:xfrm>
            <a:off x="407194" y="900113"/>
            <a:ext cx="229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SPONDYLOLISTHESIS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96E9B-D4A6-4D02-B4E1-1DEB15A385EA}"/>
              </a:ext>
            </a:extLst>
          </p:cNvPr>
          <p:cNvSpPr txBox="1"/>
          <p:nvPr/>
        </p:nvSpPr>
        <p:spPr>
          <a:xfrm>
            <a:off x="407194" y="1207890"/>
            <a:ext cx="43934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DEFINISI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Spondylolisthesis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</a:t>
            </a:r>
            <a:r>
              <a:rPr lang="en-US" sz="1100" dirty="0" err="1"/>
              <a:t>ketika</a:t>
            </a:r>
            <a:r>
              <a:rPr lang="en-US" sz="1100" dirty="0"/>
              <a:t> 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belakang</a:t>
            </a:r>
            <a:r>
              <a:rPr lang="en-US" sz="1100" dirty="0"/>
              <a:t> </a:t>
            </a:r>
            <a:r>
              <a:rPr lang="en-US" sz="1100" dirty="0" err="1"/>
              <a:t>bergeser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posisi</a:t>
            </a:r>
            <a:r>
              <a:rPr lang="en-US" sz="1100" dirty="0"/>
              <a:t> normal. Spondylolisthesis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menimbulkan</a:t>
            </a:r>
            <a:r>
              <a:rPr lang="en-US" sz="1100" dirty="0"/>
              <a:t> </a:t>
            </a:r>
            <a:r>
              <a:rPr lang="en-US" sz="1100" dirty="0" err="1"/>
              <a:t>nyeri</a:t>
            </a:r>
            <a:r>
              <a:rPr lang="en-US" sz="1100" dirty="0"/>
              <a:t> </a:t>
            </a:r>
            <a:r>
              <a:rPr lang="en-US" sz="1100" dirty="0" err="1"/>
              <a:t>tak</a:t>
            </a:r>
            <a:r>
              <a:rPr lang="en-US" sz="1100" dirty="0"/>
              <a:t> </a:t>
            </a:r>
            <a:r>
              <a:rPr lang="en-US" sz="1100" dirty="0" err="1"/>
              <a:t>tertahankan</a:t>
            </a:r>
            <a:r>
              <a:rPr lang="en-US" sz="1100" dirty="0"/>
              <a:t>. </a:t>
            </a:r>
            <a:r>
              <a:rPr lang="en-US" sz="1100" dirty="0" err="1"/>
              <a:t>Kondisi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juga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menyerang</a:t>
            </a:r>
            <a:r>
              <a:rPr lang="en-US" sz="1100" dirty="0"/>
              <a:t> </a:t>
            </a:r>
            <a:r>
              <a:rPr lang="en-US" sz="1100" dirty="0" err="1"/>
              <a:t>semua</a:t>
            </a:r>
            <a:r>
              <a:rPr lang="en-US" sz="1100" dirty="0"/>
              <a:t> </a:t>
            </a:r>
            <a:r>
              <a:rPr lang="en-US" sz="1100" dirty="0" err="1"/>
              <a:t>bagian</a:t>
            </a:r>
            <a:r>
              <a:rPr lang="en-US" sz="1100" dirty="0"/>
              <a:t> 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punggung</a:t>
            </a:r>
            <a:r>
              <a:rPr lang="en-US" sz="1100" dirty="0"/>
              <a:t>, </a:t>
            </a:r>
            <a:r>
              <a:rPr lang="en-US" sz="1100" dirty="0" err="1"/>
              <a:t>mulai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bagian</a:t>
            </a:r>
            <a:r>
              <a:rPr lang="en-US" sz="1100" dirty="0"/>
              <a:t> </a:t>
            </a:r>
            <a:r>
              <a:rPr lang="en-US" sz="1100" dirty="0" err="1"/>
              <a:t>atas</a:t>
            </a:r>
            <a:r>
              <a:rPr lang="en-US" sz="1100" dirty="0"/>
              <a:t>, </a:t>
            </a:r>
            <a:r>
              <a:rPr lang="en-US" sz="1100" dirty="0" err="1"/>
              <a:t>tengah</a:t>
            </a:r>
            <a:r>
              <a:rPr lang="en-US" sz="1100" dirty="0"/>
              <a:t>, dan </a:t>
            </a:r>
            <a:r>
              <a:rPr lang="en-US" sz="1100" dirty="0" err="1"/>
              <a:t>bawah</a:t>
            </a:r>
            <a:r>
              <a:rPr lang="en-US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7F283D-CE50-4341-80A6-6101B3E9650B}"/>
              </a:ext>
            </a:extLst>
          </p:cNvPr>
          <p:cNvSpPr txBox="1"/>
          <p:nvPr/>
        </p:nvSpPr>
        <p:spPr>
          <a:xfrm>
            <a:off x="407194" y="2397450"/>
            <a:ext cx="43934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GEJALA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Spondylolisthesis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selalu</a:t>
            </a:r>
            <a:r>
              <a:rPr lang="en-US" sz="1100" dirty="0"/>
              <a:t> </a:t>
            </a:r>
            <a:r>
              <a:rPr lang="en-US" sz="1100" dirty="0" err="1"/>
              <a:t>menimbulkan</a:t>
            </a:r>
            <a:r>
              <a:rPr lang="en-US" sz="1100" dirty="0"/>
              <a:t> </a:t>
            </a:r>
            <a:r>
              <a:rPr lang="en-US" sz="1100" dirty="0" err="1"/>
              <a:t>gejala</a:t>
            </a:r>
            <a:r>
              <a:rPr lang="en-US" sz="1100" dirty="0"/>
              <a:t>,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sering</a:t>
            </a:r>
            <a:r>
              <a:rPr lang="en-US" sz="1100" dirty="0"/>
              <a:t> kali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disadari</a:t>
            </a:r>
            <a:r>
              <a:rPr lang="en-US" sz="1100" dirty="0"/>
              <a:t> oleh </a:t>
            </a:r>
            <a:r>
              <a:rPr lang="en-US" sz="1100" dirty="0" err="1"/>
              <a:t>penderitanya</a:t>
            </a:r>
            <a:r>
              <a:rPr lang="en-US" sz="1100" dirty="0"/>
              <a:t>. </a:t>
            </a:r>
            <a:r>
              <a:rPr lang="en-US" sz="1100" dirty="0" err="1"/>
              <a:t>Namun</a:t>
            </a:r>
            <a:r>
              <a:rPr lang="en-US" sz="1100" dirty="0"/>
              <a:t>, spondylolisthesis yang </a:t>
            </a:r>
            <a:r>
              <a:rPr lang="en-US" sz="1100" dirty="0" err="1"/>
              <a:t>parah</a:t>
            </a:r>
            <a:r>
              <a:rPr lang="en-US" sz="1100" dirty="0"/>
              <a:t> </a:t>
            </a:r>
            <a:r>
              <a:rPr lang="en-US" sz="1100" dirty="0" err="1"/>
              <a:t>biasanya</a:t>
            </a:r>
            <a:r>
              <a:rPr lang="en-US" sz="1100" dirty="0"/>
              <a:t> </a:t>
            </a:r>
            <a:r>
              <a:rPr lang="en-US" sz="1100" dirty="0" err="1"/>
              <a:t>ditandai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beberapa</a:t>
            </a:r>
            <a:r>
              <a:rPr lang="en-US" sz="1100" dirty="0"/>
              <a:t> </a:t>
            </a:r>
            <a:r>
              <a:rPr lang="en-US" sz="1100" dirty="0" err="1"/>
              <a:t>gejala</a:t>
            </a:r>
            <a:r>
              <a:rPr lang="en-US" sz="1100" dirty="0"/>
              <a:t> </a:t>
            </a:r>
            <a:r>
              <a:rPr lang="en-US" sz="1100" dirty="0" err="1"/>
              <a:t>berikut</a:t>
            </a:r>
            <a:r>
              <a:rPr lang="en-US" sz="1100" dirty="0"/>
              <a:t> :</a:t>
            </a:r>
          </a:p>
          <a:p>
            <a:pPr algn="just"/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Nyeri </a:t>
            </a:r>
            <a:r>
              <a:rPr lang="en-US" sz="1100" dirty="0" err="1">
                <a:solidFill>
                  <a:schemeClr val="tx1"/>
                </a:solidFill>
              </a:rPr>
              <a:t>punggung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bawah</a:t>
            </a:r>
            <a:r>
              <a:rPr lang="en-US" sz="1100" dirty="0">
                <a:solidFill>
                  <a:schemeClr val="tx1"/>
                </a:solidFill>
              </a:rPr>
              <a:t> (</a:t>
            </a:r>
            <a:r>
              <a:rPr lang="en-US" sz="11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 back pain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Nyeri </a:t>
            </a:r>
            <a:r>
              <a:rPr lang="en-US" sz="1100" dirty="0" err="1">
                <a:solidFill>
                  <a:schemeClr val="tx1"/>
                </a:solidFill>
              </a:rPr>
              <a:t>punggung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bawah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menjalar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hingga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jari</a:t>
            </a:r>
            <a:r>
              <a:rPr lang="en-US" sz="1100" dirty="0">
                <a:solidFill>
                  <a:schemeClr val="tx1"/>
                </a:solidFill>
              </a:rPr>
              <a:t> kaki (</a:t>
            </a:r>
            <a:r>
              <a:rPr lang="en-US" sz="11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skiatika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Mati rasa </a:t>
            </a:r>
            <a:r>
              <a:rPr lang="en-US" sz="1100" dirty="0" err="1">
                <a:solidFill>
                  <a:schemeClr val="tx1"/>
                </a:solidFill>
              </a:rPr>
              <a:t>atau</a:t>
            </a:r>
            <a:r>
              <a:rPr lang="en-US" sz="1100" dirty="0">
                <a:solidFill>
                  <a:schemeClr val="tx1"/>
                </a:solidFill>
              </a:rPr>
              <a:t> </a:t>
            </a:r>
            <a:r>
              <a:rPr lang="en-US" sz="11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kesemutan</a:t>
            </a:r>
            <a:r>
              <a:rPr lang="en-US" sz="1100" dirty="0">
                <a:solidFill>
                  <a:schemeClr val="tx1"/>
                </a:solidFill>
              </a:rPr>
              <a:t> </a:t>
            </a:r>
            <a:r>
              <a:rPr lang="en-US" sz="1100" dirty="0" err="1">
                <a:solidFill>
                  <a:schemeClr val="tx1"/>
                </a:solidFill>
              </a:rPr>
              <a:t>dari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punggung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sampai</a:t>
            </a:r>
            <a:r>
              <a:rPr lang="en-US" sz="1100" dirty="0">
                <a:solidFill>
                  <a:schemeClr val="tx1"/>
                </a:solidFill>
              </a:rPr>
              <a:t> kaki.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Nyeri </a:t>
            </a:r>
            <a:r>
              <a:rPr lang="en-US" sz="1100" dirty="0" err="1">
                <a:solidFill>
                  <a:schemeClr val="tx1"/>
                </a:solidFill>
              </a:rPr>
              <a:t>atau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sensasi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tegang</a:t>
            </a:r>
            <a:r>
              <a:rPr lang="en-US" sz="1100" dirty="0">
                <a:solidFill>
                  <a:schemeClr val="tx1"/>
                </a:solidFill>
              </a:rPr>
              <a:t> pada </a:t>
            </a:r>
            <a:r>
              <a:rPr lang="en-US" sz="1100" dirty="0" err="1">
                <a:solidFill>
                  <a:schemeClr val="tx1"/>
                </a:solidFill>
              </a:rPr>
              <a:t>otot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paha</a:t>
            </a:r>
            <a:r>
              <a:rPr lang="en-US" sz="1100" dirty="0">
                <a:solidFill>
                  <a:schemeClr val="tx1"/>
                </a:solidFill>
              </a:rPr>
              <a:t> dan </a:t>
            </a:r>
            <a:r>
              <a:rPr lang="en-US" sz="1100" dirty="0" err="1">
                <a:solidFill>
                  <a:schemeClr val="tx1"/>
                </a:solidFill>
              </a:rPr>
              <a:t>bokong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Kelainan</a:t>
            </a:r>
            <a:r>
              <a:rPr lang="en-US" sz="1100" dirty="0">
                <a:solidFill>
                  <a:schemeClr val="tx1"/>
                </a:solidFill>
              </a:rPr>
              <a:t> pada </a:t>
            </a:r>
            <a:r>
              <a:rPr lang="en-US" sz="1100" dirty="0" err="1">
                <a:solidFill>
                  <a:schemeClr val="tx1"/>
                </a:solidFill>
              </a:rPr>
              <a:t>lengkungan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tulang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belakang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seperti</a:t>
            </a:r>
            <a:r>
              <a:rPr lang="en-US" sz="1100" dirty="0">
                <a:solidFill>
                  <a:schemeClr val="tx1"/>
                </a:solidFill>
              </a:rPr>
              <a:t> </a:t>
            </a:r>
            <a:r>
              <a:rPr lang="en-US" sz="11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kifosis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Sensasi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lemas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atau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lemah</a:t>
            </a:r>
            <a:r>
              <a:rPr lang="en-US" sz="1100" dirty="0">
                <a:solidFill>
                  <a:schemeClr val="tx1"/>
                </a:solidFill>
              </a:rPr>
              <a:t> di kaki.</a:t>
            </a:r>
          </a:p>
          <a:p>
            <a:pPr algn="just"/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EC8E45-1803-457A-9BD0-F7E74F036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4828" y="1771569"/>
            <a:ext cx="2735787" cy="16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PREVIEW APP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7E678-358B-4251-975F-3E1C0CC94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762" y="1198074"/>
            <a:ext cx="5737047" cy="2839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CD628-5C80-46BD-A1B2-CAE887B2B49C}"/>
              </a:ext>
            </a:extLst>
          </p:cNvPr>
          <p:cNvSpPr txBox="1"/>
          <p:nvPr/>
        </p:nvSpPr>
        <p:spPr>
          <a:xfrm>
            <a:off x="96981" y="1109332"/>
            <a:ext cx="24661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 err="1"/>
              <a:t>beranda</a:t>
            </a:r>
            <a:r>
              <a:rPr lang="en-US" dirty="0"/>
              <a:t> </a:t>
            </a:r>
            <a:r>
              <a:rPr lang="en-US" dirty="0" err="1"/>
              <a:t>menjukkan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user/ </a:t>
            </a:r>
            <a:r>
              <a:rPr lang="en-US" dirty="0" err="1"/>
              <a:t>pasien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web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radiologi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Web juga </a:t>
            </a:r>
            <a:r>
              <a:rPr lang="en-US" dirty="0" err="1"/>
              <a:t>memberitahukan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Form </a:t>
            </a:r>
            <a:r>
              <a:rPr lang="en-US" dirty="0" err="1">
                <a:solidFill>
                  <a:schemeClr val="tx1"/>
                </a:solidFill>
              </a:rPr>
              <a:t>ditekan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beranjak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pengisian</a:t>
            </a:r>
            <a:r>
              <a:rPr lang="en-US" dirty="0">
                <a:solidFill>
                  <a:schemeClr val="tx1"/>
                </a:solidFill>
              </a:rPr>
              <a:t> form.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BA819-A7CA-4A05-8E00-7E090B067EC7}"/>
              </a:ext>
            </a:extLst>
          </p:cNvPr>
          <p:cNvSpPr/>
          <p:nvPr/>
        </p:nvSpPr>
        <p:spPr>
          <a:xfrm>
            <a:off x="6297548" y="4142753"/>
            <a:ext cx="23663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chemeClr val="tx1"/>
                </a:solidFill>
              </a:rPr>
              <a:t>URL Localhost = </a:t>
            </a:r>
            <a:r>
              <a:rPr lang="en-US" sz="1000" dirty="0">
                <a:solidFill>
                  <a:srgbClr val="0070C0"/>
                </a:solidFill>
              </a:rPr>
              <a:t>http://127.0.0.1:2070/</a:t>
            </a:r>
          </a:p>
        </p:txBody>
      </p:sp>
    </p:spTree>
    <p:extLst>
      <p:ext uri="{BB962C8B-B14F-4D97-AF65-F5344CB8AC3E}">
        <p14:creationId xmlns:p14="http://schemas.microsoft.com/office/powerpoint/2010/main" val="1576830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PREVIEW APP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CD628-5C80-46BD-A1B2-CAE887B2B49C}"/>
              </a:ext>
            </a:extLst>
          </p:cNvPr>
          <p:cNvSpPr txBox="1"/>
          <p:nvPr/>
        </p:nvSpPr>
        <p:spPr>
          <a:xfrm>
            <a:off x="38601" y="810846"/>
            <a:ext cx="262283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form</a:t>
            </a:r>
            <a:r>
              <a:rPr lang="en-US" dirty="0"/>
              <a:t> </a:t>
            </a:r>
            <a:r>
              <a:rPr lang="en-US" dirty="0" err="1"/>
              <a:t>menjukkan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oleh user/ </a:t>
            </a:r>
            <a:r>
              <a:rPr lang="en-US" dirty="0" err="1"/>
              <a:t>pasien</a:t>
            </a:r>
            <a:r>
              <a:rPr lang="en-US" dirty="0"/>
              <a:t>. </a:t>
            </a:r>
            <a:r>
              <a:rPr lang="en-US" dirty="0" err="1"/>
              <a:t>Hanya</a:t>
            </a:r>
            <a:r>
              <a:rPr lang="en-US" dirty="0"/>
              <a:t> features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Web juga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slide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features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Predict </a:t>
            </a:r>
            <a:r>
              <a:rPr lang="en-US" dirty="0" err="1">
                <a:solidFill>
                  <a:schemeClr val="tx1"/>
                </a:solidFill>
              </a:rPr>
              <a:t>ditekan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beranjak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prediksi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BA819-A7CA-4A05-8E00-7E090B067EC7}"/>
              </a:ext>
            </a:extLst>
          </p:cNvPr>
          <p:cNvSpPr/>
          <p:nvPr/>
        </p:nvSpPr>
        <p:spPr>
          <a:xfrm>
            <a:off x="6297548" y="4142753"/>
            <a:ext cx="26228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 Localhost = </a:t>
            </a:r>
            <a:r>
              <a:rPr lang="en-US" sz="1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http://127.0.0.1:2070/</a:t>
            </a:r>
            <a:r>
              <a:rPr lang="en-US" sz="1000" dirty="0">
                <a:solidFill>
                  <a:srgbClr val="0070C0"/>
                </a:solidFill>
              </a:rPr>
              <a:t>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2EE4B3-0755-4B17-AF18-CE3B7F0F2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435" y="831001"/>
            <a:ext cx="6339261" cy="314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6329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PREVIEW APP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CD628-5C80-46BD-A1B2-CAE887B2B49C}"/>
              </a:ext>
            </a:extLst>
          </p:cNvPr>
          <p:cNvSpPr txBox="1"/>
          <p:nvPr/>
        </p:nvSpPr>
        <p:spPr>
          <a:xfrm>
            <a:off x="57316" y="906247"/>
            <a:ext cx="2466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Laman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predict</a:t>
            </a:r>
            <a:r>
              <a:rPr lang="en-US" sz="1200" dirty="0"/>
              <a:t> </a:t>
            </a:r>
            <a:r>
              <a:rPr lang="en-US" sz="1200" dirty="0" err="1"/>
              <a:t>menjukkan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yang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informasi-informasi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diisikan</a:t>
            </a:r>
            <a:r>
              <a:rPr lang="en-US" sz="1200" dirty="0"/>
              <a:t>, </a:t>
            </a:r>
            <a:r>
              <a:rPr lang="en-US" sz="1200" dirty="0" err="1"/>
              <a:t>lalu</a:t>
            </a:r>
            <a:r>
              <a:rPr lang="en-US" sz="1200" dirty="0"/>
              <a:t> </a:t>
            </a:r>
            <a:r>
              <a:rPr lang="en-US" sz="1200" dirty="0" err="1"/>
              <a:t>mempunyai</a:t>
            </a:r>
            <a:r>
              <a:rPr lang="en-US" sz="1200" dirty="0"/>
              <a:t> judgement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prediksi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pasien</a:t>
            </a:r>
            <a:r>
              <a:rPr lang="en-US" sz="1200" dirty="0"/>
              <a:t> normal, </a:t>
            </a:r>
            <a:r>
              <a:rPr lang="en-US" sz="1200" dirty="0" err="1"/>
              <a:t>mengidap</a:t>
            </a:r>
            <a:r>
              <a:rPr lang="en-US" sz="1200" dirty="0"/>
              <a:t> hernia disk, </a:t>
            </a:r>
            <a:r>
              <a:rPr lang="en-US" sz="1200" dirty="0" err="1"/>
              <a:t>atau</a:t>
            </a:r>
            <a:r>
              <a:rPr lang="en-US" sz="1200" dirty="0"/>
              <a:t> spondylolisthesis.</a:t>
            </a:r>
          </a:p>
          <a:p>
            <a:endParaRPr lang="en-US" sz="1200" dirty="0"/>
          </a:p>
          <a:p>
            <a:r>
              <a:rPr lang="en-US" sz="1200" dirty="0" err="1"/>
              <a:t>Ditampilkan</a:t>
            </a:r>
            <a:r>
              <a:rPr lang="en-US" sz="1200" dirty="0"/>
              <a:t> juga </a:t>
            </a:r>
            <a:r>
              <a:rPr lang="en-US" sz="1200" dirty="0" err="1"/>
              <a:t>persentase</a:t>
            </a:r>
            <a:r>
              <a:rPr lang="en-US" sz="1200" dirty="0"/>
              <a:t> </a:t>
            </a:r>
            <a:r>
              <a:rPr lang="en-US" sz="1200" dirty="0" err="1"/>
              <a:t>probabilitas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masing-masing</a:t>
            </a:r>
            <a:r>
              <a:rPr lang="en-US" sz="1200" dirty="0"/>
              <a:t> class, </a:t>
            </a:r>
            <a:r>
              <a:rPr lang="en-US" sz="1200" dirty="0" err="1"/>
              <a:t>jadi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memperkirakan</a:t>
            </a:r>
            <a:r>
              <a:rPr lang="en-US" sz="1200" dirty="0"/>
              <a:t> </a:t>
            </a:r>
            <a:r>
              <a:rPr lang="en-US" sz="1200" dirty="0" err="1"/>
              <a:t>sebesar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</a:t>
            </a:r>
            <a:r>
              <a:rPr lang="en-US" sz="1200" dirty="0" err="1"/>
              <a:t>prediksi</a:t>
            </a:r>
            <a:r>
              <a:rPr lang="en-US" sz="1200" dirty="0"/>
              <a:t> yang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class dan </a:t>
            </a: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class yang </a:t>
            </a:r>
            <a:r>
              <a:rPr lang="en-US" sz="1200" dirty="0" err="1"/>
              <a:t>lainnya</a:t>
            </a:r>
            <a:r>
              <a:rPr lang="en-US" sz="12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BA819-A7CA-4A05-8E00-7E090B067EC7}"/>
              </a:ext>
            </a:extLst>
          </p:cNvPr>
          <p:cNvSpPr/>
          <p:nvPr/>
        </p:nvSpPr>
        <p:spPr>
          <a:xfrm>
            <a:off x="6297548" y="4142753"/>
            <a:ext cx="2749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 Localhost = </a:t>
            </a:r>
            <a:r>
              <a:rPr lang="en-US" sz="1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http://127.0.0.1:2070/</a:t>
            </a:r>
            <a:r>
              <a:rPr lang="en-US" sz="1000" u="sng" dirty="0">
                <a:solidFill>
                  <a:srgbClr val="0070C0"/>
                </a:solidFill>
              </a:rPr>
              <a:t>predict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50EDB-7509-46DB-AFD2-817F982AE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32" y="985221"/>
            <a:ext cx="6247955" cy="29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6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4488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PREVIEW APP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CD628-5C80-46BD-A1B2-CAE887B2B49C}"/>
              </a:ext>
            </a:extLst>
          </p:cNvPr>
          <p:cNvSpPr txBox="1"/>
          <p:nvPr/>
        </p:nvSpPr>
        <p:spPr>
          <a:xfrm>
            <a:off x="29373" y="727837"/>
            <a:ext cx="24661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juga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slide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mengenai</a:t>
            </a:r>
            <a:r>
              <a:rPr lang="en-US" sz="1200" dirty="0"/>
              <a:t> </a:t>
            </a:r>
            <a:r>
              <a:rPr lang="en-US" sz="1200" dirty="0" err="1"/>
              <a:t>definisi</a:t>
            </a:r>
            <a:r>
              <a:rPr lang="en-US" sz="1200" dirty="0"/>
              <a:t> </a:t>
            </a:r>
            <a:r>
              <a:rPr lang="en-US" sz="1200" dirty="0" err="1"/>
              <a:t>penyakit</a:t>
            </a:r>
            <a:r>
              <a:rPr lang="en-US" sz="1200" dirty="0"/>
              <a:t>, </a:t>
            </a:r>
            <a:r>
              <a:rPr lang="en-US" sz="1200" dirty="0" err="1"/>
              <a:t>gejala</a:t>
            </a:r>
            <a:r>
              <a:rPr lang="en-US" sz="1200" dirty="0"/>
              <a:t>, dan </a:t>
            </a:r>
            <a:r>
              <a:rPr lang="en-US" sz="1200" dirty="0" err="1"/>
              <a:t>penanganan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wawasan</a:t>
            </a:r>
            <a:r>
              <a:rPr lang="en-US" sz="1200" dirty="0"/>
              <a:t> </a:t>
            </a:r>
            <a:r>
              <a:rPr lang="en-US" sz="1200" dirty="0" err="1"/>
              <a:t>tambahan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Data yang 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dimasukkan</a:t>
            </a:r>
            <a:r>
              <a:rPr lang="en-US" sz="1200" dirty="0"/>
              <a:t> dan </a:t>
            </a:r>
            <a:r>
              <a:rPr lang="en-US" sz="1200" dirty="0" err="1"/>
              <a:t>diprediksi</a:t>
            </a:r>
            <a:r>
              <a:rPr lang="en-US" sz="1200" dirty="0"/>
              <a:t>,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dimasukkan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history record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mysql</a:t>
            </a:r>
            <a:r>
              <a:rPr lang="en-US" sz="1200" dirty="0"/>
              <a:t>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A63F47-82AD-4694-93C3-D35E6BBDE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619" y="2866779"/>
            <a:ext cx="1552434" cy="2035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8DB2E-1E08-4F21-8B69-DA6B76E53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967" y="2868528"/>
            <a:ext cx="1552434" cy="22504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24BC69-EDA2-49DF-AC0B-3E9A6E873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710" y="2866779"/>
            <a:ext cx="1488324" cy="14325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E0240C-3A6F-45CA-994A-43836CD3ED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8"/>
          <a:stretch/>
        </p:blipFill>
        <p:spPr>
          <a:xfrm>
            <a:off x="2743509" y="818901"/>
            <a:ext cx="5995949" cy="19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1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8E00D-008F-4630-9F0E-F2981FDAB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Google Shape;184;p11">
            <a:extLst>
              <a:ext uri="{FF2B5EF4-FFF2-40B4-BE49-F238E27FC236}">
                <a16:creationId xmlns:a16="http://schemas.microsoft.com/office/drawing/2014/main" id="{0EBC8995-2879-4CD8-B006-E9D534C6F730}"/>
              </a:ext>
            </a:extLst>
          </p:cNvPr>
          <p:cNvSpPr txBox="1">
            <a:spLocks/>
          </p:cNvSpPr>
          <p:nvPr/>
        </p:nvSpPr>
        <p:spPr>
          <a:xfrm>
            <a:off x="22578" y="2449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grpSp>
        <p:nvGrpSpPr>
          <p:cNvPr id="9" name="Google Shape;505;p34">
            <a:extLst>
              <a:ext uri="{FF2B5EF4-FFF2-40B4-BE49-F238E27FC236}">
                <a16:creationId xmlns:a16="http://schemas.microsoft.com/office/drawing/2014/main" id="{29B5D763-8663-4695-AFB7-4CA5DEBC6F64}"/>
              </a:ext>
            </a:extLst>
          </p:cNvPr>
          <p:cNvGrpSpPr/>
          <p:nvPr/>
        </p:nvGrpSpPr>
        <p:grpSpPr>
          <a:xfrm>
            <a:off x="3685334" y="1616065"/>
            <a:ext cx="1197664" cy="1126777"/>
            <a:chOff x="5972700" y="2330200"/>
            <a:chExt cx="411625" cy="387275"/>
          </a:xfrm>
        </p:grpSpPr>
        <p:sp>
          <p:nvSpPr>
            <p:cNvPr id="10" name="Google Shape;506;p34">
              <a:extLst>
                <a:ext uri="{FF2B5EF4-FFF2-40B4-BE49-F238E27FC236}">
                  <a16:creationId xmlns:a16="http://schemas.microsoft.com/office/drawing/2014/main" id="{C9AECA7B-383B-4060-A90F-4621875720FD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7;p34">
              <a:extLst>
                <a:ext uri="{FF2B5EF4-FFF2-40B4-BE49-F238E27FC236}">
                  <a16:creationId xmlns:a16="http://schemas.microsoft.com/office/drawing/2014/main" id="{912933B7-1AEE-4F95-A663-565E8D172B0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89;p12">
            <a:extLst>
              <a:ext uri="{FF2B5EF4-FFF2-40B4-BE49-F238E27FC236}">
                <a16:creationId xmlns:a16="http://schemas.microsoft.com/office/drawing/2014/main" id="{CD666D01-680E-4FB3-9740-6B72B9B3D37F}"/>
              </a:ext>
            </a:extLst>
          </p:cNvPr>
          <p:cNvSpPr txBox="1">
            <a:spLocks/>
          </p:cNvSpPr>
          <p:nvPr/>
        </p:nvSpPr>
        <p:spPr>
          <a:xfrm>
            <a:off x="1595839" y="3005017"/>
            <a:ext cx="5376654" cy="507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5400" b="1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THANK YOU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FB615-5CA6-4F1D-B597-EEC99C48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0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22578" y="2449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7022722" y="91601"/>
            <a:ext cx="2082678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INTRODUCTION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7A5CD-C4B5-4ADF-A62D-D4203D381229}"/>
              </a:ext>
            </a:extLst>
          </p:cNvPr>
          <p:cNvSpPr/>
          <p:nvPr/>
        </p:nvSpPr>
        <p:spPr>
          <a:xfrm>
            <a:off x="407193" y="4859767"/>
            <a:ext cx="297932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tx1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  <a:r>
              <a:rPr lang="en-US" sz="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600" u="sng" dirty="0">
                <a:solidFill>
                  <a:srgbClr val="0070C0"/>
                </a:solidFill>
              </a:rPr>
              <a:t>https://www.alodokter.com/hernia-nukleus-pulposus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2C24B-83FA-40A9-8164-98F1E7F515ED}"/>
              </a:ext>
            </a:extLst>
          </p:cNvPr>
          <p:cNvSpPr txBox="1"/>
          <p:nvPr/>
        </p:nvSpPr>
        <p:spPr>
          <a:xfrm>
            <a:off x="407193" y="900113"/>
            <a:ext cx="465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HERNIATED DISC (HERNIA NUKLEUS PULPOSUS)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96E9B-D4A6-4D02-B4E1-1DEB15A385EA}"/>
              </a:ext>
            </a:extLst>
          </p:cNvPr>
          <p:cNvSpPr txBox="1"/>
          <p:nvPr/>
        </p:nvSpPr>
        <p:spPr>
          <a:xfrm>
            <a:off x="407194" y="1207890"/>
            <a:ext cx="43934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DEFINISI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Herniated Disc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penyakit</a:t>
            </a:r>
            <a:r>
              <a:rPr lang="en-US" sz="1100" dirty="0"/>
              <a:t> yang </a:t>
            </a:r>
            <a:r>
              <a:rPr lang="en-US" sz="1100" dirty="0" err="1"/>
              <a:t>terjadi</a:t>
            </a:r>
            <a:r>
              <a:rPr lang="en-US" sz="1100" dirty="0"/>
              <a:t> </a:t>
            </a:r>
            <a:r>
              <a:rPr lang="en-US" sz="1100" dirty="0" err="1"/>
              <a:t>ketika</a:t>
            </a:r>
            <a:r>
              <a:rPr lang="en-US" sz="1100" dirty="0"/>
              <a:t> </a:t>
            </a:r>
            <a:r>
              <a:rPr lang="en-US" sz="1100" dirty="0" err="1"/>
              <a:t>bantalan</a:t>
            </a:r>
            <a:r>
              <a:rPr lang="en-US" sz="1100" dirty="0"/>
              <a:t> </a:t>
            </a:r>
            <a:r>
              <a:rPr lang="en-US" sz="1100" dirty="0" err="1"/>
              <a:t>ruas</a:t>
            </a:r>
            <a:r>
              <a:rPr lang="en-US" sz="1100" dirty="0"/>
              <a:t> 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belakang</a:t>
            </a:r>
            <a:r>
              <a:rPr lang="en-US" sz="1100" dirty="0"/>
              <a:t> </a:t>
            </a:r>
            <a:r>
              <a:rPr lang="en-US" sz="1100" dirty="0" err="1"/>
              <a:t>bergeser</a:t>
            </a:r>
            <a:r>
              <a:rPr lang="en-US" sz="1100" dirty="0"/>
              <a:t> dan </a:t>
            </a:r>
            <a:r>
              <a:rPr lang="en-US" sz="1100" dirty="0" err="1"/>
              <a:t>menekan</a:t>
            </a:r>
            <a:r>
              <a:rPr lang="en-US" sz="1100" dirty="0"/>
              <a:t> </a:t>
            </a:r>
            <a:r>
              <a:rPr lang="en-US" sz="1100" dirty="0" err="1"/>
              <a:t>saraf</a:t>
            </a:r>
            <a:r>
              <a:rPr lang="en-US" sz="1100" dirty="0"/>
              <a:t> 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belakang</a:t>
            </a:r>
            <a:r>
              <a:rPr lang="en-US" sz="1100" dirty="0"/>
              <a:t>. Hernia Disc oleh orang pada </a:t>
            </a:r>
            <a:r>
              <a:rPr lang="en-US" sz="1100" dirty="0" err="1"/>
              <a:t>umumnya</a:t>
            </a:r>
            <a:r>
              <a:rPr lang="en-US" sz="1100" dirty="0"/>
              <a:t> </a:t>
            </a:r>
            <a:r>
              <a:rPr lang="en-US" sz="1100" dirty="0" err="1"/>
              <a:t>dikaitkan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disebut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istilah</a:t>
            </a:r>
            <a:r>
              <a:rPr lang="en-US" sz="1100" dirty="0"/>
              <a:t> ‘</a:t>
            </a:r>
            <a:r>
              <a:rPr lang="en-US" sz="1100" dirty="0" err="1"/>
              <a:t>saraf</a:t>
            </a:r>
            <a:r>
              <a:rPr lang="en-US" sz="1100" dirty="0"/>
              <a:t> </a:t>
            </a:r>
            <a:r>
              <a:rPr lang="en-US" sz="1100" dirty="0" err="1"/>
              <a:t>terjepit</a:t>
            </a:r>
            <a:r>
              <a:rPr lang="en-US" sz="1100" dirty="0"/>
              <a:t>’.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7F283D-CE50-4341-80A6-6101B3E9650B}"/>
              </a:ext>
            </a:extLst>
          </p:cNvPr>
          <p:cNvSpPr txBox="1"/>
          <p:nvPr/>
        </p:nvSpPr>
        <p:spPr>
          <a:xfrm>
            <a:off x="407194" y="2397450"/>
            <a:ext cx="439340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GEJALA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bantalan</a:t>
            </a:r>
            <a:r>
              <a:rPr lang="en-US" sz="1100" dirty="0"/>
              <a:t> yang </a:t>
            </a:r>
            <a:r>
              <a:rPr lang="en-US" sz="1100" dirty="0" err="1"/>
              <a:t>bergeser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sampai</a:t>
            </a:r>
            <a:r>
              <a:rPr lang="en-US" sz="1100" dirty="0"/>
              <a:t> </a:t>
            </a:r>
            <a:r>
              <a:rPr lang="en-US" sz="1100" dirty="0" err="1"/>
              <a:t>menjepit</a:t>
            </a:r>
            <a:r>
              <a:rPr lang="en-US" sz="1100" dirty="0"/>
              <a:t> </a:t>
            </a:r>
            <a:r>
              <a:rPr lang="en-US" sz="1100" dirty="0" err="1"/>
              <a:t>saraf</a:t>
            </a:r>
            <a:r>
              <a:rPr lang="en-US" sz="1100" dirty="0"/>
              <a:t>, </a:t>
            </a:r>
            <a:r>
              <a:rPr lang="en-US" sz="1100" dirty="0" err="1"/>
              <a:t>penderita</a:t>
            </a:r>
            <a:r>
              <a:rPr lang="en-US" sz="1100" dirty="0"/>
              <a:t> </a:t>
            </a:r>
            <a:r>
              <a:rPr lang="en-US" sz="1100" dirty="0" err="1"/>
              <a:t>mungkin</a:t>
            </a:r>
            <a:r>
              <a:rPr lang="en-US" sz="1100" dirty="0"/>
              <a:t>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merasakan</a:t>
            </a:r>
            <a:r>
              <a:rPr lang="en-US" sz="1100" dirty="0"/>
              <a:t> </a:t>
            </a:r>
            <a:r>
              <a:rPr lang="en-US" sz="1100" dirty="0" err="1"/>
              <a:t>sakit</a:t>
            </a:r>
            <a:r>
              <a:rPr lang="en-US" sz="1100" dirty="0"/>
              <a:t> </a:t>
            </a:r>
            <a:r>
              <a:rPr lang="en-US" sz="1100" dirty="0" err="1"/>
              <a:t>punggung</a:t>
            </a:r>
            <a:r>
              <a:rPr lang="en-US" sz="1100" dirty="0"/>
              <a:t> </a:t>
            </a:r>
            <a:r>
              <a:rPr lang="en-US" sz="1100" dirty="0" err="1"/>
              <a:t>ringan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bahkan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merasakan</a:t>
            </a:r>
            <a:r>
              <a:rPr lang="en-US" sz="1100" dirty="0"/>
              <a:t> </a:t>
            </a:r>
            <a:r>
              <a:rPr lang="en-US" sz="1100" dirty="0" err="1"/>
              <a:t>sakit</a:t>
            </a:r>
            <a:r>
              <a:rPr lang="en-US" sz="1100" dirty="0"/>
              <a:t> </a:t>
            </a:r>
            <a:r>
              <a:rPr lang="en-US" sz="1100" dirty="0" err="1"/>
              <a:t>sama</a:t>
            </a:r>
            <a:r>
              <a:rPr lang="en-US" sz="1100" dirty="0"/>
              <a:t> </a:t>
            </a:r>
            <a:r>
              <a:rPr lang="en-US" sz="1100" dirty="0" err="1"/>
              <a:t>sekali</a:t>
            </a:r>
            <a:r>
              <a:rPr lang="en-US" sz="1100" dirty="0"/>
              <a:t>. </a:t>
            </a:r>
            <a:r>
              <a:rPr lang="en-US" sz="1100" dirty="0" err="1"/>
              <a:t>Namun</a:t>
            </a:r>
            <a:r>
              <a:rPr lang="en-US" sz="1100" dirty="0"/>
              <a:t> </a:t>
            </a:r>
            <a:r>
              <a:rPr lang="en-US" sz="1100" dirty="0" err="1"/>
              <a:t>bila</a:t>
            </a:r>
            <a:r>
              <a:rPr lang="en-US" sz="1100" dirty="0"/>
              <a:t> hernia </a:t>
            </a:r>
            <a:r>
              <a:rPr lang="en-US" sz="1100" dirty="0" err="1"/>
              <a:t>menekan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menjepit</a:t>
            </a:r>
            <a:r>
              <a:rPr lang="en-US" sz="1100" dirty="0"/>
              <a:t> </a:t>
            </a:r>
            <a:r>
              <a:rPr lang="en-US" sz="1100" dirty="0" err="1"/>
              <a:t>saraf</a:t>
            </a:r>
            <a:r>
              <a:rPr lang="en-US" sz="1100" dirty="0"/>
              <a:t> 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belakang</a:t>
            </a:r>
            <a:r>
              <a:rPr lang="en-US" sz="1100" dirty="0"/>
              <a:t>, </a:t>
            </a:r>
            <a:r>
              <a:rPr lang="en-US" sz="1100" dirty="0" err="1"/>
              <a:t>gejala</a:t>
            </a:r>
            <a:r>
              <a:rPr lang="en-US" sz="1100" dirty="0"/>
              <a:t> yang </a:t>
            </a:r>
            <a:r>
              <a:rPr lang="en-US" sz="1100" dirty="0" err="1"/>
              <a:t>muncul</a:t>
            </a:r>
            <a:r>
              <a:rPr lang="en-US" sz="1100" dirty="0"/>
              <a:t> </a:t>
            </a:r>
            <a:r>
              <a:rPr lang="en-US" sz="1100" dirty="0" err="1"/>
              <a:t>tergantung</a:t>
            </a:r>
            <a:r>
              <a:rPr lang="en-US" sz="1100" dirty="0"/>
              <a:t> pada </a:t>
            </a:r>
            <a:r>
              <a:rPr lang="en-US" sz="1100" dirty="0" err="1"/>
              <a:t>lokasi</a:t>
            </a:r>
            <a:r>
              <a:rPr lang="en-US" sz="1100" dirty="0"/>
              <a:t> dan </a:t>
            </a:r>
            <a:r>
              <a:rPr lang="en-US" sz="1100" dirty="0" err="1"/>
              <a:t>banyaknya</a:t>
            </a:r>
            <a:r>
              <a:rPr lang="en-US" sz="1100" dirty="0"/>
              <a:t> </a:t>
            </a:r>
            <a:r>
              <a:rPr lang="en-US" sz="1100" dirty="0" err="1"/>
              <a:t>saraf</a:t>
            </a:r>
            <a:r>
              <a:rPr lang="en-US" sz="1100" dirty="0"/>
              <a:t> yang </a:t>
            </a:r>
            <a:r>
              <a:rPr lang="en-US" sz="1100" dirty="0" err="1"/>
              <a:t>terjepit</a:t>
            </a:r>
            <a:r>
              <a:rPr lang="en-US" sz="1100" dirty="0"/>
              <a:t>. </a:t>
            </a:r>
            <a:r>
              <a:rPr lang="en-US" sz="1100" dirty="0" err="1"/>
              <a:t>Kondisi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menyebabkan</a:t>
            </a:r>
            <a:r>
              <a:rPr lang="en-US" sz="1100" dirty="0"/>
              <a:t> </a:t>
            </a:r>
            <a:r>
              <a:rPr lang="en-US" sz="1100" dirty="0" err="1"/>
              <a:t>sakit</a:t>
            </a:r>
            <a:r>
              <a:rPr lang="en-US" sz="1100" dirty="0"/>
              <a:t> </a:t>
            </a:r>
            <a:r>
              <a:rPr lang="en-US" sz="1100" dirty="0" err="1"/>
              <a:t>punggung</a:t>
            </a:r>
            <a:r>
              <a:rPr lang="en-US" sz="1100" dirty="0"/>
              <a:t> </a:t>
            </a:r>
            <a:r>
              <a:rPr lang="en-US" sz="1100" dirty="0" err="1"/>
              <a:t>kiri</a:t>
            </a:r>
            <a:r>
              <a:rPr lang="en-US" sz="1100" dirty="0"/>
              <a:t>, </a:t>
            </a:r>
            <a:r>
              <a:rPr lang="en-US" sz="1100" dirty="0" err="1"/>
              <a:t>kanan</a:t>
            </a:r>
            <a:r>
              <a:rPr lang="en-US" sz="1100" dirty="0"/>
              <a:t>,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keduanya</a:t>
            </a:r>
            <a:r>
              <a:rPr lang="en-US" sz="1100" dirty="0"/>
              <a:t>, yang </a:t>
            </a:r>
            <a:r>
              <a:rPr lang="en-US" sz="1100" dirty="0" err="1"/>
              <a:t>menjalar</a:t>
            </a:r>
            <a:r>
              <a:rPr lang="en-US" sz="1100" dirty="0"/>
              <a:t> </a:t>
            </a:r>
            <a:r>
              <a:rPr lang="en-US" sz="1100" dirty="0" err="1"/>
              <a:t>hingga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paha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kaki.</a:t>
            </a:r>
          </a:p>
          <a:p>
            <a:pPr algn="just"/>
            <a:endParaRPr lang="en-US" sz="1100" dirty="0"/>
          </a:p>
          <a:p>
            <a:pPr algn="just"/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5D97D-B433-4B90-97B0-A69D611FD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796" y="996525"/>
            <a:ext cx="3225851" cy="28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22578" y="2449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7022722" y="91601"/>
            <a:ext cx="2082678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INTRODUCTION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0709A-55D8-4352-8767-6C0C90DA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87" y="970497"/>
            <a:ext cx="4658143" cy="36980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C9A021-F8B7-4E8E-BF87-D3E731F55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844" y="3007520"/>
            <a:ext cx="5574545" cy="99117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27A5CD-C4B5-4ADF-A62D-D4203D381229}"/>
              </a:ext>
            </a:extLst>
          </p:cNvPr>
          <p:cNvSpPr/>
          <p:nvPr/>
        </p:nvSpPr>
        <p:spPr>
          <a:xfrm>
            <a:off x="278187" y="4844378"/>
            <a:ext cx="297932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tx1"/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  <a:r>
              <a:rPr lang="en-US" sz="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6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https://www.ncbi.nlm.nih.gov/pubmed/29735135</a:t>
            </a:r>
            <a:endParaRPr lang="en-US" sz="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8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22578" y="2449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7022722" y="91601"/>
            <a:ext cx="2082678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INTRODUCTION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C2945-D270-49CC-8D55-FADF9C598CD8}"/>
              </a:ext>
            </a:extLst>
          </p:cNvPr>
          <p:cNvSpPr/>
          <p:nvPr/>
        </p:nvSpPr>
        <p:spPr>
          <a:xfrm>
            <a:off x="321469" y="133745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Kolom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vertebral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bagian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penting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kerangka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aksial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dan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terdiri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banyak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bagian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Bagian-bagian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cakram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inter-vertebral,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saraf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otot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medula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dan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sekelompok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vertebra (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masing-masing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tulang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belakang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). 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182D7-54EB-4DD1-855C-656A4245C634}"/>
              </a:ext>
            </a:extLst>
          </p:cNvPr>
          <p:cNvSpPr txBox="1"/>
          <p:nvPr/>
        </p:nvSpPr>
        <p:spPr>
          <a:xfrm>
            <a:off x="314325" y="1029682"/>
            <a:ext cx="229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KOLOM VERTEBRAL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45BC8-862C-4448-9C66-24182A58D041}"/>
              </a:ext>
            </a:extLst>
          </p:cNvPr>
          <p:cNvSpPr/>
          <p:nvPr/>
        </p:nvSpPr>
        <p:spPr>
          <a:xfrm>
            <a:off x="321469" y="2271668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FUNGSI</a:t>
            </a:r>
          </a:p>
          <a:p>
            <a:pPr algn="just"/>
            <a:endParaRPr lang="en-US" sz="1100" dirty="0">
              <a:solidFill>
                <a:srgbClr val="212529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Pendukung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tubuh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manusia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medula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spinals, dan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perlindungan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pusat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saraf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dan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fasilitasi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pergerakan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tubuh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96531-EFF1-44B0-A29B-F040524FC507}"/>
              </a:ext>
            </a:extLst>
          </p:cNvPr>
          <p:cNvSpPr/>
          <p:nvPr/>
        </p:nvSpPr>
        <p:spPr>
          <a:xfrm>
            <a:off x="321469" y="4021485"/>
            <a:ext cx="239841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  <a:r>
              <a:rPr lang="en-US" sz="600" dirty="0"/>
              <a:t> </a:t>
            </a:r>
            <a:r>
              <a:rPr lang="en-US" sz="600" u="sng" dirty="0">
                <a:solidFill>
                  <a:srgbClr val="0070C0"/>
                </a:solidFill>
              </a:rPr>
              <a:t>https://www.ncbi.nlm.nih.gov/pmc/articles/PMC3830026/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11B66C-B063-4AB7-8A2C-C7E7BDBF2EDD}"/>
              </a:ext>
            </a:extLst>
          </p:cNvPr>
          <p:cNvSpPr/>
          <p:nvPr/>
        </p:nvSpPr>
        <p:spPr>
          <a:xfrm>
            <a:off x="321469" y="3024172"/>
            <a:ext cx="239841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  <a:r>
              <a:rPr lang="en-US" sz="600" dirty="0"/>
              <a:t> </a:t>
            </a:r>
            <a:r>
              <a:rPr lang="en-US" sz="600" dirty="0">
                <a:hlinkClick r:id="rId5"/>
              </a:rPr>
              <a:t>https://www.ncbi.nlm.nih.gov/pmc/articles/PMC1249016/</a:t>
            </a:r>
            <a:endParaRPr lang="en-US" sz="600" u="sng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5E4F4-D787-43DE-AB07-A7E57EE32022}"/>
              </a:ext>
            </a:extLst>
          </p:cNvPr>
          <p:cNvSpPr/>
          <p:nvPr/>
        </p:nvSpPr>
        <p:spPr>
          <a:xfrm>
            <a:off x="321469" y="359059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Gangguan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kolom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vertebra mayor (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patologi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Herniated Disc dan Spondylolisthesis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15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22578" y="2449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PURPOSE OF PROJECT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45BC8-862C-4448-9C66-24182A58D041}"/>
              </a:ext>
            </a:extLst>
          </p:cNvPr>
          <p:cNvSpPr/>
          <p:nvPr/>
        </p:nvSpPr>
        <p:spPr>
          <a:xfrm>
            <a:off x="321469" y="1936074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Diagnosis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secara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otomatis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bahwa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pasien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atau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pengguna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apakah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normal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atau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terindikasi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mengidap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diantara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dua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penyakit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mayor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kolom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vertebrae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dan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membandingkan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beberapa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metode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klasifikasi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(Logistic Regression,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KNearest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Neighbors, Gaussian Naive Bayes, Decision Tree, Random Forest, dan Support Vector Machine) dan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representasikan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juga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berupa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produk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berupa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localhost web-based </a:t>
            </a:r>
            <a:r>
              <a:rPr lang="en-US" sz="1100" dirty="0" err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sebagai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interface</a:t>
            </a:r>
            <a:r>
              <a:rPr lang="en-US" sz="11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0ECA2-C199-44F6-BC17-7320455CCA03}"/>
              </a:ext>
            </a:extLst>
          </p:cNvPr>
          <p:cNvSpPr/>
          <p:nvPr/>
        </p:nvSpPr>
        <p:spPr>
          <a:xfrm>
            <a:off x="321469" y="115124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MULTICLASSIFICATION: </a:t>
            </a:r>
            <a:br>
              <a:rPr lang="en-US" b="1" dirty="0">
                <a:solidFill>
                  <a:srgbClr val="FF9800"/>
                </a:solidFill>
              </a:rPr>
            </a:br>
            <a:r>
              <a:rPr lang="en-US" b="1" dirty="0">
                <a:solidFill>
                  <a:srgbClr val="FF9800"/>
                </a:solidFill>
              </a:rPr>
              <a:t>VERTEBRAE DISEASES PREDICT FROM SPINAL AND PELVIC DATASET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373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22578" y="2449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BUSSINESS INSIGHT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45BC8-862C-4448-9C66-24182A58D041}"/>
              </a:ext>
            </a:extLst>
          </p:cNvPr>
          <p:cNvSpPr/>
          <p:nvPr/>
        </p:nvSpPr>
        <p:spPr>
          <a:xfrm>
            <a:off x="321469" y="1459021"/>
            <a:ext cx="56359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Pasien</a:t>
            </a:r>
            <a:r>
              <a:rPr lang="en-US" sz="1100" dirty="0"/>
              <a:t> yang </a:t>
            </a:r>
            <a:r>
              <a:rPr lang="en-US" sz="1100" dirty="0" err="1"/>
              <a:t>umumnya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pemeriksaan</a:t>
            </a:r>
            <a:r>
              <a:rPr lang="en-US" sz="1100" dirty="0"/>
              <a:t> </a:t>
            </a:r>
            <a:r>
              <a:rPr lang="en-US" sz="1100" dirty="0" err="1"/>
              <a:t>radiologi</a:t>
            </a:r>
            <a:r>
              <a:rPr lang="en-US" sz="1100" dirty="0"/>
              <a:t> </a:t>
            </a:r>
            <a:r>
              <a:rPr lang="en-US" sz="1100" dirty="0" err="1"/>
              <a:t>jenis</a:t>
            </a:r>
            <a:r>
              <a:rPr lang="en-US" sz="1100" dirty="0"/>
              <a:t> </a:t>
            </a:r>
            <a:r>
              <a:rPr lang="en-US" sz="1100" dirty="0" err="1"/>
              <a:t>rontgen</a:t>
            </a:r>
            <a:r>
              <a:rPr lang="en-US" sz="1100" dirty="0"/>
              <a:t> (x-ray) dan CT-scan </a:t>
            </a:r>
            <a:r>
              <a:rPr lang="en-US" sz="1100" dirty="0" err="1"/>
              <a:t>daripada</a:t>
            </a:r>
            <a:r>
              <a:rPr lang="en-US" sz="1100" dirty="0"/>
              <a:t> MRI, </a:t>
            </a:r>
            <a:r>
              <a:rPr lang="en-US" sz="1100" dirty="0" err="1"/>
              <a:t>pihak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</a:t>
            </a:r>
            <a:r>
              <a:rPr lang="en-US" sz="1100" dirty="0" err="1"/>
              <a:t>sakit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dokter</a:t>
            </a:r>
            <a:r>
              <a:rPr lang="en-US" sz="1100" dirty="0"/>
              <a:t> 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sekaligus</a:t>
            </a:r>
            <a:r>
              <a:rPr lang="en-US" sz="1100" dirty="0"/>
              <a:t> </a:t>
            </a:r>
            <a:r>
              <a:rPr lang="en-US" sz="1100" dirty="0" err="1"/>
              <a:t>menawarkan</a:t>
            </a:r>
            <a:r>
              <a:rPr lang="en-US" sz="1100" dirty="0"/>
              <a:t> </a:t>
            </a:r>
            <a:r>
              <a:rPr lang="en-US" sz="1100" dirty="0" err="1"/>
              <a:t>pasien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menganjurkan</a:t>
            </a:r>
            <a:r>
              <a:rPr lang="en-US" sz="1100" dirty="0"/>
              <a:t> </a:t>
            </a:r>
            <a:r>
              <a:rPr lang="en-US" sz="1100" dirty="0" err="1"/>
              <a:t>pasien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mendapatkan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deteksi</a:t>
            </a:r>
            <a:r>
              <a:rPr lang="en-US" sz="1100" dirty="0"/>
              <a:t> </a:t>
            </a:r>
            <a:r>
              <a:rPr lang="en-US" sz="1100" dirty="0" err="1"/>
              <a:t>indikasi</a:t>
            </a:r>
            <a:r>
              <a:rPr lang="en-US" sz="1100" dirty="0"/>
              <a:t> </a:t>
            </a:r>
            <a:r>
              <a:rPr lang="en-US" sz="1100" dirty="0" err="1"/>
              <a:t>penyakit</a:t>
            </a:r>
            <a:r>
              <a:rPr lang="en-US" sz="1100" dirty="0"/>
              <a:t> 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belakang</a:t>
            </a:r>
            <a:r>
              <a:rPr lang="en-US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pendeteksian</a:t>
            </a:r>
            <a:r>
              <a:rPr lang="en-US" sz="1100" dirty="0"/>
              <a:t> </a:t>
            </a:r>
            <a:r>
              <a:rPr lang="en-US" sz="1100" dirty="0" err="1"/>
              <a:t>dini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penyakit</a:t>
            </a:r>
            <a:r>
              <a:rPr lang="en-US" sz="1100" dirty="0"/>
              <a:t> mayor </a:t>
            </a:r>
            <a:r>
              <a:rPr lang="en-US" sz="1100" dirty="0" err="1"/>
              <a:t>kolom</a:t>
            </a:r>
            <a:r>
              <a:rPr lang="en-US" sz="1100" dirty="0"/>
              <a:t> vertebrae (herniated disk dan spondylolisthesis).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i="1" dirty="0"/>
              <a:t>case</a:t>
            </a:r>
            <a:r>
              <a:rPr lang="en-US" sz="1100" dirty="0"/>
              <a:t> </a:t>
            </a:r>
            <a:r>
              <a:rPr lang="en-US" sz="1100" dirty="0" err="1"/>
              <a:t>radiologi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oleh </a:t>
            </a:r>
            <a:r>
              <a:rPr lang="en-US" sz="1100" dirty="0" err="1"/>
              <a:t>dokter</a:t>
            </a:r>
            <a:r>
              <a:rPr lang="en-US" sz="1100" dirty="0"/>
              <a:t> </a:t>
            </a:r>
            <a:r>
              <a:rPr lang="en-US" sz="1100" dirty="0" err="1"/>
              <a:t>umum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diluar</a:t>
            </a:r>
            <a:r>
              <a:rPr lang="en-US" sz="1100" dirty="0"/>
              <a:t> </a:t>
            </a:r>
            <a:r>
              <a:rPr lang="en-US" sz="1100" dirty="0" err="1"/>
              <a:t>spesialis</a:t>
            </a:r>
            <a:r>
              <a:rPr lang="en-US" sz="1100" dirty="0"/>
              <a:t> orthopedic, </a:t>
            </a:r>
            <a:r>
              <a:rPr lang="en-US" sz="1100" dirty="0" err="1"/>
              <a:t>apabila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prediksi</a:t>
            </a:r>
            <a:r>
              <a:rPr lang="en-US" sz="1100" dirty="0"/>
              <a:t> </a:t>
            </a:r>
            <a:r>
              <a:rPr lang="en-US" sz="1100" dirty="0" err="1"/>
              <a:t>menunjukkan</a:t>
            </a:r>
            <a:r>
              <a:rPr lang="en-US" sz="1100" dirty="0"/>
              <a:t> </a:t>
            </a:r>
            <a:r>
              <a:rPr lang="en-US" sz="1100" dirty="0" err="1"/>
              <a:t>penyakit</a:t>
            </a:r>
            <a:r>
              <a:rPr lang="en-US" sz="1100" dirty="0"/>
              <a:t>,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terdapat</a:t>
            </a:r>
            <a:r>
              <a:rPr lang="en-US" sz="1100" dirty="0"/>
              <a:t> </a:t>
            </a:r>
            <a:r>
              <a:rPr lang="en-US" sz="1100" dirty="0" err="1"/>
              <a:t>probabilitas</a:t>
            </a:r>
            <a:r>
              <a:rPr lang="en-US" sz="1100" dirty="0"/>
              <a:t> yang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kecil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indikasi</a:t>
            </a:r>
            <a:r>
              <a:rPr lang="en-US" sz="1100" dirty="0"/>
              <a:t> </a:t>
            </a:r>
            <a:r>
              <a:rPr lang="en-US" sz="1100" dirty="0" err="1"/>
              <a:t>penyakit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pihak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</a:t>
            </a:r>
            <a:r>
              <a:rPr lang="en-US" sz="1100" dirty="0" err="1"/>
              <a:t>sakit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dokter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memberi</a:t>
            </a:r>
            <a:r>
              <a:rPr lang="en-US" sz="1100" dirty="0"/>
              <a:t> </a:t>
            </a:r>
            <a:r>
              <a:rPr lang="en-US" sz="1100" dirty="0" err="1"/>
              <a:t>arahan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lanjut</a:t>
            </a:r>
            <a:r>
              <a:rPr lang="en-US" sz="1100" dirty="0"/>
              <a:t> </a:t>
            </a:r>
            <a:r>
              <a:rPr lang="en-US" sz="1100" dirty="0" err="1"/>
              <a:t>apakah</a:t>
            </a:r>
            <a:r>
              <a:rPr lang="en-US" sz="1100" dirty="0"/>
              <a:t> </a:t>
            </a:r>
            <a:r>
              <a:rPr lang="en-US" sz="1100" dirty="0" err="1"/>
              <a:t>pasien</a:t>
            </a:r>
            <a:r>
              <a:rPr lang="en-US" sz="1100" dirty="0"/>
              <a:t> </a:t>
            </a:r>
            <a:r>
              <a:rPr lang="en-US" sz="1100" dirty="0" err="1"/>
              <a:t>dirujuk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pertemuan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dokter</a:t>
            </a:r>
            <a:r>
              <a:rPr lang="en-US" sz="1100" dirty="0"/>
              <a:t> </a:t>
            </a:r>
            <a:r>
              <a:rPr lang="en-US" sz="1100" dirty="0" err="1"/>
              <a:t>spesialis</a:t>
            </a:r>
            <a:r>
              <a:rPr lang="en-US" sz="1100" dirty="0"/>
              <a:t> orthopedic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bagaimana</a:t>
            </a:r>
            <a:r>
              <a:rPr lang="en-US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Membantu</a:t>
            </a:r>
            <a:r>
              <a:rPr lang="en-US" sz="1100" dirty="0"/>
              <a:t> </a:t>
            </a:r>
            <a:r>
              <a:rPr lang="en-US" sz="1100" dirty="0" err="1"/>
              <a:t>diagnosa</a:t>
            </a:r>
            <a:r>
              <a:rPr lang="en-US" sz="1100" dirty="0"/>
              <a:t>, </a:t>
            </a:r>
            <a:r>
              <a:rPr lang="en-US" sz="1100" dirty="0" err="1"/>
              <a:t>pendeteksian</a:t>
            </a:r>
            <a:r>
              <a:rPr lang="en-US" sz="1100" dirty="0"/>
              <a:t> </a:t>
            </a:r>
            <a:r>
              <a:rPr lang="en-US" sz="1100" dirty="0" err="1"/>
              <a:t>awal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cepat</a:t>
            </a:r>
            <a:r>
              <a:rPr lang="en-US" sz="1100" dirty="0"/>
              <a:t>,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pembanding</a:t>
            </a:r>
            <a:r>
              <a:rPr lang="en-US" sz="1100" dirty="0"/>
              <a:t> </a:t>
            </a:r>
            <a:r>
              <a:rPr lang="en-US" sz="1100" dirty="0" err="1"/>
              <a:t>keputusan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dokter</a:t>
            </a:r>
            <a:r>
              <a:rPr lang="en-US" sz="1100" dirty="0"/>
              <a:t> </a:t>
            </a:r>
            <a:r>
              <a:rPr lang="en-US" sz="1100" dirty="0" err="1"/>
              <a:t>spesialis</a:t>
            </a:r>
            <a:r>
              <a:rPr lang="en-US" sz="1100" dirty="0"/>
              <a:t> orthopedic.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Mempersingkat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 </a:t>
            </a:r>
            <a:r>
              <a:rPr lang="en-US" sz="1100" dirty="0" err="1"/>
              <a:t>dokter</a:t>
            </a:r>
            <a:r>
              <a:rPr lang="en-US" sz="1100" dirty="0"/>
              <a:t> </a:t>
            </a:r>
            <a:r>
              <a:rPr lang="en-US" sz="1100" dirty="0" err="1"/>
              <a:t>tanpa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uji </a:t>
            </a:r>
            <a:r>
              <a:rPr lang="en-US" sz="1100" dirty="0" err="1"/>
              <a:t>fisik</a:t>
            </a:r>
            <a:r>
              <a:rPr lang="en-US" sz="1100" dirty="0"/>
              <a:t> dan lain-lain </a:t>
            </a:r>
            <a:r>
              <a:rPr lang="en-US" sz="1100" dirty="0" err="1"/>
              <a:t>terlebih</a:t>
            </a:r>
            <a:r>
              <a:rPr lang="en-US" sz="1100" dirty="0"/>
              <a:t> </a:t>
            </a:r>
            <a:r>
              <a:rPr lang="en-US" sz="1100" dirty="0" err="1"/>
              <a:t>dahulu</a:t>
            </a:r>
            <a:r>
              <a:rPr lang="en-US" sz="1100" dirty="0"/>
              <a:t>, </a:t>
            </a:r>
            <a:r>
              <a:rPr lang="en-US" sz="1100" dirty="0" err="1"/>
              <a:t>terlebih</a:t>
            </a:r>
            <a:r>
              <a:rPr lang="en-US" sz="1100" dirty="0"/>
              <a:t> </a:t>
            </a:r>
            <a:r>
              <a:rPr lang="en-US" sz="1100" dirty="0" err="1"/>
              <a:t>bila</a:t>
            </a:r>
            <a:r>
              <a:rPr lang="en-US" sz="1100" dirty="0"/>
              <a:t> </a:t>
            </a:r>
            <a:r>
              <a:rPr lang="en-US" sz="1100" dirty="0" err="1"/>
              <a:t>pasien</a:t>
            </a:r>
            <a:r>
              <a:rPr lang="en-US" sz="1100" dirty="0"/>
              <a:t> </a:t>
            </a:r>
            <a:r>
              <a:rPr lang="en-US" sz="1100" dirty="0" err="1"/>
              <a:t>terindikasi</a:t>
            </a:r>
            <a:r>
              <a:rPr lang="en-US" sz="1100" dirty="0"/>
              <a:t> normal.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</a:t>
            </a:r>
            <a:r>
              <a:rPr lang="en-US" sz="1100" dirty="0" err="1"/>
              <a:t>sakit</a:t>
            </a:r>
            <a:r>
              <a:rPr lang="en-US" sz="1100" dirty="0"/>
              <a:t> </a:t>
            </a:r>
            <a:r>
              <a:rPr lang="en-US" sz="1100" dirty="0" err="1"/>
              <a:t>rujukan</a:t>
            </a:r>
            <a:r>
              <a:rPr lang="en-US" sz="1100" dirty="0"/>
              <a:t> </a:t>
            </a:r>
            <a:r>
              <a:rPr lang="en-US" sz="1100" dirty="0" err="1"/>
              <a:t>penyakit</a:t>
            </a:r>
            <a:r>
              <a:rPr lang="en-US" sz="1100" dirty="0"/>
              <a:t> 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belakang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teknologi</a:t>
            </a:r>
            <a:r>
              <a:rPr lang="en-US" sz="1100" dirty="0"/>
              <a:t> </a:t>
            </a:r>
            <a:r>
              <a:rPr lang="en-US" sz="1100" dirty="0" err="1"/>
              <a:t>biomedic</a:t>
            </a:r>
            <a:r>
              <a:rPr lang="en-US" sz="1100" dirty="0"/>
              <a:t>.</a:t>
            </a:r>
          </a:p>
          <a:p>
            <a:pPr algn="just"/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0ECA2-C199-44F6-BC17-7320455CCA03}"/>
              </a:ext>
            </a:extLst>
          </p:cNvPr>
          <p:cNvSpPr/>
          <p:nvPr/>
        </p:nvSpPr>
        <p:spPr>
          <a:xfrm>
            <a:off x="321469" y="11512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HOSPITAL/ DOCTOR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8031C-4E08-46AD-9D56-4A988B3EA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366" y="716100"/>
            <a:ext cx="1763179" cy="1763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393F8-6F1E-490C-9AF4-67D99548C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837" y="2595908"/>
            <a:ext cx="1752379" cy="17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22578" y="24490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BUSSINESS INSIGHT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45BC8-862C-4448-9C66-24182A58D041}"/>
              </a:ext>
            </a:extLst>
          </p:cNvPr>
          <p:cNvSpPr/>
          <p:nvPr/>
        </p:nvSpPr>
        <p:spPr>
          <a:xfrm>
            <a:off x="321469" y="1459021"/>
            <a:ext cx="563598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Pasien</a:t>
            </a:r>
            <a:r>
              <a:rPr lang="en-US" sz="1100" dirty="0"/>
              <a:t> yang </a:t>
            </a:r>
            <a:r>
              <a:rPr lang="en-US" sz="1100" dirty="0" err="1"/>
              <a:t>umumnya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pemeriksaan</a:t>
            </a:r>
            <a:r>
              <a:rPr lang="en-US" sz="1100" dirty="0"/>
              <a:t> </a:t>
            </a:r>
            <a:r>
              <a:rPr lang="en-US" sz="1100" dirty="0" err="1"/>
              <a:t>radiologi</a:t>
            </a:r>
            <a:r>
              <a:rPr lang="en-US" sz="1100" dirty="0"/>
              <a:t> </a:t>
            </a:r>
            <a:r>
              <a:rPr lang="en-US" sz="1100" dirty="0" err="1"/>
              <a:t>jenis</a:t>
            </a:r>
            <a:r>
              <a:rPr lang="en-US" sz="1100" dirty="0"/>
              <a:t> </a:t>
            </a:r>
            <a:r>
              <a:rPr lang="en-US" sz="1100" dirty="0" err="1"/>
              <a:t>rontgen</a:t>
            </a:r>
            <a:r>
              <a:rPr lang="en-US" sz="1100" dirty="0"/>
              <a:t> (x-ray) </a:t>
            </a:r>
            <a:r>
              <a:rPr lang="en-US" sz="1100" dirty="0" err="1"/>
              <a:t>atau</a:t>
            </a:r>
            <a:r>
              <a:rPr lang="en-US" sz="1100" dirty="0"/>
              <a:t> CT-scan </a:t>
            </a:r>
            <a:r>
              <a:rPr lang="en-US" sz="1100" dirty="0" err="1"/>
              <a:t>daripada</a:t>
            </a:r>
            <a:r>
              <a:rPr lang="en-US" sz="1100" dirty="0"/>
              <a:t> MRI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memperoleh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deteksi</a:t>
            </a:r>
            <a:r>
              <a:rPr lang="en-US" sz="1100" dirty="0"/>
              <a:t> </a:t>
            </a:r>
            <a:r>
              <a:rPr lang="en-US" sz="1100" dirty="0" err="1"/>
              <a:t>penyakit</a:t>
            </a:r>
            <a:r>
              <a:rPr lang="en-US" sz="1100" dirty="0"/>
              <a:t> </a:t>
            </a:r>
            <a:r>
              <a:rPr lang="en-US" sz="1100" dirty="0" err="1"/>
              <a:t>tulang</a:t>
            </a:r>
            <a:r>
              <a:rPr lang="en-US" sz="1100" dirty="0"/>
              <a:t> </a:t>
            </a:r>
            <a:r>
              <a:rPr lang="en-US" sz="1100" dirty="0" err="1"/>
              <a:t>belakang</a:t>
            </a:r>
            <a:r>
              <a:rPr lang="en-US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Pasien</a:t>
            </a:r>
            <a:r>
              <a:rPr lang="en-US" sz="1100" dirty="0"/>
              <a:t> yang </a:t>
            </a:r>
            <a:r>
              <a:rPr lang="en-US" sz="1100" dirty="0" err="1"/>
              <a:t>takut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radiasi</a:t>
            </a:r>
            <a:r>
              <a:rPr lang="en-US" sz="1100" dirty="0"/>
              <a:t> MRI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,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CT-scan,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bahkan</a:t>
            </a:r>
            <a:r>
              <a:rPr lang="en-US" sz="1100" dirty="0"/>
              <a:t> x-ray </a:t>
            </a:r>
            <a:r>
              <a:rPr lang="en-US" sz="1100" dirty="0" err="1"/>
              <a:t>saja</a:t>
            </a:r>
            <a:r>
              <a:rPr lang="en-US" sz="1100" dirty="0"/>
              <a:t>.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resiko</a:t>
            </a:r>
            <a:r>
              <a:rPr lang="en-US" sz="1100" dirty="0"/>
              <a:t> </a:t>
            </a:r>
            <a:r>
              <a:rPr lang="en-US" sz="1100" dirty="0" err="1"/>
              <a:t>efek</a:t>
            </a:r>
            <a:r>
              <a:rPr lang="en-US" sz="1100" dirty="0"/>
              <a:t> </a:t>
            </a:r>
            <a:r>
              <a:rPr lang="en-US" sz="1100" dirty="0" err="1"/>
              <a:t>samping</a:t>
            </a:r>
            <a:r>
              <a:rPr lang="en-US" sz="1100" dirty="0"/>
              <a:t> yang </a:t>
            </a:r>
            <a:r>
              <a:rPr lang="en-US" sz="1100" dirty="0" err="1"/>
              <a:t>dirasakan</a:t>
            </a:r>
            <a:r>
              <a:rPr lang="en-US" sz="1100" dirty="0"/>
              <a:t> </a:t>
            </a:r>
            <a:r>
              <a:rPr lang="en-US" sz="1100" dirty="0" err="1"/>
              <a:t>pasien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diminimalisir</a:t>
            </a:r>
            <a:r>
              <a:rPr lang="en-US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Menekan</a:t>
            </a:r>
            <a:r>
              <a:rPr lang="en-US" sz="1100" dirty="0"/>
              <a:t> budget </a:t>
            </a:r>
            <a:r>
              <a:rPr lang="en-US" sz="1100" dirty="0" err="1"/>
              <a:t>pasien</a:t>
            </a:r>
            <a:r>
              <a:rPr lang="en-US" sz="1100" dirty="0"/>
              <a:t>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perlu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pembiayaan</a:t>
            </a:r>
            <a:r>
              <a:rPr lang="en-US" sz="1100" dirty="0"/>
              <a:t> </a:t>
            </a:r>
            <a:r>
              <a:rPr lang="en-US" sz="1100" dirty="0" err="1"/>
              <a:t>radiologi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Mempersingkat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 </a:t>
            </a:r>
            <a:r>
              <a:rPr lang="en-US" sz="1100" dirty="0" err="1"/>
              <a:t>bila</a:t>
            </a:r>
            <a:r>
              <a:rPr lang="en-US" sz="1100" dirty="0"/>
              <a:t> </a:t>
            </a:r>
            <a:r>
              <a:rPr lang="en-US" sz="1100" dirty="0" err="1"/>
              <a:t>pasien</a:t>
            </a:r>
            <a:r>
              <a:rPr lang="en-US" sz="1100" dirty="0"/>
              <a:t> </a:t>
            </a:r>
            <a:r>
              <a:rPr lang="en-US" sz="1100" dirty="0" err="1"/>
              <a:t>mempunyai</a:t>
            </a:r>
            <a:r>
              <a:rPr lang="en-US" sz="1100" dirty="0"/>
              <a:t> </a:t>
            </a:r>
            <a:r>
              <a:rPr lang="en-US" sz="1100" dirty="0" err="1"/>
              <a:t>gejala</a:t>
            </a:r>
            <a:r>
              <a:rPr lang="en-US" sz="1100" dirty="0"/>
              <a:t> </a:t>
            </a:r>
            <a:r>
              <a:rPr lang="en-US" sz="1100" dirty="0" err="1"/>
              <a:t>keluhan</a:t>
            </a:r>
            <a:r>
              <a:rPr lang="en-US" sz="1100" dirty="0"/>
              <a:t>,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perlu</a:t>
            </a:r>
            <a:r>
              <a:rPr lang="en-US" sz="1100" dirty="0"/>
              <a:t> </a:t>
            </a:r>
            <a:r>
              <a:rPr lang="en-US" sz="1100" dirty="0" err="1"/>
              <a:t>langsung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uji </a:t>
            </a:r>
            <a:r>
              <a:rPr lang="en-US" sz="1100" dirty="0" err="1"/>
              <a:t>fisik</a:t>
            </a:r>
            <a:r>
              <a:rPr lang="en-US" sz="1100" dirty="0"/>
              <a:t> dan lain-lain </a:t>
            </a:r>
            <a:r>
              <a:rPr lang="en-US" sz="1100" dirty="0" err="1"/>
              <a:t>terlebih</a:t>
            </a:r>
            <a:r>
              <a:rPr lang="en-US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pendeteksian</a:t>
            </a:r>
            <a:r>
              <a:rPr lang="en-US" sz="1100" dirty="0"/>
              <a:t> </a:t>
            </a:r>
            <a:r>
              <a:rPr lang="en-US" sz="1100" dirty="0" err="1"/>
              <a:t>dini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penyakit</a:t>
            </a:r>
            <a:r>
              <a:rPr lang="en-US" sz="1100" dirty="0"/>
              <a:t> mayor </a:t>
            </a:r>
            <a:r>
              <a:rPr lang="en-US" sz="1100" dirty="0" err="1"/>
              <a:t>kolom</a:t>
            </a:r>
            <a:r>
              <a:rPr lang="en-US" sz="1100" dirty="0"/>
              <a:t> vertebrae (herniated disk dan spondylolisthesis)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semua</a:t>
            </a:r>
            <a:r>
              <a:rPr lang="en-US" sz="1100" dirty="0"/>
              <a:t> orang yang </a:t>
            </a:r>
            <a:r>
              <a:rPr lang="en-US" sz="1100" dirty="0" err="1"/>
              <a:t>mempunyai</a:t>
            </a:r>
            <a:r>
              <a:rPr lang="en-US" sz="1100" dirty="0"/>
              <a:t> </a:t>
            </a:r>
            <a:r>
              <a:rPr lang="en-US" sz="1100" dirty="0" err="1"/>
              <a:t>penyakit-penyakit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gejala</a:t>
            </a:r>
            <a:r>
              <a:rPr lang="en-US" sz="11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0ECA2-C199-44F6-BC17-7320455CCA03}"/>
              </a:ext>
            </a:extLst>
          </p:cNvPr>
          <p:cNvSpPr/>
          <p:nvPr/>
        </p:nvSpPr>
        <p:spPr>
          <a:xfrm>
            <a:off x="321469" y="11512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9800"/>
                </a:solidFill>
              </a:rPr>
              <a:t>PATIENT/ USER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A4405-087B-4017-BD7F-6C785604E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09"/>
          <a:stretch/>
        </p:blipFill>
        <p:spPr>
          <a:xfrm>
            <a:off x="6631189" y="1391064"/>
            <a:ext cx="2257675" cy="23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5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" name="Google Shape;184;p11">
            <a:extLst>
              <a:ext uri="{FF2B5EF4-FFF2-40B4-BE49-F238E27FC236}">
                <a16:creationId xmlns:a16="http://schemas.microsoft.com/office/drawing/2014/main" id="{971190ED-A4D5-494B-8DA2-B1F61C2151DE}"/>
              </a:ext>
            </a:extLst>
          </p:cNvPr>
          <p:cNvSpPr txBox="1">
            <a:spLocks/>
          </p:cNvSpPr>
          <p:nvPr/>
        </p:nvSpPr>
        <p:spPr>
          <a:xfrm>
            <a:off x="38600" y="23279"/>
            <a:ext cx="3603978" cy="6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965D-B413-49EC-8575-0125D9E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6" y="168752"/>
            <a:ext cx="2139700" cy="353569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08DEC9EE-6F64-4D69-92E6-3398EA37F01E}"/>
              </a:ext>
            </a:extLst>
          </p:cNvPr>
          <p:cNvSpPr txBox="1">
            <a:spLocks/>
          </p:cNvSpPr>
          <p:nvPr/>
        </p:nvSpPr>
        <p:spPr>
          <a:xfrm>
            <a:off x="6414655" y="91601"/>
            <a:ext cx="2690745" cy="50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Roboto Condensed" panose="020B0604020202020204" charset="0"/>
                <a:ea typeface="Roboto Condensed" panose="020B0604020202020204" charset="0"/>
              </a:rPr>
              <a:t>WORK FLOW</a:t>
            </a:r>
            <a:endParaRPr lang="id-ID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1855D-2DAD-4183-A3D1-40BE2555909B}"/>
              </a:ext>
            </a:extLst>
          </p:cNvPr>
          <p:cNvSpPr/>
          <p:nvPr/>
        </p:nvSpPr>
        <p:spPr>
          <a:xfrm>
            <a:off x="1631341" y="810847"/>
            <a:ext cx="1136068" cy="30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Collection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B65AF1-1154-4E95-9345-33FD24B87F5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99375" y="1115646"/>
            <a:ext cx="0" cy="1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E1F86-A998-4409-B5BA-7150153A5050}"/>
              </a:ext>
            </a:extLst>
          </p:cNvPr>
          <p:cNvSpPr/>
          <p:nvPr/>
        </p:nvSpPr>
        <p:spPr>
          <a:xfrm>
            <a:off x="1624381" y="1836973"/>
            <a:ext cx="1136068" cy="474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5563" indent="-55563" algn="just"/>
            <a:r>
              <a:rPr lang="en-US" sz="900" dirty="0"/>
              <a:t>Data Cleaning</a:t>
            </a:r>
          </a:p>
          <a:p>
            <a:pPr marL="55563" indent="-55563" algn="just">
              <a:buFont typeface="Arial" panose="020B0604020202020204" pitchFamily="34" charset="0"/>
              <a:buChar char="•"/>
            </a:pPr>
            <a:r>
              <a:rPr lang="en-US" sz="900" dirty="0"/>
              <a:t> </a:t>
            </a:r>
            <a:r>
              <a:rPr lang="en-US" sz="900" dirty="0" err="1"/>
              <a:t>NaN</a:t>
            </a:r>
            <a:r>
              <a:rPr lang="en-US" sz="900" dirty="0"/>
              <a:t> Value</a:t>
            </a:r>
          </a:p>
          <a:p>
            <a:pPr marL="55563" indent="-55563" algn="just">
              <a:buFont typeface="Arial" panose="020B0604020202020204" pitchFamily="34" charset="0"/>
              <a:buChar char="•"/>
            </a:pPr>
            <a:r>
              <a:rPr lang="en-US" sz="900" dirty="0"/>
              <a:t> Outliers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4B024-CAD6-49D3-94A1-C0D5BC13EFB8}"/>
              </a:ext>
            </a:extLst>
          </p:cNvPr>
          <p:cNvSpPr/>
          <p:nvPr/>
        </p:nvSpPr>
        <p:spPr>
          <a:xfrm>
            <a:off x="1631333" y="1294748"/>
            <a:ext cx="1136068" cy="361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Description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3A0A50-0403-4C8D-94BB-11A5904855C4}"/>
              </a:ext>
            </a:extLst>
          </p:cNvPr>
          <p:cNvCxnSpPr>
            <a:cxnSpLocks/>
          </p:cNvCxnSpPr>
          <p:nvPr/>
        </p:nvCxnSpPr>
        <p:spPr>
          <a:xfrm>
            <a:off x="2199364" y="1656531"/>
            <a:ext cx="0" cy="15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8D96C-939C-4199-8714-0BC85C168AF9}"/>
              </a:ext>
            </a:extLst>
          </p:cNvPr>
          <p:cNvSpPr/>
          <p:nvPr/>
        </p:nvSpPr>
        <p:spPr>
          <a:xfrm>
            <a:off x="1631333" y="2492165"/>
            <a:ext cx="1136058" cy="40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5563" indent="-55563" algn="ctr"/>
            <a:r>
              <a:rPr lang="en-US" sz="1000" dirty="0"/>
              <a:t>Data Visualization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51FB33-3038-4D3A-B54C-518DF0CAD8A7}"/>
              </a:ext>
            </a:extLst>
          </p:cNvPr>
          <p:cNvSpPr/>
          <p:nvPr/>
        </p:nvSpPr>
        <p:spPr>
          <a:xfrm>
            <a:off x="1638248" y="3090140"/>
            <a:ext cx="1122196" cy="396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5563" indent="-55563" algn="ctr"/>
            <a:r>
              <a:rPr lang="en-US" sz="1000" dirty="0"/>
              <a:t>Transformation </a:t>
            </a:r>
          </a:p>
          <a:p>
            <a:pPr marL="55563" indent="-55563" algn="ctr"/>
            <a:r>
              <a:rPr lang="en-US" sz="1000" dirty="0"/>
              <a:t>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A0981C-3053-4408-9BCB-1B22ED08096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13193" y="3486338"/>
            <a:ext cx="0" cy="18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AF048-83A9-47E5-A713-760DBBF90ABC}"/>
              </a:ext>
            </a:extLst>
          </p:cNvPr>
          <p:cNvSpPr/>
          <p:nvPr/>
        </p:nvSpPr>
        <p:spPr>
          <a:xfrm>
            <a:off x="1645162" y="3675381"/>
            <a:ext cx="1136062" cy="474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5563" indent="-55563" algn="ctr"/>
            <a:r>
              <a:rPr lang="en-US" sz="1000" dirty="0"/>
              <a:t>Setting Features &amp; Targets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33AB60-64EF-4ABF-BA53-19A997D14293}"/>
              </a:ext>
            </a:extLst>
          </p:cNvPr>
          <p:cNvCxnSpPr>
            <a:cxnSpLocks/>
          </p:cNvCxnSpPr>
          <p:nvPr/>
        </p:nvCxnSpPr>
        <p:spPr>
          <a:xfrm>
            <a:off x="2199364" y="2311828"/>
            <a:ext cx="0" cy="15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29A44D-D455-47F6-B2EA-0D4C1D4AAC5D}"/>
              </a:ext>
            </a:extLst>
          </p:cNvPr>
          <p:cNvCxnSpPr>
            <a:cxnSpLocks/>
          </p:cNvCxnSpPr>
          <p:nvPr/>
        </p:nvCxnSpPr>
        <p:spPr>
          <a:xfrm>
            <a:off x="2206279" y="2908024"/>
            <a:ext cx="0" cy="15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B30896-F56C-4329-9B4F-64EA505B78A1}"/>
              </a:ext>
            </a:extLst>
          </p:cNvPr>
          <p:cNvCxnSpPr>
            <a:cxnSpLocks/>
          </p:cNvCxnSpPr>
          <p:nvPr/>
        </p:nvCxnSpPr>
        <p:spPr>
          <a:xfrm>
            <a:off x="2213193" y="4150236"/>
            <a:ext cx="0" cy="18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0245FD2-57AA-4C93-98A9-699F2E72420B}"/>
              </a:ext>
            </a:extLst>
          </p:cNvPr>
          <p:cNvSpPr/>
          <p:nvPr/>
        </p:nvSpPr>
        <p:spPr>
          <a:xfrm>
            <a:off x="1645162" y="4346206"/>
            <a:ext cx="1136068" cy="30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 Test Splitting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5B3754C-9308-405A-A017-5B5CB83484D9}"/>
              </a:ext>
            </a:extLst>
          </p:cNvPr>
          <p:cNvCxnSpPr>
            <a:stCxn id="40" idx="3"/>
          </p:cNvCxnSpPr>
          <p:nvPr/>
        </p:nvCxnSpPr>
        <p:spPr>
          <a:xfrm flipV="1">
            <a:off x="2781230" y="963246"/>
            <a:ext cx="256347" cy="35353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3340A7-0C30-4C3F-8512-35DE0B08A29C}"/>
              </a:ext>
            </a:extLst>
          </p:cNvPr>
          <p:cNvCxnSpPr/>
          <p:nvPr/>
        </p:nvCxnSpPr>
        <p:spPr>
          <a:xfrm>
            <a:off x="3037578" y="963246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B31B3B-38C7-4B6F-AEC6-2D6E468C4153}"/>
              </a:ext>
            </a:extLst>
          </p:cNvPr>
          <p:cNvSpPr/>
          <p:nvPr/>
        </p:nvSpPr>
        <p:spPr>
          <a:xfrm>
            <a:off x="3411651" y="810847"/>
            <a:ext cx="1136068" cy="30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Resampled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AE5150D-AC02-4FE5-A35B-0B6D055C20CF}"/>
              </a:ext>
            </a:extLst>
          </p:cNvPr>
          <p:cNvCxnSpPr>
            <a:cxnSpLocks/>
          </p:cNvCxnSpPr>
          <p:nvPr/>
        </p:nvCxnSpPr>
        <p:spPr>
          <a:xfrm>
            <a:off x="3972719" y="1100788"/>
            <a:ext cx="0" cy="18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3BF80E3B-4ED3-421E-B160-16018A539331}"/>
              </a:ext>
            </a:extLst>
          </p:cNvPr>
          <p:cNvSpPr/>
          <p:nvPr/>
        </p:nvSpPr>
        <p:spPr>
          <a:xfrm>
            <a:off x="3248534" y="3831753"/>
            <a:ext cx="1468641" cy="45056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Is </a:t>
            </a:r>
            <a:r>
              <a:rPr lang="en-US" sz="700" dirty="0" err="1"/>
              <a:t>Hyperpara</a:t>
            </a:r>
            <a:r>
              <a:rPr lang="en-US" sz="700" dirty="0"/>
              <a:t>-meter better?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62EE7A-EA2E-4265-832A-46313BEB71CF}"/>
              </a:ext>
            </a:extLst>
          </p:cNvPr>
          <p:cNvCxnSpPr>
            <a:cxnSpLocks/>
            <a:stCxn id="50" idx="2"/>
            <a:endCxn id="126" idx="0"/>
          </p:cNvCxnSpPr>
          <p:nvPr/>
        </p:nvCxnSpPr>
        <p:spPr>
          <a:xfrm>
            <a:off x="3982855" y="4282313"/>
            <a:ext cx="8881" cy="31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4676DA-662D-4A7C-A27D-A64EA294DE43}"/>
              </a:ext>
            </a:extLst>
          </p:cNvPr>
          <p:cNvCxnSpPr/>
          <p:nvPr/>
        </p:nvCxnSpPr>
        <p:spPr>
          <a:xfrm>
            <a:off x="3037577" y="1984762"/>
            <a:ext cx="935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9FB200B-AB32-4A1A-9875-DE870A24A803}"/>
              </a:ext>
            </a:extLst>
          </p:cNvPr>
          <p:cNvSpPr/>
          <p:nvPr/>
        </p:nvSpPr>
        <p:spPr>
          <a:xfrm>
            <a:off x="3480883" y="2204095"/>
            <a:ext cx="983672" cy="333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Modelling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F83B5F-7FF7-4F61-8689-C39E21806A7A}"/>
              </a:ext>
            </a:extLst>
          </p:cNvPr>
          <p:cNvCxnSpPr>
            <a:cxnSpLocks/>
          </p:cNvCxnSpPr>
          <p:nvPr/>
        </p:nvCxnSpPr>
        <p:spPr>
          <a:xfrm>
            <a:off x="3972719" y="2537468"/>
            <a:ext cx="0" cy="18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29A556C-EC74-4A43-9A5C-61F8D381FF5A}"/>
              </a:ext>
            </a:extLst>
          </p:cNvPr>
          <p:cNvSpPr/>
          <p:nvPr/>
        </p:nvSpPr>
        <p:spPr>
          <a:xfrm>
            <a:off x="3327257" y="2741625"/>
            <a:ext cx="1259637" cy="333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Hyperparameter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5F2253C-0FC0-4646-949F-51604F9FB5C1}"/>
              </a:ext>
            </a:extLst>
          </p:cNvPr>
          <p:cNvCxnSpPr>
            <a:cxnSpLocks/>
          </p:cNvCxnSpPr>
          <p:nvPr/>
        </p:nvCxnSpPr>
        <p:spPr>
          <a:xfrm>
            <a:off x="3963962" y="3090140"/>
            <a:ext cx="0" cy="18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961878A-6F28-40D1-AA2A-A89D9502FFFB}"/>
              </a:ext>
            </a:extLst>
          </p:cNvPr>
          <p:cNvSpPr/>
          <p:nvPr/>
        </p:nvSpPr>
        <p:spPr>
          <a:xfrm>
            <a:off x="3319709" y="3288347"/>
            <a:ext cx="1288506" cy="333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Scoring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Cross Validation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FBC6EB-327B-4C59-AF3A-8A877E22BEC5}"/>
              </a:ext>
            </a:extLst>
          </p:cNvPr>
          <p:cNvCxnSpPr>
            <a:cxnSpLocks/>
          </p:cNvCxnSpPr>
          <p:nvPr/>
        </p:nvCxnSpPr>
        <p:spPr>
          <a:xfrm>
            <a:off x="3979645" y="3621720"/>
            <a:ext cx="0" cy="18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iamond 97">
            <a:extLst>
              <a:ext uri="{FF2B5EF4-FFF2-40B4-BE49-F238E27FC236}">
                <a16:creationId xmlns:a16="http://schemas.microsoft.com/office/drawing/2014/main" id="{78D634E4-9F63-4188-A412-3619D8C524F4}"/>
              </a:ext>
            </a:extLst>
          </p:cNvPr>
          <p:cNvSpPr/>
          <p:nvPr/>
        </p:nvSpPr>
        <p:spPr>
          <a:xfrm>
            <a:off x="3373438" y="1296620"/>
            <a:ext cx="1198562" cy="54714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Is TTS better ?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F48B740-3C9C-44A6-B39F-2DCA3D2078FA}"/>
              </a:ext>
            </a:extLst>
          </p:cNvPr>
          <p:cNvCxnSpPr>
            <a:cxnSpLocks/>
          </p:cNvCxnSpPr>
          <p:nvPr/>
        </p:nvCxnSpPr>
        <p:spPr>
          <a:xfrm flipH="1">
            <a:off x="3972761" y="1852314"/>
            <a:ext cx="6883" cy="32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665AB94-80B5-44F1-943C-FDD5FE7BDE9B}"/>
              </a:ext>
            </a:extLst>
          </p:cNvPr>
          <p:cNvCxnSpPr>
            <a:stCxn id="98" idx="3"/>
            <a:endCxn id="57" idx="3"/>
          </p:cNvCxnSpPr>
          <p:nvPr/>
        </p:nvCxnSpPr>
        <p:spPr>
          <a:xfrm flipH="1">
            <a:off x="4464555" y="1570191"/>
            <a:ext cx="107445" cy="800591"/>
          </a:xfrm>
          <a:prstGeom prst="bentConnector3">
            <a:avLst>
              <a:gd name="adj1" fmla="val -212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6D146B3-6B45-4757-A2F5-C1455E99A570}"/>
              </a:ext>
            </a:extLst>
          </p:cNvPr>
          <p:cNvCxnSpPr>
            <a:cxnSpLocks/>
          </p:cNvCxnSpPr>
          <p:nvPr/>
        </p:nvCxnSpPr>
        <p:spPr>
          <a:xfrm>
            <a:off x="3963962" y="1164952"/>
            <a:ext cx="824388" cy="382148"/>
          </a:xfrm>
          <a:prstGeom prst="bentConnector3">
            <a:avLst>
              <a:gd name="adj1" fmla="val 99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634BAE9-3177-4319-82E2-DDB714582AFA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 flipH="1" flipV="1">
            <a:off x="3327257" y="2908312"/>
            <a:ext cx="652386" cy="1504716"/>
          </a:xfrm>
          <a:prstGeom prst="bentConnector4">
            <a:avLst>
              <a:gd name="adj1" fmla="val -31856"/>
              <a:gd name="adj2" fmla="val 9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0187FB5-3074-4D08-87A2-E25C98BEA294}"/>
              </a:ext>
            </a:extLst>
          </p:cNvPr>
          <p:cNvSpPr/>
          <p:nvPr/>
        </p:nvSpPr>
        <p:spPr>
          <a:xfrm>
            <a:off x="3423702" y="4594001"/>
            <a:ext cx="1136068" cy="30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Evaluation Metrics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4F5D189-A767-4474-A5AF-72C17A9DCE16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3693174" y="2817012"/>
            <a:ext cx="1514502" cy="955413"/>
          </a:xfrm>
          <a:prstGeom prst="bentConnector3">
            <a:avLst>
              <a:gd name="adj1" fmla="val 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A3C111A-E789-4315-BFD0-3DC5AAC61307}"/>
              </a:ext>
            </a:extLst>
          </p:cNvPr>
          <p:cNvCxnSpPr>
            <a:cxnSpLocks/>
            <a:stCxn id="50" idx="3"/>
            <a:endCxn id="126" idx="3"/>
          </p:cNvCxnSpPr>
          <p:nvPr/>
        </p:nvCxnSpPr>
        <p:spPr>
          <a:xfrm flipH="1">
            <a:off x="4559770" y="4057033"/>
            <a:ext cx="157405" cy="689368"/>
          </a:xfrm>
          <a:prstGeom prst="bentConnector3">
            <a:avLst>
              <a:gd name="adj1" fmla="val -145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7A13CC7-3770-477A-A0D9-B0E7A4933511}"/>
              </a:ext>
            </a:extLst>
          </p:cNvPr>
          <p:cNvCxnSpPr>
            <a:stCxn id="126" idx="2"/>
          </p:cNvCxnSpPr>
          <p:nvPr/>
        </p:nvCxnSpPr>
        <p:spPr>
          <a:xfrm rot="5400000" flipH="1" flipV="1">
            <a:off x="2577327" y="2377654"/>
            <a:ext cx="3935554" cy="1106737"/>
          </a:xfrm>
          <a:prstGeom prst="bentConnector3">
            <a:avLst>
              <a:gd name="adj1" fmla="val -3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3F4F6D9-F746-4397-AC54-2502F0178EE3}"/>
              </a:ext>
            </a:extLst>
          </p:cNvPr>
          <p:cNvCxnSpPr/>
          <p:nvPr/>
        </p:nvCxnSpPr>
        <p:spPr>
          <a:xfrm>
            <a:off x="5099945" y="963246"/>
            <a:ext cx="31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46503E4-2CDD-4FDB-94B7-E4C2B3CBBA53}"/>
              </a:ext>
            </a:extLst>
          </p:cNvPr>
          <p:cNvSpPr/>
          <p:nvPr/>
        </p:nvSpPr>
        <p:spPr>
          <a:xfrm>
            <a:off x="5413040" y="810847"/>
            <a:ext cx="925415" cy="304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Best Model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3DB663D-F1C1-4467-9475-4DF882EBD1C8}"/>
              </a:ext>
            </a:extLst>
          </p:cNvPr>
          <p:cNvCxnSpPr>
            <a:cxnSpLocks/>
          </p:cNvCxnSpPr>
          <p:nvPr/>
        </p:nvCxnSpPr>
        <p:spPr>
          <a:xfrm>
            <a:off x="5877719" y="1122740"/>
            <a:ext cx="0" cy="18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1E3CAF1-C13B-4376-9FFE-79CF818FF916}"/>
              </a:ext>
            </a:extLst>
          </p:cNvPr>
          <p:cNvSpPr/>
          <p:nvPr/>
        </p:nvSpPr>
        <p:spPr>
          <a:xfrm>
            <a:off x="5406647" y="1332899"/>
            <a:ext cx="940274" cy="30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Deploy App</a:t>
            </a:r>
          </a:p>
        </p:txBody>
      </p:sp>
    </p:spTree>
    <p:extLst>
      <p:ext uri="{BB962C8B-B14F-4D97-AF65-F5344CB8AC3E}">
        <p14:creationId xmlns:p14="http://schemas.microsoft.com/office/powerpoint/2010/main" val="139701899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3010</Words>
  <Application>Microsoft Office PowerPoint</Application>
  <PresentationFormat>On-screen Show (16:9)</PresentationFormat>
  <Paragraphs>290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Roboto Condensed Light</vt:lpstr>
      <vt:lpstr>Roboto Condensed</vt:lpstr>
      <vt:lpstr>Salerio template</vt:lpstr>
      <vt:lpstr>MULTICLASSIFICATION:  VERTEBRAE DISEASES PREDICT FROM PELVIS AND LUMBAR SPINE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CONCEPT</dc:title>
  <dc:creator>Rachmad Kusumardana</dc:creator>
  <cp:lastModifiedBy>asus</cp:lastModifiedBy>
  <cp:revision>235</cp:revision>
  <dcterms:modified xsi:type="dcterms:W3CDTF">2020-02-27T10:49:42Z</dcterms:modified>
</cp:coreProperties>
</file>