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6" r:id="rId1"/>
    <p:sldMasterId id="2147483677" r:id="rId2"/>
    <p:sldMasterId id="2147483678" r:id="rId3"/>
    <p:sldMasterId id="2147483715" r:id="rId4"/>
  </p:sldMasterIdLst>
  <p:notesMasterIdLst>
    <p:notesMasterId r:id="rId22"/>
  </p:notesMasterIdLst>
  <p:sldIdLst>
    <p:sldId id="268" r:id="rId5"/>
    <p:sldId id="259" r:id="rId6"/>
    <p:sldId id="261" r:id="rId7"/>
    <p:sldId id="262" r:id="rId8"/>
    <p:sldId id="325" r:id="rId9"/>
    <p:sldId id="265" r:id="rId10"/>
    <p:sldId id="324" r:id="rId11"/>
    <p:sldId id="318" r:id="rId12"/>
    <p:sldId id="327" r:id="rId13"/>
    <p:sldId id="321" r:id="rId14"/>
    <p:sldId id="326" r:id="rId15"/>
    <p:sldId id="303" r:id="rId16"/>
    <p:sldId id="302" r:id="rId17"/>
    <p:sldId id="328" r:id="rId18"/>
    <p:sldId id="323" r:id="rId19"/>
    <p:sldId id="317" r:id="rId20"/>
    <p:sldId id="266" r:id="rId21"/>
  </p:sldIdLst>
  <p:sldSz cx="12192000" cy="6858000"/>
  <p:notesSz cx="6808788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8" autoAdjust="0"/>
    <p:restoredTop sz="96242" autoAdjust="0"/>
  </p:normalViewPr>
  <p:slideViewPr>
    <p:cSldViewPr snapToGrid="0">
      <p:cViewPr varScale="1">
        <p:scale>
          <a:sx n="94" d="100"/>
          <a:sy n="94" d="100"/>
        </p:scale>
        <p:origin x="1068" y="78"/>
      </p:cViewPr>
      <p:guideLst>
        <p:guide orient="horz" pos="278"/>
        <p:guide pos="386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108" d="100"/>
          <a:sy n="108" d="100"/>
        </p:scale>
        <p:origin x="3156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85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85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5D23535-CF18-473F-8142-07227A8BCF11}" type="datetime1">
              <a:rPr lang="ko-KR" altLang="en-US"/>
              <a:pPr lvl="0">
                <a:defRPr/>
              </a:pPr>
              <a:t>2023-08-13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2275" y="1243013"/>
            <a:ext cx="596423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879" y="4784835"/>
            <a:ext cx="5447030" cy="3914864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0475" cy="498851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737" y="9443662"/>
            <a:ext cx="2950475" cy="498851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44CA260-A431-4C7C-BE37-9568EA670A3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44CA260-A431-4C7C-BE37-9568EA670A35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121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44CA260-A431-4C7C-BE37-9568EA670A35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898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36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5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437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210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90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6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56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58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22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87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26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27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99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1"/>
            <a:ext cx="12192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8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39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내용 레이아웃"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762001"/>
            <a:ext cx="121920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ED256C-BA21-4508-AB8A-96779196B1DD}"/>
              </a:ext>
            </a:extLst>
          </p:cNvPr>
          <p:cNvSpPr/>
          <p:nvPr userDrawn="1"/>
        </p:nvSpPr>
        <p:spPr>
          <a:xfrm>
            <a:off x="0" y="762001"/>
            <a:ext cx="121920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38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686634" y="1496255"/>
            <a:ext cx="6818732" cy="823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 spc="300">
                <a:solidFill>
                  <a:srgbClr val="30302A"/>
                </a:solidFill>
                <a:latin typeface="나눔스퀘어 ExtraBold"/>
                <a:ea typeface="나눔스퀘어 ExtraBold"/>
              </a:rPr>
              <a:t>Free Rental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63470" y="5207856"/>
            <a:ext cx="126188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b="1">
                <a:solidFill>
                  <a:schemeClr val="bg2">
                    <a:lumMod val="75000"/>
                  </a:schemeClr>
                </a:solidFill>
                <a:latin typeface="나눔스퀘어"/>
                <a:ea typeface="나눔스퀘어"/>
              </a:rPr>
              <a:t>개인프로젝트</a:t>
            </a:r>
            <a:endParaRPr lang="en-US" altLang="ko-KR" sz="1400" b="1">
              <a:solidFill>
                <a:schemeClr val="bg2">
                  <a:lumMod val="75000"/>
                </a:schemeClr>
              </a:solidFill>
              <a:latin typeface="나눔스퀘어"/>
              <a:ea typeface="나눔스퀘어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435" y="122307"/>
            <a:ext cx="1677062" cy="3539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koreakimangel@gmail.com</a:t>
            </a:r>
          </a:p>
          <a:p>
            <a:pPr algn="ctr">
              <a:defRPr/>
            </a:pPr>
            <a:r>
              <a:rPr lang="en-US" altLang="ko-KR" sz="800" b="0" i="0">
                <a:solidFill>
                  <a:schemeClr val="bg1"/>
                </a:solidFill>
                <a:effectLst/>
                <a:latin typeface="noto"/>
              </a:rPr>
              <a:t>Portfolio</a:t>
            </a:r>
            <a:endParaRPr lang="en-US" altLang="ko-KR" sz="600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4553CC-7890-4A52-90FA-D24EED4DE62B}"/>
              </a:ext>
            </a:extLst>
          </p:cNvPr>
          <p:cNvSpPr txBox="1"/>
          <p:nvPr/>
        </p:nvSpPr>
        <p:spPr>
          <a:xfrm>
            <a:off x="4882088" y="2319424"/>
            <a:ext cx="2424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무료 의류 대여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299F66B4-C941-490C-BF5F-17FFB045F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088" y="2504090"/>
            <a:ext cx="2424648" cy="24246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52611D3-7201-4A5B-A046-D55461EDD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3322009"/>
            <a:ext cx="880693" cy="74479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883567" y="558954"/>
            <a:ext cx="131157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개인프로젝트</a:t>
            </a: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- </a:t>
            </a:r>
            <a:r>
              <a:rPr lang="ko-KR" altLang="en-US" sz="900" b="1" err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김선녀</a:t>
            </a:r>
            <a:endParaRPr lang="en-US" altLang="ko-KR" sz="600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7398" y="229970"/>
            <a:ext cx="133882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프로그램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10883567" y="3387497"/>
            <a:ext cx="881800" cy="786608"/>
            <a:chOff x="9191625" y="2106028"/>
            <a:chExt cx="1102896" cy="1284872"/>
          </a:xfrm>
          <a:solidFill>
            <a:schemeClr val="bg1"/>
          </a:solidFill>
        </p:grpSpPr>
        <p:sp>
          <p:nvSpPr>
            <p:cNvPr id="42" name="순서도: 자기 디스크 41"/>
            <p:cNvSpPr/>
            <p:nvPr/>
          </p:nvSpPr>
          <p:spPr>
            <a:xfrm>
              <a:off x="9191625" y="2889585"/>
              <a:ext cx="1102896" cy="501315"/>
            </a:xfrm>
            <a:prstGeom prst="flowChartMagneticDisk">
              <a:avLst/>
            </a:prstGeom>
            <a:grpFill/>
            <a:ln w="19050" cap="flat" cmpd="sng" algn="ctr">
              <a:solidFill>
                <a:srgbClr val="86868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나눔스퀘어"/>
                <a:ea typeface="나눔스퀘어"/>
              </a:endParaRPr>
            </a:p>
          </p:txBody>
        </p:sp>
        <p:sp>
          <p:nvSpPr>
            <p:cNvPr id="43" name="순서도: 자기 디스크 42"/>
            <p:cNvSpPr/>
            <p:nvPr/>
          </p:nvSpPr>
          <p:spPr>
            <a:xfrm>
              <a:off x="9191625" y="2502570"/>
              <a:ext cx="1102896" cy="501315"/>
            </a:xfrm>
            <a:prstGeom prst="flowChartMagneticDisk">
              <a:avLst/>
            </a:prstGeom>
            <a:grpFill/>
            <a:ln w="19050" cap="flat" cmpd="sng" algn="ctr">
              <a:solidFill>
                <a:srgbClr val="86868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나눔스퀘어"/>
                <a:ea typeface="나눔스퀘어"/>
              </a:endParaRPr>
            </a:p>
          </p:txBody>
        </p:sp>
        <p:sp>
          <p:nvSpPr>
            <p:cNvPr id="44" name="순서도: 자기 디스크 43"/>
            <p:cNvSpPr/>
            <p:nvPr/>
          </p:nvSpPr>
          <p:spPr>
            <a:xfrm>
              <a:off x="9191625" y="2106028"/>
              <a:ext cx="1102896" cy="501315"/>
            </a:xfrm>
            <a:prstGeom prst="flowChartMagneticDisk">
              <a:avLst/>
            </a:prstGeom>
            <a:grpFill/>
            <a:ln w="19050" cap="flat" cmpd="sng" algn="ctr">
              <a:solidFill>
                <a:srgbClr val="868686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나눔스퀘어"/>
                <a:ea typeface="나눔스퀘어"/>
              </a:endParaRPr>
            </a:p>
          </p:txBody>
        </p:sp>
      </p:grp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1E43240-1D53-4E9F-8D2A-7EB4BCEE8A06}"/>
              </a:ext>
            </a:extLst>
          </p:cNvPr>
          <p:cNvCxnSpPr>
            <a:cxnSpLocks/>
          </p:cNvCxnSpPr>
          <p:nvPr/>
        </p:nvCxnSpPr>
        <p:spPr>
          <a:xfrm>
            <a:off x="10339753" y="3836319"/>
            <a:ext cx="540426" cy="0"/>
          </a:xfrm>
          <a:prstGeom prst="straightConnector1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headEnd type="arrow"/>
            <a:tailEnd type="arrow"/>
          </a:ln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8FB077A-D752-4B81-A898-8AC8ED4BAB00}"/>
              </a:ext>
            </a:extLst>
          </p:cNvPr>
          <p:cNvSpPr txBox="1"/>
          <p:nvPr/>
        </p:nvSpPr>
        <p:spPr>
          <a:xfrm>
            <a:off x="10324937" y="3457675"/>
            <a:ext cx="556936" cy="3174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나눔스퀘어"/>
                <a:ea typeface="나눔스퀘어"/>
                <a:cs typeface="함초롬돋움"/>
              </a:rPr>
              <a:t>접근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9BA834-5895-405B-A9D6-3516DD398451}"/>
              </a:ext>
            </a:extLst>
          </p:cNvPr>
          <p:cNvSpPr txBox="1"/>
          <p:nvPr/>
        </p:nvSpPr>
        <p:spPr>
          <a:xfrm>
            <a:off x="10304444" y="3878581"/>
            <a:ext cx="62549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나눔스퀘어"/>
                <a:ea typeface="나눔스퀘어"/>
                <a:cs typeface="함초롬돋움"/>
              </a:rPr>
              <a:t>JDBC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나눔스퀘어"/>
              <a:ea typeface="나눔스퀘어"/>
              <a:cs typeface="함초롬돋움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78E68B-E3B6-48CB-905B-2FBFA474AA78}"/>
              </a:ext>
            </a:extLst>
          </p:cNvPr>
          <p:cNvSpPr txBox="1"/>
          <p:nvPr/>
        </p:nvSpPr>
        <p:spPr>
          <a:xfrm>
            <a:off x="971935" y="2955699"/>
            <a:ext cx="95410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나눔스퀘어"/>
                <a:ea typeface="나눔스퀘어"/>
                <a:cs typeface="함초롬돋움"/>
              </a:rPr>
              <a:t>회원가입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나눔스퀘어"/>
              <a:ea typeface="나눔스퀘어"/>
              <a:cs typeface="함초롬돋움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F8E09A-C4F2-4531-8F05-72D20851CD1A}"/>
              </a:ext>
            </a:extLst>
          </p:cNvPr>
          <p:cNvSpPr txBox="1"/>
          <p:nvPr/>
        </p:nvSpPr>
        <p:spPr>
          <a:xfrm>
            <a:off x="906714" y="3436464"/>
            <a:ext cx="1031051" cy="3231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나눔스퀘어"/>
                <a:ea typeface="나눔스퀘어"/>
                <a:cs typeface="함초롬돋움"/>
              </a:rPr>
              <a:t>대</a:t>
            </a:r>
            <a:r>
              <a:rPr lang="ko-KR" altLang="en-US" sz="1500">
                <a:solidFill>
                  <a:srgbClr val="000000"/>
                </a:solidFill>
                <a:latin typeface="나눔스퀘어"/>
                <a:ea typeface="나눔스퀘어"/>
                <a:cs typeface="함초롬돋움"/>
              </a:rPr>
              <a:t>여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나눔스퀘어"/>
                <a:ea typeface="나눔스퀘어"/>
                <a:cs typeface="함초롬돋움"/>
              </a:rPr>
              <a:t>/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나눔스퀘어"/>
                <a:ea typeface="나눔스퀘어"/>
                <a:cs typeface="함초롬돋움"/>
              </a:rPr>
              <a:t>반납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1BEACC7-9037-4ECA-ADCC-CEA6276847EE}"/>
              </a:ext>
            </a:extLst>
          </p:cNvPr>
          <p:cNvSpPr txBox="1"/>
          <p:nvPr/>
        </p:nvSpPr>
        <p:spPr>
          <a:xfrm>
            <a:off x="954167" y="4020878"/>
            <a:ext cx="103105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나눔스퀘어"/>
                <a:ea typeface="나눔스퀘어"/>
                <a:cs typeface="함초롬돋움"/>
              </a:rPr>
              <a:t>품목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나눔스퀘어"/>
                <a:ea typeface="나눔스퀘어"/>
                <a:cs typeface="함초롬돋움"/>
              </a:rPr>
              <a:t>/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나눔스퀘어"/>
                <a:ea typeface="나눔스퀘어"/>
                <a:cs typeface="함초롬돋움"/>
              </a:rPr>
              <a:t>관리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ADAEDA7-12FB-4524-9431-F299171031DF}"/>
              </a:ext>
            </a:extLst>
          </p:cNvPr>
          <p:cNvCxnSpPr>
            <a:cxnSpLocks/>
          </p:cNvCxnSpPr>
          <p:nvPr/>
        </p:nvCxnSpPr>
        <p:spPr>
          <a:xfrm>
            <a:off x="758870" y="3340156"/>
            <a:ext cx="1403684" cy="12855"/>
          </a:xfrm>
          <a:prstGeom prst="straightConnector1">
            <a:avLst/>
          </a:prstGeom>
          <a:noFill/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headEnd type="arrow"/>
            <a:tailEnd type="arrow"/>
          </a:ln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7F3188A-DB75-403D-A145-A196140FFE02}"/>
              </a:ext>
            </a:extLst>
          </p:cNvPr>
          <p:cNvCxnSpPr>
            <a:cxnSpLocks/>
          </p:cNvCxnSpPr>
          <p:nvPr/>
        </p:nvCxnSpPr>
        <p:spPr>
          <a:xfrm>
            <a:off x="776832" y="3883908"/>
            <a:ext cx="1385722" cy="12691"/>
          </a:xfrm>
          <a:prstGeom prst="straightConnector1">
            <a:avLst/>
          </a:prstGeom>
          <a:noFill/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headEnd type="arrow"/>
            <a:tailEnd type="arrow"/>
          </a:ln>
        </p:spPr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D7C48F0-0B87-4305-88C0-90F2DCB3CB94}"/>
              </a:ext>
            </a:extLst>
          </p:cNvPr>
          <p:cNvCxnSpPr>
            <a:cxnSpLocks/>
          </p:cNvCxnSpPr>
          <p:nvPr/>
        </p:nvCxnSpPr>
        <p:spPr>
          <a:xfrm>
            <a:off x="767665" y="4408048"/>
            <a:ext cx="1252221" cy="17355"/>
          </a:xfrm>
          <a:prstGeom prst="straightConnector1">
            <a:avLst/>
          </a:prstGeom>
          <a:noFill/>
          <a:ln w="285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headEnd type="arrow"/>
            <a:tailEnd type="arrow"/>
          </a:ln>
        </p:spPr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69D21E4-3F27-417E-9148-77161A57AEA4}"/>
              </a:ext>
            </a:extLst>
          </p:cNvPr>
          <p:cNvGrpSpPr/>
          <p:nvPr/>
        </p:nvGrpSpPr>
        <p:grpSpPr>
          <a:xfrm>
            <a:off x="1429006" y="1251204"/>
            <a:ext cx="8875692" cy="5221264"/>
            <a:chOff x="1429006" y="1418175"/>
            <a:chExt cx="8875692" cy="5221264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B0CB1C6-87EC-4115-9B68-9C5C38AF000A}"/>
                </a:ext>
              </a:extLst>
            </p:cNvPr>
            <p:cNvSpPr/>
            <p:nvPr/>
          </p:nvSpPr>
          <p:spPr>
            <a:xfrm>
              <a:off x="1429006" y="1418175"/>
              <a:ext cx="8875692" cy="522126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FBB6943-2DEE-488B-AABE-854AD5D2EB62}"/>
                </a:ext>
              </a:extLst>
            </p:cNvPr>
            <p:cNvSpPr/>
            <p:nvPr/>
          </p:nvSpPr>
          <p:spPr>
            <a:xfrm>
              <a:off x="4170529" y="1704605"/>
              <a:ext cx="3017450" cy="400110"/>
            </a:xfrm>
            <a:prstGeom prst="rect">
              <a:avLst/>
            </a:prstGeom>
            <a:solidFill>
              <a:schemeClr val="bg1">
                <a:alpha val="21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A49546D-C877-4517-B89B-E43F41AFB2FA}"/>
                </a:ext>
              </a:extLst>
            </p:cNvPr>
            <p:cNvSpPr txBox="1"/>
            <p:nvPr/>
          </p:nvSpPr>
          <p:spPr>
            <a:xfrm>
              <a:off x="4057254" y="1704605"/>
              <a:ext cx="32688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2000" b="1" i="0" u="none" strike="noStrike" kern="1200" cap="none" spc="0" normalizeH="0" baseline="0">
                  <a:solidFill>
                    <a:srgbClr val="595959"/>
                  </a:solidFill>
                  <a:latin typeface="나눔스퀘어"/>
                  <a:ea typeface="나눔스퀘어"/>
                </a:rPr>
                <a:t>&lt;&lt;JDBC </a:t>
              </a:r>
              <a:r>
                <a:rPr kumimoji="0" lang="ko-KR" altLang="en-US" sz="2000" b="1" i="0" u="none" strike="noStrike" kern="1200" cap="none" spc="0" normalizeH="0" baseline="0">
                  <a:solidFill>
                    <a:srgbClr val="595959"/>
                  </a:solidFill>
                  <a:latin typeface="나눔스퀘어"/>
                  <a:ea typeface="나눔스퀘어"/>
                </a:rPr>
                <a:t>프로그램 개발</a:t>
              </a:r>
              <a:r>
                <a:rPr kumimoji="0" lang="en-US" altLang="ko-KR" sz="2000" b="1" i="0" u="none" strike="noStrike" kern="1200" cap="none" spc="0" normalizeH="0" baseline="0">
                  <a:solidFill>
                    <a:srgbClr val="595959"/>
                  </a:solidFill>
                  <a:latin typeface="나눔스퀘어"/>
                  <a:ea typeface="나눔스퀘어"/>
                </a:rPr>
                <a:t>&gt;&gt;</a:t>
              </a:r>
              <a:endParaRPr kumimoji="0" lang="en-US" altLang="ko-KR" sz="2000" b="0" i="0" u="none" strike="noStrike" kern="1200" cap="none" spc="0" normalizeH="0" baseline="0">
                <a:solidFill>
                  <a:srgbClr val="000000"/>
                </a:solidFill>
                <a:latin typeface="나눔스퀘어"/>
                <a:ea typeface="나눔스퀘어"/>
              </a:endParaRPr>
            </a:p>
          </p:txBody>
        </p:sp>
        <p:pic>
          <p:nvPicPr>
            <p:cNvPr id="17" name="그림 16" descr="텍스트이(가) 표시된 사진&#10;&#10;자동 생성된 설명">
              <a:extLst>
                <a:ext uri="{FF2B5EF4-FFF2-40B4-BE49-F238E27FC236}">
                  <a16:creationId xmlns:a16="http://schemas.microsoft.com/office/drawing/2014/main" id="{7476D396-ABA3-4C7E-A66B-EF15D234E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8887" y="2391145"/>
              <a:ext cx="7211431" cy="3905795"/>
            </a:xfrm>
            <a:prstGeom prst="rect">
              <a:avLst/>
            </a:prstGeom>
          </p:spPr>
        </p:pic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789DE18A-7A33-4ED9-9213-31147AAB0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762" y="2101555"/>
            <a:ext cx="7173326" cy="4028414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CC93630D-AB6B-4361-8F1D-E2361DC8D6A8}"/>
              </a:ext>
            </a:extLst>
          </p:cNvPr>
          <p:cNvGrpSpPr/>
          <p:nvPr/>
        </p:nvGrpSpPr>
        <p:grpSpPr>
          <a:xfrm>
            <a:off x="2564762" y="2101555"/>
            <a:ext cx="6904251" cy="4011059"/>
            <a:chOff x="2564762" y="2101555"/>
            <a:chExt cx="6904251" cy="401105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D38569F-DC02-41DF-A5B6-CC595D749150}"/>
                </a:ext>
              </a:extLst>
            </p:cNvPr>
            <p:cNvSpPr/>
            <p:nvPr/>
          </p:nvSpPr>
          <p:spPr>
            <a:xfrm>
              <a:off x="2564762" y="2101555"/>
              <a:ext cx="6904251" cy="4011059"/>
            </a:xfrm>
            <a:prstGeom prst="rect">
              <a:avLst/>
            </a:prstGeom>
            <a:noFill/>
            <a:ln w="190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txBody>
            <a:bodyPr rtlCol="0" anchor="ctr"/>
            <a:lstStyle/>
            <a:p>
              <a:pPr algn="ctr">
                <a:spcBef>
                  <a:spcPct val="0"/>
                </a:spcBef>
              </a:pPr>
              <a:endParaRPr lang="ko-KR" altLang="en-US" sz="2000" b="1">
                <a:solidFill>
                  <a:srgbClr val="595959"/>
                </a:solidFill>
                <a:latin typeface="나눔스퀘어"/>
                <a:ea typeface="나눔스퀘어"/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DF9FC0AD-B2E9-4486-B6E1-75DE90E42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54119" y="2256800"/>
              <a:ext cx="6525536" cy="36200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665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9085" y="229970"/>
            <a:ext cx="1830704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프로그램 화면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3E92E57-5271-4393-B6A1-7054B6E2AD6D}"/>
              </a:ext>
            </a:extLst>
          </p:cNvPr>
          <p:cNvGrpSpPr/>
          <p:nvPr/>
        </p:nvGrpSpPr>
        <p:grpSpPr>
          <a:xfrm>
            <a:off x="306880" y="1349473"/>
            <a:ext cx="4911176" cy="2775490"/>
            <a:chOff x="299085" y="911883"/>
            <a:chExt cx="4911176" cy="277549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8529C27-D5D8-47A1-B6C1-E61E44C5AB23}"/>
                </a:ext>
              </a:extLst>
            </p:cNvPr>
            <p:cNvSpPr/>
            <p:nvPr/>
          </p:nvSpPr>
          <p:spPr>
            <a:xfrm>
              <a:off x="299085" y="911883"/>
              <a:ext cx="4911176" cy="27754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80F8CFB-38B4-4C48-A1D2-6D1DB2C3A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108" y="1064392"/>
              <a:ext cx="4030042" cy="2351778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FBED94E-EE45-4C34-AC55-0C9950742B19}"/>
              </a:ext>
            </a:extLst>
          </p:cNvPr>
          <p:cNvGrpSpPr/>
          <p:nvPr/>
        </p:nvGrpSpPr>
        <p:grpSpPr>
          <a:xfrm>
            <a:off x="299085" y="4278835"/>
            <a:ext cx="7436007" cy="2166711"/>
            <a:chOff x="4680857" y="4212771"/>
            <a:chExt cx="7436007" cy="216671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0EB143D-C7A0-4AD4-8946-BDCA3F16075A}"/>
                </a:ext>
              </a:extLst>
            </p:cNvPr>
            <p:cNvSpPr/>
            <p:nvPr/>
          </p:nvSpPr>
          <p:spPr>
            <a:xfrm>
              <a:off x="4680857" y="4212771"/>
              <a:ext cx="7436007" cy="21667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9D10B82-6439-4D8F-81F9-432D0B61D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1272" y="4515076"/>
              <a:ext cx="7115175" cy="1562100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E8BE5D6-04F4-4DE4-AAD2-6FB429003BDC}"/>
              </a:ext>
            </a:extLst>
          </p:cNvPr>
          <p:cNvGrpSpPr/>
          <p:nvPr/>
        </p:nvGrpSpPr>
        <p:grpSpPr>
          <a:xfrm>
            <a:off x="5043405" y="861782"/>
            <a:ext cx="4911176" cy="3114747"/>
            <a:chOff x="5870066" y="963958"/>
            <a:chExt cx="4911176" cy="277549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6C451A1-A830-4A34-BA86-9B45C69C1F33}"/>
                </a:ext>
              </a:extLst>
            </p:cNvPr>
            <p:cNvSpPr/>
            <p:nvPr/>
          </p:nvSpPr>
          <p:spPr>
            <a:xfrm>
              <a:off x="5870066" y="963958"/>
              <a:ext cx="4911176" cy="27754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D9A8AD3-5C79-4D4E-A90A-D5EAC9ABE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20339" y="1184890"/>
              <a:ext cx="3762375" cy="2333625"/>
            </a:xfrm>
            <a:prstGeom prst="rect">
              <a:avLst/>
            </a:prstGeom>
          </p:spPr>
        </p:pic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E8F66F15-9727-4A0D-94B4-041571279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0916" y="4610559"/>
            <a:ext cx="3562847" cy="11431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2CD8D60-A5B9-4EE8-ABBB-84383755F03D}"/>
              </a:ext>
            </a:extLst>
          </p:cNvPr>
          <p:cNvSpPr txBox="1"/>
          <p:nvPr/>
        </p:nvSpPr>
        <p:spPr>
          <a:xfrm>
            <a:off x="257160" y="940442"/>
            <a:ext cx="166744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rgbClr val="30302A"/>
                </a:solidFill>
                <a:latin typeface="나눔스퀘어"/>
                <a:ea typeface="나눔스퀘어"/>
              </a:rPr>
              <a:t>&lt;&lt;</a:t>
            </a:r>
            <a:r>
              <a:rPr lang="ko-KR" altLang="en-US" sz="1600" b="1">
                <a:solidFill>
                  <a:srgbClr val="30302A"/>
                </a:solidFill>
                <a:latin typeface="나눔스퀘어"/>
                <a:ea typeface="나눔스퀘어"/>
              </a:rPr>
              <a:t>회원 관리</a:t>
            </a:r>
            <a:r>
              <a:rPr lang="en-US" altLang="ko-KR" sz="1600" b="1">
                <a:solidFill>
                  <a:srgbClr val="30302A"/>
                </a:solidFill>
                <a:latin typeface="나눔스퀘어"/>
                <a:ea typeface="나눔스퀘어"/>
              </a:rPr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2335807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10851" y="1318287"/>
            <a:ext cx="166744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rgbClr val="30302A"/>
                </a:solidFill>
                <a:latin typeface="나눔스퀘어"/>
                <a:ea typeface="나눔스퀘어"/>
              </a:rPr>
              <a:t>&lt;&lt;</a:t>
            </a:r>
            <a:r>
              <a:rPr lang="ko-KR" altLang="en-US" sz="1600" b="1">
                <a:latin typeface="나눔스퀘어"/>
                <a:ea typeface="나눔스퀘어"/>
              </a:rPr>
              <a:t>상품 관리</a:t>
            </a:r>
            <a:r>
              <a:rPr lang="en-US" altLang="ko-KR" sz="1600" b="1">
                <a:latin typeface="나눔스퀘어"/>
                <a:ea typeface="나눔스퀘어"/>
              </a:rPr>
              <a:t>&gt;</a:t>
            </a:r>
            <a:r>
              <a:rPr lang="en-US" altLang="ko-KR" sz="1600" b="1">
                <a:solidFill>
                  <a:srgbClr val="30302A"/>
                </a:solidFill>
                <a:latin typeface="나눔스퀘어"/>
                <a:ea typeface="나눔스퀘어"/>
              </a:rPr>
              <a:t>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9085" y="229970"/>
            <a:ext cx="1830704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프로그램 화면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39814-36F5-4B24-BE96-1B18F9E8110C}"/>
              </a:ext>
            </a:extLst>
          </p:cNvPr>
          <p:cNvSpPr txBox="1"/>
          <p:nvPr/>
        </p:nvSpPr>
        <p:spPr>
          <a:xfrm>
            <a:off x="1094694" y="5841738"/>
            <a:ext cx="5814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--&gt;</a:t>
            </a:r>
            <a:r>
              <a:rPr lang="ko-KR" altLang="en-US" sz="14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 품목 검색 시 </a:t>
            </a:r>
            <a:r>
              <a:rPr lang="ko-KR" altLang="en-US" sz="1400" err="1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대여중</a:t>
            </a:r>
            <a:r>
              <a:rPr lang="en-US" altLang="ko-KR" sz="14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/</a:t>
            </a:r>
            <a:r>
              <a:rPr lang="ko-KR" altLang="en-US" sz="14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보관중 대여상태</a:t>
            </a:r>
            <a:r>
              <a:rPr lang="en-US" altLang="ko-KR" sz="14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,</a:t>
            </a:r>
            <a:r>
              <a:rPr lang="ko-KR" altLang="en-US" sz="14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 반납일을 확인 </a:t>
            </a:r>
            <a:r>
              <a:rPr lang="ko-KR" altLang="en-US" sz="1400" err="1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할수</a:t>
            </a:r>
            <a:r>
              <a:rPr lang="ko-KR" altLang="en-US" sz="14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 있다</a:t>
            </a:r>
            <a:r>
              <a:rPr lang="en-US" altLang="ko-KR" sz="14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 </a:t>
            </a:r>
            <a:endParaRPr lang="ko-KR" altLang="en-US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CB9C69-DD81-47B5-89A5-A3CF59C9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83" y="1763701"/>
            <a:ext cx="10127522" cy="393371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6525ED-3862-497D-8E10-575EF820533D}"/>
              </a:ext>
            </a:extLst>
          </p:cNvPr>
          <p:cNvSpPr/>
          <p:nvPr/>
        </p:nvSpPr>
        <p:spPr>
          <a:xfrm>
            <a:off x="8675077" y="2724835"/>
            <a:ext cx="2561540" cy="3231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1799AD-2076-4D34-849D-1A70A2AD3CFE}"/>
              </a:ext>
            </a:extLst>
          </p:cNvPr>
          <p:cNvSpPr/>
          <p:nvPr/>
        </p:nvSpPr>
        <p:spPr>
          <a:xfrm>
            <a:off x="8675077" y="5211263"/>
            <a:ext cx="2561540" cy="3231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622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55384" y="1037439"/>
            <a:ext cx="216437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&lt;&lt; </a:t>
            </a:r>
            <a:r>
              <a:rPr lang="ko-KR" altLang="en-US" sz="1600" b="1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대여 </a:t>
            </a:r>
            <a:r>
              <a:rPr lang="en-US" altLang="ko-KR" sz="1600" b="1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/</a:t>
            </a:r>
            <a:r>
              <a:rPr lang="ko-KR" altLang="en-US" sz="1600" b="1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반납 관리</a:t>
            </a:r>
            <a:r>
              <a:rPr lang="en-US" altLang="ko-KR" sz="1600" b="1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&gt;</a:t>
            </a:r>
            <a:endParaRPr lang="ko-KR" altLang="en-US" sz="1600" b="1">
              <a:solidFill>
                <a:srgbClr val="30302A"/>
              </a:solidFill>
              <a:effectLst/>
              <a:latin typeface="나눔스퀘어"/>
              <a:ea typeface="나눔스퀘어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9085" y="229970"/>
            <a:ext cx="1830704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프로그램 화면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55494ED-2B76-4AF0-B32E-3833E8092FEA}"/>
              </a:ext>
            </a:extLst>
          </p:cNvPr>
          <p:cNvGrpSpPr/>
          <p:nvPr/>
        </p:nvGrpSpPr>
        <p:grpSpPr>
          <a:xfrm>
            <a:off x="955384" y="2416796"/>
            <a:ext cx="4173415" cy="2038350"/>
            <a:chOff x="691662" y="4468338"/>
            <a:chExt cx="4173415" cy="20383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C0CCB3A-8D97-4717-BB5A-5C5CA41E9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5384" y="4662954"/>
              <a:ext cx="3600450" cy="1647825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18986E0-0A97-4FF8-AAF3-3E85B75369DC}"/>
                </a:ext>
              </a:extLst>
            </p:cNvPr>
            <p:cNvSpPr/>
            <p:nvPr/>
          </p:nvSpPr>
          <p:spPr>
            <a:xfrm>
              <a:off x="691662" y="4468338"/>
              <a:ext cx="4173415" cy="2038350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</a:ln>
          </p:spPr>
          <p:txBody>
            <a:bodyPr rtlCol="0" anchor="ctr"/>
            <a:lstStyle/>
            <a:p>
              <a:pPr algn="ctr">
                <a:spcBef>
                  <a:spcPct val="0"/>
                </a:spcBef>
              </a:pPr>
              <a:endParaRPr lang="ko-KR" altLang="en-US" sz="2000" b="1">
                <a:solidFill>
                  <a:srgbClr val="595959"/>
                </a:solidFill>
                <a:latin typeface="나눔스퀘어"/>
                <a:ea typeface="나눔스퀘어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3A80E8E-B9C0-4C60-85DC-90870E807BBB}"/>
              </a:ext>
            </a:extLst>
          </p:cNvPr>
          <p:cNvSpPr txBox="1"/>
          <p:nvPr/>
        </p:nvSpPr>
        <p:spPr>
          <a:xfrm>
            <a:off x="3042091" y="1037439"/>
            <a:ext cx="2532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rgbClr val="00B0F0"/>
                </a:solidFill>
              </a:rPr>
              <a:t>: </a:t>
            </a:r>
            <a:r>
              <a:rPr lang="ko-KR" altLang="en-US" sz="1600">
                <a:solidFill>
                  <a:srgbClr val="00B0F0"/>
                </a:solidFill>
              </a:rPr>
              <a:t>대여 가능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7A78B5B-7E87-41E2-B6E5-7AEC1C8A2515}"/>
              </a:ext>
            </a:extLst>
          </p:cNvPr>
          <p:cNvGrpSpPr/>
          <p:nvPr/>
        </p:nvGrpSpPr>
        <p:grpSpPr>
          <a:xfrm>
            <a:off x="4414176" y="3796839"/>
            <a:ext cx="6367066" cy="2038350"/>
            <a:chOff x="5496688" y="4662954"/>
            <a:chExt cx="6367066" cy="203835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8BE4AE1-F7CC-45C8-A86A-20B3E623C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1769" y="4662954"/>
              <a:ext cx="6105525" cy="2038350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F812995-17D5-4CFB-B234-00955B35D7C6}"/>
                </a:ext>
              </a:extLst>
            </p:cNvPr>
            <p:cNvSpPr/>
            <p:nvPr/>
          </p:nvSpPr>
          <p:spPr>
            <a:xfrm>
              <a:off x="5496688" y="6224950"/>
              <a:ext cx="6367066" cy="32316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</a:ln>
          </p:spPr>
          <p:txBody>
            <a:bodyPr rtlCol="0" anchor="ctr"/>
            <a:lstStyle/>
            <a:p>
              <a:pPr algn="ctr">
                <a:spcBef>
                  <a:spcPct val="0"/>
                </a:spcBef>
              </a:pPr>
              <a:endParaRPr lang="ko-KR" altLang="en-US" sz="2000" b="1">
                <a:solidFill>
                  <a:srgbClr val="595959"/>
                </a:solidFill>
                <a:latin typeface="나눔스퀘어"/>
                <a:ea typeface="나눔스퀘어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C8BC694-F53B-47E7-9343-6B03355C2527}"/>
              </a:ext>
            </a:extLst>
          </p:cNvPr>
          <p:cNvSpPr txBox="1"/>
          <p:nvPr/>
        </p:nvSpPr>
        <p:spPr>
          <a:xfrm>
            <a:off x="1796915" y="1550002"/>
            <a:ext cx="9510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“1</a:t>
            </a:r>
            <a:r>
              <a:rPr lang="ko-KR" altLang="en-US" sz="1400"/>
              <a:t>번 대여</a:t>
            </a:r>
            <a:r>
              <a:rPr lang="en-US" altLang="ko-KR" sz="1400"/>
              <a:t>”</a:t>
            </a:r>
            <a:r>
              <a:rPr lang="ko-KR" altLang="en-US" sz="1400"/>
              <a:t>  선택 </a:t>
            </a: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대여할 회원번호 입력 </a:t>
            </a:r>
            <a:r>
              <a:rPr lang="en-US" altLang="ko-KR" sz="1400">
                <a:sym typeface="Wingdings" panose="05000000000000000000" pitchFamily="2" charset="2"/>
              </a:rPr>
              <a:t>“19</a:t>
            </a:r>
            <a:r>
              <a:rPr lang="ko-KR" altLang="en-US" sz="1400">
                <a:sym typeface="Wingdings" panose="05000000000000000000" pitchFamily="2" charset="2"/>
              </a:rPr>
              <a:t>번</a:t>
            </a:r>
            <a:r>
              <a:rPr lang="en-US" altLang="ko-KR" sz="1400">
                <a:sym typeface="Wingdings" panose="05000000000000000000" pitchFamily="2" charset="2"/>
              </a:rPr>
              <a:t>”</a:t>
            </a:r>
            <a:r>
              <a:rPr lang="ko-KR" altLang="en-US" sz="1400">
                <a:sym typeface="Wingdings" panose="05000000000000000000" pitchFamily="2" charset="2"/>
              </a:rPr>
              <a:t> </a:t>
            </a:r>
            <a:r>
              <a:rPr lang="en-US" altLang="ko-KR" sz="1400">
                <a:sym typeface="Wingdings" panose="05000000000000000000" pitchFamily="2" charset="2"/>
              </a:rPr>
              <a:t> 22</a:t>
            </a:r>
            <a:r>
              <a:rPr lang="ko-KR" altLang="en-US" sz="1400">
                <a:sym typeface="Wingdings" panose="05000000000000000000" pitchFamily="2" charset="2"/>
              </a:rPr>
              <a:t>번</a:t>
            </a:r>
            <a:r>
              <a:rPr lang="en-US" altLang="ko-KR" sz="1400">
                <a:sym typeface="Wingdings" panose="05000000000000000000" pitchFamily="2" charset="2"/>
              </a:rPr>
              <a:t>(</a:t>
            </a:r>
            <a:r>
              <a:rPr lang="ko-KR" altLang="en-US" sz="1400">
                <a:sym typeface="Wingdings" panose="05000000000000000000" pitchFamily="2" charset="2"/>
              </a:rPr>
              <a:t>상품번호</a:t>
            </a:r>
            <a:r>
              <a:rPr lang="en-US" altLang="ko-KR" sz="1400">
                <a:sym typeface="Wingdings" panose="05000000000000000000" pitchFamily="2" charset="2"/>
              </a:rPr>
              <a:t>)</a:t>
            </a:r>
            <a:r>
              <a:rPr lang="ko-KR" altLang="en-US" sz="1400">
                <a:sym typeface="Wingdings" panose="05000000000000000000" pitchFamily="2" charset="2"/>
              </a:rPr>
              <a:t>을 </a:t>
            </a:r>
            <a:r>
              <a:rPr lang="ko-KR" altLang="en-US" sz="1400" err="1">
                <a:sym typeface="Wingdings" panose="05000000000000000000" pitchFamily="2" charset="2"/>
              </a:rPr>
              <a:t>렌트한다</a:t>
            </a:r>
            <a:r>
              <a:rPr lang="ko-KR" altLang="en-US" sz="1400">
                <a:sym typeface="Wingdings" panose="05000000000000000000" pitchFamily="2" charset="2"/>
              </a:rPr>
              <a:t> </a:t>
            </a:r>
            <a:r>
              <a:rPr lang="en-US" altLang="ko-KR" sz="1400">
                <a:sym typeface="Wingdings" panose="05000000000000000000" pitchFamily="2" charset="2"/>
              </a:rPr>
              <a:t> “</a:t>
            </a:r>
            <a:r>
              <a:rPr lang="ko-KR" altLang="en-US" sz="1400">
                <a:solidFill>
                  <a:srgbClr val="00B0F0"/>
                </a:solidFill>
                <a:sym typeface="Wingdings" panose="05000000000000000000" pitchFamily="2" charset="2"/>
              </a:rPr>
              <a:t>회원님은 총 </a:t>
            </a:r>
            <a:r>
              <a:rPr lang="en-US" altLang="ko-KR" sz="1400">
                <a:solidFill>
                  <a:srgbClr val="00B0F0"/>
                </a:solidFill>
                <a:sym typeface="Wingdings" panose="05000000000000000000" pitchFamily="2" charset="2"/>
              </a:rPr>
              <a:t>2</a:t>
            </a:r>
            <a:r>
              <a:rPr lang="ko-KR" altLang="en-US" sz="1400">
                <a:solidFill>
                  <a:srgbClr val="00B0F0"/>
                </a:solidFill>
                <a:sym typeface="Wingdings" panose="05000000000000000000" pitchFamily="2" charset="2"/>
              </a:rPr>
              <a:t>권 대여하였습니다</a:t>
            </a:r>
            <a:r>
              <a:rPr lang="en-US" altLang="ko-KR" sz="140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.</a:t>
            </a:r>
            <a:r>
              <a:rPr lang="en-US" altLang="ko-KR" sz="1400">
                <a:sym typeface="Wingdings" panose="05000000000000000000" pitchFamily="2" charset="2"/>
              </a:rPr>
              <a:t>”</a:t>
            </a:r>
            <a:r>
              <a:rPr lang="ko-KR" altLang="en-US" sz="1400">
                <a:sym typeface="Wingdings" panose="05000000000000000000" pitchFamily="2" charset="2"/>
              </a:rPr>
              <a:t> </a:t>
            </a:r>
            <a:r>
              <a:rPr lang="en-US" altLang="ko-KR" sz="1400">
                <a:sym typeface="Wingdings" panose="05000000000000000000" pitchFamily="2" charset="2"/>
              </a:rPr>
              <a:t> </a:t>
            </a:r>
            <a:endParaRPr lang="ko-KR" altLang="en-US" sz="14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E50D755-43D1-427D-9152-DA1A36006AA9}"/>
              </a:ext>
            </a:extLst>
          </p:cNvPr>
          <p:cNvSpPr/>
          <p:nvPr/>
        </p:nvSpPr>
        <p:spPr>
          <a:xfrm>
            <a:off x="1047048" y="3950677"/>
            <a:ext cx="3162965" cy="308560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</a:ln>
        </p:spPr>
        <p:txBody>
          <a:bodyPr rtlCol="0" anchor="ctr"/>
          <a:lstStyle/>
          <a:p>
            <a:pPr algn="ctr">
              <a:spcBef>
                <a:spcPct val="0"/>
              </a:spcBef>
            </a:pPr>
            <a:endParaRPr lang="ko-KR" altLang="en-US" sz="2000" b="1">
              <a:solidFill>
                <a:srgbClr val="595959"/>
              </a:solidFill>
              <a:latin typeface="나눔스퀘어"/>
              <a:ea typeface="나눔스퀘어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9085" y="229970"/>
            <a:ext cx="1830704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프로그램 화면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E1CF10-F4C7-4404-AFB9-36A692E5D288}"/>
              </a:ext>
            </a:extLst>
          </p:cNvPr>
          <p:cNvSpPr txBox="1"/>
          <p:nvPr/>
        </p:nvSpPr>
        <p:spPr>
          <a:xfrm>
            <a:off x="955384" y="1371133"/>
            <a:ext cx="10661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“2</a:t>
            </a:r>
            <a:r>
              <a:rPr lang="ko-KR" altLang="en-US" sz="1400"/>
              <a:t>번 대여 선택 </a:t>
            </a:r>
            <a:r>
              <a:rPr lang="en-US" altLang="ko-KR" sz="1400">
                <a:sym typeface="Wingdings" panose="05000000000000000000" pitchFamily="2" charset="2"/>
              </a:rPr>
              <a:t>1</a:t>
            </a:r>
            <a:r>
              <a:rPr lang="ko-KR" altLang="en-US" sz="1400">
                <a:sym typeface="Wingdings" panose="05000000000000000000" pitchFamily="2" charset="2"/>
              </a:rPr>
              <a:t>번</a:t>
            </a:r>
            <a:r>
              <a:rPr lang="en-US" altLang="ko-KR" sz="1400">
                <a:sym typeface="Wingdings" panose="05000000000000000000" pitchFamily="2" charset="2"/>
              </a:rPr>
              <a:t>(</a:t>
            </a:r>
            <a:r>
              <a:rPr lang="en-US" altLang="ko-KR" sz="1400" err="1">
                <a:sym typeface="Wingdings" panose="05000000000000000000" pitchFamily="2" charset="2"/>
              </a:rPr>
              <a:t>cust_id</a:t>
            </a:r>
            <a:r>
              <a:rPr lang="en-US" altLang="ko-KR" sz="1400">
                <a:sym typeface="Wingdings" panose="05000000000000000000" pitchFamily="2" charset="2"/>
              </a:rPr>
              <a:t>)</a:t>
            </a:r>
            <a:r>
              <a:rPr lang="ko-KR" altLang="en-US" sz="1400">
                <a:sym typeface="Wingdings" panose="05000000000000000000" pitchFamily="2" charset="2"/>
              </a:rPr>
              <a:t> 회원이</a:t>
            </a:r>
            <a:r>
              <a:rPr lang="en-US" altLang="ko-KR" sz="1400">
                <a:sym typeface="Wingdings" panose="05000000000000000000" pitchFamily="2" charset="2"/>
              </a:rPr>
              <a:t> </a:t>
            </a:r>
            <a:r>
              <a:rPr lang="ko-KR" altLang="en-US" sz="1400">
                <a:sym typeface="Wingdings" panose="05000000000000000000" pitchFamily="2" charset="2"/>
              </a:rPr>
              <a:t> </a:t>
            </a:r>
            <a:r>
              <a:rPr lang="en-US" altLang="ko-KR" sz="1400">
                <a:sym typeface="Wingdings" panose="05000000000000000000" pitchFamily="2" charset="2"/>
              </a:rPr>
              <a:t>15</a:t>
            </a:r>
            <a:r>
              <a:rPr lang="ko-KR" altLang="en-US" sz="1400">
                <a:sym typeface="Wingdings" panose="05000000000000000000" pitchFamily="2" charset="2"/>
              </a:rPr>
              <a:t>번</a:t>
            </a:r>
            <a:r>
              <a:rPr lang="en-US" altLang="ko-KR" sz="1400">
                <a:sym typeface="Wingdings" panose="05000000000000000000" pitchFamily="2" charset="2"/>
              </a:rPr>
              <a:t>(</a:t>
            </a:r>
            <a:r>
              <a:rPr lang="ko-KR" altLang="en-US" sz="1400">
                <a:sym typeface="Wingdings" panose="05000000000000000000" pitchFamily="2" charset="2"/>
              </a:rPr>
              <a:t>상품번호</a:t>
            </a:r>
            <a:r>
              <a:rPr lang="en-US" altLang="ko-KR" sz="1400">
                <a:sym typeface="Wingdings" panose="05000000000000000000" pitchFamily="2" charset="2"/>
              </a:rPr>
              <a:t>)</a:t>
            </a:r>
            <a:r>
              <a:rPr lang="ko-KR" altLang="en-US" sz="1400">
                <a:sym typeface="Wingdings" panose="05000000000000000000" pitchFamily="2" charset="2"/>
              </a:rPr>
              <a:t>을 </a:t>
            </a:r>
            <a:r>
              <a:rPr lang="ko-KR" altLang="en-US" sz="1400" err="1">
                <a:sym typeface="Wingdings" panose="05000000000000000000" pitchFamily="2" charset="2"/>
              </a:rPr>
              <a:t>렌트한다</a:t>
            </a:r>
            <a:r>
              <a:rPr lang="ko-KR" altLang="en-US" sz="1400">
                <a:sym typeface="Wingdings" panose="05000000000000000000" pitchFamily="2" charset="2"/>
              </a:rPr>
              <a:t> </a:t>
            </a: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대여중인 상품</a:t>
            </a:r>
            <a:r>
              <a:rPr lang="en-US" altLang="ko-KR" sz="1400">
                <a:sym typeface="Wingdings" panose="05000000000000000000" pitchFamily="2" charset="2"/>
              </a:rPr>
              <a:t>  “</a:t>
            </a:r>
            <a:r>
              <a:rPr lang="ko-KR" altLang="en-US" sz="1200">
                <a:solidFill>
                  <a:srgbClr val="00B0F0"/>
                </a:solidFill>
                <a:latin typeface="Consolas" panose="020B0609020204030204" pitchFamily="49" charset="0"/>
              </a:rPr>
              <a:t>보관중이 상품이 없으므로 </a:t>
            </a:r>
            <a:r>
              <a:rPr lang="en-US" altLang="ko-KR" sz="1200">
                <a:solidFill>
                  <a:srgbClr val="00B0F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>
                <a:solidFill>
                  <a:srgbClr val="00B0F0"/>
                </a:solidFill>
                <a:latin typeface="Consolas" panose="020B0609020204030204" pitchFamily="49" charset="0"/>
              </a:rPr>
              <a:t>대여불가능</a:t>
            </a:r>
            <a:r>
              <a:rPr lang="en-US" altLang="ko-KR" sz="1200">
                <a:solidFill>
                  <a:srgbClr val="00B0F0"/>
                </a:solidFill>
                <a:latin typeface="Consolas" panose="020B0609020204030204" pitchFamily="49" charset="0"/>
              </a:rPr>
              <a:t>' </a:t>
            </a:r>
            <a:r>
              <a:rPr lang="ko-KR" altLang="en-US" sz="1200">
                <a:solidFill>
                  <a:srgbClr val="00B0F0"/>
                </a:solidFill>
                <a:latin typeface="Consolas" panose="020B0609020204030204" pitchFamily="49" charset="0"/>
              </a:rPr>
              <a:t>합니다</a:t>
            </a:r>
            <a:r>
              <a:rPr lang="en-US" altLang="ko-KR" sz="1400">
                <a:sym typeface="Wingdings" panose="05000000000000000000" pitchFamily="2" charset="2"/>
              </a:rPr>
              <a:t>”</a:t>
            </a:r>
            <a:r>
              <a:rPr lang="ko-KR" altLang="en-US" sz="1400">
                <a:sym typeface="Wingdings" panose="05000000000000000000" pitchFamily="2" charset="2"/>
              </a:rPr>
              <a:t> </a:t>
            </a:r>
            <a:r>
              <a:rPr lang="en-US" altLang="ko-KR" sz="1400">
                <a:sym typeface="Wingdings" panose="05000000000000000000" pitchFamily="2" charset="2"/>
              </a:rPr>
              <a:t> </a:t>
            </a:r>
            <a:endParaRPr lang="ko-KR" altLang="en-US" sz="1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E5EE68-DC21-4518-8C11-05ACDCC02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246" y="3967532"/>
            <a:ext cx="6997888" cy="26008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8152197-CA71-49CE-AC9B-676FA67EF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84" y="4534414"/>
            <a:ext cx="3553321" cy="146705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210AFC2-51BF-48CC-BE34-FE784175B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384" y="1811088"/>
            <a:ext cx="6096000" cy="203835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922FEC2B-CBD4-46C6-B2AF-19F5FEF7F3FB}"/>
              </a:ext>
            </a:extLst>
          </p:cNvPr>
          <p:cNvSpPr/>
          <p:nvPr/>
        </p:nvSpPr>
        <p:spPr>
          <a:xfrm>
            <a:off x="736959" y="5785464"/>
            <a:ext cx="3944862" cy="307778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</a:ln>
        </p:spPr>
        <p:txBody>
          <a:bodyPr rtlCol="0" anchor="ctr"/>
          <a:lstStyle/>
          <a:p>
            <a:pPr algn="ctr">
              <a:spcBef>
                <a:spcPct val="0"/>
              </a:spcBef>
            </a:pPr>
            <a:endParaRPr lang="ko-KR" altLang="en-US" sz="2000" b="1">
              <a:solidFill>
                <a:srgbClr val="595959"/>
              </a:solidFill>
              <a:latin typeface="나눔스퀘어"/>
              <a:ea typeface="나눔스퀘어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CCFE91-9C95-4CEE-8FF8-9CB4AA7669D2}"/>
              </a:ext>
            </a:extLst>
          </p:cNvPr>
          <p:cNvSpPr txBox="1"/>
          <p:nvPr/>
        </p:nvSpPr>
        <p:spPr>
          <a:xfrm>
            <a:off x="955384" y="1037439"/>
            <a:ext cx="175400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&lt;&lt; </a:t>
            </a:r>
            <a:r>
              <a:rPr lang="ko-KR" altLang="en-US" sz="1600" b="1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대여 </a:t>
            </a:r>
            <a:r>
              <a:rPr lang="en-US" altLang="ko-KR" sz="1600" b="1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/</a:t>
            </a:r>
            <a:r>
              <a:rPr lang="ko-KR" altLang="en-US" sz="1600" b="1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반납 </a:t>
            </a:r>
            <a:r>
              <a:rPr lang="en-US" altLang="ko-KR" sz="1600" b="1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&gt;</a:t>
            </a:r>
            <a:endParaRPr lang="ko-KR" altLang="en-US" sz="1600" b="1">
              <a:solidFill>
                <a:srgbClr val="30302A"/>
              </a:solidFill>
              <a:effectLst/>
              <a:latin typeface="나눔스퀘어"/>
              <a:ea typeface="나눔스퀘어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13D896-2B09-4792-8F37-F03CD381987E}"/>
              </a:ext>
            </a:extLst>
          </p:cNvPr>
          <p:cNvSpPr txBox="1"/>
          <p:nvPr/>
        </p:nvSpPr>
        <p:spPr>
          <a:xfrm>
            <a:off x="2709390" y="1072536"/>
            <a:ext cx="2532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rgbClr val="00B0F0"/>
                </a:solidFill>
              </a:rPr>
              <a:t>:</a:t>
            </a:r>
            <a:r>
              <a:rPr lang="ko-KR" altLang="en-US" sz="1600">
                <a:solidFill>
                  <a:srgbClr val="00B0F0"/>
                </a:solidFill>
              </a:rPr>
              <a:t>대여 불가능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DAF1ED7-0A1C-4452-9D59-F47D3CB760EA}"/>
              </a:ext>
            </a:extLst>
          </p:cNvPr>
          <p:cNvSpPr/>
          <p:nvPr/>
        </p:nvSpPr>
        <p:spPr>
          <a:xfrm>
            <a:off x="4675913" y="5246453"/>
            <a:ext cx="7351964" cy="307778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</a:ln>
        </p:spPr>
        <p:txBody>
          <a:bodyPr rtlCol="0" anchor="ctr"/>
          <a:lstStyle/>
          <a:p>
            <a:pPr algn="ctr">
              <a:spcBef>
                <a:spcPct val="0"/>
              </a:spcBef>
            </a:pPr>
            <a:endParaRPr lang="ko-KR" altLang="en-US" sz="2000" b="1">
              <a:solidFill>
                <a:srgbClr val="595959"/>
              </a:solidFill>
              <a:latin typeface="나눔스퀘어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2172849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55380" y="1425148"/>
            <a:ext cx="6059672" cy="37856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   </a:t>
            </a:r>
          </a:p>
          <a:p>
            <a:pPr lvl="0">
              <a:defRPr/>
            </a:pPr>
            <a:r>
              <a:rPr lang="ko-KR" altLang="en-US" sz="1600" b="1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   </a:t>
            </a:r>
            <a:r>
              <a:rPr lang="en-US" altLang="ko-KR" sz="1600" b="1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&lt;&lt;</a:t>
            </a:r>
            <a:r>
              <a:rPr lang="ko-KR" altLang="en-US" sz="1600" b="1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추가하고 싶은 기능</a:t>
            </a:r>
            <a:r>
              <a:rPr lang="en-US" altLang="ko-KR" sz="1600" b="1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&gt;&gt;</a:t>
            </a:r>
          </a:p>
          <a:p>
            <a:pPr lvl="0">
              <a:defRPr/>
            </a:pPr>
            <a:endParaRPr lang="ko-KR" altLang="en-US" sz="1600" b="1">
              <a:solidFill>
                <a:srgbClr val="30302A"/>
              </a:solidFill>
              <a:effectLst/>
              <a:latin typeface="나눔스퀘어"/>
              <a:ea typeface="나눔스퀘어"/>
            </a:endParaRPr>
          </a:p>
          <a:p>
            <a:pPr>
              <a:defRPr/>
            </a:pPr>
            <a:r>
              <a:rPr lang="en-US" altLang="ko-KR" sz="1600">
                <a:solidFill>
                  <a:srgbClr val="30302A"/>
                </a:solidFill>
                <a:ea typeface="나눔스퀘어"/>
              </a:rPr>
              <a:t>   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600" err="1">
                <a:solidFill>
                  <a:schemeClr val="tx1">
                    <a:lumMod val="75000"/>
                    <a:lumOff val="25000"/>
                  </a:schemeClr>
                </a:solidFill>
              </a:rPr>
              <a:t>렌트할수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  사항을 입력하기전에 상품목록을 보여주게 보완  </a:t>
            </a:r>
          </a:p>
          <a:p>
            <a:pPr lvl="0">
              <a:defRPr/>
            </a:pPr>
            <a:endParaRPr lang="ko-KR" altLang="en-US" sz="1600">
              <a:solidFill>
                <a:srgbClr val="30302A"/>
              </a:solidFill>
              <a:effectLst/>
              <a:latin typeface="나눔스퀘어"/>
              <a:ea typeface="나눔스퀘어"/>
            </a:endParaRPr>
          </a:p>
          <a:p>
            <a:pPr lvl="0">
              <a:defRPr/>
            </a:pPr>
            <a:r>
              <a:rPr lang="en-US" altLang="ko-KR" sz="1600">
                <a:solidFill>
                  <a:srgbClr val="30302A"/>
                </a:solidFill>
                <a:latin typeface="나눔스퀘어"/>
                <a:ea typeface="나눔스퀘어"/>
              </a:rPr>
              <a:t>   - </a:t>
            </a:r>
            <a:r>
              <a:rPr lang="ko-KR" altLang="en-US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사이즈별 총</a:t>
            </a:r>
            <a:r>
              <a:rPr lang="en-US" altLang="ko-KR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2</a:t>
            </a:r>
            <a:r>
              <a:rPr lang="ko-KR" altLang="en-US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개가 있고 모두 대여이면 </a:t>
            </a:r>
            <a:r>
              <a:rPr lang="ko-KR" altLang="en-US" sz="1600">
                <a:solidFill>
                  <a:srgbClr val="30302A"/>
                </a:solidFill>
                <a:latin typeface="나눔스퀘어"/>
                <a:ea typeface="나눔스퀘어"/>
              </a:rPr>
              <a:t>대여</a:t>
            </a:r>
            <a:r>
              <a:rPr lang="ko-KR" altLang="en-US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 불가능</a:t>
            </a:r>
            <a:endParaRPr lang="en-US" altLang="ko-KR" sz="1600">
              <a:solidFill>
                <a:srgbClr val="30302A"/>
              </a:solidFill>
              <a:effectLst/>
              <a:latin typeface="나눔스퀘어"/>
              <a:ea typeface="나눔스퀘어"/>
            </a:endParaRPr>
          </a:p>
          <a:p>
            <a:pPr>
              <a:defRPr/>
            </a:pPr>
            <a:endParaRPr lang="en-US" altLang="ko-KR" sz="1600">
              <a:solidFill>
                <a:srgbClr val="30302A"/>
              </a:solidFill>
              <a:latin typeface="나눔스퀘어"/>
              <a:ea typeface="나눔스퀘어"/>
            </a:endParaRPr>
          </a:p>
          <a:p>
            <a:pPr>
              <a:defRPr/>
            </a:pPr>
            <a:r>
              <a:rPr lang="en-US" altLang="ko-KR" sz="1600">
                <a:solidFill>
                  <a:srgbClr val="30302A"/>
                </a:solidFill>
                <a:latin typeface="나눔스퀘어"/>
                <a:ea typeface="나눔스퀘어"/>
              </a:rPr>
              <a:t>   - </a:t>
            </a:r>
            <a:r>
              <a:rPr lang="ko-KR" altLang="en-US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대출 중인 경우 탈퇴 불가능</a:t>
            </a:r>
            <a:br>
              <a:rPr lang="en-US" altLang="ko-KR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</a:br>
            <a:br>
              <a:rPr lang="en-US" altLang="ko-KR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</a:br>
            <a:r>
              <a:rPr lang="en-US" altLang="ko-KR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   - </a:t>
            </a:r>
            <a:r>
              <a:rPr lang="ko-KR" altLang="en-US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고객 등급</a:t>
            </a:r>
            <a:r>
              <a:rPr lang="en-US" altLang="ko-KR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(</a:t>
            </a:r>
            <a:r>
              <a:rPr lang="ko-KR" altLang="en-US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그린</a:t>
            </a:r>
            <a:r>
              <a:rPr lang="en-US" altLang="ko-KR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-</a:t>
            </a:r>
            <a:r>
              <a:rPr lang="ko-KR" altLang="en-US" sz="1600" err="1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엘로우</a:t>
            </a:r>
            <a:r>
              <a:rPr lang="en-US" altLang="ko-KR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-</a:t>
            </a:r>
            <a:r>
              <a:rPr lang="ko-KR" altLang="en-US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레드 단계 구분</a:t>
            </a:r>
            <a:r>
              <a:rPr lang="en-US" altLang="ko-KR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: </a:t>
            </a:r>
            <a:r>
              <a:rPr lang="ko-KR" altLang="en-US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훼손</a:t>
            </a:r>
            <a:r>
              <a:rPr lang="en-US" altLang="ko-KR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/</a:t>
            </a:r>
            <a:r>
              <a:rPr lang="ko-KR" altLang="en-US" sz="1600" err="1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분실시</a:t>
            </a:r>
            <a:r>
              <a:rPr lang="ko-KR" altLang="en-US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 </a:t>
            </a:r>
            <a:r>
              <a:rPr lang="ko-KR" altLang="en-US" sz="1600" err="1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패널티</a:t>
            </a:r>
            <a:r>
              <a:rPr lang="en-US" altLang="ko-KR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)</a:t>
            </a:r>
            <a:br>
              <a:rPr lang="en-US" altLang="ko-KR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</a:br>
            <a:r>
              <a:rPr lang="en-US" altLang="ko-KR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    </a:t>
            </a:r>
          </a:p>
          <a:p>
            <a:pPr>
              <a:defRPr/>
            </a:pPr>
            <a:endParaRPr lang="ko-KR" altLang="en-US" sz="1600"/>
          </a:p>
          <a:p>
            <a:pPr lvl="0">
              <a:defRPr/>
            </a:pPr>
            <a:endParaRPr lang="en-US" altLang="ko-KR" sz="1600">
              <a:solidFill>
                <a:srgbClr val="30302A"/>
              </a:solidFill>
              <a:effectLst/>
              <a:latin typeface="나눔스퀘어"/>
              <a:ea typeface="나눔스퀘어"/>
            </a:endParaRPr>
          </a:p>
          <a:p>
            <a:pPr lvl="0">
              <a:defRPr/>
            </a:pPr>
            <a:r>
              <a:rPr lang="en-US" altLang="ko-KR" sz="1600">
                <a:solidFill>
                  <a:srgbClr val="30302A"/>
                </a:solidFill>
                <a:latin typeface="나눔스퀘어"/>
                <a:ea typeface="나눔스퀘어"/>
              </a:rPr>
              <a:t>	</a:t>
            </a:r>
            <a:endParaRPr lang="ko-KR" altLang="en-US" sz="1600">
              <a:solidFill>
                <a:srgbClr val="30302A"/>
              </a:solidFill>
              <a:effectLst/>
              <a:latin typeface="나눔스퀘어"/>
              <a:ea typeface="나눔스퀘어"/>
            </a:endParaRPr>
          </a:p>
          <a:p>
            <a:pPr lvl="0">
              <a:defRPr/>
            </a:pPr>
            <a:endParaRPr lang="ko-KR" altLang="en-US" sz="1600">
              <a:solidFill>
                <a:srgbClr val="30302A"/>
              </a:solidFill>
              <a:effectLst/>
              <a:latin typeface="나눔스퀘어"/>
              <a:ea typeface="나눔스퀘어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</a:t>
            </a:r>
            <a:r>
              <a:rPr lang="en-US" altLang="ko-KR" sz="900" b="1" err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Tmplate</a:t>
            </a:r>
            <a:endParaRPr lang="en-US" altLang="ko-KR" sz="900" b="1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  <a:p>
            <a:pPr algn="ctr">
              <a:defRPr/>
            </a:pPr>
            <a:r>
              <a:rPr lang="en-US" altLang="ko-KR" sz="600" err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  <a:endParaRPr lang="en-US" altLang="ko-KR" sz="600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8660" y="229970"/>
            <a:ext cx="99250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마무리</a:t>
            </a:r>
          </a:p>
        </p:txBody>
      </p:sp>
      <p:cxnSp>
        <p:nvCxnSpPr>
          <p:cNvPr id="17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303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10"/>
          <p:cNvCxnSpPr/>
          <p:nvPr/>
        </p:nvCxnSpPr>
        <p:spPr>
          <a:xfrm>
            <a:off x="988517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10"/>
          <p:cNvCxnSpPr/>
          <p:nvPr/>
        </p:nvCxnSpPr>
        <p:spPr>
          <a:xfrm>
            <a:off x="9513698" y="6731183"/>
            <a:ext cx="364528" cy="0"/>
          </a:xfrm>
          <a:prstGeom prst="line">
            <a:avLst/>
          </a:prstGeom>
          <a:ln w="19050" cap="rnd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351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55381" y="1425147"/>
            <a:ext cx="10182596" cy="25545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 sz="1600">
              <a:solidFill>
                <a:srgbClr val="30302A"/>
              </a:solidFill>
              <a:effectLst/>
              <a:latin typeface="나눔스퀘어"/>
              <a:ea typeface="나눔스퀘어"/>
            </a:endParaRPr>
          </a:p>
          <a:p>
            <a:pPr lvl="0">
              <a:defRPr/>
            </a:pPr>
            <a:br>
              <a:rPr lang="en-US" altLang="ko-KR" sz="1600" b="1">
                <a:solidFill>
                  <a:srgbClr val="30302A"/>
                </a:solidFill>
                <a:effectLst/>
                <a:latin typeface="나눔스퀘어"/>
                <a:ea typeface="나눔스퀘어"/>
              </a:rPr>
            </a:br>
            <a:endParaRPr lang="en-US" altLang="ko-KR" sz="1600" b="1">
              <a:solidFill>
                <a:srgbClr val="30302A"/>
              </a:solidFill>
              <a:effectLst/>
              <a:latin typeface="나눔스퀘어"/>
              <a:ea typeface="나눔스퀘어"/>
            </a:endParaRPr>
          </a:p>
          <a:p>
            <a:pPr lvl="0">
              <a:defRPr/>
            </a:pPr>
            <a:endParaRPr lang="en-US" altLang="ko-KR" sz="1600">
              <a:solidFill>
                <a:srgbClr val="30302A"/>
              </a:solidFill>
              <a:effectLst/>
              <a:latin typeface="나눔스퀘어"/>
              <a:ea typeface="나눔스퀘어"/>
            </a:endParaRPr>
          </a:p>
          <a:p>
            <a:pPr lvl="0">
              <a:defRPr/>
            </a:pPr>
            <a:r>
              <a:rPr lang="en-US" altLang="ko-KR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- DB </a:t>
            </a:r>
            <a:r>
              <a:rPr lang="ko-KR" altLang="en-US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디자인 및 설계 계획 개발 전단계를 실습해 보면서 전체 흐름과 구성에 대해 이해할수 있었습니다</a:t>
            </a:r>
            <a:r>
              <a:rPr lang="en-US" altLang="ko-KR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.</a:t>
            </a:r>
            <a:endParaRPr lang="ko-KR" altLang="en-US" sz="1600">
              <a:solidFill>
                <a:srgbClr val="30302A"/>
              </a:solidFill>
              <a:effectLst/>
              <a:latin typeface="나눔스퀘어"/>
              <a:ea typeface="나눔스퀘어"/>
            </a:endParaRPr>
          </a:p>
          <a:p>
            <a:pPr lvl="0">
              <a:defRPr/>
            </a:pPr>
            <a:endParaRPr lang="en-US" altLang="ko-KR" sz="1600">
              <a:solidFill>
                <a:srgbClr val="30302A"/>
              </a:solidFill>
              <a:effectLst/>
              <a:latin typeface="나눔스퀘어"/>
              <a:ea typeface="나눔스퀘어"/>
            </a:endParaRPr>
          </a:p>
          <a:p>
            <a:pPr lvl="0">
              <a:defRPr/>
            </a:pPr>
            <a:r>
              <a:rPr lang="en-US" altLang="ko-KR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- DB</a:t>
            </a:r>
            <a:r>
              <a:rPr lang="ko-KR" altLang="en-US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모델링시 설계 구상에서 구조와  기능에 대해 어떤식으로 구체화 나가야 하는지 경험할수 있었습니다</a:t>
            </a:r>
            <a:r>
              <a:rPr lang="en-US" altLang="ko-KR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..</a:t>
            </a:r>
            <a:br>
              <a:rPr lang="en-US" altLang="ko-KR" sz="1600" b="1">
                <a:solidFill>
                  <a:srgbClr val="30302A"/>
                </a:solidFill>
                <a:effectLst/>
                <a:latin typeface="나눔스퀘어"/>
                <a:ea typeface="나눔스퀘어"/>
              </a:rPr>
            </a:br>
            <a:br>
              <a:rPr lang="en-US" altLang="ko-KR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</a:br>
            <a:r>
              <a:rPr lang="en-US" altLang="ko-KR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 - Java</a:t>
            </a:r>
            <a:r>
              <a:rPr lang="ko-KR" altLang="en-US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를 통한 </a:t>
            </a:r>
            <a:r>
              <a:rPr lang="en-US" altLang="ko-KR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DB</a:t>
            </a:r>
            <a:r>
              <a:rPr lang="ko-KR" altLang="en-US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구현과 </a:t>
            </a:r>
            <a:r>
              <a:rPr lang="en-US" altLang="ko-KR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JDBC</a:t>
            </a:r>
            <a:r>
              <a:rPr lang="ko-KR" altLang="en-US" sz="1600">
                <a:solidFill>
                  <a:srgbClr val="30302A"/>
                </a:solidFill>
                <a:latin typeface="나눔스퀘어"/>
                <a:ea typeface="나눔스퀘어"/>
              </a:rPr>
              <a:t> </a:t>
            </a:r>
            <a:r>
              <a:rPr lang="ko-KR" altLang="en-US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이해에 대한 실습을 하면서 만들고 정리하면서 많이 배웠습니다</a:t>
            </a:r>
            <a:r>
              <a:rPr lang="en-US" altLang="ko-KR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. </a:t>
            </a:r>
            <a:br>
              <a:rPr lang="en-US" altLang="ko-KR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</a:br>
            <a:r>
              <a:rPr lang="en-US" altLang="ko-KR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 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8660" y="229970"/>
            <a:ext cx="992505" cy="44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마무리</a:t>
            </a:r>
          </a:p>
        </p:txBody>
      </p:sp>
      <p:cxnSp>
        <p:nvCxnSpPr>
          <p:cNvPr id="17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3030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10"/>
          <p:cNvCxnSpPr/>
          <p:nvPr/>
        </p:nvCxnSpPr>
        <p:spPr>
          <a:xfrm>
            <a:off x="988517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10"/>
          <p:cNvCxnSpPr/>
          <p:nvPr/>
        </p:nvCxnSpPr>
        <p:spPr>
          <a:xfrm>
            <a:off x="9513698" y="6731183"/>
            <a:ext cx="364528" cy="0"/>
          </a:xfrm>
          <a:prstGeom prst="line">
            <a:avLst/>
          </a:prstGeom>
          <a:ln w="19050" cap="rnd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750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9425" y="2951947"/>
            <a:ext cx="4013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300">
                <a:ln w="104775" cmpd="tri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4800" spc="300">
              <a:ln w="104775" cmpd="tri">
                <a:noFill/>
              </a:ln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33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70339" y="179715"/>
            <a:ext cx="2847975" cy="1293339"/>
            <a:chOff x="4453825" y="-241330"/>
            <a:chExt cx="2847975" cy="1293339"/>
          </a:xfrm>
        </p:grpSpPr>
        <p:sp>
          <p:nvSpPr>
            <p:cNvPr id="22" name="직사각형 21"/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26834" y="-241330"/>
              <a:ext cx="189667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800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/>
                  <a:ea typeface="나눔스퀘어 ExtraBold"/>
                </a:rPr>
                <a:t>CONTENTS</a:t>
              </a:r>
              <a:endParaRPr lang="ko-KR" altLang="en-US" sz="2800" spc="-15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/>
                <a:ea typeface="나눔스퀘어 ExtraBold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11F9F7-A713-4CF9-8606-81B813A65743}"/>
              </a:ext>
            </a:extLst>
          </p:cNvPr>
          <p:cNvGrpSpPr/>
          <p:nvPr/>
        </p:nvGrpSpPr>
        <p:grpSpPr>
          <a:xfrm>
            <a:off x="5120886" y="1473054"/>
            <a:ext cx="3765205" cy="3695182"/>
            <a:chOff x="5120886" y="1473054"/>
            <a:chExt cx="3765205" cy="3695182"/>
          </a:xfrm>
        </p:grpSpPr>
        <p:grpSp>
          <p:nvGrpSpPr>
            <p:cNvPr id="58" name="그룹 57"/>
            <p:cNvGrpSpPr/>
            <p:nvPr/>
          </p:nvGrpSpPr>
          <p:grpSpPr>
            <a:xfrm>
              <a:off x="5127776" y="1473054"/>
              <a:ext cx="2813624" cy="3695182"/>
              <a:chOff x="3364290" y="1951557"/>
              <a:chExt cx="2813624" cy="3695182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364294" y="1951557"/>
                <a:ext cx="1587294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2000">
                    <a:solidFill>
                      <a:srgbClr val="30302A"/>
                    </a:solidFill>
                    <a:latin typeface="나눔스퀘어"/>
                    <a:ea typeface="나눔스퀘어"/>
                  </a:rPr>
                  <a:t>1. </a:t>
                </a:r>
                <a:r>
                  <a:rPr lang="ko-KR" altLang="en-US" sz="2000">
                    <a:solidFill>
                      <a:srgbClr val="30302A"/>
                    </a:solidFill>
                    <a:latin typeface="나눔스퀘어"/>
                    <a:ea typeface="나눔스퀘어"/>
                  </a:rPr>
                  <a:t>개발 목적</a:t>
                </a:r>
                <a:endParaRPr lang="en-US" altLang="ko-KR" sz="2000">
                  <a:solidFill>
                    <a:srgbClr val="30302A"/>
                  </a:solidFill>
                  <a:latin typeface="나눔스퀘어"/>
                  <a:ea typeface="나눔스퀘어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364293" y="2534963"/>
                <a:ext cx="1587294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2000">
                    <a:solidFill>
                      <a:srgbClr val="30302A"/>
                    </a:solidFill>
                    <a:latin typeface="나눔스퀘어"/>
                    <a:ea typeface="나눔스퀘어"/>
                  </a:rPr>
                  <a:t>2. </a:t>
                </a:r>
                <a:r>
                  <a:rPr lang="ko-KR" altLang="en-US" sz="2000">
                    <a:solidFill>
                      <a:srgbClr val="30302A"/>
                    </a:solidFill>
                    <a:latin typeface="나눔스퀘어"/>
                    <a:ea typeface="나눔스퀘어"/>
                  </a:rPr>
                  <a:t>개발 환경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364292" y="3118369"/>
                <a:ext cx="1843774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2000">
                    <a:solidFill>
                      <a:srgbClr val="30302A"/>
                    </a:solidFill>
                    <a:latin typeface="나눔스퀘어"/>
                    <a:ea typeface="나눔스퀘어"/>
                  </a:rPr>
                  <a:t>3. </a:t>
                </a:r>
                <a:r>
                  <a:rPr lang="ko-KR" altLang="en-US" sz="2000">
                    <a:latin typeface="나눔스퀘어"/>
                    <a:ea typeface="나눔스퀘어"/>
                  </a:rPr>
                  <a:t>시스템 개요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364291" y="4053465"/>
                <a:ext cx="2813623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2000">
                    <a:solidFill>
                      <a:srgbClr val="30302A"/>
                    </a:solidFill>
                    <a:latin typeface="나눔스퀘어"/>
                    <a:ea typeface="나눔스퀘어"/>
                  </a:rPr>
                  <a:t>5. </a:t>
                </a:r>
                <a:r>
                  <a:rPr lang="ko-KR" altLang="en-US" sz="2000">
                    <a:solidFill>
                      <a:srgbClr val="30302A"/>
                    </a:solidFill>
                    <a:latin typeface="나눔스퀘어"/>
                    <a:ea typeface="나눔스퀘어"/>
                  </a:rPr>
                  <a:t>테이블</a:t>
                </a:r>
                <a:r>
                  <a:rPr lang="en-US" altLang="ko-KR" sz="2000">
                    <a:solidFill>
                      <a:srgbClr val="30302A"/>
                    </a:solidFill>
                    <a:latin typeface="나눔스퀘어"/>
                    <a:ea typeface="나눔스퀘어"/>
                  </a:rPr>
                  <a:t>/</a:t>
                </a:r>
                <a:r>
                  <a:rPr lang="ko-KR" altLang="en-US" sz="2000">
                    <a:solidFill>
                      <a:srgbClr val="30302A"/>
                    </a:solidFill>
                    <a:latin typeface="나눔스퀘어"/>
                    <a:ea typeface="나눔스퀘어"/>
                  </a:rPr>
                  <a:t>시스템 구조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364290" y="4636872"/>
                <a:ext cx="1497526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2000">
                    <a:solidFill>
                      <a:srgbClr val="30302A"/>
                    </a:solidFill>
                    <a:latin typeface="나눔스퀘어"/>
                    <a:ea typeface="나눔스퀘어"/>
                  </a:rPr>
                  <a:t>7. </a:t>
                </a:r>
                <a:r>
                  <a:rPr lang="ko-KR" altLang="en-US" sz="2000">
                    <a:solidFill>
                      <a:srgbClr val="30302A"/>
                    </a:solidFill>
                    <a:latin typeface="나눔스퀘어"/>
                    <a:ea typeface="나눔스퀘어"/>
                  </a:rPr>
                  <a:t>프로그램</a:t>
                </a:r>
              </a:p>
            </p:txBody>
          </p:sp>
          <p:sp>
            <p:nvSpPr>
              <p:cNvPr id="57" name="TextBox 39"/>
              <p:cNvSpPr txBox="1"/>
              <p:nvPr/>
            </p:nvSpPr>
            <p:spPr>
              <a:xfrm>
                <a:off x="3364290" y="5246629"/>
                <a:ext cx="1241045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2000">
                    <a:solidFill>
                      <a:srgbClr val="30302A"/>
                    </a:solidFill>
                    <a:latin typeface="나눔스퀘어"/>
                    <a:ea typeface="나눔스퀘어"/>
                  </a:rPr>
                  <a:t>8. </a:t>
                </a:r>
                <a:r>
                  <a:rPr lang="ko-KR" altLang="en-US" sz="2000">
                    <a:solidFill>
                      <a:srgbClr val="30302A"/>
                    </a:solidFill>
                    <a:latin typeface="나눔스퀘어"/>
                    <a:ea typeface="나눔스퀘어"/>
                  </a:rPr>
                  <a:t>마무리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5BFF44-BF89-438B-AD7E-1DE01ECC09F7}"/>
                </a:ext>
              </a:extLst>
            </p:cNvPr>
            <p:cNvSpPr txBox="1"/>
            <p:nvPr/>
          </p:nvSpPr>
          <p:spPr>
            <a:xfrm>
              <a:off x="5120886" y="3106650"/>
              <a:ext cx="376520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solidFill>
                    <a:srgbClr val="30302A"/>
                  </a:solidFill>
                  <a:latin typeface="나눔스퀘어"/>
                  <a:ea typeface="나눔스퀘어"/>
                </a:rPr>
                <a:t>4. </a:t>
              </a:r>
              <a:r>
                <a:rPr lang="ko-KR" altLang="en-US" sz="2000">
                  <a:solidFill>
                    <a:srgbClr val="30302A"/>
                  </a:solidFill>
                  <a:latin typeface="나눔스퀘어"/>
                  <a:ea typeface="나눔스퀘어"/>
                </a:rPr>
                <a:t>시스템 설계</a:t>
              </a:r>
              <a:r>
                <a:rPr lang="en-US" altLang="ko-KR" sz="2000">
                  <a:solidFill>
                    <a:srgbClr val="30302A"/>
                  </a:solidFill>
                  <a:latin typeface="나눔스퀘어"/>
                  <a:ea typeface="나눔스퀘어"/>
                </a:rPr>
                <a:t>/ER </a:t>
              </a:r>
              <a:r>
                <a:rPr lang="ko-KR" altLang="en-US" sz="2000">
                  <a:solidFill>
                    <a:srgbClr val="30302A"/>
                  </a:solidFill>
                  <a:latin typeface="나눔스퀘어"/>
                  <a:ea typeface="나눔스퀘어"/>
                </a:rPr>
                <a:t>다이어그램</a:t>
              </a:r>
              <a:endParaRPr lang="en-US" altLang="ko-KR" sz="2000">
                <a:solidFill>
                  <a:srgbClr val="30302A"/>
                </a:solidFill>
                <a:latin typeface="나눔스퀘어"/>
                <a:ea typeface="나눔스퀘어"/>
              </a:endParaRPr>
            </a:p>
            <a:p>
              <a:pPr lvl="0">
                <a:defRPr/>
              </a:pPr>
              <a:endParaRPr lang="ko-KR" altLang="en-US" sz="2000">
                <a:solidFill>
                  <a:srgbClr val="30302A"/>
                </a:solidFill>
                <a:latin typeface="나눔스퀘어"/>
                <a:ea typeface="나눔스퀘어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31933" y="1225856"/>
            <a:ext cx="756912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1.</a:t>
            </a:r>
            <a:r>
              <a:rPr lang="ko-KR" altLang="en-US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 무인 무료 </a:t>
            </a:r>
            <a:r>
              <a:rPr lang="ko-KR" altLang="en-US" err="1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렌탈</a:t>
            </a:r>
            <a:r>
              <a:rPr lang="ko-KR" altLang="en-US" err="1">
                <a:solidFill>
                  <a:srgbClr val="30302A"/>
                </a:solidFill>
                <a:latin typeface="나눔스퀘어"/>
                <a:ea typeface="나눔스퀘어"/>
              </a:rPr>
              <a:t>샵의</a:t>
            </a:r>
            <a:r>
              <a:rPr lang="ko-KR" altLang="en-US">
                <a:solidFill>
                  <a:srgbClr val="30302A"/>
                </a:solidFill>
                <a:latin typeface="나눔스퀘어"/>
                <a:ea typeface="나눔스퀘어"/>
              </a:rPr>
              <a:t> </a:t>
            </a:r>
            <a:r>
              <a:rPr lang="ko-KR" altLang="en-US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대여</a:t>
            </a:r>
            <a:r>
              <a:rPr lang="en-US" altLang="ko-KR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/</a:t>
            </a:r>
            <a:r>
              <a:rPr lang="ko-KR" altLang="en-US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반납 관리를 구현해본다</a:t>
            </a:r>
            <a:r>
              <a:rPr lang="en-US" altLang="ko-KR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.</a:t>
            </a:r>
          </a:p>
          <a:p>
            <a:pPr lvl="0">
              <a:defRPr/>
            </a:pPr>
            <a:endParaRPr lang="en-US" altLang="ko-KR">
              <a:solidFill>
                <a:srgbClr val="30302A"/>
              </a:solidFill>
              <a:effectLst/>
              <a:latin typeface="나눔스퀘어"/>
              <a:ea typeface="나눔스퀘어"/>
            </a:endParaRPr>
          </a:p>
          <a:p>
            <a:pPr lvl="0">
              <a:defRPr/>
            </a:pPr>
            <a:r>
              <a:rPr lang="en-US" altLang="ko-KR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2.</a:t>
            </a:r>
            <a:r>
              <a:rPr lang="ko-KR" altLang="en-US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 오라클 </a:t>
            </a:r>
            <a:r>
              <a:rPr lang="en-US" altLang="ko-KR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DB</a:t>
            </a:r>
            <a:r>
              <a:rPr lang="ko-KR" altLang="en-US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를 기반으로 전반적인 </a:t>
            </a:r>
            <a:r>
              <a:rPr lang="en-US" altLang="ko-KR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JAVA, SQL</a:t>
            </a:r>
            <a:r>
              <a:rPr lang="ko-KR" altLang="en-US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 문법과 </a:t>
            </a:r>
            <a:r>
              <a:rPr lang="en-US" altLang="ko-KR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JDBC</a:t>
            </a:r>
            <a:r>
              <a:rPr lang="ko-KR" altLang="en-US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를 학습한다</a:t>
            </a:r>
            <a:r>
              <a:rPr lang="en-US" altLang="ko-KR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3095" y="245417"/>
            <a:ext cx="17171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chemeClr val="bg1"/>
                </a:solidFill>
                <a:latin typeface="나눔스퀘어 Bold"/>
                <a:ea typeface="나눔스퀘어 Bold"/>
              </a:rPr>
              <a:t>1. </a:t>
            </a:r>
            <a:r>
              <a:rPr lang="ko-KR" altLang="en-US" sz="2400" spc="-150">
                <a:solidFill>
                  <a:schemeClr val="bg1"/>
                </a:solidFill>
                <a:latin typeface="나눔스퀘어 Bold"/>
                <a:ea typeface="나눔스퀘어 Bold"/>
              </a:rPr>
              <a:t>개발 목적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0"/>
          <p:cNvCxnSpPr/>
          <p:nvPr/>
        </p:nvCxnSpPr>
        <p:spPr>
          <a:xfrm>
            <a:off x="988517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0"/>
          <p:cNvCxnSpPr/>
          <p:nvPr/>
        </p:nvCxnSpPr>
        <p:spPr>
          <a:xfrm>
            <a:off x="9513698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67103" y="1225856"/>
            <a:ext cx="70933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1)</a:t>
            </a:r>
            <a:r>
              <a:rPr lang="ko-KR" altLang="en-US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 사용 언어 </a:t>
            </a:r>
            <a:r>
              <a:rPr lang="en-US" altLang="ko-KR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:</a:t>
            </a:r>
            <a:r>
              <a:rPr lang="ko-KR" altLang="en-US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 </a:t>
            </a:r>
            <a:r>
              <a:rPr lang="en-US" altLang="ko-KR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JAVA, SQL</a:t>
            </a:r>
          </a:p>
          <a:p>
            <a:pPr lvl="0">
              <a:defRPr/>
            </a:pPr>
            <a:endParaRPr lang="en-US" altLang="ko-KR">
              <a:solidFill>
                <a:srgbClr val="30302A"/>
              </a:solidFill>
              <a:effectLst/>
              <a:latin typeface="나눔스퀘어"/>
              <a:ea typeface="나눔스퀘어"/>
            </a:endParaRPr>
          </a:p>
          <a:p>
            <a:pPr lvl="0">
              <a:defRPr/>
            </a:pPr>
            <a:r>
              <a:rPr lang="en-US" altLang="ko-KR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2) </a:t>
            </a:r>
            <a:r>
              <a:rPr lang="ko-KR" altLang="en-US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사용 툴 </a:t>
            </a:r>
            <a:r>
              <a:rPr lang="en-US" altLang="ko-KR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:</a:t>
            </a:r>
            <a:r>
              <a:rPr lang="ko-KR" altLang="en-US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 </a:t>
            </a:r>
            <a:r>
              <a:rPr lang="en-US" altLang="ko-KR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Eclipse /</a:t>
            </a:r>
            <a:r>
              <a:rPr lang="ko-KR" altLang="en-US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 </a:t>
            </a:r>
            <a:r>
              <a:rPr lang="en-US" altLang="ko-KR" err="1">
                <a:solidFill>
                  <a:srgbClr val="30302A"/>
                </a:solidFill>
                <a:latin typeface="나눔스퀘어"/>
                <a:ea typeface="나눔스퀘어"/>
              </a:rPr>
              <a:t>Dbeaver</a:t>
            </a:r>
            <a:r>
              <a:rPr lang="en-US" altLang="ko-KR">
                <a:solidFill>
                  <a:srgbClr val="30302A"/>
                </a:solidFill>
                <a:latin typeface="나눔스퀘어"/>
                <a:ea typeface="나눔스퀘어"/>
              </a:rPr>
              <a:t> / </a:t>
            </a:r>
            <a:r>
              <a:rPr lang="en-US" altLang="ko-KR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 SQL PLUS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3482" y="229970"/>
            <a:ext cx="17171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2. </a:t>
            </a: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개발 환경</a:t>
            </a:r>
          </a:p>
        </p:txBody>
      </p:sp>
      <p:cxnSp>
        <p:nvCxnSpPr>
          <p:cNvPr id="17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10"/>
          <p:cNvCxnSpPr/>
          <p:nvPr/>
        </p:nvCxnSpPr>
        <p:spPr>
          <a:xfrm>
            <a:off x="988517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10"/>
          <p:cNvCxnSpPr/>
          <p:nvPr/>
        </p:nvCxnSpPr>
        <p:spPr>
          <a:xfrm>
            <a:off x="9513698" y="6731183"/>
            <a:ext cx="364528" cy="0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883567" y="558954"/>
            <a:ext cx="131157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개인프로젝트</a:t>
            </a: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- </a:t>
            </a:r>
            <a:r>
              <a:rPr lang="ko-KR" altLang="en-US" sz="900" b="1" err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김선녀</a:t>
            </a:r>
            <a:endParaRPr lang="en-US" altLang="ko-KR" sz="600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02" y="216122"/>
            <a:ext cx="267252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3. </a:t>
            </a: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개요 및 요구사항</a:t>
            </a:r>
          </a:p>
        </p:txBody>
      </p:sp>
      <p:sp>
        <p:nvSpPr>
          <p:cNvPr id="54" name="TextBox 12"/>
          <p:cNvSpPr txBox="1"/>
          <p:nvPr/>
        </p:nvSpPr>
        <p:spPr>
          <a:xfrm>
            <a:off x="977978" y="2155441"/>
            <a:ext cx="76402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1) </a:t>
            </a:r>
            <a:r>
              <a:rPr lang="ko-KR" altLang="en-US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무인 자동화 서비스로 사용자가 </a:t>
            </a:r>
            <a:r>
              <a:rPr lang="en-US" altLang="ko-KR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24</a:t>
            </a:r>
            <a:r>
              <a:rPr lang="ko-KR" altLang="en-US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시간 언제든지 이용할수 있다</a:t>
            </a:r>
            <a:r>
              <a:rPr lang="en-US" altLang="ko-KR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.</a:t>
            </a:r>
            <a:br>
              <a:rPr lang="en-US" altLang="ko-KR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</a:br>
            <a:r>
              <a:rPr lang="en-US" altLang="ko-KR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2) </a:t>
            </a:r>
            <a:r>
              <a:rPr lang="ko-KR" altLang="en-US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사용자가 시스템에 검색</a:t>
            </a:r>
            <a:r>
              <a:rPr lang="en-US" altLang="ko-KR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,</a:t>
            </a:r>
            <a:r>
              <a:rPr lang="ko-KR" altLang="en-US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 대</a:t>
            </a:r>
            <a:r>
              <a:rPr lang="ko-KR" altLang="en-US" sz="1600">
                <a:solidFill>
                  <a:srgbClr val="30302A"/>
                </a:solidFill>
                <a:latin typeface="나눔스퀘어"/>
                <a:ea typeface="나눔스퀘어"/>
              </a:rPr>
              <a:t>여</a:t>
            </a:r>
            <a:r>
              <a:rPr lang="en-US" altLang="ko-KR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,</a:t>
            </a:r>
            <a:r>
              <a:rPr lang="ko-KR" altLang="en-US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 반납을 요청한다</a:t>
            </a:r>
            <a:r>
              <a:rPr lang="en-US" altLang="ko-KR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. </a:t>
            </a:r>
          </a:p>
          <a:p>
            <a:pPr lvl="0">
              <a:defRPr/>
            </a:pPr>
            <a:r>
              <a:rPr lang="en-US" altLang="ko-KR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3)</a:t>
            </a:r>
            <a:r>
              <a:rPr lang="ko-KR" altLang="en-US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 시스템이 </a:t>
            </a:r>
            <a:r>
              <a:rPr lang="en-US" altLang="ko-KR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DB</a:t>
            </a:r>
            <a:r>
              <a:rPr lang="ko-KR" altLang="en-US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에 접근하고</a:t>
            </a:r>
            <a:r>
              <a:rPr lang="en-US" altLang="ko-KR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,</a:t>
            </a:r>
            <a:r>
              <a:rPr lang="ko-KR" altLang="en-US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 </a:t>
            </a:r>
            <a:r>
              <a:rPr lang="en-US" altLang="ko-KR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DB</a:t>
            </a:r>
            <a:r>
              <a:rPr lang="ko-KR" altLang="en-US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에서 조건을 체크한 뒤 사용자의 요구를 처리한다</a:t>
            </a:r>
            <a:r>
              <a:rPr lang="en-US" altLang="ko-KR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9DACDA-D9D4-4517-976D-01B41E6C9E0D}"/>
              </a:ext>
            </a:extLst>
          </p:cNvPr>
          <p:cNvSpPr txBox="1"/>
          <p:nvPr/>
        </p:nvSpPr>
        <p:spPr>
          <a:xfrm>
            <a:off x="929568" y="1881080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 </a:t>
            </a:r>
            <a:r>
              <a:rPr lang="en-US" altLang="ko-KR" b="1"/>
              <a:t>&lt;</a:t>
            </a:r>
            <a:r>
              <a:rPr lang="ko-KR" altLang="en-US" b="1"/>
              <a:t>요구사항 분석</a:t>
            </a:r>
            <a:r>
              <a:rPr lang="en-US" altLang="ko-KR" b="1"/>
              <a:t>&gt;</a:t>
            </a:r>
            <a:endParaRPr lang="ko-KR" alt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D97B14-2431-4EEF-8D49-EDD85CAD9325}"/>
              </a:ext>
            </a:extLst>
          </p:cNvPr>
          <p:cNvSpPr txBox="1"/>
          <p:nvPr/>
        </p:nvSpPr>
        <p:spPr>
          <a:xfrm>
            <a:off x="950072" y="800069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 </a:t>
            </a:r>
            <a:r>
              <a:rPr lang="en-US" altLang="ko-KR" b="1"/>
              <a:t>&lt;</a:t>
            </a:r>
            <a:r>
              <a:rPr lang="ko-KR" altLang="en-US" b="1"/>
              <a:t>업무 개요</a:t>
            </a:r>
            <a:r>
              <a:rPr lang="en-US" altLang="ko-KR" b="1"/>
              <a:t>&gt;</a:t>
            </a:r>
            <a:endParaRPr lang="ko-KR" altLang="en-US" b="1"/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6F54DD46-84E0-4595-BCDA-F57CACA13A25}"/>
              </a:ext>
            </a:extLst>
          </p:cNvPr>
          <p:cNvSpPr txBox="1"/>
          <p:nvPr/>
        </p:nvSpPr>
        <p:spPr>
          <a:xfrm>
            <a:off x="1071762" y="1042202"/>
            <a:ext cx="812754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: </a:t>
            </a:r>
            <a:r>
              <a:rPr lang="ko-KR" altLang="en-US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무인 자동화로 사용자가 </a:t>
            </a:r>
            <a:r>
              <a:rPr lang="en-US" altLang="ko-KR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24</a:t>
            </a:r>
            <a:r>
              <a:rPr lang="ko-KR" altLang="en-US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시간 언제든지 부담없이 무료렌탈 서비스를 이용할수 있다</a:t>
            </a:r>
            <a:r>
              <a:rPr lang="en-US" altLang="ko-KR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  <a:t>.</a:t>
            </a:r>
            <a:br>
              <a:rPr lang="en-US" altLang="ko-KR" sz="1600">
                <a:solidFill>
                  <a:srgbClr val="30302A"/>
                </a:solidFill>
                <a:effectLst/>
                <a:latin typeface="나눔스퀘어"/>
                <a:ea typeface="나눔스퀘어"/>
              </a:rPr>
            </a:br>
            <a:endParaRPr lang="en-US" altLang="ko-KR" sz="1600">
              <a:solidFill>
                <a:srgbClr val="30302A"/>
              </a:solidFill>
              <a:effectLst/>
              <a:latin typeface="나눔스퀘어"/>
              <a:ea typeface="나눔스퀘어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4828D02-D5C4-43D3-8FBF-0E29069C9375}"/>
              </a:ext>
            </a:extLst>
          </p:cNvPr>
          <p:cNvGrpSpPr/>
          <p:nvPr/>
        </p:nvGrpSpPr>
        <p:grpSpPr>
          <a:xfrm>
            <a:off x="1071762" y="3514902"/>
            <a:ext cx="9183091" cy="2114378"/>
            <a:chOff x="1338162" y="3139233"/>
            <a:chExt cx="9183091" cy="211437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52611D3-7201-4A5B-A046-D55461EDD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542335" y="3676683"/>
              <a:ext cx="838896" cy="709447"/>
            </a:xfrm>
            <a:prstGeom prst="rect">
              <a:avLst/>
            </a:prstGeom>
          </p:spPr>
        </p:pic>
        <p:sp>
          <p:nvSpPr>
            <p:cNvPr id="37" name="사각형: 둥근 모서리 36"/>
            <p:cNvSpPr/>
            <p:nvPr/>
          </p:nvSpPr>
          <p:spPr>
            <a:xfrm>
              <a:off x="4809708" y="3139233"/>
              <a:ext cx="3083030" cy="2114378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 cap="flat" cmpd="sng" algn="ctr">
              <a:solidFill>
                <a:schemeClr val="bg1"/>
              </a:solidFill>
              <a:prstDash val="solid"/>
            </a:ln>
          </p:spPr>
          <p:txBody>
            <a:bodyPr anchor="ctr"/>
            <a:lstStyle/>
            <a:p>
              <a:pPr algn="ctr">
                <a:spcBef>
                  <a:spcPct val="0"/>
                </a:spcBef>
                <a:defRPr/>
              </a:pPr>
              <a:endParaRPr lang="en-US" altLang="ko-KR" sz="2000" b="1">
                <a:solidFill>
                  <a:srgbClr val="595959"/>
                </a:solidFill>
                <a:latin typeface="나눔스퀘어"/>
                <a:ea typeface="나눔스퀘어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9358644" y="3634865"/>
              <a:ext cx="1102896" cy="1284872"/>
              <a:chOff x="9191625" y="2106028"/>
              <a:chExt cx="1102896" cy="1284872"/>
            </a:xfrm>
            <a:solidFill>
              <a:schemeClr val="bg1"/>
            </a:solidFill>
          </p:grpSpPr>
          <p:sp>
            <p:nvSpPr>
              <p:cNvPr id="42" name="순서도: 자기 디스크 41"/>
              <p:cNvSpPr/>
              <p:nvPr/>
            </p:nvSpPr>
            <p:spPr>
              <a:xfrm>
                <a:off x="9191625" y="2889585"/>
                <a:ext cx="1102896" cy="501315"/>
              </a:xfrm>
              <a:prstGeom prst="flowChartMagneticDisk">
                <a:avLst/>
              </a:prstGeom>
              <a:grpFill/>
              <a:ln w="19050" cap="flat" cmpd="sng" algn="ctr">
                <a:solidFill>
                  <a:srgbClr val="86868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나눔스퀘어"/>
                  <a:ea typeface="나눔스퀘어"/>
                </a:endParaRPr>
              </a:p>
            </p:txBody>
          </p:sp>
          <p:sp>
            <p:nvSpPr>
              <p:cNvPr id="43" name="순서도: 자기 디스크 42"/>
              <p:cNvSpPr/>
              <p:nvPr/>
            </p:nvSpPr>
            <p:spPr>
              <a:xfrm>
                <a:off x="9191625" y="2502570"/>
                <a:ext cx="1102896" cy="501315"/>
              </a:xfrm>
              <a:prstGeom prst="flowChartMagneticDisk">
                <a:avLst/>
              </a:prstGeom>
              <a:grpFill/>
              <a:ln w="19050" cap="flat" cmpd="sng" algn="ctr">
                <a:solidFill>
                  <a:srgbClr val="86868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나눔스퀘어"/>
                  <a:ea typeface="나눔스퀘어"/>
                </a:endParaRPr>
              </a:p>
            </p:txBody>
          </p:sp>
          <p:sp>
            <p:nvSpPr>
              <p:cNvPr id="44" name="순서도: 자기 디스크 43"/>
              <p:cNvSpPr/>
              <p:nvPr/>
            </p:nvSpPr>
            <p:spPr>
              <a:xfrm>
                <a:off x="9191625" y="2106028"/>
                <a:ext cx="1102896" cy="501315"/>
              </a:xfrm>
              <a:prstGeom prst="flowChartMagneticDisk">
                <a:avLst/>
              </a:prstGeom>
              <a:grpFill/>
              <a:ln w="19050" cap="flat" cmpd="sng" algn="ctr">
                <a:solidFill>
                  <a:srgbClr val="868686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나눔스퀘어"/>
                  <a:ea typeface="나눔스퀘어"/>
                </a:endParaRPr>
              </a:p>
            </p:txBody>
          </p:sp>
        </p:grpSp>
        <p:cxnSp>
          <p:nvCxnSpPr>
            <p:cNvPr id="45" name="직선 화살표 연결선 44"/>
            <p:cNvCxnSpPr/>
            <p:nvPr/>
          </p:nvCxnSpPr>
          <p:spPr>
            <a:xfrm>
              <a:off x="7908343" y="4176286"/>
              <a:ext cx="1265822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headEnd type="arrow"/>
              <a:tailEnd type="arrow"/>
            </a:ln>
          </p:spPr>
        </p:cxnSp>
        <p:sp>
          <p:nvSpPr>
            <p:cNvPr id="46" name="TextBox 45"/>
            <p:cNvSpPr txBox="1"/>
            <p:nvPr/>
          </p:nvSpPr>
          <p:spPr>
            <a:xfrm>
              <a:off x="1338162" y="4553728"/>
              <a:ext cx="115121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0" i="0" u="none" strike="noStrike" kern="1200" cap="none" spc="0" normalizeH="0" baseline="0">
                  <a:solidFill>
                    <a:srgbClr val="000000"/>
                  </a:solidFill>
                  <a:latin typeface="나눔스퀘어"/>
                  <a:ea typeface="나눔스퀘어"/>
                  <a:cs typeface="함초롬돋움"/>
                </a:rPr>
                <a:t>사용자</a:t>
              </a:r>
              <a:br>
                <a:rPr lang="en-US" altLang="ko-KR">
                  <a:solidFill>
                    <a:srgbClr val="000000"/>
                  </a:solidFill>
                  <a:latin typeface="나눔스퀘어"/>
                  <a:ea typeface="나눔스퀘어"/>
                  <a:cs typeface="함초롬돋움"/>
                </a:rPr>
              </a:br>
              <a:r>
                <a:rPr lang="en-US" altLang="ko-KR">
                  <a:solidFill>
                    <a:srgbClr val="000000"/>
                  </a:solidFill>
                  <a:latin typeface="나눔스퀘어"/>
                  <a:ea typeface="나눔스퀘어"/>
                  <a:cs typeface="함초롬돋움"/>
                </a:rPr>
                <a:t>(Browser)</a:t>
              </a:r>
              <a:endPara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나눔스퀘어"/>
                <a:ea typeface="나눔스퀘어"/>
                <a:cs typeface="함초롬돋움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298931" y="4884279"/>
              <a:ext cx="1222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0" i="0" u="none" strike="noStrike" kern="1200" cap="none" spc="0" normalizeH="0" baseline="0">
                  <a:solidFill>
                    <a:srgbClr val="000000"/>
                  </a:solidFill>
                  <a:latin typeface="나눔스퀘어"/>
                  <a:ea typeface="나눔스퀘어"/>
                </a:rPr>
                <a:t>DB Server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59674" y="3378922"/>
              <a:ext cx="1021433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500" b="0" i="0" u="none" strike="noStrike" kern="1200" cap="none" spc="0" normalizeH="0" baseline="0">
                  <a:solidFill>
                    <a:srgbClr val="000000"/>
                  </a:solidFill>
                  <a:latin typeface="나눔스퀘어"/>
                  <a:ea typeface="나눔스퀘어"/>
                  <a:cs typeface="함초롬돋움"/>
                </a:rPr>
                <a:t>품목 검색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01403" y="3938949"/>
              <a:ext cx="1031051" cy="3231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500" b="0" i="0" u="none" strike="noStrike" kern="1200" cap="none" spc="0" normalizeH="0" baseline="0">
                  <a:solidFill>
                    <a:srgbClr val="000000"/>
                  </a:solidFill>
                  <a:latin typeface="나눔스퀘어"/>
                  <a:ea typeface="나눔스퀘어"/>
                  <a:cs typeface="함초롬돋움"/>
                </a:rPr>
                <a:t>대</a:t>
              </a:r>
              <a:r>
                <a:rPr lang="ko-KR" altLang="en-US" sz="1500">
                  <a:solidFill>
                    <a:srgbClr val="000000"/>
                  </a:solidFill>
                  <a:latin typeface="나눔스퀘어"/>
                  <a:ea typeface="나눔스퀘어"/>
                  <a:cs typeface="함초롬돋움"/>
                </a:rPr>
                <a:t>여</a:t>
              </a:r>
              <a:r>
                <a:rPr kumimoji="0" lang="en-US" altLang="ko-KR" sz="1500" b="0" i="0" u="none" strike="noStrike" kern="1200" cap="none" spc="0" normalizeH="0" baseline="0">
                  <a:solidFill>
                    <a:srgbClr val="000000"/>
                  </a:solidFill>
                  <a:latin typeface="나눔스퀘어"/>
                  <a:ea typeface="나눔스퀘어"/>
                  <a:cs typeface="함초롬돋움"/>
                </a:rPr>
                <a:t>/</a:t>
              </a:r>
              <a:r>
                <a:rPr kumimoji="0" lang="ko-KR" altLang="en-US" sz="1500" b="0" i="0" u="none" strike="noStrike" kern="1200" cap="none" spc="0" normalizeH="0" baseline="0">
                  <a:solidFill>
                    <a:srgbClr val="000000"/>
                  </a:solidFill>
                  <a:latin typeface="나눔스퀘어"/>
                  <a:ea typeface="나눔스퀘어"/>
                  <a:cs typeface="함초롬돋움"/>
                </a:rPr>
                <a:t>반납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983268" y="4487463"/>
              <a:ext cx="1332547" cy="3186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500" b="0" i="0" u="none" strike="noStrike" kern="1200" cap="none" spc="0" normalizeH="0" baseline="0">
                  <a:solidFill>
                    <a:srgbClr val="000000"/>
                  </a:solidFill>
                  <a:latin typeface="나눔스퀘어"/>
                  <a:ea typeface="나눔스퀘어"/>
                  <a:cs typeface="함초롬돋움"/>
                </a:rPr>
                <a:t>정보조회</a:t>
              </a:r>
              <a:r>
                <a:rPr kumimoji="0" lang="en-US" altLang="ko-KR" sz="1500" b="0" i="0" u="none" strike="noStrike" kern="1200" cap="none" spc="0" normalizeH="0" baseline="0">
                  <a:solidFill>
                    <a:srgbClr val="000000"/>
                  </a:solidFill>
                  <a:latin typeface="나눔스퀘어"/>
                  <a:ea typeface="나눔스퀘어"/>
                  <a:cs typeface="함초롬돋움"/>
                </a:rPr>
                <a:t>/</a:t>
              </a:r>
              <a:r>
                <a:rPr kumimoji="0" lang="ko-KR" altLang="en-US" sz="1500" b="0" i="0" u="none" strike="noStrike" kern="1200" cap="none" spc="0" normalizeH="0" baseline="0">
                  <a:solidFill>
                    <a:srgbClr val="000000"/>
                  </a:solidFill>
                  <a:latin typeface="나눔스퀘어"/>
                  <a:ea typeface="나눔스퀘어"/>
                  <a:cs typeface="함초롬돋움"/>
                </a:rPr>
                <a:t>관리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244451" y="3816592"/>
              <a:ext cx="556936" cy="3174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500" b="0" i="0" u="none" strike="noStrike" kern="1200" cap="none" spc="0" normalizeH="0" baseline="0">
                  <a:solidFill>
                    <a:srgbClr val="000000"/>
                  </a:solidFill>
                  <a:latin typeface="나눔스퀘어"/>
                  <a:ea typeface="나눔스퀘어"/>
                  <a:cs typeface="함초롬돋움"/>
                </a:rPr>
                <a:t>접근</a:t>
              </a:r>
            </a:p>
          </p:txBody>
        </p:sp>
        <p:cxnSp>
          <p:nvCxnSpPr>
            <p:cNvPr id="38" name="직선 화살표 연결선 37"/>
            <p:cNvCxnSpPr>
              <a:cxnSpLocks/>
            </p:cNvCxnSpPr>
            <p:nvPr/>
          </p:nvCxnSpPr>
          <p:spPr>
            <a:xfrm>
              <a:off x="2929738" y="3796147"/>
              <a:ext cx="1403684" cy="12855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headEnd type="arrow"/>
              <a:tailEnd type="arrow"/>
            </a:ln>
          </p:spPr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5F957341-8995-4852-8E63-DAC25F8CA8F9}"/>
                </a:ext>
              </a:extLst>
            </p:cNvPr>
            <p:cNvCxnSpPr>
              <a:cxnSpLocks/>
            </p:cNvCxnSpPr>
            <p:nvPr/>
          </p:nvCxnSpPr>
          <p:spPr>
            <a:xfrm>
              <a:off x="2947700" y="4339899"/>
              <a:ext cx="1403684" cy="12855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headEnd type="arrow"/>
              <a:tailEnd type="arrow"/>
            </a:ln>
          </p:spPr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CC0DAD73-4E61-46AB-9B9D-0E2A5AC56B2E}"/>
                </a:ext>
              </a:extLst>
            </p:cNvPr>
            <p:cNvCxnSpPr>
              <a:cxnSpLocks/>
            </p:cNvCxnSpPr>
            <p:nvPr/>
          </p:nvCxnSpPr>
          <p:spPr>
            <a:xfrm>
              <a:off x="2915087" y="4864039"/>
              <a:ext cx="1403684" cy="12855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headEnd type="arrow"/>
              <a:tailEnd type="arrow"/>
            </a:ln>
          </p:spPr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3DDD39D-E121-4950-B611-420A39CB586F}"/>
                </a:ext>
              </a:extLst>
            </p:cNvPr>
            <p:cNvSpPr txBox="1"/>
            <p:nvPr/>
          </p:nvSpPr>
          <p:spPr>
            <a:xfrm>
              <a:off x="5287309" y="4737420"/>
              <a:ext cx="1940468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500" b="0" i="0" u="none" strike="noStrike" kern="1200" cap="none" spc="0" normalizeH="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/>
                  <a:ea typeface="나눔스퀘어"/>
                  <a:cs typeface="함초롬돋움"/>
                </a:rPr>
                <a:t>JDBC(CRUD=&gt;MVC)</a:t>
              </a:r>
              <a:endParaRPr kumimoji="0" lang="ko-KR" altLang="en-US" sz="1500" b="0" i="0" u="none" strike="noStrike" kern="1200" cap="none" spc="0" normalizeH="0" baseline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/>
                <a:ea typeface="나눔스퀘어"/>
                <a:cs typeface="함초롬돋움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AF8E48-2CB0-472E-A9D9-466D7A345ADB}"/>
                </a:ext>
              </a:extLst>
            </p:cNvPr>
            <p:cNvSpPr txBox="1"/>
            <p:nvPr/>
          </p:nvSpPr>
          <p:spPr>
            <a:xfrm>
              <a:off x="5125214" y="4386130"/>
              <a:ext cx="2432076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500" b="0" i="0" u="none" strike="noStrike" kern="1200" cap="none" spc="0" normalizeH="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/>
                  <a:ea typeface="나눔스퀘어"/>
                  <a:cs typeface="함초롬돋움"/>
                </a:rPr>
                <a:t>DB</a:t>
              </a:r>
              <a:r>
                <a:rPr kumimoji="0" lang="ko-KR" altLang="en-US" sz="1500" b="0" i="0" u="none" strike="noStrike" kern="1200" cap="none" spc="0" normalizeH="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/>
                  <a:ea typeface="나눔스퀘어"/>
                  <a:cs typeface="함초롬돋움"/>
                </a:rPr>
                <a:t>디자인</a:t>
              </a:r>
              <a:r>
                <a:rPr kumimoji="0" lang="en-US" altLang="ko-KR" sz="1500" b="0" i="0" u="none" strike="noStrike" kern="1200" cap="none" spc="0" normalizeH="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/>
                  <a:ea typeface="나눔스퀘어"/>
                  <a:cs typeface="함초롬돋움"/>
                </a:rPr>
                <a:t>(</a:t>
              </a:r>
              <a:r>
                <a:rPr kumimoji="0" lang="ko-KR" altLang="en-US" sz="1500" b="0" i="0" u="none" strike="noStrike" kern="1200" cap="none" spc="0" normalizeH="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/>
                  <a:ea typeface="나눔스퀘어"/>
                  <a:cs typeface="함초롬돋움"/>
                </a:rPr>
                <a:t>테이블</a:t>
              </a:r>
              <a:r>
                <a:rPr kumimoji="0" lang="en-US" altLang="ko-KR" sz="1500" b="0" i="0" u="none" strike="noStrike" kern="1200" cap="none" spc="0" normalizeH="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/>
                  <a:ea typeface="나눔스퀘어"/>
                  <a:cs typeface="함초롬돋움"/>
                </a:rPr>
                <a:t>)=&gt; SQL</a:t>
              </a:r>
              <a:endParaRPr kumimoji="0" lang="ko-KR" altLang="en-US" sz="1500" b="0" i="0" u="none" strike="noStrike" kern="1200" cap="none" spc="0" normalizeH="0" baseline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/>
                <a:ea typeface="나눔스퀘어"/>
                <a:cs typeface="함초롬돋움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9E4AA81-9EAB-436D-9631-EA636369866A}"/>
                </a:ext>
              </a:extLst>
            </p:cNvPr>
            <p:cNvSpPr txBox="1"/>
            <p:nvPr/>
          </p:nvSpPr>
          <p:spPr>
            <a:xfrm>
              <a:off x="4871035" y="3959827"/>
              <a:ext cx="27594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>
                  <a:solidFill>
                    <a:srgbClr val="595959"/>
                  </a:solidFill>
                  <a:latin typeface="나눔스퀘어"/>
                  <a:ea typeface="나눔스퀘어"/>
                </a:rPr>
                <a:t>DB</a:t>
              </a:r>
              <a:r>
                <a:rPr lang="ko-KR" altLang="en-US" sz="2000" b="1">
                  <a:solidFill>
                    <a:srgbClr val="595959"/>
                  </a:solidFill>
                  <a:latin typeface="나눔스퀘어"/>
                  <a:ea typeface="나눔스퀘어"/>
                </a:rPr>
                <a:t>설계 및 프로그래밍</a:t>
              </a:r>
              <a:endParaRPr lang="en-US" altLang="ko-KR" sz="2000" b="1">
                <a:solidFill>
                  <a:srgbClr val="595959"/>
                </a:solidFill>
                <a:latin typeface="나눔스퀘어"/>
                <a:ea typeface="나눔스퀘어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C499B58-3F44-4CBF-9659-C3ED37B8BB76}"/>
              </a:ext>
            </a:extLst>
          </p:cNvPr>
          <p:cNvSpPr txBox="1"/>
          <p:nvPr/>
        </p:nvSpPr>
        <p:spPr>
          <a:xfrm>
            <a:off x="5293895" y="6244389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&lt;&lt;</a:t>
            </a:r>
            <a:r>
              <a:rPr lang="ko-KR" altLang="en-US"/>
              <a:t>업무 흐름도 </a:t>
            </a:r>
            <a:r>
              <a:rPr lang="en-US" altLang="ko-KR"/>
              <a:t>&gt;&gt;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91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169156"/>
            <a:ext cx="315983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4. </a:t>
            </a: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데이터베이스 디자인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8394F90-A7B9-4BE4-8A28-DB8334D44810}"/>
              </a:ext>
            </a:extLst>
          </p:cNvPr>
          <p:cNvSpPr txBox="1"/>
          <p:nvPr/>
        </p:nvSpPr>
        <p:spPr>
          <a:xfrm>
            <a:off x="984738" y="1160585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&lt;ER </a:t>
            </a:r>
            <a:r>
              <a:rPr lang="ko-KR" altLang="en-US"/>
              <a:t>다이어그램</a:t>
            </a:r>
            <a:r>
              <a:rPr lang="en-US" altLang="ko-KR"/>
              <a:t>&gt;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D18322-47C3-4769-A78E-04BDACD46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942" y="1651007"/>
            <a:ext cx="7640116" cy="46869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BE365D9-FBE3-451F-BB77-97D9514FB160}"/>
              </a:ext>
            </a:extLst>
          </p:cNvPr>
          <p:cNvSpPr/>
          <p:nvPr/>
        </p:nvSpPr>
        <p:spPr>
          <a:xfrm>
            <a:off x="4405024" y="2909130"/>
            <a:ext cx="3331596" cy="184190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600" y="199067"/>
            <a:ext cx="287129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5. </a:t>
            </a: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데이터베이스 구성</a:t>
            </a:r>
          </a:p>
        </p:txBody>
      </p:sp>
      <p:sp>
        <p:nvSpPr>
          <p:cNvPr id="67" name="순서도: 판단 66">
            <a:extLst>
              <a:ext uri="{FF2B5EF4-FFF2-40B4-BE49-F238E27FC236}">
                <a16:creationId xmlns:a16="http://schemas.microsoft.com/office/drawing/2014/main" id="{05C3EFCE-CC82-448F-9B37-13BBFE48E506}"/>
              </a:ext>
            </a:extLst>
          </p:cNvPr>
          <p:cNvSpPr/>
          <p:nvPr/>
        </p:nvSpPr>
        <p:spPr>
          <a:xfrm>
            <a:off x="4983750" y="1327600"/>
            <a:ext cx="2284579" cy="856798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대 여</a:t>
            </a:r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7AF867C-66E7-4ACD-8E0A-F26F9D28B1D2}"/>
              </a:ext>
            </a:extLst>
          </p:cNvPr>
          <p:cNvSpPr txBox="1"/>
          <p:nvPr/>
        </p:nvSpPr>
        <p:spPr>
          <a:xfrm>
            <a:off x="5287639" y="2570577"/>
            <a:ext cx="492443" cy="276999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srgbClr val="0070C0"/>
                </a:solidFill>
                <a:latin typeface="나눔스퀘어"/>
                <a:ea typeface="나눔스퀘어"/>
                <a:cs typeface="함초롬돋움"/>
              </a:rPr>
              <a:t>대여</a:t>
            </a:r>
            <a:endParaRPr lang="en-US" altLang="ko-KR" sz="1200">
              <a:solidFill>
                <a:srgbClr val="0070C0"/>
              </a:solidFill>
              <a:latin typeface="나눔스퀘어"/>
              <a:ea typeface="나눔스퀘어"/>
              <a:cs typeface="함초롬돋움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0900EA8-8B94-4551-A739-F5850EB94DD6}"/>
              </a:ext>
            </a:extLst>
          </p:cNvPr>
          <p:cNvSpPr txBox="1"/>
          <p:nvPr/>
        </p:nvSpPr>
        <p:spPr>
          <a:xfrm>
            <a:off x="6415967" y="2570576"/>
            <a:ext cx="492443" cy="276999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"/>
                <a:ea typeface="나눔스퀘어"/>
                <a:cs typeface="함초롬돋움"/>
              </a:rPr>
              <a:t>반납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C97A21-CC9F-402C-B49D-30E9F2A1E840}"/>
              </a:ext>
            </a:extLst>
          </p:cNvPr>
          <p:cNvSpPr txBox="1"/>
          <p:nvPr/>
        </p:nvSpPr>
        <p:spPr>
          <a:xfrm>
            <a:off x="4500963" y="3486468"/>
            <a:ext cx="3146823" cy="1200329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>
                <a:latin typeface="나눔스퀘어"/>
                <a:ea typeface="나눔스퀘어"/>
                <a:cs typeface="함초롬돋움"/>
              </a:rPr>
              <a:t>2. </a:t>
            </a:r>
            <a:r>
              <a:rPr lang="ko-KR" altLang="en-US" sz="1200">
                <a:latin typeface="나눔스퀘어"/>
                <a:ea typeface="나눔스퀘어"/>
                <a:cs typeface="함초롬돋움"/>
                <a:sym typeface="Wingdings" panose="05000000000000000000" pitchFamily="2" charset="2"/>
              </a:rPr>
              <a:t>렌트 </a:t>
            </a:r>
            <a:r>
              <a:rPr lang="en-US" altLang="ko-KR" sz="1200">
                <a:latin typeface="나눔스퀘어"/>
                <a:ea typeface="나눔스퀘어"/>
                <a:cs typeface="함초롬돋움"/>
                <a:sym typeface="Wingdings" panose="05000000000000000000" pitchFamily="2" charset="2"/>
              </a:rPr>
              <a:t>(</a:t>
            </a:r>
            <a:r>
              <a:rPr lang="en-US" altLang="ko-KR" sz="1200" err="1">
                <a:latin typeface="나눔스퀘어"/>
                <a:ea typeface="나눔스퀘어"/>
                <a:cs typeface="함초롬돋움"/>
                <a:sym typeface="Wingdings" panose="05000000000000000000" pitchFamily="2" charset="2"/>
              </a:rPr>
              <a:t>product_id</a:t>
            </a:r>
            <a:r>
              <a:rPr lang="en-US" altLang="ko-KR" sz="1200">
                <a:latin typeface="나눔스퀘어"/>
                <a:ea typeface="나눔스퀘어"/>
                <a:cs typeface="함초롬돋움"/>
                <a:sym typeface="Wingdings" panose="05000000000000000000" pitchFamily="2" charset="2"/>
              </a:rPr>
              <a:t>)</a:t>
            </a:r>
            <a:br>
              <a:rPr lang="en-US" altLang="ko-KR" sz="1200">
                <a:latin typeface="나눔스퀘어"/>
                <a:ea typeface="나눔스퀘어"/>
                <a:cs typeface="함초롬돋움"/>
                <a:sym typeface="Wingdings" panose="05000000000000000000" pitchFamily="2" charset="2"/>
              </a:rPr>
            </a:br>
            <a:r>
              <a:rPr lang="en-US" altLang="ko-KR" sz="1200">
                <a:latin typeface="나눔스퀘어"/>
                <a:ea typeface="나눔스퀘어"/>
                <a:cs typeface="함초롬돋움"/>
                <a:sym typeface="Wingdings" panose="05000000000000000000" pitchFamily="2" charset="2"/>
              </a:rPr>
              <a:t>   </a:t>
            </a:r>
            <a:r>
              <a:rPr lang="ko-KR" altLang="en-US" sz="1200">
                <a:latin typeface="나눔스퀘어"/>
                <a:ea typeface="나눔스퀘어"/>
                <a:cs typeface="함초롬돋움"/>
                <a:sym typeface="Wingdings" panose="05000000000000000000" pitchFamily="2" charset="2"/>
              </a:rPr>
              <a:t>입력</a:t>
            </a:r>
            <a:r>
              <a:rPr lang="ko-KR" altLang="en-US" sz="1200">
                <a:latin typeface="나눔스퀘어"/>
                <a:ea typeface="나눔스퀘어"/>
                <a:cs typeface="함초롬돋움"/>
              </a:rPr>
              <a:t> 품목 보여주기</a:t>
            </a:r>
            <a:r>
              <a:rPr lang="en-US" altLang="ko-KR" sz="1200">
                <a:latin typeface="나눔스퀘어"/>
                <a:ea typeface="나눔스퀘어"/>
                <a:cs typeface="함초롬돋움"/>
              </a:rPr>
              <a:t>(</a:t>
            </a:r>
            <a:r>
              <a:rPr lang="ko-KR" altLang="en-US" sz="1200">
                <a:latin typeface="나눔스퀘어"/>
                <a:ea typeface="나눔스퀘어"/>
                <a:cs typeface="함초롬돋움"/>
              </a:rPr>
              <a:t>품목명</a:t>
            </a:r>
            <a:r>
              <a:rPr lang="en-US" altLang="ko-KR" sz="1200">
                <a:latin typeface="나눔스퀘어"/>
                <a:ea typeface="나눔스퀘어"/>
                <a:cs typeface="함초롬돋움"/>
              </a:rPr>
              <a:t>/</a:t>
            </a:r>
            <a:r>
              <a:rPr lang="ko-KR" altLang="en-US" sz="1200">
                <a:latin typeface="나눔스퀘어"/>
                <a:ea typeface="나눔스퀘어"/>
                <a:cs typeface="함초롬돋움"/>
              </a:rPr>
              <a:t>사이즈</a:t>
            </a:r>
            <a:r>
              <a:rPr lang="en-US" altLang="ko-KR" sz="1200">
                <a:latin typeface="나눔스퀘어"/>
                <a:ea typeface="나눔스퀘어"/>
                <a:cs typeface="함초롬돋움"/>
              </a:rPr>
              <a:t>/</a:t>
            </a:r>
            <a:r>
              <a:rPr lang="ko-KR" altLang="en-US" sz="1200">
                <a:latin typeface="나눔스퀘어"/>
                <a:ea typeface="나눔스퀘어"/>
                <a:cs typeface="함초롬돋움"/>
              </a:rPr>
              <a:t>컬러</a:t>
            </a:r>
            <a:r>
              <a:rPr lang="en-US" altLang="ko-KR" sz="1200">
                <a:latin typeface="나눔스퀘어"/>
                <a:ea typeface="나눔스퀘어"/>
                <a:cs typeface="함초롬돋움"/>
              </a:rPr>
              <a:t>)</a:t>
            </a:r>
            <a:br>
              <a:rPr lang="en-US" altLang="ko-KR" sz="1200">
                <a:latin typeface="나눔스퀘어"/>
                <a:ea typeface="나눔스퀘어"/>
                <a:cs typeface="함초롬돋움"/>
              </a:rPr>
            </a:br>
            <a:r>
              <a:rPr lang="en-US" altLang="ko-KR" sz="1200">
                <a:latin typeface="나눔스퀘어"/>
                <a:ea typeface="나눔스퀘어"/>
                <a:cs typeface="함초롬돋움"/>
              </a:rPr>
              <a:t>    -&gt;</a:t>
            </a:r>
            <a:r>
              <a:rPr lang="ko-KR" altLang="en-US" sz="1200">
                <a:latin typeface="나눔스퀘어"/>
                <a:ea typeface="나눔스퀘어"/>
                <a:cs typeface="함초롬돋움"/>
              </a:rPr>
              <a:t>렌트번호 입력</a:t>
            </a:r>
            <a:r>
              <a:rPr lang="en-US" altLang="ko-KR" sz="1200">
                <a:latin typeface="나눔스퀘어"/>
                <a:ea typeface="나눔스퀘어"/>
                <a:cs typeface="함초롬돋움"/>
              </a:rPr>
              <a:t>(</a:t>
            </a:r>
            <a:r>
              <a:rPr lang="ko-KR" altLang="en-US" sz="1200">
                <a:latin typeface="나눔스퀘어"/>
                <a:ea typeface="나눔스퀘어"/>
                <a:cs typeface="함초롬돋움"/>
              </a:rPr>
              <a:t>대여일</a:t>
            </a:r>
            <a:r>
              <a:rPr lang="en-US" altLang="ko-KR" sz="1200">
                <a:latin typeface="나눔스퀘어"/>
                <a:ea typeface="나눔스퀘어"/>
                <a:cs typeface="함초롬돋움"/>
              </a:rPr>
              <a:t>/</a:t>
            </a:r>
            <a:r>
              <a:rPr lang="ko-KR" altLang="en-US" sz="1200">
                <a:latin typeface="나눔스퀘어"/>
                <a:ea typeface="나눔스퀘어"/>
                <a:cs typeface="함초롬돋움"/>
              </a:rPr>
              <a:t>반납일</a:t>
            </a:r>
            <a:r>
              <a:rPr lang="en-US" altLang="ko-KR" sz="1200">
                <a:latin typeface="나눔스퀘어"/>
                <a:ea typeface="나눔스퀘어"/>
                <a:cs typeface="함초롬돋움"/>
              </a:rPr>
              <a:t>)</a:t>
            </a:r>
          </a:p>
          <a:p>
            <a:pPr>
              <a:defRPr/>
            </a:pPr>
            <a:br>
              <a:rPr lang="en-US" altLang="ko-KR" sz="1200">
                <a:latin typeface="나눔스퀘어"/>
                <a:ea typeface="나눔스퀘어"/>
                <a:cs typeface="함초롬돋움"/>
              </a:rPr>
            </a:br>
            <a:r>
              <a:rPr lang="en-US" altLang="ko-KR" sz="1200">
                <a:latin typeface="나눔스퀘어"/>
                <a:ea typeface="나눔스퀘어"/>
                <a:cs typeface="함초롬돋움"/>
              </a:rPr>
              <a:t>   “</a:t>
            </a:r>
            <a:r>
              <a:rPr lang="ko-KR" altLang="en-US" sz="1200">
                <a:latin typeface="나눔스퀘어"/>
                <a:ea typeface="나눔스퀘어"/>
                <a:cs typeface="함초롬돋움"/>
              </a:rPr>
              <a:t>누구</a:t>
            </a:r>
            <a:r>
              <a:rPr lang="en-US" altLang="ko-KR" sz="1200">
                <a:latin typeface="나눔스퀘어"/>
                <a:ea typeface="나눔스퀘어"/>
                <a:cs typeface="함초롬돋움"/>
              </a:rPr>
              <a:t>＂</a:t>
            </a:r>
            <a:r>
              <a:rPr lang="ko-KR" altLang="en-US" sz="1200">
                <a:latin typeface="나눔스퀘어"/>
                <a:ea typeface="나눔스퀘어"/>
                <a:cs typeface="함초롬돋움"/>
              </a:rPr>
              <a:t>님 </a:t>
            </a:r>
            <a:r>
              <a:rPr lang="en-US" altLang="ko-KR" sz="1200">
                <a:latin typeface="나눔스퀘어"/>
                <a:ea typeface="나눔스퀘어"/>
                <a:cs typeface="함초롬돋움"/>
              </a:rPr>
              <a:t> “</a:t>
            </a:r>
            <a:r>
              <a:rPr lang="ko-KR" altLang="en-US" sz="1200">
                <a:latin typeface="나눔스퀘어"/>
                <a:ea typeface="나눔스퀘어"/>
                <a:cs typeface="함초롬돋움"/>
              </a:rPr>
              <a:t>어떤 품목</a:t>
            </a:r>
            <a:r>
              <a:rPr lang="en-US" altLang="ko-KR" sz="1200">
                <a:latin typeface="나눔스퀘어"/>
                <a:ea typeface="나눔스퀘어"/>
                <a:cs typeface="함초롬돋움"/>
              </a:rPr>
              <a:t>”</a:t>
            </a:r>
            <a:r>
              <a:rPr lang="ko-KR" altLang="en-US" sz="1200">
                <a:latin typeface="나눔스퀘어"/>
                <a:ea typeface="나눔스퀘어"/>
                <a:cs typeface="함초롬돋움"/>
              </a:rPr>
              <a:t>이 </a:t>
            </a:r>
            <a:r>
              <a:rPr lang="en-US" altLang="ko-KR" sz="1200">
                <a:latin typeface="나눔스퀘어"/>
                <a:ea typeface="나눔스퀘어"/>
                <a:cs typeface="함초롬돋움"/>
              </a:rPr>
              <a:t>“1”</a:t>
            </a:r>
            <a:r>
              <a:rPr lang="ko-KR" altLang="en-US" sz="1200">
                <a:latin typeface="나눔스퀘어"/>
                <a:ea typeface="나눔스퀘어"/>
                <a:cs typeface="함초롬돋움"/>
              </a:rPr>
              <a:t>건 렌트</a:t>
            </a:r>
            <a:endParaRPr lang="en-US" altLang="ko-KR" sz="1200">
              <a:latin typeface="나눔스퀘어"/>
              <a:ea typeface="나눔스퀘어"/>
              <a:cs typeface="함초롬돋움"/>
            </a:endParaRPr>
          </a:p>
          <a:p>
            <a:pPr>
              <a:defRPr/>
            </a:pPr>
            <a:endParaRPr lang="en-US" altLang="ko-KR" sz="1200">
              <a:latin typeface="나눔스퀘어"/>
              <a:ea typeface="나눔스퀘어"/>
              <a:cs typeface="함초롬돋움"/>
            </a:endParaRPr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DFF683FC-893A-4F6D-9E05-3B769E522728}"/>
              </a:ext>
            </a:extLst>
          </p:cNvPr>
          <p:cNvCxnSpPr>
            <a:cxnSpLocks/>
            <a:stCxn id="72" idx="0"/>
            <a:endCxn id="75" idx="0"/>
          </p:cNvCxnSpPr>
          <p:nvPr/>
        </p:nvCxnSpPr>
        <p:spPr>
          <a:xfrm rot="5400000" flipH="1" flipV="1">
            <a:off x="6098025" y="2006413"/>
            <a:ext cx="1" cy="1128328"/>
          </a:xfrm>
          <a:prstGeom prst="bentConnector3">
            <a:avLst>
              <a:gd name="adj1" fmla="val 2286010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A2F34AF-2891-469B-88CF-C169CB096FD1}"/>
              </a:ext>
            </a:extLst>
          </p:cNvPr>
          <p:cNvCxnSpPr>
            <a:cxnSpLocks/>
            <a:stCxn id="67" idx="2"/>
          </p:cNvCxnSpPr>
          <p:nvPr/>
        </p:nvCxnSpPr>
        <p:spPr>
          <a:xfrm>
            <a:off x="6126040" y="2184398"/>
            <a:ext cx="0" cy="15153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AD132EA5-0BD4-4FA7-819F-915917CC488E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7268329" y="1755999"/>
            <a:ext cx="25377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C6FAFB34-8ACF-4B40-9702-FFEDF22C2AA1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2411120" y="1755999"/>
            <a:ext cx="25726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0A9655F-FFEA-4420-B45D-09508FFD70CF}"/>
              </a:ext>
            </a:extLst>
          </p:cNvPr>
          <p:cNvSpPr txBox="1"/>
          <p:nvPr/>
        </p:nvSpPr>
        <p:spPr>
          <a:xfrm>
            <a:off x="4500374" y="2966211"/>
            <a:ext cx="3146823" cy="276999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>
                <a:latin typeface="나눔스퀘어"/>
                <a:ea typeface="나눔스퀘어"/>
                <a:cs typeface="함초롬돋움"/>
              </a:rPr>
              <a:t>1. </a:t>
            </a:r>
            <a:r>
              <a:rPr lang="ko-KR" altLang="en-US" sz="1200">
                <a:latin typeface="나눔스퀘어"/>
                <a:ea typeface="나눔스퀘어"/>
                <a:cs typeface="함초롬돋움"/>
              </a:rPr>
              <a:t>고객번호 입력</a:t>
            </a:r>
            <a:r>
              <a:rPr lang="en-US" altLang="ko-KR" sz="1200">
                <a:latin typeface="나눔스퀘어"/>
                <a:ea typeface="나눔스퀘어"/>
                <a:cs typeface="함초롬돋움"/>
              </a:rPr>
              <a:t>(</a:t>
            </a:r>
            <a:r>
              <a:rPr lang="en-US" altLang="ko-KR" sz="1200" err="1">
                <a:latin typeface="나눔스퀘어"/>
                <a:ea typeface="나눔스퀘어"/>
                <a:cs typeface="함초롬돋움"/>
              </a:rPr>
              <a:t>cust_id</a:t>
            </a:r>
            <a:r>
              <a:rPr lang="en-US" altLang="ko-KR" sz="1200">
                <a:latin typeface="나눔스퀘어"/>
                <a:ea typeface="나눔스퀘어"/>
                <a:cs typeface="함초롬돋움"/>
              </a:rPr>
              <a:t>)</a:t>
            </a: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D0A59D4D-7039-4256-9216-1D2F431D6468}"/>
              </a:ext>
            </a:extLst>
          </p:cNvPr>
          <p:cNvGrpSpPr/>
          <p:nvPr/>
        </p:nvGrpSpPr>
        <p:grpSpPr>
          <a:xfrm>
            <a:off x="8907565" y="1753576"/>
            <a:ext cx="2108659" cy="3521239"/>
            <a:chOff x="8732640" y="1753576"/>
            <a:chExt cx="2108659" cy="352123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FB1F814-7968-43A4-A99A-6E732FCA48C8}"/>
                </a:ext>
              </a:extLst>
            </p:cNvPr>
            <p:cNvSpPr/>
            <p:nvPr/>
          </p:nvSpPr>
          <p:spPr>
            <a:xfrm>
              <a:off x="8732640" y="1753576"/>
              <a:ext cx="2107473" cy="7236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8C02A880-F080-4DA1-ACC3-EEEDDD00E09B}"/>
                </a:ext>
              </a:extLst>
            </p:cNvPr>
            <p:cNvGrpSpPr/>
            <p:nvPr/>
          </p:nvGrpSpPr>
          <p:grpSpPr>
            <a:xfrm>
              <a:off x="8733825" y="1762031"/>
              <a:ext cx="2107474" cy="3512784"/>
              <a:chOff x="8733825" y="1762031"/>
              <a:chExt cx="2107474" cy="3512784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6B625462-08A4-4060-801E-18C54E30869C}"/>
                  </a:ext>
                </a:extLst>
              </p:cNvPr>
              <p:cNvSpPr/>
              <p:nvPr/>
            </p:nvSpPr>
            <p:spPr>
              <a:xfrm>
                <a:off x="8733825" y="1762031"/>
                <a:ext cx="2107474" cy="3512784"/>
              </a:xfrm>
              <a:prstGeom prst="rect">
                <a:avLst/>
              </a:prstGeom>
              <a:solidFill>
                <a:schemeClr val="bg2">
                  <a:alpha val="0"/>
                </a:schemeClr>
              </a:solidFill>
              <a:ln w="19050" cmpd="dbl">
                <a:solidFill>
                  <a:schemeClr val="tx1">
                    <a:lumMod val="50000"/>
                    <a:lumOff val="50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8DBDE57-7750-47AF-8E46-EA082A4EAA2F}"/>
                  </a:ext>
                </a:extLst>
              </p:cNvPr>
              <p:cNvSpPr txBox="1"/>
              <p:nvPr/>
            </p:nvSpPr>
            <p:spPr>
              <a:xfrm>
                <a:off x="9339964" y="1944213"/>
                <a:ext cx="96628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/>
                  <a:t> </a:t>
                </a:r>
                <a:r>
                  <a:rPr lang="ko-KR" altLang="en-US" sz="1600"/>
                  <a:t>상   품</a:t>
                </a:r>
                <a:endParaRPr lang="en-US" altLang="ko-KR" sz="1600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950FD92-FD8B-45AD-8DBD-0D18B1228027}"/>
                </a:ext>
              </a:extLst>
            </p:cNvPr>
            <p:cNvSpPr txBox="1"/>
            <p:nvPr/>
          </p:nvSpPr>
          <p:spPr>
            <a:xfrm>
              <a:off x="8914872" y="3059591"/>
              <a:ext cx="1745382" cy="27699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>
                  <a:latin typeface="나눔스퀘어"/>
                  <a:ea typeface="나눔스퀘어"/>
                  <a:cs typeface="함초롬돋움"/>
                </a:rPr>
                <a:t>상품 </a:t>
              </a:r>
              <a:r>
                <a:rPr lang="en-US" altLang="ko-KR" sz="1200">
                  <a:latin typeface="나눔스퀘어"/>
                  <a:ea typeface="나눔스퀘어"/>
                  <a:cs typeface="함초롬돋움"/>
                </a:rPr>
                <a:t>ID(</a:t>
              </a:r>
              <a:r>
                <a:rPr lang="en-US" altLang="ko-KR" sz="1200" err="1">
                  <a:latin typeface="나눔스퀘어"/>
                  <a:ea typeface="나눔스퀘어"/>
                  <a:cs typeface="함초롬돋움"/>
                </a:rPr>
                <a:t>Product_id</a:t>
              </a:r>
              <a:r>
                <a:rPr lang="en-US" altLang="ko-KR" sz="1200">
                  <a:latin typeface="나눔스퀘어"/>
                  <a:ea typeface="나눔스퀘어"/>
                  <a:cs typeface="함초롬돋움"/>
                </a:rPr>
                <a:t>)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D2D86E5-B646-4444-96B0-0723166F42DF}"/>
                </a:ext>
              </a:extLst>
            </p:cNvPr>
            <p:cNvSpPr txBox="1"/>
            <p:nvPr/>
          </p:nvSpPr>
          <p:spPr>
            <a:xfrm>
              <a:off x="8914871" y="3379924"/>
              <a:ext cx="1745383" cy="27699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>
                  <a:latin typeface="나눔스퀘어"/>
                  <a:ea typeface="나눔스퀘어"/>
                  <a:cs typeface="함초롬돋움"/>
                </a:rPr>
                <a:t>품목명</a:t>
              </a:r>
              <a:r>
                <a:rPr lang="en-US" altLang="ko-KR" sz="1200">
                  <a:latin typeface="나눔스퀘어"/>
                  <a:ea typeface="나눔스퀘어"/>
                  <a:cs typeface="함초롬돋움"/>
                </a:rPr>
                <a:t>(</a:t>
              </a:r>
              <a:r>
                <a:rPr lang="en-US" altLang="ko-KR" sz="1200" err="1">
                  <a:latin typeface="나눔스퀘어"/>
                  <a:ea typeface="나눔스퀘어"/>
                  <a:cs typeface="함초롬돋움"/>
                </a:rPr>
                <a:t>product_name</a:t>
              </a:r>
              <a:r>
                <a:rPr lang="en-US" altLang="ko-KR" sz="1200">
                  <a:latin typeface="나눔스퀘어"/>
                  <a:ea typeface="나눔스퀘어"/>
                  <a:cs typeface="함초롬돋움"/>
                </a:rPr>
                <a:t>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3361B1E-96AB-4B55-88B9-BE789AAC9E4C}"/>
                </a:ext>
              </a:extLst>
            </p:cNvPr>
            <p:cNvSpPr txBox="1"/>
            <p:nvPr/>
          </p:nvSpPr>
          <p:spPr>
            <a:xfrm>
              <a:off x="8914871" y="3703774"/>
              <a:ext cx="1745383" cy="27699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>
                  <a:latin typeface="나눔스퀘어"/>
                  <a:ea typeface="나눔스퀘어"/>
                  <a:cs typeface="함초롬돋움"/>
                </a:rPr>
                <a:t>사이즈</a:t>
              </a:r>
              <a:r>
                <a:rPr lang="en-US" altLang="ko-KR" sz="1200">
                  <a:latin typeface="나눔스퀘어"/>
                  <a:ea typeface="나눔스퀘어"/>
                  <a:cs typeface="함초롬돋움"/>
                </a:rPr>
                <a:t>( S/M/L)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33FE1D6-D89A-4AE6-A31E-137280834767}"/>
                </a:ext>
              </a:extLst>
            </p:cNvPr>
            <p:cNvSpPr txBox="1"/>
            <p:nvPr/>
          </p:nvSpPr>
          <p:spPr>
            <a:xfrm>
              <a:off x="8914872" y="4023814"/>
              <a:ext cx="1745384" cy="27699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err="1">
                  <a:latin typeface="나눔스퀘어"/>
                  <a:ea typeface="나눔스퀘어"/>
                  <a:cs typeface="함초롬돋움"/>
                </a:rPr>
                <a:t>컬러명</a:t>
              </a:r>
              <a:r>
                <a:rPr lang="en-US" altLang="ko-KR" sz="1200">
                  <a:latin typeface="나눔스퀘어"/>
                  <a:ea typeface="나눔스퀘어"/>
                  <a:cs typeface="함초롬돋움"/>
                </a:rPr>
                <a:t>(B/P/Y)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B7BA8CE-BB6E-4842-8A17-19F1DE0CAC80}"/>
                </a:ext>
              </a:extLst>
            </p:cNvPr>
            <p:cNvSpPr txBox="1"/>
            <p:nvPr/>
          </p:nvSpPr>
          <p:spPr>
            <a:xfrm>
              <a:off x="8914871" y="4342757"/>
              <a:ext cx="1745383" cy="27699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>
                  <a:latin typeface="나눔스퀘어"/>
                  <a:ea typeface="나눔스퀘어"/>
                  <a:cs typeface="함초롬돋움"/>
                </a:rPr>
                <a:t>상태</a:t>
              </a:r>
              <a:r>
                <a:rPr lang="en-US" altLang="ko-KR" sz="1200">
                  <a:latin typeface="나눔스퀘어"/>
                  <a:ea typeface="나눔스퀘어"/>
                  <a:cs typeface="함초롬돋움"/>
                </a:rPr>
                <a:t>(</a:t>
              </a:r>
              <a:r>
                <a:rPr lang="ko-KR" altLang="en-US" sz="1200" err="1">
                  <a:latin typeface="나눔스퀘어"/>
                  <a:ea typeface="나눔스퀘어"/>
                  <a:cs typeface="함초롬돋움"/>
                </a:rPr>
                <a:t>대여중</a:t>
              </a:r>
              <a:r>
                <a:rPr lang="en-US" altLang="ko-KR" sz="1200">
                  <a:latin typeface="나눔스퀘어"/>
                  <a:ea typeface="나눔스퀘어"/>
                  <a:cs typeface="함초롬돋움"/>
                </a:rPr>
                <a:t>/</a:t>
              </a:r>
              <a:r>
                <a:rPr lang="ko-KR" altLang="en-US" sz="1200">
                  <a:latin typeface="나눔스퀘어"/>
                  <a:ea typeface="나눔스퀘어"/>
                  <a:cs typeface="함초롬돋움"/>
                </a:rPr>
                <a:t>보관중</a:t>
              </a:r>
              <a:r>
                <a:rPr lang="en-US" altLang="ko-KR" sz="1200">
                  <a:latin typeface="나눔스퀘어"/>
                  <a:ea typeface="나눔스퀘어"/>
                  <a:cs typeface="함초롬돋움"/>
                </a:rPr>
                <a:t>)</a:t>
              </a: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110C24F-F0EC-4EBF-8345-794DDA6028BA}"/>
              </a:ext>
            </a:extLst>
          </p:cNvPr>
          <p:cNvCxnSpPr>
            <a:cxnSpLocks/>
            <a:stCxn id="28" idx="2"/>
            <a:endCxn id="64" idx="0"/>
          </p:cNvCxnSpPr>
          <p:nvPr/>
        </p:nvCxnSpPr>
        <p:spPr>
          <a:xfrm>
            <a:off x="6073786" y="3243210"/>
            <a:ext cx="589" cy="243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E6F2C0D9-717F-458E-A55F-6B9E4B9F5410}"/>
              </a:ext>
            </a:extLst>
          </p:cNvPr>
          <p:cNvCxnSpPr>
            <a:cxnSpLocks/>
          </p:cNvCxnSpPr>
          <p:nvPr/>
        </p:nvCxnSpPr>
        <p:spPr>
          <a:xfrm>
            <a:off x="7736620" y="4086632"/>
            <a:ext cx="1288110" cy="37929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59AF6DE1-6F7E-40C9-94BE-018E6463AAD9}"/>
              </a:ext>
            </a:extLst>
          </p:cNvPr>
          <p:cNvSpPr txBox="1"/>
          <p:nvPr/>
        </p:nvSpPr>
        <p:spPr>
          <a:xfrm>
            <a:off x="4512687" y="5514564"/>
            <a:ext cx="3146823" cy="1015663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>
                <a:latin typeface="나눔스퀘어"/>
                <a:ea typeface="나눔스퀘어"/>
                <a:cs typeface="함초롬돋움"/>
              </a:rPr>
              <a:t>2. </a:t>
            </a:r>
            <a:r>
              <a:rPr lang="ko-KR" altLang="en-US" sz="1200">
                <a:latin typeface="나눔스퀘어"/>
                <a:ea typeface="나눔스퀘어"/>
                <a:cs typeface="함초롬돋움"/>
                <a:sym typeface="Wingdings" panose="05000000000000000000" pitchFamily="2" charset="2"/>
              </a:rPr>
              <a:t>렌트 </a:t>
            </a:r>
            <a:r>
              <a:rPr lang="en-US" altLang="ko-KR" sz="1200">
                <a:latin typeface="나눔스퀘어"/>
                <a:ea typeface="나눔스퀘어"/>
                <a:cs typeface="함초롬돋움"/>
                <a:sym typeface="Wingdings" panose="05000000000000000000" pitchFamily="2" charset="2"/>
              </a:rPr>
              <a:t>(</a:t>
            </a:r>
            <a:r>
              <a:rPr lang="en-US" altLang="ko-KR" sz="1200" err="1">
                <a:latin typeface="나눔스퀘어"/>
                <a:ea typeface="나눔스퀘어"/>
                <a:cs typeface="함초롬돋움"/>
                <a:sym typeface="Wingdings" panose="05000000000000000000" pitchFamily="2" charset="2"/>
              </a:rPr>
              <a:t>product_id</a:t>
            </a:r>
            <a:r>
              <a:rPr lang="en-US" altLang="ko-KR" sz="1200">
                <a:latin typeface="나눔스퀘어"/>
                <a:ea typeface="나눔스퀘어"/>
                <a:cs typeface="함초롬돋움"/>
                <a:sym typeface="Wingdings" panose="05000000000000000000" pitchFamily="2" charset="2"/>
              </a:rPr>
              <a:t>)</a:t>
            </a:r>
            <a:br>
              <a:rPr lang="en-US" altLang="ko-KR" sz="1200">
                <a:latin typeface="나눔스퀘어"/>
                <a:ea typeface="나눔스퀘어"/>
                <a:cs typeface="함초롬돋움"/>
                <a:sym typeface="Wingdings" panose="05000000000000000000" pitchFamily="2" charset="2"/>
              </a:rPr>
            </a:br>
            <a:r>
              <a:rPr lang="en-US" altLang="ko-KR" sz="1200">
                <a:latin typeface="나눔스퀘어"/>
                <a:ea typeface="나눔스퀘어"/>
                <a:cs typeface="함초롬돋움"/>
              </a:rPr>
              <a:t>-&gt;</a:t>
            </a:r>
            <a:r>
              <a:rPr lang="ko-KR" altLang="en-US" sz="1200">
                <a:latin typeface="나눔스퀘어"/>
                <a:ea typeface="나눔스퀘어"/>
                <a:cs typeface="함초롬돋움"/>
              </a:rPr>
              <a:t>렌트번호 입력</a:t>
            </a:r>
            <a:r>
              <a:rPr lang="en-US" altLang="ko-KR" sz="1200">
                <a:latin typeface="나눔스퀘어"/>
                <a:ea typeface="나눔스퀘어"/>
                <a:cs typeface="함초롬돋움"/>
              </a:rPr>
              <a:t>(</a:t>
            </a:r>
            <a:r>
              <a:rPr lang="ko-KR" altLang="en-US" sz="1200">
                <a:latin typeface="나눔스퀘어"/>
                <a:ea typeface="나눔스퀘어"/>
                <a:cs typeface="함초롬돋움"/>
              </a:rPr>
              <a:t>대여일</a:t>
            </a:r>
            <a:r>
              <a:rPr lang="en-US" altLang="ko-KR" sz="1200">
                <a:latin typeface="나눔스퀘어"/>
                <a:ea typeface="나눔스퀘어"/>
                <a:cs typeface="함초롬돋움"/>
              </a:rPr>
              <a:t>/</a:t>
            </a:r>
            <a:r>
              <a:rPr lang="ko-KR" altLang="en-US" sz="1200">
                <a:latin typeface="나눔스퀘어"/>
                <a:ea typeface="나눔스퀘어"/>
                <a:cs typeface="함초롬돋움"/>
              </a:rPr>
              <a:t>반납일</a:t>
            </a:r>
            <a:r>
              <a:rPr lang="en-US" altLang="ko-KR" sz="1200">
                <a:latin typeface="나눔스퀘어"/>
                <a:ea typeface="나눔스퀘어"/>
                <a:cs typeface="함초롬돋움"/>
              </a:rPr>
              <a:t>)</a:t>
            </a:r>
          </a:p>
          <a:p>
            <a:pPr>
              <a:defRPr/>
            </a:pPr>
            <a:br>
              <a:rPr lang="en-US" altLang="ko-KR" sz="1200">
                <a:latin typeface="나눔스퀘어"/>
                <a:ea typeface="나눔스퀘어"/>
                <a:cs typeface="함초롬돋움"/>
              </a:rPr>
            </a:br>
            <a:r>
              <a:rPr lang="en-US" altLang="ko-KR" sz="1200">
                <a:latin typeface="나눔스퀘어"/>
                <a:ea typeface="나눔스퀘어"/>
                <a:cs typeface="함초롬돋움"/>
              </a:rPr>
              <a:t>   “</a:t>
            </a:r>
            <a:r>
              <a:rPr lang="ko-KR" altLang="en-US" sz="1200">
                <a:latin typeface="나눔스퀘어"/>
                <a:ea typeface="나눔스퀘어"/>
                <a:cs typeface="함초롬돋움"/>
              </a:rPr>
              <a:t>누구</a:t>
            </a:r>
            <a:r>
              <a:rPr lang="en-US" altLang="ko-KR" sz="1200">
                <a:latin typeface="나눔스퀘어"/>
                <a:ea typeface="나눔스퀘어"/>
                <a:cs typeface="함초롬돋움"/>
              </a:rPr>
              <a:t>＂</a:t>
            </a:r>
            <a:r>
              <a:rPr lang="ko-KR" altLang="en-US" sz="1200">
                <a:latin typeface="나눔스퀘어"/>
                <a:ea typeface="나눔스퀘어"/>
                <a:cs typeface="함초롬돋움"/>
              </a:rPr>
              <a:t>님 </a:t>
            </a:r>
            <a:r>
              <a:rPr lang="en-US" altLang="ko-KR" sz="1200">
                <a:latin typeface="나눔스퀘어"/>
                <a:ea typeface="나눔스퀘어"/>
                <a:cs typeface="함초롬돋움"/>
              </a:rPr>
              <a:t> “</a:t>
            </a:r>
            <a:r>
              <a:rPr lang="ko-KR" altLang="en-US" sz="1200">
                <a:latin typeface="나눔스퀘어"/>
                <a:ea typeface="나눔스퀘어"/>
                <a:cs typeface="함초롬돋움"/>
              </a:rPr>
              <a:t>어떤 품목</a:t>
            </a:r>
            <a:r>
              <a:rPr lang="en-US" altLang="ko-KR" sz="1200">
                <a:latin typeface="나눔스퀘어"/>
                <a:ea typeface="나눔스퀘어"/>
                <a:cs typeface="함초롬돋움"/>
              </a:rPr>
              <a:t>”</a:t>
            </a:r>
            <a:r>
              <a:rPr lang="ko-KR" altLang="en-US" sz="1200">
                <a:latin typeface="나눔스퀘어"/>
                <a:ea typeface="나눔스퀘어"/>
                <a:cs typeface="함초롬돋움"/>
              </a:rPr>
              <a:t>이 </a:t>
            </a:r>
            <a:r>
              <a:rPr lang="en-US" altLang="ko-KR" sz="1200">
                <a:latin typeface="나눔스퀘어"/>
                <a:ea typeface="나눔스퀘어"/>
                <a:cs typeface="함초롬돋움"/>
              </a:rPr>
              <a:t>“1”</a:t>
            </a:r>
            <a:r>
              <a:rPr lang="ko-KR" altLang="en-US" sz="1200">
                <a:latin typeface="나눔스퀘어"/>
                <a:ea typeface="나눔스퀘어"/>
                <a:cs typeface="함초롬돋움"/>
              </a:rPr>
              <a:t>건 반납</a:t>
            </a:r>
            <a:endParaRPr lang="en-US" altLang="ko-KR" sz="1200">
              <a:latin typeface="나눔스퀘어"/>
              <a:ea typeface="나눔스퀘어"/>
              <a:cs typeface="함초롬돋움"/>
            </a:endParaRPr>
          </a:p>
          <a:p>
            <a:pPr>
              <a:defRPr/>
            </a:pPr>
            <a:endParaRPr lang="en-US" altLang="ko-KR" sz="1200">
              <a:latin typeface="나눔스퀘어"/>
              <a:ea typeface="나눔스퀘어"/>
              <a:cs typeface="함초롬돋움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50F7A63-766F-4ECF-B049-7738F54B77AB}"/>
              </a:ext>
            </a:extLst>
          </p:cNvPr>
          <p:cNvSpPr txBox="1"/>
          <p:nvPr/>
        </p:nvSpPr>
        <p:spPr>
          <a:xfrm>
            <a:off x="4512098" y="4994307"/>
            <a:ext cx="3146823" cy="276999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>
                <a:latin typeface="나눔스퀘어"/>
                <a:ea typeface="나눔스퀘어"/>
                <a:cs typeface="함초롬돋움"/>
              </a:rPr>
              <a:t>1. </a:t>
            </a:r>
            <a:r>
              <a:rPr lang="ko-KR" altLang="en-US" sz="1200">
                <a:latin typeface="나눔스퀘어"/>
                <a:ea typeface="나눔스퀘어"/>
                <a:cs typeface="함초롬돋움"/>
              </a:rPr>
              <a:t>고객번호 입력</a:t>
            </a:r>
            <a:r>
              <a:rPr lang="en-US" altLang="ko-KR" sz="1200">
                <a:latin typeface="나눔스퀘어"/>
                <a:ea typeface="나눔스퀘어"/>
                <a:cs typeface="함초롬돋움"/>
              </a:rPr>
              <a:t>(</a:t>
            </a:r>
            <a:r>
              <a:rPr lang="en-US" altLang="ko-KR" sz="1200" err="1">
                <a:latin typeface="나눔스퀘어"/>
                <a:ea typeface="나눔스퀘어"/>
                <a:cs typeface="함초롬돋움"/>
              </a:rPr>
              <a:t>cust_id</a:t>
            </a:r>
            <a:r>
              <a:rPr lang="en-US" altLang="ko-KR" sz="1200">
                <a:latin typeface="나눔스퀘어"/>
                <a:ea typeface="나눔스퀘어"/>
                <a:cs typeface="함초롬돋움"/>
              </a:rPr>
              <a:t>)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9C5ED97F-9DAF-4C37-ABBD-026CC0DCF9ED}"/>
              </a:ext>
            </a:extLst>
          </p:cNvPr>
          <p:cNvCxnSpPr>
            <a:cxnSpLocks/>
            <a:stCxn id="113" idx="2"/>
            <a:endCxn id="112" idx="0"/>
          </p:cNvCxnSpPr>
          <p:nvPr/>
        </p:nvCxnSpPr>
        <p:spPr>
          <a:xfrm>
            <a:off x="6085510" y="5271306"/>
            <a:ext cx="589" cy="243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63C7234-250E-45F2-AEE3-367B27B20F35}"/>
              </a:ext>
            </a:extLst>
          </p:cNvPr>
          <p:cNvSpPr/>
          <p:nvPr/>
        </p:nvSpPr>
        <p:spPr>
          <a:xfrm>
            <a:off x="4430202" y="4930055"/>
            <a:ext cx="3331596" cy="166157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9640B37B-2851-4932-9ECC-014293445547}"/>
              </a:ext>
            </a:extLst>
          </p:cNvPr>
          <p:cNvCxnSpPr>
            <a:cxnSpLocks/>
          </p:cNvCxnSpPr>
          <p:nvPr/>
        </p:nvCxnSpPr>
        <p:spPr>
          <a:xfrm flipV="1">
            <a:off x="7769876" y="4554537"/>
            <a:ext cx="1254854" cy="50249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BCA376AC-55F3-4D98-B02D-A2CB68583FEB}"/>
              </a:ext>
            </a:extLst>
          </p:cNvPr>
          <p:cNvGrpSpPr/>
          <p:nvPr/>
        </p:nvGrpSpPr>
        <p:grpSpPr>
          <a:xfrm>
            <a:off x="1385025" y="1755999"/>
            <a:ext cx="2107474" cy="3518816"/>
            <a:chOff x="1464535" y="1755999"/>
            <a:chExt cx="2107474" cy="3518816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B13534E-493D-493A-9A7A-30B36D3FD443}"/>
                </a:ext>
              </a:extLst>
            </p:cNvPr>
            <p:cNvSpPr/>
            <p:nvPr/>
          </p:nvSpPr>
          <p:spPr>
            <a:xfrm>
              <a:off x="1464535" y="1755999"/>
              <a:ext cx="2107473" cy="7236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30DA205-A3FD-4B91-80F4-EFE107F366D5}"/>
                </a:ext>
              </a:extLst>
            </p:cNvPr>
            <p:cNvSpPr/>
            <p:nvPr/>
          </p:nvSpPr>
          <p:spPr>
            <a:xfrm>
              <a:off x="1464535" y="1762031"/>
              <a:ext cx="2107474" cy="351278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9050" cmpd="dbl">
              <a:solidFill>
                <a:schemeClr val="tx1">
                  <a:lumMod val="50000"/>
                  <a:lumOff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E059042-58A8-4CA4-BDE4-C9514B22F3AF}"/>
                </a:ext>
              </a:extLst>
            </p:cNvPr>
            <p:cNvSpPr txBox="1"/>
            <p:nvPr/>
          </p:nvSpPr>
          <p:spPr>
            <a:xfrm>
              <a:off x="2073331" y="1947185"/>
              <a:ext cx="8898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</a:t>
              </a:r>
              <a:r>
                <a:rPr lang="ko-KR" altLang="en-US" sz="1600"/>
                <a:t>회   원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45582" y="3258366"/>
              <a:ext cx="1745382" cy="27699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>
                  <a:latin typeface="나눔스퀘어"/>
                  <a:ea typeface="나눔스퀘어"/>
                  <a:cs typeface="함초롬돋움"/>
                </a:rPr>
                <a:t>고 객 이 </a:t>
              </a:r>
              <a:r>
                <a:rPr lang="ko-KR" altLang="en-US" sz="1200" err="1">
                  <a:latin typeface="나눔스퀘어"/>
                  <a:ea typeface="나눔스퀘어"/>
                  <a:cs typeface="함초롬돋움"/>
                </a:rPr>
                <a:t>름</a:t>
              </a:r>
              <a:endParaRPr lang="en-US" altLang="ko-KR" sz="1200">
                <a:latin typeface="나눔스퀘어"/>
                <a:ea typeface="나눔스퀘어"/>
                <a:cs typeface="함초롬돋움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45581" y="3578699"/>
              <a:ext cx="1745383" cy="27699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>
                  <a:latin typeface="나눔스퀘어"/>
                  <a:ea typeface="나눔스퀘어"/>
                  <a:cs typeface="함초롬돋움"/>
                </a:rPr>
                <a:t>전 화 번 호</a:t>
              </a:r>
              <a:endParaRPr lang="en-US" altLang="ko-KR" sz="1200">
                <a:latin typeface="나눔스퀘어"/>
                <a:ea typeface="나눔스퀘어"/>
                <a:cs typeface="함초롬돋움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45581" y="3902549"/>
              <a:ext cx="1745383" cy="27699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>
                  <a:latin typeface="나눔스퀘어"/>
                  <a:ea typeface="나눔스퀘어"/>
                  <a:cs typeface="함초롬돋움"/>
                </a:rPr>
                <a:t>주         소</a:t>
              </a:r>
              <a:endParaRPr lang="en-US" altLang="ko-KR" sz="1200">
                <a:latin typeface="나눔스퀘어"/>
                <a:ea typeface="나눔스퀘어"/>
                <a:cs typeface="함초롬돋움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45582" y="4222589"/>
              <a:ext cx="1745384" cy="27699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200">
                  <a:latin typeface="나눔스퀘어"/>
                  <a:ea typeface="나눔스퀘어"/>
                  <a:cs typeface="함초롬돋움"/>
                </a:rPr>
                <a:t>EMAIL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F15A5CE-1EA9-4756-8694-62CDD2861592}"/>
                </a:ext>
              </a:extLst>
            </p:cNvPr>
            <p:cNvSpPr txBox="1"/>
            <p:nvPr/>
          </p:nvSpPr>
          <p:spPr>
            <a:xfrm>
              <a:off x="1652261" y="2942467"/>
              <a:ext cx="1738703" cy="27699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>
                  <a:latin typeface="나눔스퀘어"/>
                  <a:ea typeface="나눔스퀘어"/>
                  <a:cs typeface="함초롬돋움"/>
                </a:rPr>
                <a:t>고 객 </a:t>
              </a:r>
              <a:r>
                <a:rPr lang="en-US" altLang="ko-KR" sz="1200">
                  <a:latin typeface="나눔스퀘어"/>
                  <a:ea typeface="나눔스퀘어"/>
                  <a:cs typeface="함초롬돋움"/>
                </a:rPr>
                <a:t>ID(cust_id)</a:t>
              </a:r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AC38AC00-3332-44EE-88C7-1EB872B9D686}"/>
              </a:ext>
            </a:extLst>
          </p:cNvPr>
          <p:cNvSpPr txBox="1"/>
          <p:nvPr/>
        </p:nvSpPr>
        <p:spPr>
          <a:xfrm>
            <a:off x="4107318" y="180571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002060"/>
                </a:solidFill>
              </a:rPr>
              <a:t>1</a:t>
            </a:r>
            <a:endParaRPr lang="ko-KR" altLang="en-US" sz="1200">
              <a:solidFill>
                <a:srgbClr val="00206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4566496-BE1D-4F6D-A6C5-5D02ED5D1DE6}"/>
              </a:ext>
            </a:extLst>
          </p:cNvPr>
          <p:cNvSpPr txBox="1"/>
          <p:nvPr/>
        </p:nvSpPr>
        <p:spPr>
          <a:xfrm>
            <a:off x="7934047" y="177336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002060"/>
                </a:solidFill>
              </a:rPr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29167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781242" y="76824"/>
            <a:ext cx="1335622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Power Point Template</a:t>
            </a:r>
          </a:p>
          <a:p>
            <a:pPr algn="ctr">
              <a:defRPr/>
            </a:pPr>
            <a:r>
              <a:rPr lang="en-US" altLang="ko-KR" sz="600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Ponybuhagom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1774" y="189763"/>
            <a:ext cx="32496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6. </a:t>
            </a: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테이블 디자인과 구현</a:t>
            </a:r>
            <a:br>
              <a:rPr lang="en-US" altLang="ko-KR" sz="2400" spc="-150">
                <a:solidFill>
                  <a:srgbClr val="FFFFFF"/>
                </a:solidFill>
                <a:latin typeface="나눔스퀘어 Bold"/>
                <a:ea typeface="나눔스퀘어 Bold"/>
              </a:rPr>
            </a:br>
            <a:endParaRPr lang="ko-KR" altLang="en-US" sz="2400" spc="-150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7AB0441-DBC4-40EE-80B4-5F29B624CE15}"/>
              </a:ext>
            </a:extLst>
          </p:cNvPr>
          <p:cNvGrpSpPr/>
          <p:nvPr/>
        </p:nvGrpSpPr>
        <p:grpSpPr>
          <a:xfrm>
            <a:off x="1046650" y="3606695"/>
            <a:ext cx="10951082" cy="3032919"/>
            <a:chOff x="1046650" y="3788048"/>
            <a:chExt cx="10951082" cy="3032919"/>
          </a:xfrm>
        </p:grpSpPr>
        <p:sp>
          <p:nvSpPr>
            <p:cNvPr id="13" name="TextBox 12"/>
            <p:cNvSpPr txBox="1"/>
            <p:nvPr/>
          </p:nvSpPr>
          <p:spPr>
            <a:xfrm>
              <a:off x="3916377" y="6482413"/>
              <a:ext cx="4826578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600" b="0" i="0" u="none" strike="noStrike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&lt;&lt;</a:t>
              </a:r>
              <a:r>
                <a:rPr lang="en-US" altLang="ko-KR" sz="1600">
                  <a:solidFill>
                    <a:srgbClr val="30302A"/>
                  </a:solidFill>
                  <a:effectLst/>
                  <a:latin typeface="나눔스퀘어"/>
                  <a:ea typeface="나눔스퀘어"/>
                </a:rPr>
                <a:t>CUST</a:t>
              </a:r>
              <a:r>
                <a:rPr lang="en-US" altLang="ko-KR" sz="1600">
                  <a:solidFill>
                    <a:srgbClr val="30302A"/>
                  </a:solidFill>
                  <a:latin typeface="나눔스퀘어"/>
                  <a:ea typeface="나눔스퀘어"/>
                </a:rPr>
                <a:t>OMER</a:t>
              </a:r>
              <a:r>
                <a:rPr lang="en-US" altLang="ko-KR" sz="1600">
                  <a:solidFill>
                    <a:srgbClr val="30302A"/>
                  </a:solidFill>
                  <a:effectLst/>
                  <a:latin typeface="나눔스퀘어"/>
                  <a:ea typeface="나눔스퀘어"/>
                </a:rPr>
                <a:t>, RENT, PRODUCT 3</a:t>
              </a:r>
              <a:r>
                <a:rPr lang="ko-KR" altLang="en-US" sz="1600">
                  <a:solidFill>
                    <a:srgbClr val="30302A"/>
                  </a:solidFill>
                  <a:effectLst/>
                  <a:latin typeface="나눔스퀘어"/>
                  <a:ea typeface="나눔스퀘어"/>
                </a:rPr>
                <a:t>개의 테이블 </a:t>
              </a:r>
              <a:r>
                <a:rPr lang="en-US" altLang="ko-KR" sz="1600">
                  <a:solidFill>
                    <a:srgbClr val="30302A"/>
                  </a:solidFill>
                  <a:effectLst/>
                  <a:latin typeface="나눔스퀘어"/>
                  <a:ea typeface="나눔스퀘어"/>
                </a:rPr>
                <a:t>&gt;&gt;</a:t>
              </a:r>
            </a:p>
          </p:txBody>
        </p:sp>
        <p:cxnSp>
          <p:nvCxnSpPr>
            <p:cNvPr id="26" name="직선 연결선 10"/>
            <p:cNvCxnSpPr>
              <a:cxnSpLocks/>
            </p:cNvCxnSpPr>
            <p:nvPr/>
          </p:nvCxnSpPr>
          <p:spPr>
            <a:xfrm>
              <a:off x="9513698" y="6731183"/>
              <a:ext cx="2484034" cy="0"/>
            </a:xfrm>
            <a:prstGeom prst="line">
              <a:avLst/>
            </a:prstGeom>
            <a:ln w="19050" cap="rnd">
              <a:solidFill>
                <a:schemeClr val="bg1">
                  <a:lumMod val="65000"/>
                  <a:alpha val="1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DDDE0E67-282E-4BED-A5F8-92810E177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7685" y="4075887"/>
              <a:ext cx="3687564" cy="973686"/>
            </a:xfrm>
            <a:prstGeom prst="rect">
              <a:avLst/>
            </a:prstGeom>
          </p:spPr>
        </p:pic>
        <p:pic>
          <p:nvPicPr>
            <p:cNvPr id="5" name="그림 4" descr="테이블이(가) 표시된 사진&#10;&#10;자동 생성된 설명">
              <a:extLst>
                <a:ext uri="{FF2B5EF4-FFF2-40B4-BE49-F238E27FC236}">
                  <a16:creationId xmlns:a16="http://schemas.microsoft.com/office/drawing/2014/main" id="{0841F13B-CF3E-47CD-A49D-FE0D0279F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8197" y="4141513"/>
              <a:ext cx="3491002" cy="935633"/>
            </a:xfrm>
            <a:prstGeom prst="rect">
              <a:avLst/>
            </a:prstGeom>
          </p:spPr>
        </p:pic>
        <p:pic>
          <p:nvPicPr>
            <p:cNvPr id="7" name="그림 6" descr="테이블이(가) 표시된 사진&#10;&#10;자동 생성된 설명">
              <a:extLst>
                <a:ext uri="{FF2B5EF4-FFF2-40B4-BE49-F238E27FC236}">
                  <a16:creationId xmlns:a16="http://schemas.microsoft.com/office/drawing/2014/main" id="{8EC34B12-ED31-48B1-BBDF-BE72F05A8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9966" y="5719573"/>
              <a:ext cx="3687564" cy="734604"/>
            </a:xfrm>
            <a:prstGeom prst="rect">
              <a:avLst/>
            </a:prstGeom>
          </p:spPr>
        </p:pic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FF636E86-4458-4901-B296-89EA08EE2886}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 rot="16200000" flipH="1">
              <a:off x="2638870" y="3035712"/>
              <a:ext cx="1649162" cy="3547368"/>
            </a:xfrm>
            <a:prstGeom prst="bentConnector3">
              <a:avLst>
                <a:gd name="adj1" fmla="val -17043"/>
              </a:avLst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5B024B7E-91E9-4DB9-89BC-A8B9B0EE446B}"/>
                </a:ext>
              </a:extLst>
            </p:cNvPr>
            <p:cNvCxnSpPr>
              <a:cxnSpLocks/>
              <a:stCxn id="50" idx="0"/>
              <a:endCxn id="51" idx="0"/>
            </p:cNvCxnSpPr>
            <p:nvPr/>
          </p:nvCxnSpPr>
          <p:spPr>
            <a:xfrm rot="16200000" flipH="1" flipV="1">
              <a:off x="6492518" y="3419595"/>
              <a:ext cx="1602116" cy="2826647"/>
            </a:xfrm>
            <a:prstGeom prst="bentConnector3">
              <a:avLst>
                <a:gd name="adj1" fmla="val -14269"/>
              </a:avLst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BD6D805-1645-4DE8-A7B2-A1466CA34CCA}"/>
                </a:ext>
              </a:extLst>
            </p:cNvPr>
            <p:cNvSpPr/>
            <p:nvPr/>
          </p:nvSpPr>
          <p:spPr>
            <a:xfrm>
              <a:off x="8315013" y="4031861"/>
              <a:ext cx="783771" cy="358216"/>
            </a:xfrm>
            <a:prstGeom prst="ellipse">
              <a:avLst/>
            </a:prstGeom>
            <a:noFill/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4EFC5A8A-9AE1-42FA-A460-C91D2B7E724F}"/>
                </a:ext>
              </a:extLst>
            </p:cNvPr>
            <p:cNvSpPr/>
            <p:nvPr/>
          </p:nvSpPr>
          <p:spPr>
            <a:xfrm>
              <a:off x="5488366" y="5633977"/>
              <a:ext cx="783771" cy="358216"/>
            </a:xfrm>
            <a:prstGeom prst="ellipse">
              <a:avLst/>
            </a:prstGeom>
            <a:noFill/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B5096BC-00C0-4650-B962-3C0344750199}"/>
                </a:ext>
              </a:extLst>
            </p:cNvPr>
            <p:cNvSpPr/>
            <p:nvPr/>
          </p:nvSpPr>
          <p:spPr>
            <a:xfrm>
              <a:off x="4845249" y="5633977"/>
              <a:ext cx="783771" cy="358216"/>
            </a:xfrm>
            <a:prstGeom prst="ellipse">
              <a:avLst/>
            </a:prstGeom>
            <a:noFill/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35A7DED-0F6F-403B-8482-085112B95324}"/>
                </a:ext>
              </a:extLst>
            </p:cNvPr>
            <p:cNvSpPr/>
            <p:nvPr/>
          </p:nvSpPr>
          <p:spPr>
            <a:xfrm>
              <a:off x="1046650" y="3962405"/>
              <a:ext cx="783771" cy="358216"/>
            </a:xfrm>
            <a:prstGeom prst="ellipse">
              <a:avLst/>
            </a:prstGeom>
            <a:noFill/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8CA77E6-54A5-4B6D-A7D5-2051E42B7000}"/>
                </a:ext>
              </a:extLst>
            </p:cNvPr>
            <p:cNvSpPr txBox="1"/>
            <p:nvPr/>
          </p:nvSpPr>
          <p:spPr>
            <a:xfrm>
              <a:off x="2336629" y="3788048"/>
              <a:ext cx="9252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>
                  <a:solidFill>
                    <a:srgbClr val="30302A"/>
                  </a:solidFill>
                  <a:effectLst/>
                  <a:latin typeface="나눔스퀘어"/>
                  <a:ea typeface="나눔스퀘어"/>
                </a:rPr>
                <a:t>CUST</a:t>
              </a:r>
              <a:r>
                <a:rPr lang="en-US" altLang="ko-KR" sz="1100">
                  <a:solidFill>
                    <a:srgbClr val="30302A"/>
                  </a:solidFill>
                  <a:latin typeface="나눔스퀘어"/>
                  <a:ea typeface="나눔스퀘어"/>
                </a:rPr>
                <a:t>OMER</a:t>
              </a:r>
              <a:endParaRPr lang="ko-KR" altLang="en-US" sz="11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921998F-CE24-4EE2-A98C-D8E62B67E4F2}"/>
                </a:ext>
              </a:extLst>
            </p:cNvPr>
            <p:cNvSpPr txBox="1"/>
            <p:nvPr/>
          </p:nvSpPr>
          <p:spPr>
            <a:xfrm>
              <a:off x="9350017" y="3825077"/>
              <a:ext cx="8258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>
                  <a:solidFill>
                    <a:srgbClr val="30302A"/>
                  </a:solidFill>
                  <a:effectLst/>
                  <a:latin typeface="나눔스퀘어"/>
                  <a:ea typeface="나눔스퀘어"/>
                </a:rPr>
                <a:t>PRODUCT</a:t>
              </a:r>
              <a:endParaRPr lang="ko-KR" altLang="en-US" sz="11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7D164E2-6AB7-4E62-A2AD-131F77A001A8}"/>
                </a:ext>
              </a:extLst>
            </p:cNvPr>
            <p:cNvSpPr txBox="1"/>
            <p:nvPr/>
          </p:nvSpPr>
          <p:spPr>
            <a:xfrm>
              <a:off x="5984510" y="5372367"/>
              <a:ext cx="52770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>
                  <a:solidFill>
                    <a:srgbClr val="30302A"/>
                  </a:solidFill>
                  <a:effectLst/>
                  <a:latin typeface="나눔스퀘어"/>
                  <a:ea typeface="나눔스퀘어"/>
                </a:rPr>
                <a:t>RENT</a:t>
              </a: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A63EB00-AC42-43A9-8F0D-C6431A636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064370"/>
              </p:ext>
            </p:extLst>
          </p:nvPr>
        </p:nvGraphicFramePr>
        <p:xfrm>
          <a:off x="1046650" y="796230"/>
          <a:ext cx="9885453" cy="2577658"/>
        </p:xfrm>
        <a:graphic>
          <a:graphicData uri="http://schemas.openxmlformats.org/drawingml/2006/table">
            <a:tbl>
              <a:tblPr/>
              <a:tblGrid>
                <a:gridCol w="2348827">
                  <a:extLst>
                    <a:ext uri="{9D8B030D-6E8A-4147-A177-3AD203B41FA5}">
                      <a16:colId xmlns:a16="http://schemas.microsoft.com/office/drawing/2014/main" val="406519204"/>
                    </a:ext>
                  </a:extLst>
                </a:gridCol>
                <a:gridCol w="1727649">
                  <a:extLst>
                    <a:ext uri="{9D8B030D-6E8A-4147-A177-3AD203B41FA5}">
                      <a16:colId xmlns:a16="http://schemas.microsoft.com/office/drawing/2014/main" val="791111760"/>
                    </a:ext>
                  </a:extLst>
                </a:gridCol>
                <a:gridCol w="2081914">
                  <a:extLst>
                    <a:ext uri="{9D8B030D-6E8A-4147-A177-3AD203B41FA5}">
                      <a16:colId xmlns:a16="http://schemas.microsoft.com/office/drawing/2014/main" val="1795767337"/>
                    </a:ext>
                  </a:extLst>
                </a:gridCol>
                <a:gridCol w="67975">
                  <a:extLst>
                    <a:ext uri="{9D8B030D-6E8A-4147-A177-3AD203B41FA5}">
                      <a16:colId xmlns:a16="http://schemas.microsoft.com/office/drawing/2014/main" val="3501773989"/>
                    </a:ext>
                  </a:extLst>
                </a:gridCol>
                <a:gridCol w="1795557">
                  <a:extLst>
                    <a:ext uri="{9D8B030D-6E8A-4147-A177-3AD203B41FA5}">
                      <a16:colId xmlns:a16="http://schemas.microsoft.com/office/drawing/2014/main" val="2489907627"/>
                    </a:ext>
                  </a:extLst>
                </a:gridCol>
                <a:gridCol w="1863531">
                  <a:extLst>
                    <a:ext uri="{9D8B030D-6E8A-4147-A177-3AD203B41FA5}">
                      <a16:colId xmlns:a16="http://schemas.microsoft.com/office/drawing/2014/main" val="2321493687"/>
                    </a:ext>
                  </a:extLst>
                </a:gridCol>
              </a:tblGrid>
              <a:tr h="3454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디자인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277548"/>
                  </a:ext>
                </a:extLst>
              </a:tr>
              <a:tr h="20955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테이블을 만들고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기본키를 설정해 준다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0323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관계설정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09664"/>
                  </a:ext>
                </a:extLst>
              </a:tr>
              <a:tr h="429050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테이블간의 관계를 관계스키마에서 정의된 외래키를 이용하여 관계를 설정한다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348254"/>
                  </a:ext>
                </a:extLst>
              </a:tr>
              <a:tr h="24294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6.3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쿼리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179837"/>
                  </a:ext>
                </a:extLst>
              </a:tr>
              <a:tr h="20955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사용될 질의를 만들어 실행해본다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9761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6.4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633368"/>
                  </a:ext>
                </a:extLst>
              </a:tr>
              <a:tr h="20955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활동에 요구되는 정보에 따라 폼을 생성하고 실행해본다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046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6.5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보고서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092725"/>
                  </a:ext>
                </a:extLst>
              </a:tr>
              <a:tr h="209550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요구사항에서 필요로 되어지는 추가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보완에 대한 지원할 수 있는 보고서로 작성하여 본다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76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01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883567" y="558954"/>
            <a:ext cx="131157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개인프로젝트</a:t>
            </a:r>
            <a:r>
              <a:rPr lang="en-US" altLang="ko-KR" sz="900" b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- </a:t>
            </a:r>
            <a:r>
              <a:rPr lang="ko-KR" altLang="en-US" sz="900" b="1" err="1"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/>
                <a:ea typeface="나눔스퀘어"/>
              </a:rPr>
              <a:t>김선녀</a:t>
            </a:r>
            <a:endParaRPr lang="en-US" altLang="ko-KR" sz="600"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/>
              <a:ea typeface="나눔스퀘어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178" y="141514"/>
            <a:ext cx="162737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7. </a:t>
            </a:r>
            <a:r>
              <a:rPr lang="ko-KR" altLang="en-US" sz="2400" spc="-150">
                <a:solidFill>
                  <a:srgbClr val="FFFFFF"/>
                </a:solidFill>
                <a:latin typeface="나눔스퀘어 Bold"/>
                <a:ea typeface="나눔스퀘어 Bold"/>
              </a:rPr>
              <a:t>프로그램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1234087-7FA4-43C0-875F-9882855360CF}"/>
              </a:ext>
            </a:extLst>
          </p:cNvPr>
          <p:cNvGrpSpPr/>
          <p:nvPr/>
        </p:nvGrpSpPr>
        <p:grpSpPr>
          <a:xfrm>
            <a:off x="306728" y="1441613"/>
            <a:ext cx="11232628" cy="2372386"/>
            <a:chOff x="296764" y="895600"/>
            <a:chExt cx="11232628" cy="237238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7E5795FF-AF81-466C-BE2E-72B7D0821102}"/>
                </a:ext>
              </a:extLst>
            </p:cNvPr>
            <p:cNvGrpSpPr/>
            <p:nvPr/>
          </p:nvGrpSpPr>
          <p:grpSpPr>
            <a:xfrm>
              <a:off x="296764" y="895600"/>
              <a:ext cx="11232628" cy="2372386"/>
              <a:chOff x="293026" y="2255273"/>
              <a:chExt cx="11671499" cy="3223846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8E1517C9-A1BD-4CC9-9430-3204626E7929}"/>
                  </a:ext>
                </a:extLst>
              </p:cNvPr>
              <p:cNvSpPr/>
              <p:nvPr/>
            </p:nvSpPr>
            <p:spPr>
              <a:xfrm>
                <a:off x="4126523" y="2255273"/>
                <a:ext cx="4004505" cy="322384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bg1"/>
                </a:solidFill>
                <a:prstDash val="solid"/>
              </a:ln>
            </p:spPr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endParaRPr lang="ko-KR" altLang="en-US" sz="2000" b="1">
                  <a:solidFill>
                    <a:srgbClr val="595959"/>
                  </a:solidFill>
                  <a:latin typeface="나눔스퀘어"/>
                  <a:ea typeface="나눔스퀘어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9E66ADC-0F25-4843-AE73-8838742E83C2}"/>
                  </a:ext>
                </a:extLst>
              </p:cNvPr>
              <p:cNvSpPr/>
              <p:nvPr/>
            </p:nvSpPr>
            <p:spPr>
              <a:xfrm>
                <a:off x="293026" y="2255273"/>
                <a:ext cx="2848760" cy="322384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bg1"/>
                </a:solidFill>
                <a:prstDash val="solid"/>
              </a:ln>
            </p:spPr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endParaRPr lang="ko-KR" altLang="en-US" sz="2000" b="1">
                  <a:solidFill>
                    <a:srgbClr val="595959"/>
                  </a:solidFill>
                  <a:latin typeface="나눔스퀘어"/>
                  <a:ea typeface="나눔스퀘어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039733F-F177-4385-941C-70423C4B01C4}"/>
                  </a:ext>
                </a:extLst>
              </p:cNvPr>
              <p:cNvSpPr/>
              <p:nvPr/>
            </p:nvSpPr>
            <p:spPr>
              <a:xfrm>
                <a:off x="9115765" y="2255273"/>
                <a:ext cx="2848760" cy="322384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 cap="flat" cmpd="sng" algn="ctr">
                <a:solidFill>
                  <a:schemeClr val="bg1"/>
                </a:solidFill>
                <a:prstDash val="solid"/>
              </a:ln>
            </p:spPr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endParaRPr lang="ko-KR" altLang="en-US" sz="2000" b="1">
                  <a:solidFill>
                    <a:srgbClr val="595959"/>
                  </a:solidFill>
                  <a:latin typeface="나눔스퀘어"/>
                  <a:ea typeface="나눔스퀘어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56A0EB-5F2B-4440-9605-6B22EB3DD656}"/>
                  </a:ext>
                </a:extLst>
              </p:cNvPr>
              <p:cNvSpPr txBox="1"/>
              <p:nvPr/>
            </p:nvSpPr>
            <p:spPr>
              <a:xfrm>
                <a:off x="1029847" y="2391508"/>
                <a:ext cx="17857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/>
                  <a:t>Application</a:t>
                </a:r>
                <a:endParaRPr lang="ko-KR" altLang="en-US" sz="2000" b="1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AA46120-DAFC-4F20-ABE7-689C96F0BB7C}"/>
                  </a:ext>
                </a:extLst>
              </p:cNvPr>
              <p:cNvSpPr txBox="1"/>
              <p:nvPr/>
            </p:nvSpPr>
            <p:spPr>
              <a:xfrm>
                <a:off x="5444954" y="2391508"/>
                <a:ext cx="13751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/>
                  <a:t>JDBC</a:t>
                </a:r>
                <a:endParaRPr lang="ko-KR" altLang="en-US" sz="2000" b="1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F3D956A-2399-40D9-B8A3-45928A1F2C7D}"/>
                  </a:ext>
                </a:extLst>
              </p:cNvPr>
              <p:cNvSpPr txBox="1"/>
              <p:nvPr/>
            </p:nvSpPr>
            <p:spPr>
              <a:xfrm>
                <a:off x="9852586" y="2391508"/>
                <a:ext cx="13751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/>
                  <a:t>DBMS</a:t>
                </a:r>
                <a:endParaRPr lang="ko-KR" altLang="en-US" sz="2000" b="1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DCE99A5-07F2-4F2B-B696-699DF8F37317}"/>
                  </a:ext>
                </a:extLst>
              </p:cNvPr>
              <p:cNvSpPr txBox="1"/>
              <p:nvPr/>
            </p:nvSpPr>
            <p:spPr>
              <a:xfrm>
                <a:off x="1029847" y="3544029"/>
                <a:ext cx="1375117" cy="794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SQL String</a:t>
                </a:r>
                <a:br>
                  <a:rPr lang="en-US" altLang="ko-KR" sz="16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</a:br>
                <a:r>
                  <a:rPr lang="en-US" altLang="ko-KR" sz="16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Java Object</a:t>
                </a:r>
                <a:endParaRPr lang="ko-KR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6CBC828-373A-4608-8F51-67F5E8237196}"/>
                  </a:ext>
                </a:extLst>
              </p:cNvPr>
              <p:cNvSpPr txBox="1"/>
              <p:nvPr/>
            </p:nvSpPr>
            <p:spPr>
              <a:xfrm>
                <a:off x="9852585" y="3123256"/>
                <a:ext cx="1510036" cy="4182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Date(customers)</a:t>
                </a:r>
                <a:endParaRPr lang="ko-KR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15F5B6E-8FEF-4FC2-83B3-74D10BD0D9C9}"/>
                  </a:ext>
                </a:extLst>
              </p:cNvPr>
              <p:cNvSpPr txBox="1"/>
              <p:nvPr/>
            </p:nvSpPr>
            <p:spPr>
              <a:xfrm>
                <a:off x="9857722" y="3803190"/>
                <a:ext cx="1520203" cy="4182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Date(rentals)</a:t>
                </a:r>
                <a:endParaRPr lang="ko-KR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43CC4C-6CA0-4C74-B57B-91E70146F690}"/>
                  </a:ext>
                </a:extLst>
              </p:cNvPr>
              <p:cNvSpPr txBox="1"/>
              <p:nvPr/>
            </p:nvSpPr>
            <p:spPr>
              <a:xfrm>
                <a:off x="9852585" y="4518295"/>
                <a:ext cx="1524354" cy="4182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Date(products)</a:t>
                </a:r>
                <a:endParaRPr lang="ko-KR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40C5BAC-8CE7-4983-B617-7C1CACDF5CFC}"/>
                  </a:ext>
                </a:extLst>
              </p:cNvPr>
              <p:cNvSpPr/>
              <p:nvPr/>
            </p:nvSpPr>
            <p:spPr>
              <a:xfrm>
                <a:off x="6340256" y="3288022"/>
                <a:ext cx="1529446" cy="153754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 cap="flat" cmpd="sng" algn="ctr">
                <a:solidFill>
                  <a:schemeClr val="bg1"/>
                </a:solidFill>
                <a:prstDash val="solid"/>
              </a:ln>
            </p:spPr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ko-KR" sz="14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"/>
                    <a:ea typeface="나눔스퀘어"/>
                  </a:rPr>
                  <a:t>JDBC</a:t>
                </a:r>
                <a:br>
                  <a:rPr lang="en-US" altLang="ko-KR" sz="14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"/>
                    <a:ea typeface="나눔스퀘어"/>
                  </a:rPr>
                </a:br>
                <a:r>
                  <a:rPr lang="en-US" altLang="ko-KR" sz="14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"/>
                    <a:ea typeface="나눔스퀘어"/>
                  </a:rPr>
                  <a:t>Driver</a:t>
                </a:r>
                <a:endParaRPr lang="ko-KR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/>
                  <a:ea typeface="나눔스퀘어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BEE8E85C-2A38-4C5E-8F96-5F66AC5532F2}"/>
                  </a:ext>
                </a:extLst>
              </p:cNvPr>
              <p:cNvSpPr/>
              <p:nvPr/>
            </p:nvSpPr>
            <p:spPr>
              <a:xfrm>
                <a:off x="4351182" y="3284394"/>
                <a:ext cx="1727748" cy="165214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 cap="flat" cmpd="sng" algn="ctr">
                <a:solidFill>
                  <a:schemeClr val="bg1"/>
                </a:solidFill>
                <a:prstDash val="solid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ko-KR" sz="14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"/>
                    <a:ea typeface="나눔스퀘어"/>
                  </a:rPr>
                  <a:t>JDBC</a:t>
                </a:r>
                <a:br>
                  <a:rPr lang="en-US" altLang="ko-KR" sz="14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"/>
                    <a:ea typeface="나눔스퀘어"/>
                  </a:rPr>
                </a:br>
                <a:r>
                  <a:rPr lang="en-US" altLang="ko-KR" sz="14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"/>
                    <a:ea typeface="나눔스퀘어"/>
                  </a:rPr>
                  <a:t>Interface</a:t>
                </a:r>
                <a:endParaRPr lang="ko-KR" altLang="en-US" sz="14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"/>
                  <a:ea typeface="나눔스퀘어"/>
                </a:endParaRPr>
              </a:p>
            </p:txBody>
          </p:sp>
        </p:grp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4C246959-6795-4DBD-A0C3-19979F7DED8D}"/>
                </a:ext>
              </a:extLst>
            </p:cNvPr>
            <p:cNvSpPr/>
            <p:nvPr/>
          </p:nvSpPr>
          <p:spPr>
            <a:xfrm>
              <a:off x="3130587" y="1641944"/>
              <a:ext cx="747422" cy="182880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cap="flat" cmpd="sng" algn="ctr">
              <a:solidFill>
                <a:schemeClr val="bg1"/>
              </a:solidFill>
              <a:prstDash val="solid"/>
            </a:ln>
          </p:spPr>
          <p:txBody>
            <a:bodyPr rtlCol="0" anchor="ctr"/>
            <a:lstStyle/>
            <a:p>
              <a:pPr algn="ctr">
                <a:spcBef>
                  <a:spcPct val="0"/>
                </a:spcBef>
              </a:pPr>
              <a:endParaRPr lang="ko-KR" altLang="en-US" sz="2000" b="1">
                <a:solidFill>
                  <a:srgbClr val="595959"/>
                </a:solidFill>
                <a:latin typeface="나눔스퀘어"/>
                <a:ea typeface="나눔스퀘어"/>
              </a:endParaRPr>
            </a:p>
          </p:txBody>
        </p: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D87B33C1-8435-4F1A-9B63-01F1CDFCC5C2}"/>
                </a:ext>
              </a:extLst>
            </p:cNvPr>
            <p:cNvSpPr/>
            <p:nvPr/>
          </p:nvSpPr>
          <p:spPr>
            <a:xfrm>
              <a:off x="7964326" y="1641944"/>
              <a:ext cx="747422" cy="182880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cap="flat" cmpd="sng" algn="ctr">
              <a:solidFill>
                <a:schemeClr val="bg1"/>
              </a:solidFill>
              <a:prstDash val="solid"/>
            </a:ln>
          </p:spPr>
          <p:txBody>
            <a:bodyPr rtlCol="0" anchor="ctr"/>
            <a:lstStyle/>
            <a:p>
              <a:pPr algn="ctr">
                <a:spcBef>
                  <a:spcPct val="0"/>
                </a:spcBef>
              </a:pPr>
              <a:endParaRPr lang="ko-KR" altLang="en-US" sz="2000" b="1">
                <a:solidFill>
                  <a:srgbClr val="595959"/>
                </a:solidFill>
                <a:latin typeface="나눔스퀘어"/>
                <a:ea typeface="나눔스퀘어"/>
              </a:endParaRPr>
            </a:p>
          </p:txBody>
        </p:sp>
        <p:sp>
          <p:nvSpPr>
            <p:cNvPr id="55" name="화살표: 오른쪽 54">
              <a:extLst>
                <a:ext uri="{FF2B5EF4-FFF2-40B4-BE49-F238E27FC236}">
                  <a16:creationId xmlns:a16="http://schemas.microsoft.com/office/drawing/2014/main" id="{FEE6078B-C71B-4B9C-AF5C-B95D3A79E5FF}"/>
                </a:ext>
              </a:extLst>
            </p:cNvPr>
            <p:cNvSpPr/>
            <p:nvPr/>
          </p:nvSpPr>
          <p:spPr>
            <a:xfrm flipH="1">
              <a:off x="3110575" y="2323978"/>
              <a:ext cx="747422" cy="182880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cap="flat" cmpd="sng" algn="ctr">
              <a:solidFill>
                <a:schemeClr val="bg1"/>
              </a:solidFill>
              <a:prstDash val="solid"/>
            </a:ln>
          </p:spPr>
          <p:txBody>
            <a:bodyPr rtlCol="0" anchor="ctr"/>
            <a:lstStyle/>
            <a:p>
              <a:pPr algn="ctr">
                <a:spcBef>
                  <a:spcPct val="0"/>
                </a:spcBef>
              </a:pPr>
              <a:endParaRPr lang="ko-KR" altLang="en-US" sz="2000" b="1">
                <a:solidFill>
                  <a:srgbClr val="595959"/>
                </a:solidFill>
                <a:latin typeface="나눔스퀘어"/>
                <a:ea typeface="나눔스퀘어"/>
              </a:endParaRPr>
            </a:p>
          </p:txBody>
        </p:sp>
        <p:sp>
          <p:nvSpPr>
            <p:cNvPr id="56" name="화살표: 오른쪽 55">
              <a:extLst>
                <a:ext uri="{FF2B5EF4-FFF2-40B4-BE49-F238E27FC236}">
                  <a16:creationId xmlns:a16="http://schemas.microsoft.com/office/drawing/2014/main" id="{AA68E14C-5BF6-47E1-A2D7-AB6B1CDE16AF}"/>
                </a:ext>
              </a:extLst>
            </p:cNvPr>
            <p:cNvSpPr/>
            <p:nvPr/>
          </p:nvSpPr>
          <p:spPr>
            <a:xfrm flipH="1">
              <a:off x="7940185" y="2311272"/>
              <a:ext cx="747422" cy="182880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cap="flat" cmpd="sng" algn="ctr">
              <a:solidFill>
                <a:schemeClr val="bg1"/>
              </a:solidFill>
              <a:prstDash val="solid"/>
            </a:ln>
          </p:spPr>
          <p:txBody>
            <a:bodyPr rtlCol="0" anchor="ctr"/>
            <a:lstStyle/>
            <a:p>
              <a:pPr algn="ctr">
                <a:spcBef>
                  <a:spcPct val="0"/>
                </a:spcBef>
              </a:pPr>
              <a:endParaRPr lang="ko-KR" altLang="en-US" sz="2000" b="1">
                <a:solidFill>
                  <a:srgbClr val="595959"/>
                </a:solidFill>
                <a:latin typeface="나눔스퀘어"/>
                <a:ea typeface="나눔스퀘어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C4866F-A97A-4000-927B-7848E7CE463D}"/>
                </a:ext>
              </a:extLst>
            </p:cNvPr>
            <p:cNvSpPr txBox="1"/>
            <p:nvPr/>
          </p:nvSpPr>
          <p:spPr>
            <a:xfrm>
              <a:off x="3219392" y="2422428"/>
              <a:ext cx="5374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result</a:t>
              </a:r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888C5E4-FFE9-4ECE-9A6A-9BA83D521E85}"/>
                </a:ext>
              </a:extLst>
            </p:cNvPr>
            <p:cNvSpPr txBox="1"/>
            <p:nvPr/>
          </p:nvSpPr>
          <p:spPr>
            <a:xfrm>
              <a:off x="8069309" y="2243687"/>
              <a:ext cx="5374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result</a:t>
              </a:r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24A94C9-1DEC-4898-AAEE-A1DD050B7BF2}"/>
                </a:ext>
              </a:extLst>
            </p:cNvPr>
            <p:cNvSpPr txBox="1"/>
            <p:nvPr/>
          </p:nvSpPr>
          <p:spPr>
            <a:xfrm>
              <a:off x="3098577" y="1290290"/>
              <a:ext cx="81144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Argument</a:t>
              </a:r>
              <a:br>
                <a:rPr lang="en-US" altLang="ko-KR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전달값</a:t>
              </a:r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F365DA7-70FE-4662-B4BB-2A6FD8A14E1A}"/>
                </a:ext>
              </a:extLst>
            </p:cNvPr>
            <p:cNvSpPr txBox="1"/>
            <p:nvPr/>
          </p:nvSpPr>
          <p:spPr>
            <a:xfrm>
              <a:off x="8043161" y="1290290"/>
              <a:ext cx="5228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SQL</a:t>
              </a:r>
            </a:p>
            <a:p>
              <a:pPr algn="ctr"/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Query</a:t>
              </a:r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7" name="TextBox 12">
            <a:extLst>
              <a:ext uri="{FF2B5EF4-FFF2-40B4-BE49-F238E27FC236}">
                <a16:creationId xmlns:a16="http://schemas.microsoft.com/office/drawing/2014/main" id="{465ED445-50D0-4F0C-BFD6-E8338D466491}"/>
              </a:ext>
            </a:extLst>
          </p:cNvPr>
          <p:cNvSpPr txBox="1"/>
          <p:nvPr/>
        </p:nvSpPr>
        <p:spPr>
          <a:xfrm>
            <a:off x="2580131" y="154685"/>
            <a:ext cx="8016425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600" b="1">
                <a:solidFill>
                  <a:schemeClr val="bg2">
                    <a:lumMod val="75000"/>
                  </a:schemeClr>
                </a:solidFill>
                <a:effectLst/>
                <a:latin typeface="나눔스퀘어"/>
                <a:ea typeface="나눔스퀘어"/>
              </a:rPr>
              <a:t>JDBC</a:t>
            </a:r>
            <a:r>
              <a:rPr lang="en-US" altLang="ko-KR" sz="1400">
                <a:solidFill>
                  <a:schemeClr val="bg2">
                    <a:lumMod val="75000"/>
                  </a:schemeClr>
                </a:solidFill>
              </a:rPr>
              <a:t>(Java Database Connectivity)</a:t>
            </a:r>
            <a:r>
              <a:rPr lang="ko-KR" altLang="en-US" sz="1400">
                <a:solidFill>
                  <a:schemeClr val="bg2">
                    <a:lumMod val="75000"/>
                  </a:schemeClr>
                </a:solidFill>
              </a:rPr>
              <a:t>는 자바에서 데이터베이스에 접속할 수 있도록 하는 자바 </a:t>
            </a:r>
            <a:r>
              <a:rPr lang="en-US" altLang="ko-KR" sz="1400">
                <a:solidFill>
                  <a:schemeClr val="bg2">
                    <a:lumMod val="75000"/>
                  </a:schemeClr>
                </a:solidFill>
              </a:rPr>
              <a:t>API</a:t>
            </a:r>
            <a:r>
              <a:rPr lang="ko-KR" altLang="en-US" sz="1400">
                <a:solidFill>
                  <a:schemeClr val="bg2">
                    <a:lumMod val="75000"/>
                  </a:schemeClr>
                </a:solidFill>
              </a:rPr>
              <a:t>이다</a:t>
            </a:r>
            <a:r>
              <a:rPr lang="en-US" altLang="ko-KR" sz="1400">
                <a:solidFill>
                  <a:schemeClr val="bg2">
                    <a:lumMod val="75000"/>
                  </a:schemeClr>
                </a:solidFill>
              </a:rPr>
              <a:t>.  </a:t>
            </a:r>
          </a:p>
          <a:p>
            <a:r>
              <a:rPr lang="en-US" altLang="ko-KR" sz="1400">
                <a:solidFill>
                  <a:schemeClr val="bg2">
                    <a:lumMod val="75000"/>
                  </a:schemeClr>
                </a:solidFill>
              </a:rPr>
              <a:t>                      </a:t>
            </a:r>
            <a:r>
              <a:rPr lang="ko-KR" altLang="en-US" sz="1400">
                <a:solidFill>
                  <a:schemeClr val="bg2">
                    <a:lumMod val="75000"/>
                  </a:schemeClr>
                </a:solidFill>
              </a:rPr>
              <a:t>데이터베이스에서 자료를 쿼리하거나 업데이트하는 방법을 제공한다</a:t>
            </a:r>
            <a:r>
              <a:rPr lang="en-US" altLang="ko-KR" sz="140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lvl="0">
              <a:defRPr/>
            </a:pPr>
            <a:endParaRPr lang="en-US" altLang="ko-KR" sz="2400" b="1">
              <a:solidFill>
                <a:schemeClr val="bg2">
                  <a:lumMod val="75000"/>
                </a:schemeClr>
              </a:solidFill>
              <a:effectLst/>
              <a:latin typeface="나눔스퀘어"/>
              <a:ea typeface="나눔스퀘어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DE2C32-00BB-4FCF-9C6A-1DE47E137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770" y="4133532"/>
            <a:ext cx="9183382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06519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내용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  <a:ln w="19050" cap="flat" cmpd="sng" algn="ctr">
          <a:solidFill>
            <a:schemeClr val="bg1"/>
          </a:solidFill>
          <a:prstDash val="solid"/>
        </a:ln>
      </a:spPr>
      <a:bodyPr anchor="ctr"/>
      <a:lstStyle>
        <a:defPPr algn="ctr">
          <a:spcBef>
            <a:spcPct val="0"/>
          </a:spcBef>
          <a:defRPr sz="2000" b="1" smtClean="0">
            <a:solidFill>
              <a:srgbClr val="595959"/>
            </a:solidFill>
            <a:latin typeface="나눔스퀘어"/>
            <a:ea typeface="나눔스퀘어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5100</TotalTime>
  <Words>818</Words>
  <Application>Microsoft Office PowerPoint</Application>
  <PresentationFormat>와이드스크린</PresentationFormat>
  <Paragraphs>160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17</vt:i4>
      </vt:variant>
    </vt:vector>
  </HeadingPairs>
  <TitlesOfParts>
    <vt:vector size="29" baseType="lpstr">
      <vt:lpstr>noto</vt:lpstr>
      <vt:lpstr>나눔스퀘어</vt:lpstr>
      <vt:lpstr>나눔스퀘어 Bold</vt:lpstr>
      <vt:lpstr>나눔스퀘어 ExtraBold</vt:lpstr>
      <vt:lpstr>맑은 고딕</vt:lpstr>
      <vt:lpstr>Arial</vt:lpstr>
      <vt:lpstr>Consolas</vt:lpstr>
      <vt:lpstr>Gill Sans MT</vt:lpstr>
      <vt:lpstr>메인 레이아웃_1</vt:lpstr>
      <vt:lpstr>목차 레이아웃</vt:lpstr>
      <vt:lpstr>내용 레이아웃</vt:lpstr>
      <vt:lpstr>갤러리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신유철</cp:lastModifiedBy>
  <cp:revision>211</cp:revision>
  <cp:lastPrinted>2022-04-29T07:12:28Z</cp:lastPrinted>
  <dcterms:created xsi:type="dcterms:W3CDTF">2017-10-13T13:12:51Z</dcterms:created>
  <dcterms:modified xsi:type="dcterms:W3CDTF">2023-08-12T20:05:39Z</dcterms:modified>
  <cp:version/>
</cp:coreProperties>
</file>