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325" r:id="rId3"/>
    <p:sldId id="326" r:id="rId4"/>
    <p:sldId id="340" r:id="rId5"/>
    <p:sldId id="344" r:id="rId6"/>
    <p:sldId id="259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5" r:id="rId15"/>
    <p:sldId id="337" r:id="rId16"/>
    <p:sldId id="338" r:id="rId17"/>
    <p:sldId id="334" r:id="rId18"/>
    <p:sldId id="339" r:id="rId19"/>
    <p:sldId id="341" r:id="rId20"/>
    <p:sldId id="342" r:id="rId21"/>
    <p:sldId id="34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C43F5-1AC5-4C44-8F3E-77345F9FAEA5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ECEED-2D1E-4234-8ABF-AD742E2DD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0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9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76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56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26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2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24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934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46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701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77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5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62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4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5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6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종합유통업체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AB44-9EBA-4A8A-A0AA-A27D9BF1CBE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933C5-48C9-4B03-9FDC-6A2711FF9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88A97-7A2B-4793-A0EB-709C12739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4B5FD-6EAD-4849-BBDF-F8B834E5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9D23-CA73-462B-AFF3-16B64CE34B8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7308D-B7E9-46B5-9B22-4E5261B8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5E820-AB99-4F09-A7C3-806C3D3F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93A1-83E8-48B1-90A1-F8FFCD482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D057E-0C8C-406A-B2F6-C8402795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E002D-5B76-4A4F-B97D-739BEE0B4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9B02-9AE9-4BF4-9333-EE079B82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9D23-CA73-462B-AFF3-16B64CE34B8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91923-3859-4AE4-8231-39B866DB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D38E3-C55C-48ED-A249-1E5B9299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93A1-83E8-48B1-90A1-F8FFCD482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7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5480C8-E7B0-42D6-B743-8918DF0E7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E1D53-A579-4AEF-9803-B253AE4D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F030B-744D-4C74-833E-165A4A71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9D23-CA73-462B-AFF3-16B64CE34B8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B1D3B-1EDD-4075-ACDA-7E11B071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445E5-A9DF-437C-BC9E-D531212F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93A1-83E8-48B1-90A1-F8FFCD482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92CF8-2D41-44EE-9DE7-EC1581E3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8C794-50EE-474A-8C77-4CC780E4C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0B258-F545-439B-924A-A13E0422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9D23-CA73-462B-AFF3-16B64CE34B8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4FE87-8CAA-426D-9E11-77A75332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C7296-C41E-494F-BB4D-7C6A790B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93A1-83E8-48B1-90A1-F8FFCD482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7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77C3A-328E-4BFE-9030-0565AC5E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C38F4-B7D0-4BBB-9C1C-AF166D68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462BA-0AF8-49CC-8B44-82F67AB7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9D23-CA73-462B-AFF3-16B64CE34B8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C14E5-388A-4F1C-AE84-D3425E03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DA979-D5B2-456D-B46C-D79A4C68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93A1-83E8-48B1-90A1-F8FFCD482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61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3D958-25C2-4D8F-882E-CAEC5C34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373FF-445A-4DFE-B2A8-E6C26906B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A290B-71B5-44D5-B6C1-862111116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15E301-D747-4FAD-A416-7F4EBD52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9D23-CA73-462B-AFF3-16B64CE34B8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BA6CF-9754-44E2-BEB2-A3D6CD3A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505A1-2EFC-4366-871A-BF9D2BD5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93A1-83E8-48B1-90A1-F8FFCD482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6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C2E94-5A8E-42CD-A860-F1C51637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225407-F8A4-4BDD-B76E-4026C4D3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B826E-A16E-40B6-B906-DCF6B4E22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0C6139-D29F-4211-90FD-60D2AC53E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9E9748-0827-4779-9E4D-87C199434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6535A1-4045-42E6-84DB-99D5A5F6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9D23-CA73-462B-AFF3-16B64CE34B8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F6387-F1E0-4F47-BE6E-ADD3007C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980D8-5E9A-4A95-A5BF-A1BCD213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93A1-83E8-48B1-90A1-F8FFCD482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92B36-CF4E-4020-A3C3-B0A9436C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FD1487-E07A-43DD-902C-AF8708AF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9D23-CA73-462B-AFF3-16B64CE34B8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2DBFF7-18D4-4926-AED9-B3C96587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83D0B5-2741-4CEE-B35E-EDC50632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93A1-83E8-48B1-90A1-F8FFCD482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2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C9D93-1268-4957-B225-B4E9D6AA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9D23-CA73-462B-AFF3-16B64CE34B8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48C01-8EF1-4B51-B57C-E7D17E01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5B7A5-5D01-458C-858E-A2055419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93A1-83E8-48B1-90A1-F8FFCD482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7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EA0CD-3461-4EE0-BF19-C1763AEE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6FF7B-7F3F-40CE-8700-36AA5027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FB92A-E234-4CD7-A6A1-FCBF1CD25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BA990E-B637-49AC-87D9-E4753090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9D23-CA73-462B-AFF3-16B64CE34B8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84498-92AB-4F82-91F0-850D6C14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8BC88-3E78-49C0-9898-D81B886E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93A1-83E8-48B1-90A1-F8FFCD482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2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489CA-9244-4F04-8CD1-F6A207AD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8EA037-DED5-4971-8049-2BE68BC96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ADA0E-4918-4B9F-BDB3-BA1DC10DA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90AEF-7302-4E15-A658-CBE7F42F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9D23-CA73-462B-AFF3-16B64CE34B8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E636A3-CAC2-4304-8A30-D425F641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B1C3A-A0B0-44FA-8F6E-648D3753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E93A1-83E8-48B1-90A1-F8FFCD482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0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E0F08C-8DAC-47CE-866F-AEBE54D3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7A629-BA82-471F-A7F7-A21FF59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93D36-D0B5-4F45-BE3B-CA8F2C125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C9D23-CA73-462B-AFF3-16B64CE34B8B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8B6DB-2789-4F2E-A637-790D004E0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1AA37-8323-44A3-B96E-5991AD9B1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93A1-83E8-48B1-90A1-F8FFCD482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2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ji0117@dau.ac.k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24646" y="1850792"/>
            <a:ext cx="5749669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84032" y="2313239"/>
            <a:ext cx="7997702" cy="1215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2021 </a:t>
            </a:r>
            <a:r>
              <a:rPr lang="ko-KR" altLang="en-US" sz="2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학습용 데이터 활용 </a:t>
            </a:r>
            <a:r>
              <a:rPr lang="ko-KR" altLang="en-US" sz="26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해커톤</a:t>
            </a:r>
            <a:r>
              <a:rPr lang="ko-KR" altLang="en-US" sz="2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경진대회</a:t>
            </a:r>
            <a:endParaRPr lang="en-US" altLang="ko-KR" sz="2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2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설명회 </a:t>
            </a:r>
            <a:r>
              <a:rPr lang="en-US" altLang="ko-KR" sz="2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89E5F-E637-4646-8413-5C86F5E729D2}"/>
              </a:ext>
            </a:extLst>
          </p:cNvPr>
          <p:cNvSpPr txBox="1"/>
          <p:nvPr/>
        </p:nvSpPr>
        <p:spPr>
          <a:xfrm>
            <a:off x="1323428" y="4466844"/>
            <a:ext cx="7482287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주관기관 </a:t>
            </a:r>
            <a:r>
              <a:rPr lang="en-US" altLang="ko-KR" sz="1600" b="1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주최 </a:t>
            </a:r>
            <a:r>
              <a:rPr lang="en-US" altLang="ko-KR" sz="1600" b="1" dirty="0"/>
              <a:t>:</a:t>
            </a:r>
            <a:endParaRPr lang="ko-KR" altLang="en-US" sz="16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A98E667-F44E-4B57-85DD-2551F0DB6D70}"/>
              </a:ext>
            </a:extLst>
          </p:cNvPr>
          <p:cNvCxnSpPr>
            <a:cxnSpLocks/>
          </p:cNvCxnSpPr>
          <p:nvPr/>
        </p:nvCxnSpPr>
        <p:spPr>
          <a:xfrm>
            <a:off x="3179065" y="3907407"/>
            <a:ext cx="5795250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048B5-C4A4-44EB-A719-81B92703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6" name="Picture 2" descr="동아대학교병원 로고">
            <a:extLst>
              <a:ext uri="{FF2B5EF4-FFF2-40B4-BE49-F238E27FC236}">
                <a16:creationId xmlns:a16="http://schemas.microsoft.com/office/drawing/2014/main" id="{8D363F69-DF34-4845-B651-CE6449EA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027" y="4866435"/>
            <a:ext cx="1887641" cy="52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동아대학교 로고">
            <a:extLst>
              <a:ext uri="{FF2B5EF4-FFF2-40B4-BE49-F238E27FC236}">
                <a16:creationId xmlns:a16="http://schemas.microsoft.com/office/drawing/2014/main" id="{38D9B4F5-5BF1-4CB3-B312-AD692884F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577" y="4865026"/>
            <a:ext cx="1435110" cy="5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790146E-CEAA-4D4F-BED0-D9FE0E08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087" y="4865026"/>
            <a:ext cx="1285613" cy="3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부산경제진흥원 신년 계획]부산 경제 컨트롤타워 될까 &amp;lt; 산업 &amp;lt; 뉴스 &amp;lt; 기사본문 - 부산제일경제">
            <a:extLst>
              <a:ext uri="{FF2B5EF4-FFF2-40B4-BE49-F238E27FC236}">
                <a16:creationId xmlns:a16="http://schemas.microsoft.com/office/drawing/2014/main" id="{8050D87B-4F23-4AEA-B340-1B1F0C848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363" y="4774298"/>
            <a:ext cx="1770077" cy="50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과학기술정보통신부 로고">
            <a:extLst>
              <a:ext uri="{FF2B5EF4-FFF2-40B4-BE49-F238E27FC236}">
                <a16:creationId xmlns:a16="http://schemas.microsoft.com/office/drawing/2014/main" id="{2D249205-D228-498A-942E-97AC54FE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28" y="5530749"/>
            <a:ext cx="1887641" cy="58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한국지능정보사회진흥원 | 일반현황 | ALIO : 공공기관 경영정보 공개시스템">
            <a:extLst>
              <a:ext uri="{FF2B5EF4-FFF2-40B4-BE49-F238E27FC236}">
                <a16:creationId xmlns:a16="http://schemas.microsoft.com/office/drawing/2014/main" id="{973C91CB-0BC6-4B60-B0EB-DDEC19C69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169" y="5609022"/>
            <a:ext cx="1995831" cy="42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D23FCA6-6B29-4D4C-904C-87F6D0151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817" y="4774298"/>
            <a:ext cx="1012118" cy="52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디지털 뉴딜 로고 - 디지털 뉴딜">
            <a:extLst>
              <a:ext uri="{FF2B5EF4-FFF2-40B4-BE49-F238E27FC236}">
                <a16:creationId xmlns:a16="http://schemas.microsoft.com/office/drawing/2014/main" id="{0B7A294D-2D68-4D2B-BA69-5567C38E8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73" y="5509597"/>
            <a:ext cx="1460894" cy="49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46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771563"/>
            <a:ext cx="43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음성데이터 수집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42058C-17E0-4F69-99EB-854B1741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220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34F8DD-51DE-4097-8FC0-7F2E93D73036}"/>
              </a:ext>
            </a:extLst>
          </p:cNvPr>
          <p:cNvSpPr/>
          <p:nvPr/>
        </p:nvSpPr>
        <p:spPr>
          <a:xfrm>
            <a:off x="1093643" y="5469554"/>
            <a:ext cx="8952489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고정 발화 과제 중 단어 읽기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문장 읽기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문단 읽기에서는 읽기자극책자를 통해 </a:t>
            </a:r>
            <a:endParaRPr lang="en-US" altLang="ko-KR" dirty="0">
              <a:latin typeface="나눔고딕" panose="020B0600000101010101" charset="-127"/>
              <a:ea typeface="나눔고딕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발화를 유도하며 </a:t>
            </a:r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B0600000101010101" charset="-127"/>
                <a:ea typeface="나눔고딕" panose="020B0600000101010101" charset="-127"/>
              </a:rPr>
              <a:t>대상자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가 정확하게 읽지 못할 시 한 번 더 실시한다</a:t>
            </a: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.</a:t>
            </a:r>
          </a:p>
        </p:txBody>
      </p:sp>
      <p:pic>
        <p:nvPicPr>
          <p:cNvPr id="21" name="Picture 5" descr="C:\Users\DB400\Desktop\3.jpg">
            <a:extLst>
              <a:ext uri="{FF2B5EF4-FFF2-40B4-BE49-F238E27FC236}">
                <a16:creationId xmlns:a16="http://schemas.microsoft.com/office/drawing/2014/main" id="{13CFBBFF-FC84-4FE3-9DF8-6597A31D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r="2240"/>
          <a:stretch>
            <a:fillRect/>
          </a:stretch>
        </p:blipFill>
        <p:spPr bwMode="auto">
          <a:xfrm>
            <a:off x="2162184" y="1858554"/>
            <a:ext cx="3272146" cy="3410526"/>
          </a:xfrm>
          <a:prstGeom prst="rect">
            <a:avLst/>
          </a:prstGeom>
          <a:noFill/>
        </p:spPr>
      </p:pic>
      <p:pic>
        <p:nvPicPr>
          <p:cNvPr id="22" name="Picture 6" descr="C:\Users\DB400\Desktop\s.jpg">
            <a:extLst>
              <a:ext uri="{FF2B5EF4-FFF2-40B4-BE49-F238E27FC236}">
                <a16:creationId xmlns:a16="http://schemas.microsoft.com/office/drawing/2014/main" id="{001AD866-DEA7-4A39-B520-BEA5BEC4B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r="2053" b="2208"/>
          <a:stretch>
            <a:fillRect/>
          </a:stretch>
        </p:blipFill>
        <p:spPr bwMode="auto">
          <a:xfrm>
            <a:off x="5872457" y="1919572"/>
            <a:ext cx="3055002" cy="3346739"/>
          </a:xfrm>
          <a:prstGeom prst="rect">
            <a:avLst/>
          </a:prstGeom>
          <a:noFill/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B03B38-3D7A-4A42-A71E-CF62F690EE80}"/>
              </a:ext>
            </a:extLst>
          </p:cNvPr>
          <p:cNvCxnSpPr/>
          <p:nvPr/>
        </p:nvCxnSpPr>
        <p:spPr>
          <a:xfrm>
            <a:off x="229473" y="2319009"/>
            <a:ext cx="1009816" cy="2667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93B7955-FEAE-49C1-B7C1-81A120B8E890}"/>
              </a:ext>
            </a:extLst>
          </p:cNvPr>
          <p:cNvCxnSpPr/>
          <p:nvPr/>
        </p:nvCxnSpPr>
        <p:spPr>
          <a:xfrm>
            <a:off x="229473" y="1914489"/>
            <a:ext cx="1009816" cy="8719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37348A-5CCB-4E2C-9322-C058329FC6F8}"/>
              </a:ext>
            </a:extLst>
          </p:cNvPr>
          <p:cNvSpPr txBox="1"/>
          <p:nvPr/>
        </p:nvSpPr>
        <p:spPr>
          <a:xfrm>
            <a:off x="156644" y="1935322"/>
            <a:ext cx="295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증례기록지</a:t>
            </a:r>
            <a:endParaRPr lang="en-US" altLang="ko-KR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7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771563"/>
            <a:ext cx="514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음성데이터 수집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정제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가공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검수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42058C-17E0-4F69-99EB-854B1741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220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7BFEAF94-F0B9-4FC2-B97B-0FC09EAE1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486" y="2060876"/>
            <a:ext cx="3660173" cy="235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9" name="그룹 16">
            <a:extLst>
              <a:ext uri="{FF2B5EF4-FFF2-40B4-BE49-F238E27FC236}">
                <a16:creationId xmlns:a16="http://schemas.microsoft.com/office/drawing/2014/main" id="{1C0F4382-8657-48B2-8198-22BC13E6C8FD}"/>
              </a:ext>
            </a:extLst>
          </p:cNvPr>
          <p:cNvGrpSpPr/>
          <p:nvPr/>
        </p:nvGrpSpPr>
        <p:grpSpPr>
          <a:xfrm>
            <a:off x="1090486" y="1904922"/>
            <a:ext cx="3660269" cy="2507643"/>
            <a:chOff x="7296321" y="1108800"/>
            <a:chExt cx="3781677" cy="270763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ECBFAF5-6F91-49C4-8D62-450CAD473081}"/>
                </a:ext>
              </a:extLst>
            </p:cNvPr>
            <p:cNvSpPr/>
            <p:nvPr/>
          </p:nvSpPr>
          <p:spPr>
            <a:xfrm>
              <a:off x="7296321" y="1288219"/>
              <a:ext cx="3781677" cy="2528213"/>
            </a:xfrm>
            <a:prstGeom prst="rect">
              <a:avLst/>
            </a:prstGeom>
            <a:noFill/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8488A0-2A82-4DF3-B09C-7E0AFDCCD774}"/>
                </a:ext>
              </a:extLst>
            </p:cNvPr>
            <p:cNvSpPr/>
            <p:nvPr/>
          </p:nvSpPr>
          <p:spPr>
            <a:xfrm>
              <a:off x="7930798" y="1108800"/>
              <a:ext cx="2387017" cy="41703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89E3BE-F234-4E74-97D9-3D6CD9F1B1C4}"/>
                </a:ext>
              </a:extLst>
            </p:cNvPr>
            <p:cNvSpPr txBox="1"/>
            <p:nvPr/>
          </p:nvSpPr>
          <p:spPr>
            <a:xfrm>
              <a:off x="7947099" y="1119559"/>
              <a:ext cx="23739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확인</a:t>
              </a:r>
              <a:endParaRPr lang="ko-KR" altLang="en-US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E4466FA-B448-4DC7-9943-B42D25C4FFA2}"/>
              </a:ext>
            </a:extLst>
          </p:cNvPr>
          <p:cNvSpPr txBox="1"/>
          <p:nvPr/>
        </p:nvSpPr>
        <p:spPr>
          <a:xfrm>
            <a:off x="6517348" y="2071055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음성 데이터 확인</a:t>
            </a:r>
            <a:endParaRPr lang="ko-KR" altLang="en-US" sz="16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41AFBB-51BC-4A30-82DC-CCBB4870BCB4}"/>
              </a:ext>
            </a:extLst>
          </p:cNvPr>
          <p:cNvSpPr txBox="1"/>
          <p:nvPr/>
        </p:nvSpPr>
        <p:spPr>
          <a:xfrm>
            <a:off x="6477182" y="2409456"/>
            <a:ext cx="3180679" cy="682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녹음한 음성 데이터의 끊김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음향 크기를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포함한 오류 상태를 확인한다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647E4F-0A18-4161-834E-B2D5DFD12B5B}"/>
              </a:ext>
            </a:extLst>
          </p:cNvPr>
          <p:cNvSpPr txBox="1"/>
          <p:nvPr/>
        </p:nvSpPr>
        <p:spPr>
          <a:xfrm>
            <a:off x="5876387" y="195246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7CAD0C-F195-4989-98C5-7120D8C01189}"/>
              </a:ext>
            </a:extLst>
          </p:cNvPr>
          <p:cNvSpPr txBox="1"/>
          <p:nvPr/>
        </p:nvSpPr>
        <p:spPr>
          <a:xfrm>
            <a:off x="6534203" y="3296363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음성 데이터 분절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279FB3-1203-4B3E-87DE-3227D974672C}"/>
              </a:ext>
            </a:extLst>
          </p:cNvPr>
          <p:cNvSpPr txBox="1"/>
          <p:nvPr/>
        </p:nvSpPr>
        <p:spPr>
          <a:xfrm>
            <a:off x="6494037" y="3634764"/>
            <a:ext cx="4958409" cy="359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연속된 음성 녹음 파일은 증례기록지에 나타난 문장별로 분절함 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9FA957-F7B1-4DE7-A073-2417CCED7341}"/>
              </a:ext>
            </a:extLst>
          </p:cNvPr>
          <p:cNvSpPr txBox="1"/>
          <p:nvPr/>
        </p:nvSpPr>
        <p:spPr>
          <a:xfrm>
            <a:off x="5893242" y="3177777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E46D92-8B1A-4BE2-90CD-09B66E7C78E6}"/>
              </a:ext>
            </a:extLst>
          </p:cNvPr>
          <p:cNvSpPr txBox="1"/>
          <p:nvPr/>
        </p:nvSpPr>
        <p:spPr>
          <a:xfrm>
            <a:off x="6517348" y="441833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검수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CE1A9F-5E1F-4175-A612-025651A0E2E0}"/>
              </a:ext>
            </a:extLst>
          </p:cNvPr>
          <p:cNvSpPr txBox="1"/>
          <p:nvPr/>
        </p:nvSpPr>
        <p:spPr>
          <a:xfrm>
            <a:off x="6477182" y="4756735"/>
            <a:ext cx="3898824" cy="682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분절된 음성 녹음 파일이 각 문장의 내용을 정확히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포함하는지에 대한 오류 상태를 확인함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005942-AB7F-4F20-930C-A65E4D1D65A9}"/>
              </a:ext>
            </a:extLst>
          </p:cNvPr>
          <p:cNvSpPr txBox="1"/>
          <p:nvPr/>
        </p:nvSpPr>
        <p:spPr>
          <a:xfrm>
            <a:off x="5876387" y="4299748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710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31E3641-A9C9-4889-A1DE-7427BDCDED5C}"/>
              </a:ext>
            </a:extLst>
          </p:cNvPr>
          <p:cNvSpPr/>
          <p:nvPr/>
        </p:nvSpPr>
        <p:spPr>
          <a:xfrm>
            <a:off x="2922754" y="1584073"/>
            <a:ext cx="2389894" cy="23786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0605C9-F23E-46A5-9F26-8C4862E81A3F}"/>
              </a:ext>
            </a:extLst>
          </p:cNvPr>
          <p:cNvSpPr/>
          <p:nvPr/>
        </p:nvSpPr>
        <p:spPr>
          <a:xfrm>
            <a:off x="6288612" y="1555197"/>
            <a:ext cx="2389894" cy="2378658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28575"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506CD-9F0E-44C5-B443-8FC64840066E}"/>
              </a:ext>
            </a:extLst>
          </p:cNvPr>
          <p:cNvSpPr txBox="1"/>
          <p:nvPr/>
        </p:nvSpPr>
        <p:spPr>
          <a:xfrm>
            <a:off x="3122011" y="2552807"/>
            <a:ext cx="199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wav </a:t>
            </a:r>
            <a:r>
              <a:rPr lang="ko-KR" altLang="en-US" sz="2000" b="1" dirty="0"/>
              <a:t>음원 파일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C2A518-FE32-4EE3-A758-B4873E180538}"/>
              </a:ext>
            </a:extLst>
          </p:cNvPr>
          <p:cNvSpPr txBox="1"/>
          <p:nvPr/>
        </p:nvSpPr>
        <p:spPr>
          <a:xfrm>
            <a:off x="6323164" y="2480792"/>
            <a:ext cx="2389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NPY(</a:t>
            </a:r>
            <a:r>
              <a:rPr lang="en-US" altLang="ko-KR" sz="2000" b="1" dirty="0" err="1"/>
              <a:t>Numpy</a:t>
            </a:r>
            <a:r>
              <a:rPr lang="en-US" altLang="ko-KR" sz="2000" b="1" dirty="0"/>
              <a:t> array) </a:t>
            </a:r>
            <a:r>
              <a:rPr lang="ko-KR" altLang="en-US" sz="2000" b="1" dirty="0"/>
              <a:t>파일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655739"/>
            <a:ext cx="437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음성데이터 변환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7565AF9-1B24-48EF-ADB2-2433E9ACEC91}"/>
              </a:ext>
            </a:extLst>
          </p:cNvPr>
          <p:cNvSpPr/>
          <p:nvPr/>
        </p:nvSpPr>
        <p:spPr>
          <a:xfrm>
            <a:off x="5597643" y="2572068"/>
            <a:ext cx="437597" cy="398329"/>
          </a:xfrm>
          <a:prstGeom prst="rightArrow">
            <a:avLst/>
          </a:prstGeom>
          <a:noFill/>
          <a:ln w="47625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8080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8C3A7D-D410-465C-B728-C3AAE43EA034}"/>
              </a:ext>
            </a:extLst>
          </p:cNvPr>
          <p:cNvSpPr txBox="1"/>
          <p:nvPr/>
        </p:nvSpPr>
        <p:spPr>
          <a:xfrm>
            <a:off x="1766487" y="4228931"/>
            <a:ext cx="8786399" cy="1841017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배포의 효율성을 위해 본 대회에서는 </a:t>
            </a:r>
            <a:r>
              <a:rPr lang="en-US" altLang="ko-KR" sz="2000" dirty="0"/>
              <a:t>wav </a:t>
            </a:r>
            <a:r>
              <a:rPr lang="ko-KR" altLang="en-US" sz="2000" dirty="0"/>
              <a:t>음원 파일을 </a:t>
            </a:r>
            <a:r>
              <a:rPr lang="en-US" altLang="ko-KR" sz="2000" dirty="0"/>
              <a:t>NPY(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array)</a:t>
            </a:r>
            <a:r>
              <a:rPr lang="ko-KR" altLang="en-US" sz="2000" dirty="0"/>
              <a:t>파일로 변환하여 배포함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Sample rate</a:t>
            </a:r>
            <a:r>
              <a:rPr lang="ko-KR" altLang="en-US" sz="2000" dirty="0"/>
              <a:t>는 </a:t>
            </a:r>
            <a:r>
              <a:rPr lang="en-US" altLang="ko-KR" sz="2000" dirty="0"/>
              <a:t>16,000</a:t>
            </a:r>
            <a:r>
              <a:rPr lang="ko-KR" altLang="en-US" sz="2000" dirty="0"/>
              <a:t>개로 설정함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97B8C29-4BE7-4FFE-87D6-5A77159185F7}"/>
              </a:ext>
            </a:extLst>
          </p:cNvPr>
          <p:cNvSpPr/>
          <p:nvPr/>
        </p:nvSpPr>
        <p:spPr>
          <a:xfrm>
            <a:off x="1545955" y="4170460"/>
            <a:ext cx="9227465" cy="238273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9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655739"/>
            <a:ext cx="437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배포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6C1496-6191-42B8-AB35-9D5C02D39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6" t="14136" r="45522" b="63670"/>
          <a:stretch/>
        </p:blipFill>
        <p:spPr>
          <a:xfrm>
            <a:off x="744397" y="2026088"/>
            <a:ext cx="3784931" cy="142689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5AFB5C-3657-4646-B399-725546D1A8F2}"/>
              </a:ext>
            </a:extLst>
          </p:cNvPr>
          <p:cNvCxnSpPr/>
          <p:nvPr/>
        </p:nvCxnSpPr>
        <p:spPr>
          <a:xfrm>
            <a:off x="275341" y="1871044"/>
            <a:ext cx="1009816" cy="2667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BA62ED-B947-46A9-B50D-2D0E41ACD0BA}"/>
              </a:ext>
            </a:extLst>
          </p:cNvPr>
          <p:cNvCxnSpPr/>
          <p:nvPr/>
        </p:nvCxnSpPr>
        <p:spPr>
          <a:xfrm>
            <a:off x="275341" y="1466524"/>
            <a:ext cx="1009816" cy="8719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C5F360-F1CF-45A8-8EEE-FC41CA80EA0B}"/>
              </a:ext>
            </a:extLst>
          </p:cNvPr>
          <p:cNvSpPr txBox="1"/>
          <p:nvPr/>
        </p:nvSpPr>
        <p:spPr>
          <a:xfrm>
            <a:off x="199840" y="1499125"/>
            <a:ext cx="295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구성</a:t>
            </a:r>
            <a:endParaRPr lang="en-US" altLang="ko-KR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7AAC96-33D0-4283-B50C-47C1BE5070D0}"/>
              </a:ext>
            </a:extLst>
          </p:cNvPr>
          <p:cNvSpPr txBox="1"/>
          <p:nvPr/>
        </p:nvSpPr>
        <p:spPr>
          <a:xfrm>
            <a:off x="6300892" y="1844448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 &amp; Test Data</a:t>
            </a:r>
            <a:endParaRPr lang="ko-KR" altLang="en-US" sz="16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25FFC-E389-48DC-916F-552FD2E3BFC4}"/>
              </a:ext>
            </a:extLst>
          </p:cNvPr>
          <p:cNvSpPr txBox="1"/>
          <p:nvPr/>
        </p:nvSpPr>
        <p:spPr>
          <a:xfrm>
            <a:off x="6300892" y="2182848"/>
            <a:ext cx="3732112" cy="682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본 대회에서는 사전 </a:t>
            </a: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라벨링된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라벨링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없는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로 구분하여 제공함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(8:2)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7D92D-9C6E-4A97-9AE3-573318ECF9E1}"/>
              </a:ext>
            </a:extLst>
          </p:cNvPr>
          <p:cNvSpPr txBox="1"/>
          <p:nvPr/>
        </p:nvSpPr>
        <p:spPr>
          <a:xfrm>
            <a:off x="5661831" y="1726118"/>
            <a:ext cx="440974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7045E1-8251-46DC-8B14-A9D3636EB2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6" t="14616" r="43574" b="66142"/>
          <a:stretch/>
        </p:blipFill>
        <p:spPr>
          <a:xfrm>
            <a:off x="275341" y="3306625"/>
            <a:ext cx="4833554" cy="10411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D0F5CDD-59B1-4258-8E5E-E09AF64DD224}"/>
              </a:ext>
            </a:extLst>
          </p:cNvPr>
          <p:cNvSpPr txBox="1"/>
          <p:nvPr/>
        </p:nvSpPr>
        <p:spPr>
          <a:xfrm>
            <a:off x="6304417" y="3034636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 Data</a:t>
            </a:r>
            <a:endParaRPr lang="ko-KR" altLang="en-US" sz="16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3C410A-E4BA-4128-9604-0F233E2814CE}"/>
              </a:ext>
            </a:extLst>
          </p:cNvPr>
          <p:cNvSpPr txBox="1"/>
          <p:nvPr/>
        </p:nvSpPr>
        <p:spPr>
          <a:xfrm>
            <a:off x="6304417" y="3373036"/>
            <a:ext cx="3841116" cy="682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세 클래스로 구분된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를 확인할 수 있음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퇴행성 </a:t>
            </a: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뇌질환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대상군으로 구분할 수 있음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4A87E6-05B4-4BC9-9024-62C09D51E5E1}"/>
              </a:ext>
            </a:extLst>
          </p:cNvPr>
          <p:cNvSpPr txBox="1"/>
          <p:nvPr/>
        </p:nvSpPr>
        <p:spPr>
          <a:xfrm>
            <a:off x="5665356" y="2916306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284251BE-103C-46E1-969D-25E196A578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3" r="3678" b="25162"/>
          <a:stretch/>
        </p:blipFill>
        <p:spPr>
          <a:xfrm>
            <a:off x="199840" y="4484711"/>
            <a:ext cx="4519593" cy="18153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34689F-4461-46BD-A8E5-B51E25363CB1}"/>
              </a:ext>
            </a:extLst>
          </p:cNvPr>
          <p:cNvSpPr txBox="1"/>
          <p:nvPr/>
        </p:nvSpPr>
        <p:spPr>
          <a:xfrm>
            <a:off x="6304417" y="420637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Train Data </a:t>
            </a:r>
            <a:r>
              <a: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1C02EF-F5FA-42EB-B515-7F262C415C12}"/>
              </a:ext>
            </a:extLst>
          </p:cNvPr>
          <p:cNvSpPr txBox="1"/>
          <p:nvPr/>
        </p:nvSpPr>
        <p:spPr>
          <a:xfrm>
            <a:off x="6304417" y="4544779"/>
            <a:ext cx="4653838" cy="1975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각 압축 파일 내에는 다음과 같이 파일이 구성되어 있음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대상군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구분 번호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 – (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문장 구분 번호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).</a:t>
            </a:r>
            <a:r>
              <a:rPr lang="en-US" altLang="ko-KR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npy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대상군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구분 번호는 대상군에 속한 사람의 순번이며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1~80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 혹은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1~40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번으로 구성됨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문장 구분 번호는 </a:t>
            </a: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발화문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구분 번호로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문장읽기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(1~30),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문단읽기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(31~40)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으로 구성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2EBEFB-866E-427B-84C4-F0F485378037}"/>
              </a:ext>
            </a:extLst>
          </p:cNvPr>
          <p:cNvSpPr txBox="1"/>
          <p:nvPr/>
        </p:nvSpPr>
        <p:spPr>
          <a:xfrm>
            <a:off x="5665356" y="408804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48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655739"/>
            <a:ext cx="437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배포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5AFB5C-3657-4646-B399-725546D1A8F2}"/>
              </a:ext>
            </a:extLst>
          </p:cNvPr>
          <p:cNvCxnSpPr/>
          <p:nvPr/>
        </p:nvCxnSpPr>
        <p:spPr>
          <a:xfrm>
            <a:off x="275341" y="1871044"/>
            <a:ext cx="1009816" cy="2667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BA62ED-B947-46A9-B50D-2D0E41ACD0BA}"/>
              </a:ext>
            </a:extLst>
          </p:cNvPr>
          <p:cNvCxnSpPr/>
          <p:nvPr/>
        </p:nvCxnSpPr>
        <p:spPr>
          <a:xfrm>
            <a:off x="275341" y="1466524"/>
            <a:ext cx="1009816" cy="8719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C5F360-F1CF-45A8-8EEE-FC41CA80EA0B}"/>
              </a:ext>
            </a:extLst>
          </p:cNvPr>
          <p:cNvSpPr txBox="1"/>
          <p:nvPr/>
        </p:nvSpPr>
        <p:spPr>
          <a:xfrm>
            <a:off x="199840" y="1499125"/>
            <a:ext cx="295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구성</a:t>
            </a:r>
            <a:endParaRPr lang="en-US" altLang="ko-KR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7AAC96-33D0-4283-B50C-47C1BE5070D0}"/>
              </a:ext>
            </a:extLst>
          </p:cNvPr>
          <p:cNvSpPr txBox="1"/>
          <p:nvPr/>
        </p:nvSpPr>
        <p:spPr>
          <a:xfrm>
            <a:off x="6415192" y="2213128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endParaRPr lang="ko-KR" altLang="en-US" sz="16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25FFC-E389-48DC-916F-552FD2E3BFC4}"/>
              </a:ext>
            </a:extLst>
          </p:cNvPr>
          <p:cNvSpPr txBox="1"/>
          <p:nvPr/>
        </p:nvSpPr>
        <p:spPr>
          <a:xfrm>
            <a:off x="6415192" y="2551528"/>
            <a:ext cx="5234125" cy="1005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라벨링이 되지 않은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제공됨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분석을 통해 개별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데이터의 클래스를 구분 해야함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구분된 클래스를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submission.csv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포맷을 통해 최종 </a:t>
            </a: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제출본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7D92D-9C6E-4A97-9AE3-573318ECF9E1}"/>
              </a:ext>
            </a:extLst>
          </p:cNvPr>
          <p:cNvSpPr txBox="1"/>
          <p:nvPr/>
        </p:nvSpPr>
        <p:spPr>
          <a:xfrm>
            <a:off x="5776131" y="2094798"/>
            <a:ext cx="440974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A8B89-07A8-446B-9473-47773320C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77" t="29470" r="17653" b="56668"/>
          <a:stretch/>
        </p:blipFill>
        <p:spPr>
          <a:xfrm>
            <a:off x="275341" y="2439245"/>
            <a:ext cx="5003800" cy="1062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0ACB45-77A5-4A45-A798-987D479CF7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908" r="89459" b="52984"/>
          <a:stretch/>
        </p:blipFill>
        <p:spPr>
          <a:xfrm>
            <a:off x="1677167" y="3933391"/>
            <a:ext cx="2107433" cy="21000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5953ED-EFD2-4FC2-A53F-B48D11A0DB77}"/>
              </a:ext>
            </a:extLst>
          </p:cNvPr>
          <p:cNvSpPr txBox="1"/>
          <p:nvPr/>
        </p:nvSpPr>
        <p:spPr>
          <a:xfrm>
            <a:off x="6415192" y="4086358"/>
            <a:ext cx="2547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Submission format (</a:t>
            </a:r>
            <a:r>
              <a: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AA5A2-DA59-40FD-BF08-9759DC86EF5B}"/>
              </a:ext>
            </a:extLst>
          </p:cNvPr>
          <p:cNvSpPr txBox="1"/>
          <p:nvPr/>
        </p:nvSpPr>
        <p:spPr>
          <a:xfrm>
            <a:off x="6415192" y="4424758"/>
            <a:ext cx="4842992" cy="359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 set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속한 개별 대상군에 대한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Predict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저장함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93B5BD-6266-4394-A916-04FD9208BF4A}"/>
              </a:ext>
            </a:extLst>
          </p:cNvPr>
          <p:cNvSpPr txBox="1"/>
          <p:nvPr/>
        </p:nvSpPr>
        <p:spPr>
          <a:xfrm>
            <a:off x="5776131" y="3968028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67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655739"/>
            <a:ext cx="437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배포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5AFB5C-3657-4646-B399-725546D1A8F2}"/>
              </a:ext>
            </a:extLst>
          </p:cNvPr>
          <p:cNvCxnSpPr/>
          <p:nvPr/>
        </p:nvCxnSpPr>
        <p:spPr>
          <a:xfrm>
            <a:off x="275341" y="1871044"/>
            <a:ext cx="1009816" cy="2667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BA62ED-B947-46A9-B50D-2D0E41ACD0BA}"/>
              </a:ext>
            </a:extLst>
          </p:cNvPr>
          <p:cNvCxnSpPr/>
          <p:nvPr/>
        </p:nvCxnSpPr>
        <p:spPr>
          <a:xfrm>
            <a:off x="275341" y="1466524"/>
            <a:ext cx="1009816" cy="8719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C5F360-F1CF-45A8-8EEE-FC41CA80EA0B}"/>
              </a:ext>
            </a:extLst>
          </p:cNvPr>
          <p:cNvSpPr txBox="1"/>
          <p:nvPr/>
        </p:nvSpPr>
        <p:spPr>
          <a:xfrm>
            <a:off x="199840" y="1499125"/>
            <a:ext cx="295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구성</a:t>
            </a:r>
            <a:endParaRPr lang="en-US" altLang="ko-KR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7AAC96-33D0-4283-B50C-47C1BE5070D0}"/>
              </a:ext>
            </a:extLst>
          </p:cNvPr>
          <p:cNvSpPr txBox="1"/>
          <p:nvPr/>
        </p:nvSpPr>
        <p:spPr>
          <a:xfrm>
            <a:off x="6415192" y="2213128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</a:t>
            </a:r>
            <a:endParaRPr lang="ko-KR" altLang="en-US" sz="16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25FFC-E389-48DC-916F-552FD2E3BFC4}"/>
              </a:ext>
            </a:extLst>
          </p:cNvPr>
          <p:cNvSpPr txBox="1"/>
          <p:nvPr/>
        </p:nvSpPr>
        <p:spPr>
          <a:xfrm>
            <a:off x="6415192" y="2551528"/>
            <a:ext cx="5234125" cy="1005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라벨링이 되지 않은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제공됨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분석을 통해 개별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데이터의 클래스를 구분 해야함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구분된 클래스를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submission.csv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포맷을 통해 최종 </a:t>
            </a: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제출본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7D92D-9C6E-4A97-9AE3-573318ECF9E1}"/>
              </a:ext>
            </a:extLst>
          </p:cNvPr>
          <p:cNvSpPr txBox="1"/>
          <p:nvPr/>
        </p:nvSpPr>
        <p:spPr>
          <a:xfrm>
            <a:off x="5776131" y="2094798"/>
            <a:ext cx="440974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A8B89-07A8-446B-9473-47773320C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77" t="29470" r="17653" b="56668"/>
          <a:stretch/>
        </p:blipFill>
        <p:spPr>
          <a:xfrm>
            <a:off x="275341" y="2439245"/>
            <a:ext cx="5003800" cy="1062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0ACB45-77A5-4A45-A798-987D479CF7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908" r="89459" b="52984"/>
          <a:stretch/>
        </p:blipFill>
        <p:spPr>
          <a:xfrm>
            <a:off x="1677167" y="3933391"/>
            <a:ext cx="2107433" cy="21000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5953ED-EFD2-4FC2-A53F-B48D11A0DB77}"/>
              </a:ext>
            </a:extLst>
          </p:cNvPr>
          <p:cNvSpPr txBox="1"/>
          <p:nvPr/>
        </p:nvSpPr>
        <p:spPr>
          <a:xfrm>
            <a:off x="6415192" y="4086358"/>
            <a:ext cx="2547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Submission format (</a:t>
            </a:r>
            <a:r>
              <a: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AA5A2-DA59-40FD-BF08-9759DC86EF5B}"/>
              </a:ext>
            </a:extLst>
          </p:cNvPr>
          <p:cNvSpPr txBox="1"/>
          <p:nvPr/>
        </p:nvSpPr>
        <p:spPr>
          <a:xfrm>
            <a:off x="6415192" y="4424758"/>
            <a:ext cx="4842992" cy="359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Test data set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 속한 개별 대상군에 대한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Predict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저장함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93B5BD-6266-4394-A916-04FD9208BF4A}"/>
              </a:ext>
            </a:extLst>
          </p:cNvPr>
          <p:cNvSpPr txBox="1"/>
          <p:nvPr/>
        </p:nvSpPr>
        <p:spPr>
          <a:xfrm>
            <a:off x="5776131" y="3968028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5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655739"/>
            <a:ext cx="437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데이터 배포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5AFB5C-3657-4646-B399-725546D1A8F2}"/>
              </a:ext>
            </a:extLst>
          </p:cNvPr>
          <p:cNvCxnSpPr/>
          <p:nvPr/>
        </p:nvCxnSpPr>
        <p:spPr>
          <a:xfrm>
            <a:off x="275341" y="1871044"/>
            <a:ext cx="1009816" cy="2667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BA62ED-B947-46A9-B50D-2D0E41ACD0BA}"/>
              </a:ext>
            </a:extLst>
          </p:cNvPr>
          <p:cNvCxnSpPr/>
          <p:nvPr/>
        </p:nvCxnSpPr>
        <p:spPr>
          <a:xfrm>
            <a:off x="275341" y="1466524"/>
            <a:ext cx="1009816" cy="8719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C5F360-F1CF-45A8-8EEE-FC41CA80EA0B}"/>
              </a:ext>
            </a:extLst>
          </p:cNvPr>
          <p:cNvSpPr txBox="1"/>
          <p:nvPr/>
        </p:nvSpPr>
        <p:spPr>
          <a:xfrm>
            <a:off x="199840" y="1499125"/>
            <a:ext cx="295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배포</a:t>
            </a:r>
            <a:endParaRPr lang="en-US" altLang="ko-KR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7AAC96-33D0-4283-B50C-47C1BE5070D0}"/>
              </a:ext>
            </a:extLst>
          </p:cNvPr>
          <p:cNvSpPr txBox="1"/>
          <p:nvPr/>
        </p:nvSpPr>
        <p:spPr>
          <a:xfrm>
            <a:off x="6415192" y="2441728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 </a:t>
            </a:r>
            <a:r>
              <a: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배포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25FFC-E389-48DC-916F-552FD2E3BFC4}"/>
              </a:ext>
            </a:extLst>
          </p:cNvPr>
          <p:cNvSpPr txBox="1"/>
          <p:nvPr/>
        </p:nvSpPr>
        <p:spPr>
          <a:xfrm>
            <a:off x="6415192" y="2780128"/>
            <a:ext cx="5638082" cy="682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데이터는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FTP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통해 배포됨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접속 계정과 비밀번호는 참가팀에 한하여 데이터 배포 시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메일로 전달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7D92D-9C6E-4A97-9AE3-573318ECF9E1}"/>
              </a:ext>
            </a:extLst>
          </p:cNvPr>
          <p:cNvSpPr txBox="1"/>
          <p:nvPr/>
        </p:nvSpPr>
        <p:spPr>
          <a:xfrm>
            <a:off x="5776131" y="2323398"/>
            <a:ext cx="440974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ED2A3-CC95-44BC-A0CE-C018EA34D19C}"/>
              </a:ext>
            </a:extLst>
          </p:cNvPr>
          <p:cNvSpPr/>
          <p:nvPr/>
        </p:nvSpPr>
        <p:spPr>
          <a:xfrm>
            <a:off x="3019493" y="3666796"/>
            <a:ext cx="665462" cy="48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C42CA0-C799-47A3-A713-A56CCF719803}"/>
              </a:ext>
            </a:extLst>
          </p:cNvPr>
          <p:cNvSpPr/>
          <p:nvPr/>
        </p:nvSpPr>
        <p:spPr>
          <a:xfrm>
            <a:off x="2066522" y="3666797"/>
            <a:ext cx="878014" cy="482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B7C33A47-B330-4D12-80A6-C8D8FFB9D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02926"/>
              </p:ext>
            </p:extLst>
          </p:nvPr>
        </p:nvGraphicFramePr>
        <p:xfrm>
          <a:off x="314941" y="2441728"/>
          <a:ext cx="5409103" cy="20930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44918">
                  <a:extLst>
                    <a:ext uri="{9D8B030D-6E8A-4147-A177-3AD203B41FA5}">
                      <a16:colId xmlns:a16="http://schemas.microsoft.com/office/drawing/2014/main" val="3747331465"/>
                    </a:ext>
                  </a:extLst>
                </a:gridCol>
                <a:gridCol w="698866">
                  <a:extLst>
                    <a:ext uri="{9D8B030D-6E8A-4147-A177-3AD203B41FA5}">
                      <a16:colId xmlns:a16="http://schemas.microsoft.com/office/drawing/2014/main" val="3703016774"/>
                    </a:ext>
                  </a:extLst>
                </a:gridCol>
                <a:gridCol w="918009">
                  <a:extLst>
                    <a:ext uri="{9D8B030D-6E8A-4147-A177-3AD203B41FA5}">
                      <a16:colId xmlns:a16="http://schemas.microsoft.com/office/drawing/2014/main" val="4170593631"/>
                    </a:ext>
                  </a:extLst>
                </a:gridCol>
                <a:gridCol w="671904">
                  <a:extLst>
                    <a:ext uri="{9D8B030D-6E8A-4147-A177-3AD203B41FA5}">
                      <a16:colId xmlns:a16="http://schemas.microsoft.com/office/drawing/2014/main" val="1979064566"/>
                    </a:ext>
                  </a:extLst>
                </a:gridCol>
                <a:gridCol w="1875406">
                  <a:extLst>
                    <a:ext uri="{9D8B030D-6E8A-4147-A177-3AD203B41FA5}">
                      <a16:colId xmlns:a16="http://schemas.microsoft.com/office/drawing/2014/main" val="2984586981"/>
                    </a:ext>
                  </a:extLst>
                </a:gridCol>
              </a:tblGrid>
              <a:tr h="85689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동아대학교 파일서버 접속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648548"/>
                  </a:ext>
                </a:extLst>
              </a:tr>
              <a:tr h="856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계정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파일 서버 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41292"/>
                  </a:ext>
                </a:extLst>
              </a:tr>
              <a:tr h="379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106.10.54.150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1122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data_bak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donga_univ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5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4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2F112-084A-4271-94AB-5164FF120F61}"/>
              </a:ext>
            </a:extLst>
          </p:cNvPr>
          <p:cNvSpPr txBox="1"/>
          <p:nvPr/>
        </p:nvSpPr>
        <p:spPr>
          <a:xfrm>
            <a:off x="488741" y="1653468"/>
            <a:ext cx="11214518" cy="4711739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결과물은 </a:t>
            </a:r>
            <a:r>
              <a:rPr lang="en-US" altLang="ko-KR" sz="2000" dirty="0"/>
              <a:t>CSV </a:t>
            </a:r>
            <a:r>
              <a:rPr lang="ko-KR" altLang="en-US" sz="2000" dirty="0"/>
              <a:t>포맷에 맞춰 작성하여</a:t>
            </a:r>
            <a:r>
              <a:rPr lang="en-US" altLang="ko-KR" sz="2000" dirty="0"/>
              <a:t>, </a:t>
            </a:r>
            <a:r>
              <a:rPr lang="ko-KR" altLang="en-US" sz="2000" dirty="0"/>
              <a:t>메일을 통해 전달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   -  </a:t>
            </a:r>
            <a:r>
              <a:rPr lang="ko-KR" altLang="en-US" sz="2000" dirty="0"/>
              <a:t>제출 메일 </a:t>
            </a:r>
            <a:r>
              <a:rPr lang="en-US" altLang="ko-KR" sz="2000" dirty="0"/>
              <a:t>: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  <a:hlinkClick r:id="rId3"/>
              </a:rPr>
              <a:t>sji0117@dau.ac.kr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sangha@donga.ac.kr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제출된 결과물은 성능평가 지표 중 </a:t>
            </a:r>
            <a:r>
              <a:rPr lang="en-US" altLang="ko-KR" sz="2000" dirty="0"/>
              <a:t>F1 Score</a:t>
            </a:r>
            <a:r>
              <a:rPr lang="ko-KR" altLang="en-US" sz="2000" dirty="0"/>
              <a:t>를 통해 평가됨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    - </a:t>
            </a:r>
            <a:r>
              <a:rPr lang="ko-KR" altLang="en-US" sz="2000" dirty="0"/>
              <a:t>본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데이터는 </a:t>
            </a:r>
            <a:r>
              <a:rPr lang="ko-KR" altLang="en-US" sz="2000" dirty="0" err="1"/>
              <a:t>정상군</a:t>
            </a:r>
            <a:r>
              <a:rPr lang="ko-KR" altLang="en-US" sz="2000" dirty="0"/>
              <a:t> </a:t>
            </a:r>
            <a:r>
              <a:rPr lang="en-US" altLang="ko-KR" sz="2000" dirty="0"/>
              <a:t>100</a:t>
            </a:r>
            <a:r>
              <a:rPr lang="ko-KR" altLang="en-US" sz="2000" dirty="0"/>
              <a:t>명</a:t>
            </a:r>
            <a:r>
              <a:rPr lang="en-US" altLang="ko-KR" sz="2000" dirty="0"/>
              <a:t>, </a:t>
            </a:r>
            <a:r>
              <a:rPr lang="ko-KR" altLang="en-US" sz="2000" dirty="0"/>
              <a:t>알츠하이머 </a:t>
            </a:r>
            <a:r>
              <a:rPr lang="en-US" altLang="ko-KR" sz="2000" dirty="0"/>
              <a:t>50</a:t>
            </a:r>
            <a:r>
              <a:rPr lang="ko-KR" altLang="en-US" sz="2000" dirty="0"/>
              <a:t>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파킨슨</a:t>
            </a:r>
            <a:r>
              <a:rPr lang="en-US" altLang="ko-KR" sz="2000" dirty="0"/>
              <a:t> 50</a:t>
            </a:r>
            <a:r>
              <a:rPr lang="ko-KR" altLang="en-US" sz="2000" dirty="0"/>
              <a:t>명으로 구성된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      </a:t>
            </a:r>
            <a:r>
              <a:rPr lang="ko-KR" altLang="en-US" sz="2000" dirty="0"/>
              <a:t>불균형 데이터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Imbalaced</a:t>
            </a:r>
            <a:r>
              <a:rPr lang="en-US" altLang="ko-KR" sz="2000" dirty="0"/>
              <a:t> data)</a:t>
            </a:r>
            <a:r>
              <a:rPr lang="ko-KR" altLang="en-US" sz="2000" dirty="0"/>
              <a:t>이므로 각 클래스 간 </a:t>
            </a:r>
            <a:r>
              <a:rPr lang="ko-KR" altLang="en-US" sz="2000" dirty="0" err="1"/>
              <a:t>분류정확도를</a:t>
            </a:r>
            <a:r>
              <a:rPr lang="ko-KR" altLang="en-US" sz="2000" dirty="0"/>
              <a:t> 모두 고려하기 위해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      F1 Score</a:t>
            </a:r>
            <a:r>
              <a:rPr lang="ko-KR" altLang="en-US" sz="2000" dirty="0"/>
              <a:t>를 평가지표로 활용함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F1 Score</a:t>
            </a:r>
            <a:r>
              <a:rPr lang="ko-KR" altLang="en-US" sz="2000" dirty="0"/>
              <a:t>의 계산 식은 다음과 같음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/>
              <a:t>동일 점수 시</a:t>
            </a:r>
            <a:r>
              <a:rPr lang="en-US" altLang="ko-KR" sz="1050" dirty="0"/>
              <a:t>, </a:t>
            </a:r>
            <a:r>
              <a:rPr lang="ko-KR" altLang="en-US" sz="1050" dirty="0"/>
              <a:t>내부 평가기준에 따르며</a:t>
            </a:r>
            <a:r>
              <a:rPr lang="en-US" altLang="ko-KR" sz="1050" dirty="0"/>
              <a:t>, </a:t>
            </a:r>
            <a:r>
              <a:rPr lang="ko-KR" altLang="en-US" sz="1050" dirty="0"/>
              <a:t>추가 자료를 요청할 수 있음</a:t>
            </a:r>
            <a:endParaRPr lang="en-US" altLang="ko-KR" sz="1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4621B5-EFC7-4DDF-966D-D314578687AC}"/>
              </a:ext>
            </a:extLst>
          </p:cNvPr>
          <p:cNvSpPr/>
          <p:nvPr/>
        </p:nvSpPr>
        <p:spPr>
          <a:xfrm>
            <a:off x="231648" y="1478733"/>
            <a:ext cx="11777472" cy="492206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6E1752-5187-498D-B62F-173C07C9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26FF4-17B5-4D21-971E-4CDFE70C302E}"/>
              </a:ext>
            </a:extLst>
          </p:cNvPr>
          <p:cNvSpPr txBox="1"/>
          <p:nvPr/>
        </p:nvSpPr>
        <p:spPr>
          <a:xfrm>
            <a:off x="156643" y="655739"/>
            <a:ext cx="517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분석결과 제출 및 평가방법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CC045B-8E9C-4CD0-AA9C-B63CD63EB546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2C6B4AF-DF98-417C-B2EB-26FD38DE4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870" y="5332895"/>
            <a:ext cx="3742051" cy="8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1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655739"/>
            <a:ext cx="437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베이스라인 코드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5AFB5C-3657-4646-B399-725546D1A8F2}"/>
              </a:ext>
            </a:extLst>
          </p:cNvPr>
          <p:cNvCxnSpPr/>
          <p:nvPr/>
        </p:nvCxnSpPr>
        <p:spPr>
          <a:xfrm>
            <a:off x="275341" y="1871044"/>
            <a:ext cx="1009816" cy="2667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BA62ED-B947-46A9-B50D-2D0E41ACD0BA}"/>
              </a:ext>
            </a:extLst>
          </p:cNvPr>
          <p:cNvCxnSpPr/>
          <p:nvPr/>
        </p:nvCxnSpPr>
        <p:spPr>
          <a:xfrm>
            <a:off x="275341" y="1466524"/>
            <a:ext cx="1009816" cy="8719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C5F360-F1CF-45A8-8EEE-FC41CA80EA0B}"/>
              </a:ext>
            </a:extLst>
          </p:cNvPr>
          <p:cNvSpPr txBox="1"/>
          <p:nvPr/>
        </p:nvSpPr>
        <p:spPr>
          <a:xfrm>
            <a:off x="199840" y="1499125"/>
            <a:ext cx="295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로드</a:t>
            </a:r>
            <a:endParaRPr lang="en-US" altLang="ko-KR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7AAC96-33D0-4283-B50C-47C1BE5070D0}"/>
              </a:ext>
            </a:extLst>
          </p:cNvPr>
          <p:cNvSpPr txBox="1"/>
          <p:nvPr/>
        </p:nvSpPr>
        <p:spPr>
          <a:xfrm>
            <a:off x="6415192" y="2213128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주요 라이브러리 </a:t>
            </a:r>
            <a:r>
              <a:rPr lang="ko-KR" altLang="en-US" sz="1600" b="1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임포트</a:t>
            </a:r>
            <a:endParaRPr lang="ko-KR" altLang="en-US" sz="1600" b="1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25FFC-E389-48DC-916F-552FD2E3BFC4}"/>
              </a:ext>
            </a:extLst>
          </p:cNvPr>
          <p:cNvSpPr txBox="1"/>
          <p:nvPr/>
        </p:nvSpPr>
        <p:spPr>
          <a:xfrm>
            <a:off x="6415192" y="2551528"/>
            <a:ext cx="3773790" cy="359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음성 분석 시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librosa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라이브러리가 많이 활용됨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7D92D-9C6E-4A97-9AE3-573318ECF9E1}"/>
              </a:ext>
            </a:extLst>
          </p:cNvPr>
          <p:cNvSpPr txBox="1"/>
          <p:nvPr/>
        </p:nvSpPr>
        <p:spPr>
          <a:xfrm>
            <a:off x="5776131" y="2094798"/>
            <a:ext cx="440974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953ED-EFD2-4FC2-A53F-B48D11A0DB77}"/>
              </a:ext>
            </a:extLst>
          </p:cNvPr>
          <p:cNvSpPr txBox="1"/>
          <p:nvPr/>
        </p:nvSpPr>
        <p:spPr>
          <a:xfrm>
            <a:off x="6415192" y="4086358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음성 파일명 불러오기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AA5A2-DA59-40FD-BF08-9759DC86EF5B}"/>
              </a:ext>
            </a:extLst>
          </p:cNvPr>
          <p:cNvSpPr txBox="1"/>
          <p:nvPr/>
        </p:nvSpPr>
        <p:spPr>
          <a:xfrm>
            <a:off x="6415192" y="4424758"/>
            <a:ext cx="4360489" cy="682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NPY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형태로 저장된 음성 파일명을 불러옴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문장별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분석을 수행하기 위해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‘*_00.npy’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형식을 활용함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93B5BD-6266-4394-A916-04FD9208BF4A}"/>
              </a:ext>
            </a:extLst>
          </p:cNvPr>
          <p:cNvSpPr txBox="1"/>
          <p:nvPr/>
        </p:nvSpPr>
        <p:spPr>
          <a:xfrm>
            <a:off x="5776131" y="3968028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C76A98-A172-466C-8A31-A2AF09DB6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62" t="20283" r="21249" b="40046"/>
          <a:stretch/>
        </p:blipFill>
        <p:spPr>
          <a:xfrm>
            <a:off x="85726" y="2117595"/>
            <a:ext cx="5740388" cy="307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655739"/>
            <a:ext cx="437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베이스라인 코드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5AFB5C-3657-4646-B399-725546D1A8F2}"/>
              </a:ext>
            </a:extLst>
          </p:cNvPr>
          <p:cNvCxnSpPr/>
          <p:nvPr/>
        </p:nvCxnSpPr>
        <p:spPr>
          <a:xfrm>
            <a:off x="275341" y="1871044"/>
            <a:ext cx="1009816" cy="2667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BA62ED-B947-46A9-B50D-2D0E41ACD0BA}"/>
              </a:ext>
            </a:extLst>
          </p:cNvPr>
          <p:cNvCxnSpPr/>
          <p:nvPr/>
        </p:nvCxnSpPr>
        <p:spPr>
          <a:xfrm>
            <a:off x="275341" y="1466524"/>
            <a:ext cx="1009816" cy="8719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C5F360-F1CF-45A8-8EEE-FC41CA80EA0B}"/>
              </a:ext>
            </a:extLst>
          </p:cNvPr>
          <p:cNvSpPr txBox="1"/>
          <p:nvPr/>
        </p:nvSpPr>
        <p:spPr>
          <a:xfrm>
            <a:off x="199840" y="1499125"/>
            <a:ext cx="295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16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en-US" altLang="ko-KR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7AAC96-33D0-4283-B50C-47C1BE5070D0}"/>
              </a:ext>
            </a:extLst>
          </p:cNvPr>
          <p:cNvSpPr txBox="1"/>
          <p:nvPr/>
        </p:nvSpPr>
        <p:spPr>
          <a:xfrm>
            <a:off x="6415192" y="2213128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함수 선언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25FFC-E389-48DC-916F-552FD2E3BFC4}"/>
              </a:ext>
            </a:extLst>
          </p:cNvPr>
          <p:cNvSpPr txBox="1"/>
          <p:nvPr/>
        </p:nvSpPr>
        <p:spPr>
          <a:xfrm>
            <a:off x="6377092" y="2551528"/>
            <a:ext cx="5968301" cy="1005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음성데이터 분석 시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음성데이터 길이에 대한 표준화 작업이 필요함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본 베이스라인코드에서는 각 </a:t>
            </a: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문장별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가장 짧은 음성데이터를 기준으로 작성됨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코드는 </a:t>
            </a: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문장별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가장 짧은 음성데이터의 길이를 가져옴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7D92D-9C6E-4A97-9AE3-573318ECF9E1}"/>
              </a:ext>
            </a:extLst>
          </p:cNvPr>
          <p:cNvSpPr txBox="1"/>
          <p:nvPr/>
        </p:nvSpPr>
        <p:spPr>
          <a:xfrm>
            <a:off x="5776131" y="2094798"/>
            <a:ext cx="440974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953ED-EFD2-4FC2-A53F-B48D11A0DB77}"/>
              </a:ext>
            </a:extLst>
          </p:cNvPr>
          <p:cNvSpPr txBox="1"/>
          <p:nvPr/>
        </p:nvSpPr>
        <p:spPr>
          <a:xfrm>
            <a:off x="6415192" y="4086358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음성 파일 불러오기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AA5A2-DA59-40FD-BF08-9759DC86EF5B}"/>
              </a:ext>
            </a:extLst>
          </p:cNvPr>
          <p:cNvSpPr txBox="1"/>
          <p:nvPr/>
        </p:nvSpPr>
        <p:spPr>
          <a:xfrm>
            <a:off x="6234217" y="4424758"/>
            <a:ext cx="6147837" cy="1652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음성파일을 불러옴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음성파일을 불러올 시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2-1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에서 구한 </a:t>
            </a: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음성데이터의길이만큼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변수에 저장함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Librosa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 내의 </a:t>
            </a:r>
            <a:r>
              <a:rPr lang="en-US" altLang="ko-KR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melspectrogram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기법을 활용해 </a:t>
            </a: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수행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진폭에 대한 값을 </a:t>
            </a: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데시벨로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변환하여 나타냄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대상군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(AD, NM, PD)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리스트에 저장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93B5BD-6266-4394-A916-04FD9208BF4A}"/>
              </a:ext>
            </a:extLst>
          </p:cNvPr>
          <p:cNvSpPr txBox="1"/>
          <p:nvPr/>
        </p:nvSpPr>
        <p:spPr>
          <a:xfrm>
            <a:off x="5776131" y="3968028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1128D5-C07E-4258-B4F6-30F1E91A3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0" t="39085" r="21796" b="40046"/>
          <a:stretch/>
        </p:blipFill>
        <p:spPr>
          <a:xfrm>
            <a:off x="63632" y="2079931"/>
            <a:ext cx="5514412" cy="16622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F8E3F7-1B06-4952-94CC-ED25328D1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51" t="21321" r="21868" b="38636"/>
          <a:stretch/>
        </p:blipFill>
        <p:spPr>
          <a:xfrm>
            <a:off x="63632" y="3782973"/>
            <a:ext cx="5514412" cy="264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4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509F4-C9D4-4984-8591-108BAB8628D5}"/>
              </a:ext>
            </a:extLst>
          </p:cNvPr>
          <p:cNvSpPr txBox="1"/>
          <p:nvPr/>
        </p:nvSpPr>
        <p:spPr>
          <a:xfrm>
            <a:off x="4917649" y="401515"/>
            <a:ext cx="1904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목차</a:t>
            </a:r>
            <a:endParaRPr lang="en-US" altLang="ko-KR" sz="3200" b="1" dirty="0"/>
          </a:p>
          <a:p>
            <a:pPr algn="ctr"/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2F112-084A-4271-94AB-5164FF120F61}"/>
              </a:ext>
            </a:extLst>
          </p:cNvPr>
          <p:cNvSpPr txBox="1"/>
          <p:nvPr/>
        </p:nvSpPr>
        <p:spPr>
          <a:xfrm>
            <a:off x="4592863" y="1781279"/>
            <a:ext cx="4277762" cy="3785652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대회 개요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음성데이터 수집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음성데이터 변환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데이터 배포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분석결과 제출 및 평가방법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r>
              <a:rPr lang="en-US" altLang="ko-KR" sz="2000" dirty="0"/>
              <a:t>6. </a:t>
            </a:r>
            <a:r>
              <a:rPr lang="ko-KR" altLang="en-US" sz="2000" dirty="0"/>
              <a:t>베이스라인 코드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ko-KR" altLang="en-US" sz="2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4621B5-EFC7-4DDF-966D-D314578687AC}"/>
              </a:ext>
            </a:extLst>
          </p:cNvPr>
          <p:cNvSpPr/>
          <p:nvPr/>
        </p:nvSpPr>
        <p:spPr>
          <a:xfrm>
            <a:off x="3026007" y="1064548"/>
            <a:ext cx="5844618" cy="5336251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6E1752-5187-498D-B62F-173C07C9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44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655739"/>
            <a:ext cx="437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베이스라인 코드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5AFB5C-3657-4646-B399-725546D1A8F2}"/>
              </a:ext>
            </a:extLst>
          </p:cNvPr>
          <p:cNvCxnSpPr/>
          <p:nvPr/>
        </p:nvCxnSpPr>
        <p:spPr>
          <a:xfrm>
            <a:off x="275341" y="1871044"/>
            <a:ext cx="1009816" cy="2667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BA62ED-B947-46A9-B50D-2D0E41ACD0BA}"/>
              </a:ext>
            </a:extLst>
          </p:cNvPr>
          <p:cNvCxnSpPr/>
          <p:nvPr/>
        </p:nvCxnSpPr>
        <p:spPr>
          <a:xfrm>
            <a:off x="275341" y="1466524"/>
            <a:ext cx="1009816" cy="8719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C5F360-F1CF-45A8-8EEE-FC41CA80EA0B}"/>
              </a:ext>
            </a:extLst>
          </p:cNvPr>
          <p:cNvSpPr txBox="1"/>
          <p:nvPr/>
        </p:nvSpPr>
        <p:spPr>
          <a:xfrm>
            <a:off x="199840" y="1499125"/>
            <a:ext cx="2954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sz="16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1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결과 확인</a:t>
            </a:r>
            <a:endParaRPr lang="en-US" altLang="ko-KR" sz="16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7AAC96-33D0-4283-B50C-47C1BE5070D0}"/>
              </a:ext>
            </a:extLst>
          </p:cNvPr>
          <p:cNvSpPr txBox="1"/>
          <p:nvPr/>
        </p:nvSpPr>
        <p:spPr>
          <a:xfrm>
            <a:off x="6415192" y="2213128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 불러오기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25FFC-E389-48DC-916F-552FD2E3BFC4}"/>
              </a:ext>
            </a:extLst>
          </p:cNvPr>
          <p:cNvSpPr txBox="1"/>
          <p:nvPr/>
        </p:nvSpPr>
        <p:spPr>
          <a:xfrm>
            <a:off x="6377092" y="2551528"/>
            <a:ext cx="5317481" cy="359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AD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군의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번째 환자의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번째 문장 발화내용에 대한 샘플을 불러옴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7D92D-9C6E-4A97-9AE3-573318ECF9E1}"/>
              </a:ext>
            </a:extLst>
          </p:cNvPr>
          <p:cNvSpPr txBox="1"/>
          <p:nvPr/>
        </p:nvSpPr>
        <p:spPr>
          <a:xfrm>
            <a:off x="5776131" y="2094798"/>
            <a:ext cx="440974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953ED-EFD2-4FC2-A53F-B48D11A0DB77}"/>
              </a:ext>
            </a:extLst>
          </p:cNvPr>
          <p:cNvSpPr txBox="1"/>
          <p:nvPr/>
        </p:nvSpPr>
        <p:spPr>
          <a:xfrm>
            <a:off x="6415192" y="4086358"/>
            <a:ext cx="228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시각화를 통한 결과 확인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AA5A2-DA59-40FD-BF08-9759DC86EF5B}"/>
              </a:ext>
            </a:extLst>
          </p:cNvPr>
          <p:cNvSpPr txBox="1"/>
          <p:nvPr/>
        </p:nvSpPr>
        <p:spPr>
          <a:xfrm>
            <a:off x="6234217" y="4424758"/>
            <a:ext cx="5936240" cy="1005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음성데이터에 </a:t>
            </a:r>
            <a:r>
              <a:rPr lang="en-US" altLang="ko-KR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melspectrogram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을 적용하고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이에 대한 결과를 </a:t>
            </a:r>
            <a:r>
              <a:rPr lang="ko-KR" altLang="en-US" sz="1400" dirty="0" err="1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시각화함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변환된 데이터는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CNN(2D)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모형에 적용하여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 및 모델링을 수행할 수 있음</a:t>
            </a:r>
            <a:endParaRPr lang="en-US" altLang="ko-KR" sz="14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93B5BD-6266-4394-A916-04FD9208BF4A}"/>
              </a:ext>
            </a:extLst>
          </p:cNvPr>
          <p:cNvSpPr txBox="1"/>
          <p:nvPr/>
        </p:nvSpPr>
        <p:spPr>
          <a:xfrm>
            <a:off x="5776131" y="3968028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4800" b="1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ACD8F7-FD4E-4214-9473-72104421D9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31" t="37077" r="32891" b="9757"/>
          <a:stretch/>
        </p:blipFill>
        <p:spPr>
          <a:xfrm>
            <a:off x="199840" y="1974289"/>
            <a:ext cx="5672968" cy="40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07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24646" y="1850792"/>
            <a:ext cx="5749669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07514" y="5441739"/>
            <a:ext cx="1938352" cy="615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26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A98E667-F44E-4B57-85DD-2551F0DB6D70}"/>
              </a:ext>
            </a:extLst>
          </p:cNvPr>
          <p:cNvCxnSpPr>
            <a:cxnSpLocks/>
          </p:cNvCxnSpPr>
          <p:nvPr/>
        </p:nvCxnSpPr>
        <p:spPr>
          <a:xfrm>
            <a:off x="3179065" y="3907407"/>
            <a:ext cx="5795250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098F35-38EE-4255-B8D9-9CEB37F8A08B}"/>
              </a:ext>
            </a:extLst>
          </p:cNvPr>
          <p:cNvSpPr txBox="1"/>
          <p:nvPr/>
        </p:nvSpPr>
        <p:spPr>
          <a:xfrm>
            <a:off x="5107514" y="2257972"/>
            <a:ext cx="1903086" cy="1057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396214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2F112-084A-4271-94AB-5164FF120F61}"/>
              </a:ext>
            </a:extLst>
          </p:cNvPr>
          <p:cNvSpPr txBox="1"/>
          <p:nvPr/>
        </p:nvSpPr>
        <p:spPr>
          <a:xfrm>
            <a:off x="477610" y="1437568"/>
            <a:ext cx="11214518" cy="4918782"/>
          </a:xfrm>
          <a:prstGeom prst="rect">
            <a:avLst/>
          </a:prstGeom>
          <a:noFill/>
          <a:ln w="3492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본 대회는 </a:t>
            </a:r>
            <a:r>
              <a:rPr lang="en-US" altLang="ko-KR" sz="2000" dirty="0"/>
              <a:t>‘</a:t>
            </a:r>
            <a:r>
              <a:rPr lang="ko-KR" altLang="en-US" sz="2000" dirty="0"/>
              <a:t>부산 </a:t>
            </a:r>
            <a:r>
              <a:rPr lang="ko-KR" altLang="en-US" sz="2000" dirty="0" err="1"/>
              <a:t>퇴행성뇌질환자</a:t>
            </a:r>
            <a:r>
              <a:rPr lang="ko-KR" altLang="en-US" sz="2000" dirty="0"/>
              <a:t> 음성데이터</a:t>
            </a:r>
            <a:r>
              <a:rPr lang="en-US" altLang="ko-KR" sz="2000" dirty="0"/>
              <a:t>＇</a:t>
            </a:r>
            <a:r>
              <a:rPr lang="ko-KR" altLang="en-US" sz="2000" dirty="0"/>
              <a:t>를 활용하여  </a:t>
            </a:r>
            <a:r>
              <a:rPr lang="ko-KR" altLang="en-US" sz="2000" dirty="0" err="1"/>
              <a:t>퇴행성뇌질환자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알츠하이머치매</a:t>
            </a:r>
            <a:r>
              <a:rPr lang="en-US" altLang="ko-KR" sz="2000" dirty="0"/>
              <a:t>, </a:t>
            </a:r>
            <a:r>
              <a:rPr lang="ko-KR" altLang="en-US" sz="2000" dirty="0"/>
              <a:t>파킨슨병</a:t>
            </a:r>
            <a:r>
              <a:rPr lang="en-US" altLang="ko-KR" sz="2000" dirty="0"/>
              <a:t>)</a:t>
            </a:r>
            <a:r>
              <a:rPr lang="ko-KR" altLang="en-US" sz="2000" dirty="0"/>
              <a:t>를 구별하는데 목적이 있음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‘</a:t>
            </a:r>
            <a:r>
              <a:rPr lang="ko-KR" altLang="en-US" sz="2000" dirty="0"/>
              <a:t>부산 </a:t>
            </a:r>
            <a:r>
              <a:rPr lang="ko-KR" altLang="en-US" sz="2000" dirty="0" err="1"/>
              <a:t>퇴행성뇌질환자</a:t>
            </a:r>
            <a:r>
              <a:rPr lang="ko-KR" altLang="en-US" sz="2000" dirty="0"/>
              <a:t> 음성데이터</a:t>
            </a:r>
            <a:r>
              <a:rPr lang="en-US" altLang="ko-KR" sz="2000" dirty="0"/>
              <a:t>＇</a:t>
            </a:r>
            <a:r>
              <a:rPr lang="ko-KR" altLang="en-US" sz="2000" dirty="0"/>
              <a:t>는 치매 환자 혹은 일반 노인의 발화 데이터임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인지장애 환자는 말이나 언어 처리 과정에 일반인과 차이를 나타내며</a:t>
            </a:r>
            <a:r>
              <a:rPr lang="en-US" altLang="ko-KR" sz="2000" dirty="0"/>
              <a:t>, </a:t>
            </a:r>
            <a:r>
              <a:rPr lang="ko-KR" altLang="en-US" sz="2000" dirty="0"/>
              <a:t>이러한 차이를 활용하여 인지장애 관련 병변의 조기진단 과정에서 음성 분석이 많이 활용되고 있음</a:t>
            </a:r>
            <a:endParaRPr lang="en-US" altLang="ko-KR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따라서 제공된 데이터를 활용해 음성 데이터 내의 발화 톤</a:t>
            </a:r>
            <a:r>
              <a:rPr lang="en-US" altLang="ko-KR" sz="2000" dirty="0"/>
              <a:t>, </a:t>
            </a:r>
            <a:r>
              <a:rPr lang="ko-KR" altLang="en-US" sz="2000" dirty="0"/>
              <a:t>발화 속도</a:t>
            </a:r>
            <a:r>
              <a:rPr lang="en-US" altLang="ko-KR" sz="2000" dirty="0"/>
              <a:t>, </a:t>
            </a:r>
            <a:r>
              <a:rPr lang="ko-KR" altLang="en-US" sz="2000" dirty="0"/>
              <a:t>발화 오류 등의 다양한 패턴을 분석하여 발화자의 퇴행성 뇌 질환 여부</a:t>
            </a:r>
            <a:r>
              <a:rPr lang="en-US" altLang="ko-KR" sz="2000" dirty="0"/>
              <a:t>(</a:t>
            </a:r>
            <a:r>
              <a:rPr lang="ko-KR" altLang="en-US" sz="2000" dirty="0"/>
              <a:t>정상</a:t>
            </a:r>
            <a:r>
              <a:rPr lang="en-US" altLang="ko-KR" sz="2000" dirty="0"/>
              <a:t>, </a:t>
            </a:r>
            <a:r>
              <a:rPr lang="ko-KR" altLang="en-US" sz="2000" dirty="0"/>
              <a:t>알츠하이머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파킨슨</a:t>
            </a:r>
            <a:r>
              <a:rPr lang="en-US" altLang="ko-KR" sz="2000" dirty="0"/>
              <a:t>)</a:t>
            </a:r>
            <a:r>
              <a:rPr lang="ko-KR" altLang="en-US" sz="2000" dirty="0"/>
              <a:t>를 예측할 수 있는 분류예측 모델을 제시할 필요가 있음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4621B5-EFC7-4DDF-966D-D314578687AC}"/>
              </a:ext>
            </a:extLst>
          </p:cNvPr>
          <p:cNvSpPr/>
          <p:nvPr/>
        </p:nvSpPr>
        <p:spPr>
          <a:xfrm>
            <a:off x="231648" y="1478733"/>
            <a:ext cx="11777472" cy="492206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6E1752-5187-498D-B62F-173C07C9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26FF4-17B5-4D21-971E-4CDFE70C302E}"/>
              </a:ext>
            </a:extLst>
          </p:cNvPr>
          <p:cNvSpPr txBox="1"/>
          <p:nvPr/>
        </p:nvSpPr>
        <p:spPr>
          <a:xfrm>
            <a:off x="156644" y="655739"/>
            <a:ext cx="437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대회 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CC045B-8E9C-4CD0-AA9C-B63CD63EB546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6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771563"/>
            <a:ext cx="43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대회 개요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대회 일정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42058C-17E0-4F69-99EB-854B1741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220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43B5B4E-53BB-43D9-9129-3F0B47D2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78616"/>
              </p:ext>
            </p:extLst>
          </p:nvPr>
        </p:nvGraphicFramePr>
        <p:xfrm>
          <a:off x="1061938" y="1483922"/>
          <a:ext cx="9725326" cy="46025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4922">
                  <a:extLst>
                    <a:ext uri="{9D8B030D-6E8A-4147-A177-3AD203B41FA5}">
                      <a16:colId xmlns:a16="http://schemas.microsoft.com/office/drawing/2014/main" val="3747331465"/>
                    </a:ext>
                  </a:extLst>
                </a:gridCol>
                <a:gridCol w="6270404">
                  <a:extLst>
                    <a:ext uri="{9D8B030D-6E8A-4147-A177-3AD203B41FA5}">
                      <a16:colId xmlns:a16="http://schemas.microsoft.com/office/drawing/2014/main" val="3703016774"/>
                    </a:ext>
                  </a:extLst>
                </a:gridCol>
              </a:tblGrid>
              <a:tr h="453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41292"/>
                  </a:ext>
                </a:extLst>
              </a:tr>
              <a:tr h="73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참가접수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온라인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2021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 ~ 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 16:00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56326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설명회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</a:t>
                      </a:r>
                      <a:r>
                        <a:rPr lang="en-US" altLang="ko-KR" dirty="0"/>
                        <a:t>: 2021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23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화</a:t>
                      </a:r>
                      <a:r>
                        <a:rPr lang="en-US" altLang="ko-KR" dirty="0"/>
                        <a:t>) 13:00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</a:t>
                      </a:r>
                      <a:r>
                        <a:rPr lang="en-US" altLang="ko-KR" dirty="0"/>
                        <a:t>: 2021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25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목</a:t>
                      </a:r>
                      <a:r>
                        <a:rPr lang="en-US" altLang="ko-KR" dirty="0"/>
                        <a:t>)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86150"/>
                  </a:ext>
                </a:extLst>
              </a:tr>
              <a:tr h="783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결과물 제출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2021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 ~ 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44927"/>
                  </a:ext>
                </a:extLst>
              </a:tr>
              <a:tr h="783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결과물 평가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2021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 ~ 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439892"/>
                  </a:ext>
                </a:extLst>
              </a:tr>
              <a:tr h="783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시상 및 발표회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2021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금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0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771563"/>
            <a:ext cx="43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대회 개요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대회 상금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42058C-17E0-4F69-99EB-854B1741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220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43B5B4E-53BB-43D9-9129-3F0B47D2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1091"/>
              </p:ext>
            </p:extLst>
          </p:nvPr>
        </p:nvGraphicFramePr>
        <p:xfrm>
          <a:off x="1321610" y="1825989"/>
          <a:ext cx="9424767" cy="37126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4027">
                  <a:extLst>
                    <a:ext uri="{9D8B030D-6E8A-4147-A177-3AD203B41FA5}">
                      <a16:colId xmlns:a16="http://schemas.microsoft.com/office/drawing/2014/main" val="3747331465"/>
                    </a:ext>
                  </a:extLst>
                </a:gridCol>
                <a:gridCol w="2388494">
                  <a:extLst>
                    <a:ext uri="{9D8B030D-6E8A-4147-A177-3AD203B41FA5}">
                      <a16:colId xmlns:a16="http://schemas.microsoft.com/office/drawing/2014/main" val="3703016774"/>
                    </a:ext>
                  </a:extLst>
                </a:gridCol>
                <a:gridCol w="3047780">
                  <a:extLst>
                    <a:ext uri="{9D8B030D-6E8A-4147-A177-3AD203B41FA5}">
                      <a16:colId xmlns:a16="http://schemas.microsoft.com/office/drawing/2014/main" val="4170593631"/>
                    </a:ext>
                  </a:extLst>
                </a:gridCol>
                <a:gridCol w="2004466">
                  <a:extLst>
                    <a:ext uri="{9D8B030D-6E8A-4147-A177-3AD203B41FA5}">
                      <a16:colId xmlns:a16="http://schemas.microsoft.com/office/drawing/2014/main" val="1979064566"/>
                    </a:ext>
                  </a:extLst>
                </a:gridCol>
              </a:tblGrid>
              <a:tr h="5551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상금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41292"/>
                  </a:ext>
                </a:extLst>
              </a:tr>
              <a:tr h="894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200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제세공과금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수상자 부담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원천징수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56326"/>
                  </a:ext>
                </a:extLst>
              </a:tr>
              <a:tr h="1304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최우수상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86150"/>
                  </a:ext>
                </a:extLst>
              </a:tr>
              <a:tr h="95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우수상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만원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4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82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31E3641-A9C9-4889-A1DE-7427BDCDED5C}"/>
              </a:ext>
            </a:extLst>
          </p:cNvPr>
          <p:cNvSpPr/>
          <p:nvPr/>
        </p:nvSpPr>
        <p:spPr>
          <a:xfrm>
            <a:off x="2035855" y="2026577"/>
            <a:ext cx="2389894" cy="23786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20605C9-F23E-46A5-9F26-8C4862E81A3F}"/>
              </a:ext>
            </a:extLst>
          </p:cNvPr>
          <p:cNvSpPr/>
          <p:nvPr/>
        </p:nvSpPr>
        <p:spPr>
          <a:xfrm>
            <a:off x="4989202" y="1997701"/>
            <a:ext cx="2389894" cy="2378658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28575"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43C1C4-D1EC-4E21-8A98-FF5E301588C0}"/>
              </a:ext>
            </a:extLst>
          </p:cNvPr>
          <p:cNvSpPr/>
          <p:nvPr/>
        </p:nvSpPr>
        <p:spPr>
          <a:xfrm>
            <a:off x="7975494" y="2007327"/>
            <a:ext cx="2389894" cy="2378658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>
            <a:noFill/>
          </a:ln>
          <a:effectLst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506CD-9F0E-44C5-B443-8FC64840066E}"/>
              </a:ext>
            </a:extLst>
          </p:cNvPr>
          <p:cNvSpPr txBox="1"/>
          <p:nvPr/>
        </p:nvSpPr>
        <p:spPr>
          <a:xfrm>
            <a:off x="2382353" y="2720740"/>
            <a:ext cx="1674796" cy="4001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데이터 수집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C2A518-FE32-4EE3-A758-B4873E180538}"/>
              </a:ext>
            </a:extLst>
          </p:cNvPr>
          <p:cNvSpPr txBox="1"/>
          <p:nvPr/>
        </p:nvSpPr>
        <p:spPr>
          <a:xfrm>
            <a:off x="5337127" y="2720740"/>
            <a:ext cx="1674796" cy="4001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데이터 정제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417550-8110-4A8E-8AE6-E3A65C807510}"/>
              </a:ext>
            </a:extLst>
          </p:cNvPr>
          <p:cNvSpPr txBox="1"/>
          <p:nvPr/>
        </p:nvSpPr>
        <p:spPr>
          <a:xfrm>
            <a:off x="7993997" y="2720740"/>
            <a:ext cx="2382128" cy="40011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데이터 가공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검수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3D50EC-C2B6-4D0D-89E1-0CA3A6307E76}"/>
              </a:ext>
            </a:extLst>
          </p:cNvPr>
          <p:cNvSpPr txBox="1"/>
          <p:nvPr/>
        </p:nvSpPr>
        <p:spPr>
          <a:xfrm>
            <a:off x="2220423" y="3376913"/>
            <a:ext cx="1968742" cy="36483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원시 발화데이터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181353-BFD5-4AD8-934E-5FA90378D6B0}"/>
              </a:ext>
            </a:extLst>
          </p:cNvPr>
          <p:cNvSpPr txBox="1"/>
          <p:nvPr/>
        </p:nvSpPr>
        <p:spPr>
          <a:xfrm>
            <a:off x="5006478" y="3360906"/>
            <a:ext cx="2389894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원본 녹음파일 분절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3D2873-5AA5-44D5-85DF-F750A85C345F}"/>
              </a:ext>
            </a:extLst>
          </p:cNvPr>
          <p:cNvSpPr txBox="1"/>
          <p:nvPr/>
        </p:nvSpPr>
        <p:spPr>
          <a:xfrm>
            <a:off x="7989034" y="3310924"/>
            <a:ext cx="2389894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최종 검수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655739"/>
            <a:ext cx="437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음성데이터 수집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7565AF9-1B24-48EF-ADB2-2433E9ACEC91}"/>
              </a:ext>
            </a:extLst>
          </p:cNvPr>
          <p:cNvSpPr/>
          <p:nvPr/>
        </p:nvSpPr>
        <p:spPr>
          <a:xfrm>
            <a:off x="4490738" y="3014572"/>
            <a:ext cx="437597" cy="398329"/>
          </a:xfrm>
          <a:prstGeom prst="rightArrow">
            <a:avLst/>
          </a:prstGeom>
          <a:noFill/>
          <a:ln w="47625">
            <a:solidFill>
              <a:schemeClr val="accent1">
                <a:lumMod val="75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808000"/>
              </a:highlight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E9658FA-CC8B-4F0B-9073-DFF233441A66}"/>
              </a:ext>
            </a:extLst>
          </p:cNvPr>
          <p:cNvSpPr/>
          <p:nvPr/>
        </p:nvSpPr>
        <p:spPr>
          <a:xfrm>
            <a:off x="7468528" y="3012862"/>
            <a:ext cx="437597" cy="398329"/>
          </a:xfrm>
          <a:prstGeom prst="rightArrow">
            <a:avLst/>
          </a:prstGeom>
          <a:noFill/>
          <a:ln w="47625">
            <a:solidFill>
              <a:schemeClr val="accent1">
                <a:lumMod val="75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8080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771563"/>
            <a:ext cx="43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음성데이터 수집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42058C-17E0-4F69-99EB-854B1741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220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343B5B4E-53BB-43D9-9129-3F0B47D2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33672"/>
              </p:ext>
            </p:extLst>
          </p:nvPr>
        </p:nvGraphicFramePr>
        <p:xfrm>
          <a:off x="824871" y="1473294"/>
          <a:ext cx="9725326" cy="38117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4922">
                  <a:extLst>
                    <a:ext uri="{9D8B030D-6E8A-4147-A177-3AD203B41FA5}">
                      <a16:colId xmlns:a16="http://schemas.microsoft.com/office/drawing/2014/main" val="3747331465"/>
                    </a:ext>
                  </a:extLst>
                </a:gridCol>
                <a:gridCol w="6270404">
                  <a:extLst>
                    <a:ext uri="{9D8B030D-6E8A-4147-A177-3AD203B41FA5}">
                      <a16:colId xmlns:a16="http://schemas.microsoft.com/office/drawing/2014/main" val="3703016774"/>
                    </a:ext>
                  </a:extLst>
                </a:gridCol>
              </a:tblGrid>
              <a:tr h="453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41292"/>
                  </a:ext>
                </a:extLst>
              </a:tr>
              <a:tr h="1119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수집 데이터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화자가 발화한 단어 및 문장의 음성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데이터 수집 지역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부산 동아대학교 의료원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환경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잡음이 없는 통제된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56326"/>
                  </a:ext>
                </a:extLst>
              </a:tr>
              <a:tr h="14550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규모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200</a:t>
                      </a:r>
                      <a:r>
                        <a:rPr lang="ko-KR" altLang="en-US" dirty="0"/>
                        <a:t>명의 발화자가 발화한 </a:t>
                      </a:r>
                      <a:r>
                        <a:rPr lang="en-US" altLang="ko-KR" dirty="0"/>
                        <a:t>8,000</a:t>
                      </a:r>
                      <a:r>
                        <a:rPr lang="ko-KR" altLang="en-US" dirty="0"/>
                        <a:t>개의 문장 데이터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   (1</a:t>
                      </a:r>
                      <a:r>
                        <a:rPr lang="ko-KR" altLang="en-US" dirty="0"/>
                        <a:t>인당 </a:t>
                      </a:r>
                      <a:r>
                        <a:rPr lang="en-US" altLang="ko-KR" dirty="0"/>
                        <a:t>40</a:t>
                      </a:r>
                      <a:r>
                        <a:rPr lang="ko-KR" altLang="en-US" dirty="0"/>
                        <a:t>개 문장의 발화데이터를 내장하고 있음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문장 발화 데이터는 문장읽기</a:t>
                      </a:r>
                      <a:r>
                        <a:rPr lang="en-US" altLang="ko-KR" dirty="0"/>
                        <a:t>(30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문단읽기</a:t>
                      </a:r>
                      <a:r>
                        <a:rPr lang="en-US" altLang="ko-KR" dirty="0"/>
                        <a:t>(10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로 구성되어 있음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86150"/>
                  </a:ext>
                </a:extLst>
              </a:tr>
              <a:tr h="783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Wav </a:t>
                      </a:r>
                      <a:r>
                        <a:rPr lang="ko-KR" altLang="en-US" dirty="0"/>
                        <a:t>파일 형태로 수집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/>
                        <a:t>발화자</a:t>
                      </a:r>
                      <a:r>
                        <a:rPr lang="ko-KR" altLang="en-US" dirty="0"/>
                        <a:t> 및 각 문장이 구분된 형태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4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6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771563"/>
            <a:ext cx="43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음성데이터 수집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42058C-17E0-4F69-99EB-854B1741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220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36147E7-7CDB-4A6F-B7CB-60B35C607E1C}"/>
              </a:ext>
            </a:extLst>
          </p:cNvPr>
          <p:cNvGrpSpPr/>
          <p:nvPr/>
        </p:nvGrpSpPr>
        <p:grpSpPr>
          <a:xfrm>
            <a:off x="937204" y="1982508"/>
            <a:ext cx="3783600" cy="2649460"/>
            <a:chOff x="1103797" y="1167443"/>
            <a:chExt cx="3783600" cy="2649460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A83BD891-31B7-49FB-A7A1-9AC4A713F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3797" y="1306314"/>
              <a:ext cx="3783600" cy="2499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2BE1EFD-3492-4280-8A9A-31471E7DD4AA}"/>
                </a:ext>
              </a:extLst>
            </p:cNvPr>
            <p:cNvSpPr/>
            <p:nvPr/>
          </p:nvSpPr>
          <p:spPr>
            <a:xfrm>
              <a:off x="1114101" y="1306313"/>
              <a:ext cx="3773296" cy="2510590"/>
            </a:xfrm>
            <a:prstGeom prst="rect">
              <a:avLst/>
            </a:prstGeom>
            <a:noFill/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2E393F2-5A8B-4A8F-AF89-AAE33BBD1FF1}"/>
                </a:ext>
              </a:extLst>
            </p:cNvPr>
            <p:cNvSpPr/>
            <p:nvPr/>
          </p:nvSpPr>
          <p:spPr>
            <a:xfrm>
              <a:off x="1804733" y="1167443"/>
              <a:ext cx="2381727" cy="414123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11856A-815D-45A5-BCAC-EFB176E79961}"/>
                </a:ext>
              </a:extLst>
            </p:cNvPr>
            <p:cNvSpPr txBox="1"/>
            <p:nvPr/>
          </p:nvSpPr>
          <p:spPr>
            <a:xfrm>
              <a:off x="1842052" y="1171386"/>
              <a:ext cx="2409245" cy="41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연구 설명 및 동의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F3F7796-45B6-44D6-AA8A-DC04EAF96159}"/>
              </a:ext>
            </a:extLst>
          </p:cNvPr>
          <p:cNvGrpSpPr/>
          <p:nvPr/>
        </p:nvGrpSpPr>
        <p:grpSpPr>
          <a:xfrm>
            <a:off x="5821222" y="1964333"/>
            <a:ext cx="4209104" cy="2251806"/>
            <a:chOff x="999176" y="4068036"/>
            <a:chExt cx="4209104" cy="225180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673C56-77A3-4A9C-A435-C6FF7E2CDCD7}"/>
                </a:ext>
              </a:extLst>
            </p:cNvPr>
            <p:cNvSpPr txBox="1"/>
            <p:nvPr/>
          </p:nvSpPr>
          <p:spPr>
            <a:xfrm>
              <a:off x="1638237" y="4186366"/>
              <a:ext cx="816104" cy="260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 설명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8B78B2B-27A2-4631-AA97-45FE8A3EE796}"/>
                </a:ext>
              </a:extLst>
            </p:cNvPr>
            <p:cNvSpPr txBox="1"/>
            <p:nvPr/>
          </p:nvSpPr>
          <p:spPr>
            <a:xfrm>
              <a:off x="1638237" y="4524766"/>
              <a:ext cx="3344185" cy="1005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대상자에게 본 연구의 목적과 진행 방향에 </a:t>
              </a:r>
              <a:endPara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대하여 설명한다</a:t>
              </a:r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9F25D4-97A8-4F02-A793-5A17468F14DD}"/>
                </a:ext>
              </a:extLst>
            </p:cNvPr>
            <p:cNvSpPr txBox="1"/>
            <p:nvPr/>
          </p:nvSpPr>
          <p:spPr>
            <a:xfrm>
              <a:off x="999176" y="4068036"/>
              <a:ext cx="440974" cy="640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20E4A2-2194-45DD-97F7-77E323F79E62}"/>
                </a:ext>
              </a:extLst>
            </p:cNvPr>
            <p:cNvSpPr txBox="1"/>
            <p:nvPr/>
          </p:nvSpPr>
          <p:spPr>
            <a:xfrm>
              <a:off x="1646086" y="5280481"/>
              <a:ext cx="970877" cy="260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동의서 작성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6576AA-4A28-4FDB-8C87-BADEDD3298AF}"/>
                </a:ext>
              </a:extLst>
            </p:cNvPr>
            <p:cNvSpPr txBox="1"/>
            <p:nvPr/>
          </p:nvSpPr>
          <p:spPr>
            <a:xfrm>
              <a:off x="1646086" y="5618881"/>
              <a:ext cx="3562194" cy="700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연구 설명을 들은 후 의사를 묻고</a:t>
              </a:r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자발적으로 </a:t>
              </a:r>
              <a:endPara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참여 동의를 할 경우 동의를 작성한다</a:t>
              </a:r>
              <a:r>
                <a: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211DDB-068D-4F83-875F-8FD4C3418B53}"/>
                </a:ext>
              </a:extLst>
            </p:cNvPr>
            <p:cNvSpPr txBox="1"/>
            <p:nvPr/>
          </p:nvSpPr>
          <p:spPr>
            <a:xfrm>
              <a:off x="1004525" y="5161681"/>
              <a:ext cx="440974" cy="640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26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44DC466-2A21-4E90-9B4F-29FB484D384B}"/>
              </a:ext>
            </a:extLst>
          </p:cNvPr>
          <p:cNvSpPr txBox="1"/>
          <p:nvPr/>
        </p:nvSpPr>
        <p:spPr>
          <a:xfrm>
            <a:off x="156644" y="771563"/>
            <a:ext cx="43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음성데이터 수집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CCF275-B3AC-458D-837C-9E30277D38BE}"/>
              </a:ext>
            </a:extLst>
          </p:cNvPr>
          <p:cNvCxnSpPr/>
          <p:nvPr/>
        </p:nvCxnSpPr>
        <p:spPr>
          <a:xfrm>
            <a:off x="199840" y="1206687"/>
            <a:ext cx="405818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6C824-6BDD-485E-B774-6CB387B3A205}"/>
              </a:ext>
            </a:extLst>
          </p:cNvPr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A6ABD7-FC4F-4DBC-9F35-A5C1B446308F}"/>
              </a:ext>
            </a:extLst>
          </p:cNvPr>
          <p:cNvSpPr/>
          <p:nvPr/>
        </p:nvSpPr>
        <p:spPr>
          <a:xfrm>
            <a:off x="0" y="0"/>
            <a:ext cx="12192000" cy="27512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DBA603-4B26-47C7-8822-782BBEC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D3BD-F188-4E6D-B806-6E071909838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42058C-17E0-4F69-99EB-854B1741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220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AE27922-7A92-46C4-B7A8-8B7FABC05C05}"/>
              </a:ext>
            </a:extLst>
          </p:cNvPr>
          <p:cNvGrpSpPr/>
          <p:nvPr/>
        </p:nvGrpSpPr>
        <p:grpSpPr>
          <a:xfrm>
            <a:off x="5814510" y="1980058"/>
            <a:ext cx="5439342" cy="2914261"/>
            <a:chOff x="6889480" y="3991014"/>
            <a:chExt cx="5022687" cy="3535389"/>
          </a:xfrm>
        </p:grpSpPr>
        <p:grpSp>
          <p:nvGrpSpPr>
            <p:cNvPr id="12" name="그룹 31">
              <a:extLst>
                <a:ext uri="{FF2B5EF4-FFF2-40B4-BE49-F238E27FC236}">
                  <a16:creationId xmlns:a16="http://schemas.microsoft.com/office/drawing/2014/main" id="{F94287E5-C48F-4207-AB43-7830AD9DF121}"/>
                </a:ext>
              </a:extLst>
            </p:cNvPr>
            <p:cNvGrpSpPr/>
            <p:nvPr/>
          </p:nvGrpSpPr>
          <p:grpSpPr>
            <a:xfrm>
              <a:off x="6889480" y="3991014"/>
              <a:ext cx="4982521" cy="1285177"/>
              <a:chOff x="501606" y="2727991"/>
              <a:chExt cx="5307438" cy="161252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767419-3357-41FC-ADE6-36ECC6CAA7BC}"/>
                  </a:ext>
                </a:extLst>
              </p:cNvPr>
              <p:cNvSpPr txBox="1"/>
              <p:nvPr/>
            </p:nvSpPr>
            <p:spPr>
              <a:xfrm>
                <a:off x="1184365" y="2876782"/>
                <a:ext cx="14318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음성 검사 세팅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F59E9-D8B2-4046-966B-7A42CAEB68F1}"/>
                  </a:ext>
                </a:extLst>
              </p:cNvPr>
              <p:cNvSpPr txBox="1"/>
              <p:nvPr/>
            </p:nvSpPr>
            <p:spPr>
              <a:xfrm>
                <a:off x="1141580" y="3301377"/>
                <a:ext cx="4667464" cy="1039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입과 마이크 사이 거리를 약 </a:t>
                </a:r>
                <a:r>
                  <a:rPr lang="en-US" altLang="ko-KR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15cm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유지하도록 하고 전용 소프트웨어를 이용해 검사를 진행한다</a:t>
                </a:r>
                <a:r>
                  <a:rPr lang="en-US" altLang="ko-KR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077318-B046-4473-BAA5-1AC08A970D0A}"/>
                  </a:ext>
                </a:extLst>
              </p:cNvPr>
              <p:cNvSpPr txBox="1"/>
              <p:nvPr/>
            </p:nvSpPr>
            <p:spPr>
              <a:xfrm>
                <a:off x="501606" y="2727991"/>
                <a:ext cx="53893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spc="-150" dirty="0">
                    <a:gradFill>
                      <a:gsLst>
                        <a:gs pos="100000">
                          <a:srgbClr val="0C4C8A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3" name="그룹 35">
              <a:extLst>
                <a:ext uri="{FF2B5EF4-FFF2-40B4-BE49-F238E27FC236}">
                  <a16:creationId xmlns:a16="http://schemas.microsoft.com/office/drawing/2014/main" id="{79BCB5D6-3D9A-4F42-B04A-7E7918C318E5}"/>
                </a:ext>
              </a:extLst>
            </p:cNvPr>
            <p:cNvGrpSpPr/>
            <p:nvPr/>
          </p:nvGrpSpPr>
          <p:grpSpPr>
            <a:xfrm>
              <a:off x="6889480" y="5456922"/>
              <a:ext cx="5022687" cy="2069481"/>
              <a:chOff x="501606" y="3172810"/>
              <a:chExt cx="5281138" cy="259660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43D3A2-757D-4FB1-87E2-4AED850FB657}"/>
                  </a:ext>
                </a:extLst>
              </p:cNvPr>
              <p:cNvSpPr txBox="1"/>
              <p:nvPr/>
            </p:nvSpPr>
            <p:spPr>
              <a:xfrm>
                <a:off x="1175549" y="3321865"/>
                <a:ext cx="1431802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음성 검사 방법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BC8CF4-A7B4-4692-A027-A6A70AB6D011}"/>
                  </a:ext>
                </a:extLst>
              </p:cNvPr>
              <p:cNvSpPr txBox="1"/>
              <p:nvPr/>
            </p:nvSpPr>
            <p:spPr>
              <a:xfrm>
                <a:off x="1175549" y="3746472"/>
                <a:ext cx="4607195" cy="202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발성 검사 </a:t>
                </a:r>
                <a:r>
                  <a:rPr lang="en-US" altLang="ko-KR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– </a:t>
                </a:r>
                <a:r>
                  <a:rPr lang="ko-KR" altLang="en-US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치료사가 제시하는 설명을 듣고</a:t>
                </a:r>
                <a:r>
                  <a:rPr lang="en-US" altLang="ko-KR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정확하게 </a:t>
                </a:r>
                <a:endPara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          </a:t>
                </a:r>
                <a:r>
                  <a:rPr lang="ko-KR" altLang="en-US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따라 하도록 한다</a:t>
                </a:r>
                <a:r>
                  <a:rPr lang="en-US" altLang="ko-KR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읽기 검사 </a:t>
                </a:r>
                <a:r>
                  <a:rPr lang="en-US" altLang="ko-KR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– </a:t>
                </a:r>
                <a:r>
                  <a:rPr lang="ko-KR" altLang="en-US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자극 책자를 제시하여 환자가 스스로 읽도록 하며</a:t>
                </a:r>
                <a:endParaRPr lang="en-US" altLang="ko-KR" sz="14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            </a:t>
                </a:r>
                <a:r>
                  <a:rPr lang="ko-KR" altLang="en-US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오류를 보일 시 </a:t>
                </a:r>
                <a:r>
                  <a:rPr lang="en-US" altLang="ko-KR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회 반복한다</a:t>
                </a:r>
                <a:r>
                  <a:rPr lang="en-US" altLang="ko-KR" sz="140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5628CD-C17F-4AF7-86E2-0C5CD98BAA3A}"/>
                  </a:ext>
                </a:extLst>
              </p:cNvPr>
              <p:cNvSpPr txBox="1"/>
              <p:nvPr/>
            </p:nvSpPr>
            <p:spPr>
              <a:xfrm>
                <a:off x="501606" y="3172810"/>
                <a:ext cx="538930" cy="831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spc="-150" dirty="0">
                    <a:gradFill>
                      <a:gsLst>
                        <a:gs pos="100000">
                          <a:srgbClr val="0C4C8A"/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25D420-07D2-4168-AA65-7E7E19D4A813}"/>
              </a:ext>
            </a:extLst>
          </p:cNvPr>
          <p:cNvGrpSpPr/>
          <p:nvPr/>
        </p:nvGrpSpPr>
        <p:grpSpPr>
          <a:xfrm>
            <a:off x="1090486" y="2123622"/>
            <a:ext cx="3660269" cy="2507643"/>
            <a:chOff x="7296321" y="1108800"/>
            <a:chExt cx="3781677" cy="27076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D1803024-2487-47C1-B2CE-594406A79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07337" y="1306314"/>
              <a:ext cx="3770562" cy="2499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4AD9DEC-C2E6-4B8A-AEA9-E7A4815845D1}"/>
                </a:ext>
              </a:extLst>
            </p:cNvPr>
            <p:cNvSpPr/>
            <p:nvPr/>
          </p:nvSpPr>
          <p:spPr>
            <a:xfrm>
              <a:off x="7296321" y="1288219"/>
              <a:ext cx="3781677" cy="2528213"/>
            </a:xfrm>
            <a:prstGeom prst="rect">
              <a:avLst/>
            </a:prstGeom>
            <a:noFill/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D8B3D58-B22E-4F1C-94FE-E538D9ACD13A}"/>
                </a:ext>
              </a:extLst>
            </p:cNvPr>
            <p:cNvSpPr/>
            <p:nvPr/>
          </p:nvSpPr>
          <p:spPr>
            <a:xfrm>
              <a:off x="7930798" y="1108800"/>
              <a:ext cx="2387017" cy="41703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9410A4-AE44-4BCF-AC9A-6A6E959C2581}"/>
                </a:ext>
              </a:extLst>
            </p:cNvPr>
            <p:cNvSpPr txBox="1"/>
            <p:nvPr/>
          </p:nvSpPr>
          <p:spPr>
            <a:xfrm>
              <a:off x="7927689" y="1119559"/>
              <a:ext cx="2385390" cy="411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음성 검사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59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1203</Words>
  <Application>Microsoft Office PowerPoint</Application>
  <PresentationFormat>와이드스크린</PresentationFormat>
  <Paragraphs>275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나눔고딕</vt:lpstr>
      <vt:lpstr>나눔고딕 ExtraBold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성상하</dc:creator>
  <cp:lastModifiedBy>성상하</cp:lastModifiedBy>
  <cp:revision>24</cp:revision>
  <dcterms:created xsi:type="dcterms:W3CDTF">2021-11-19T07:07:00Z</dcterms:created>
  <dcterms:modified xsi:type="dcterms:W3CDTF">2021-11-25T07:09:43Z</dcterms:modified>
</cp:coreProperties>
</file>