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6" r:id="rId7"/>
    <p:sldId id="267"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A3312-1485-47DE-B0DB-3F403A008957}" v="15" dt="2022-04-27T17:26:36.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B288F9-BC0F-49E0-9DD1-68519AFAA06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35AC537-F1C9-4001-9C21-30C8EDC6B36A}">
      <dgm:prSet/>
      <dgm:spPr/>
      <dgm:t>
        <a:bodyPr/>
        <a:lstStyle/>
        <a:p>
          <a:r>
            <a:rPr lang="en-CA" dirty="0"/>
            <a:t>I wanted to look into various other factors that might contribute towards migration, so I decided to pull some data on mass killing across all countries. </a:t>
          </a:r>
          <a:endParaRPr lang="en-US" dirty="0"/>
        </a:p>
      </dgm:t>
    </dgm:pt>
    <dgm:pt modelId="{505E2F71-B15A-4358-884A-67D0D3166660}" type="parTrans" cxnId="{A81D2BBA-4FFC-4CF8-A0F9-C25EAF84D752}">
      <dgm:prSet/>
      <dgm:spPr/>
      <dgm:t>
        <a:bodyPr/>
        <a:lstStyle/>
        <a:p>
          <a:endParaRPr lang="en-US"/>
        </a:p>
      </dgm:t>
    </dgm:pt>
    <dgm:pt modelId="{EAB69E48-B317-4DFB-AF07-E08F14853F37}" type="sibTrans" cxnId="{A81D2BBA-4FFC-4CF8-A0F9-C25EAF84D752}">
      <dgm:prSet/>
      <dgm:spPr/>
      <dgm:t>
        <a:bodyPr/>
        <a:lstStyle/>
        <a:p>
          <a:endParaRPr lang="en-US"/>
        </a:p>
      </dgm:t>
    </dgm:pt>
    <dgm:pt modelId="{D4765B32-5837-4D5C-9649-8379D8E3E880}">
      <dgm:prSet/>
      <dgm:spPr/>
      <dgm:t>
        <a:bodyPr/>
        <a:lstStyle/>
        <a:p>
          <a:r>
            <a:rPr lang="en-CA"/>
            <a:t>The data shows ranking of all countries by estimated risk of mass killing in 2021-22. The countries are ranked in descending order so the top 30 are considered to be at high risk. </a:t>
          </a:r>
          <a:endParaRPr lang="en-US"/>
        </a:p>
      </dgm:t>
    </dgm:pt>
    <dgm:pt modelId="{6DF7A358-640B-4211-BC81-33CD6B53F497}" type="parTrans" cxnId="{2CF336DF-6EBF-4569-BA67-B8A13B40A609}">
      <dgm:prSet/>
      <dgm:spPr/>
      <dgm:t>
        <a:bodyPr/>
        <a:lstStyle/>
        <a:p>
          <a:endParaRPr lang="en-US"/>
        </a:p>
      </dgm:t>
    </dgm:pt>
    <dgm:pt modelId="{1FFFBB16-B625-4AFC-A02B-DF8302E22644}" type="sibTrans" cxnId="{2CF336DF-6EBF-4569-BA67-B8A13B40A609}">
      <dgm:prSet/>
      <dgm:spPr/>
      <dgm:t>
        <a:bodyPr/>
        <a:lstStyle/>
        <a:p>
          <a:endParaRPr lang="en-US"/>
        </a:p>
      </dgm:t>
    </dgm:pt>
    <dgm:pt modelId="{7EAE4691-189A-4933-9334-5F193BA1D805}">
      <dgm:prSet/>
      <dgm:spPr/>
      <dgm:t>
        <a:bodyPr/>
        <a:lstStyle/>
        <a:p>
          <a:r>
            <a:rPr lang="en-CA" dirty="0"/>
            <a:t>The high-risk countries are categorized by factors such as ongoing mass killing, population size, infant mortality rate, Annual % change in GDP per capita, battled deaths, religious freedom.</a:t>
          </a:r>
          <a:endParaRPr lang="en-US" dirty="0"/>
        </a:p>
      </dgm:t>
    </dgm:pt>
    <dgm:pt modelId="{26791369-60D7-441F-BCBA-A21A3100B783}" type="parTrans" cxnId="{C5A64203-F816-4674-946C-C48B384BDB08}">
      <dgm:prSet/>
      <dgm:spPr/>
      <dgm:t>
        <a:bodyPr/>
        <a:lstStyle/>
        <a:p>
          <a:endParaRPr lang="en-US"/>
        </a:p>
      </dgm:t>
    </dgm:pt>
    <dgm:pt modelId="{796CE832-32B8-43D3-A957-9657D5C9F4C9}" type="sibTrans" cxnId="{C5A64203-F816-4674-946C-C48B384BDB08}">
      <dgm:prSet/>
      <dgm:spPr/>
      <dgm:t>
        <a:bodyPr/>
        <a:lstStyle/>
        <a:p>
          <a:endParaRPr lang="en-US"/>
        </a:p>
      </dgm:t>
    </dgm:pt>
    <dgm:pt modelId="{DFA68AB8-873F-4791-993F-D8D352734B5E}">
      <dgm:prSet/>
      <dgm:spPr/>
      <dgm:t>
        <a:bodyPr/>
        <a:lstStyle/>
        <a:p>
          <a:r>
            <a:rPr lang="en-CA" dirty="0"/>
            <a:t>Source: Early Warning Project </a:t>
          </a:r>
          <a:r>
            <a:rPr lang="en-CA"/>
            <a:t>– ushmm.</a:t>
          </a:r>
          <a:r>
            <a:rPr lang="en-CA" dirty="0"/>
            <a:t>org </a:t>
          </a:r>
          <a:endParaRPr lang="en-US" dirty="0"/>
        </a:p>
      </dgm:t>
    </dgm:pt>
    <dgm:pt modelId="{7584D342-47CF-4719-B4C9-D142F8C76ED2}" type="parTrans" cxnId="{C1B17CEB-A201-4926-AA6E-016115E297D9}">
      <dgm:prSet/>
      <dgm:spPr/>
      <dgm:t>
        <a:bodyPr/>
        <a:lstStyle/>
        <a:p>
          <a:endParaRPr lang="en-US"/>
        </a:p>
      </dgm:t>
    </dgm:pt>
    <dgm:pt modelId="{63D3CC46-8D7B-4881-8DFE-A194DA012232}" type="sibTrans" cxnId="{C1B17CEB-A201-4926-AA6E-016115E297D9}">
      <dgm:prSet/>
      <dgm:spPr/>
      <dgm:t>
        <a:bodyPr/>
        <a:lstStyle/>
        <a:p>
          <a:endParaRPr lang="en-US"/>
        </a:p>
      </dgm:t>
    </dgm:pt>
    <dgm:pt modelId="{265574D8-F902-4C08-BA9F-2294B9475EAD}" type="pres">
      <dgm:prSet presAssocID="{15B288F9-BC0F-49E0-9DD1-68519AFAA068}" presName="linear" presStyleCnt="0">
        <dgm:presLayoutVars>
          <dgm:animLvl val="lvl"/>
          <dgm:resizeHandles val="exact"/>
        </dgm:presLayoutVars>
      </dgm:prSet>
      <dgm:spPr/>
    </dgm:pt>
    <dgm:pt modelId="{0BCD7FB2-1B13-480A-AC6A-047659A9C85E}" type="pres">
      <dgm:prSet presAssocID="{835AC537-F1C9-4001-9C21-30C8EDC6B36A}" presName="parentText" presStyleLbl="node1" presStyleIdx="0" presStyleCnt="4">
        <dgm:presLayoutVars>
          <dgm:chMax val="0"/>
          <dgm:bulletEnabled val="1"/>
        </dgm:presLayoutVars>
      </dgm:prSet>
      <dgm:spPr/>
    </dgm:pt>
    <dgm:pt modelId="{615F9E0D-AD28-40B0-9F40-A2A329F8273F}" type="pres">
      <dgm:prSet presAssocID="{EAB69E48-B317-4DFB-AF07-E08F14853F37}" presName="spacer" presStyleCnt="0"/>
      <dgm:spPr/>
    </dgm:pt>
    <dgm:pt modelId="{78ED61DE-D174-47AE-B463-336A36E6DF18}" type="pres">
      <dgm:prSet presAssocID="{D4765B32-5837-4D5C-9649-8379D8E3E880}" presName="parentText" presStyleLbl="node1" presStyleIdx="1" presStyleCnt="4">
        <dgm:presLayoutVars>
          <dgm:chMax val="0"/>
          <dgm:bulletEnabled val="1"/>
        </dgm:presLayoutVars>
      </dgm:prSet>
      <dgm:spPr/>
    </dgm:pt>
    <dgm:pt modelId="{4365BF0E-7DA5-4D7B-B044-5F6DBD631CCE}" type="pres">
      <dgm:prSet presAssocID="{1FFFBB16-B625-4AFC-A02B-DF8302E22644}" presName="spacer" presStyleCnt="0"/>
      <dgm:spPr/>
    </dgm:pt>
    <dgm:pt modelId="{3784101D-BDAF-4672-8C6F-32F2CCBAE4BB}" type="pres">
      <dgm:prSet presAssocID="{7EAE4691-189A-4933-9334-5F193BA1D805}" presName="parentText" presStyleLbl="node1" presStyleIdx="2" presStyleCnt="4">
        <dgm:presLayoutVars>
          <dgm:chMax val="0"/>
          <dgm:bulletEnabled val="1"/>
        </dgm:presLayoutVars>
      </dgm:prSet>
      <dgm:spPr/>
    </dgm:pt>
    <dgm:pt modelId="{FDDE6E61-371D-48B2-97CC-E356EC7A3D54}" type="pres">
      <dgm:prSet presAssocID="{796CE832-32B8-43D3-A957-9657D5C9F4C9}" presName="spacer" presStyleCnt="0"/>
      <dgm:spPr/>
    </dgm:pt>
    <dgm:pt modelId="{5AD113FA-8515-45A9-A668-6793EF502AD7}" type="pres">
      <dgm:prSet presAssocID="{DFA68AB8-873F-4791-993F-D8D352734B5E}" presName="parentText" presStyleLbl="node1" presStyleIdx="3" presStyleCnt="4">
        <dgm:presLayoutVars>
          <dgm:chMax val="0"/>
          <dgm:bulletEnabled val="1"/>
        </dgm:presLayoutVars>
      </dgm:prSet>
      <dgm:spPr/>
    </dgm:pt>
  </dgm:ptLst>
  <dgm:cxnLst>
    <dgm:cxn modelId="{C5A64203-F816-4674-946C-C48B384BDB08}" srcId="{15B288F9-BC0F-49E0-9DD1-68519AFAA068}" destId="{7EAE4691-189A-4933-9334-5F193BA1D805}" srcOrd="2" destOrd="0" parTransId="{26791369-60D7-441F-BCBA-A21A3100B783}" sibTransId="{796CE832-32B8-43D3-A957-9657D5C9F4C9}"/>
    <dgm:cxn modelId="{FBD62831-3866-4012-931B-8749B1D0A583}" type="presOf" srcId="{835AC537-F1C9-4001-9C21-30C8EDC6B36A}" destId="{0BCD7FB2-1B13-480A-AC6A-047659A9C85E}" srcOrd="0" destOrd="0" presId="urn:microsoft.com/office/officeart/2005/8/layout/vList2"/>
    <dgm:cxn modelId="{7CF7F572-257D-4679-BC4D-E167691448EE}" type="presOf" srcId="{7EAE4691-189A-4933-9334-5F193BA1D805}" destId="{3784101D-BDAF-4672-8C6F-32F2CCBAE4BB}" srcOrd="0" destOrd="0" presId="urn:microsoft.com/office/officeart/2005/8/layout/vList2"/>
    <dgm:cxn modelId="{1D1F8185-7414-424F-A8EC-5F40FF51F7D1}" type="presOf" srcId="{DFA68AB8-873F-4791-993F-D8D352734B5E}" destId="{5AD113FA-8515-45A9-A668-6793EF502AD7}" srcOrd="0" destOrd="0" presId="urn:microsoft.com/office/officeart/2005/8/layout/vList2"/>
    <dgm:cxn modelId="{A81D2BBA-4FFC-4CF8-A0F9-C25EAF84D752}" srcId="{15B288F9-BC0F-49E0-9DD1-68519AFAA068}" destId="{835AC537-F1C9-4001-9C21-30C8EDC6B36A}" srcOrd="0" destOrd="0" parTransId="{505E2F71-B15A-4358-884A-67D0D3166660}" sibTransId="{EAB69E48-B317-4DFB-AF07-E08F14853F37}"/>
    <dgm:cxn modelId="{C5CF04CB-7CC0-4CEA-8506-964A7E529F90}" type="presOf" srcId="{D4765B32-5837-4D5C-9649-8379D8E3E880}" destId="{78ED61DE-D174-47AE-B463-336A36E6DF18}" srcOrd="0" destOrd="0" presId="urn:microsoft.com/office/officeart/2005/8/layout/vList2"/>
    <dgm:cxn modelId="{20E583D8-2A43-4917-9215-A432BB5B8D94}" type="presOf" srcId="{15B288F9-BC0F-49E0-9DD1-68519AFAA068}" destId="{265574D8-F902-4C08-BA9F-2294B9475EAD}" srcOrd="0" destOrd="0" presId="urn:microsoft.com/office/officeart/2005/8/layout/vList2"/>
    <dgm:cxn modelId="{2CF336DF-6EBF-4569-BA67-B8A13B40A609}" srcId="{15B288F9-BC0F-49E0-9DD1-68519AFAA068}" destId="{D4765B32-5837-4D5C-9649-8379D8E3E880}" srcOrd="1" destOrd="0" parTransId="{6DF7A358-640B-4211-BC81-33CD6B53F497}" sibTransId="{1FFFBB16-B625-4AFC-A02B-DF8302E22644}"/>
    <dgm:cxn modelId="{C1B17CEB-A201-4926-AA6E-016115E297D9}" srcId="{15B288F9-BC0F-49E0-9DD1-68519AFAA068}" destId="{DFA68AB8-873F-4791-993F-D8D352734B5E}" srcOrd="3" destOrd="0" parTransId="{7584D342-47CF-4719-B4C9-D142F8C76ED2}" sibTransId="{63D3CC46-8D7B-4881-8DFE-A194DA012232}"/>
    <dgm:cxn modelId="{30662D18-7FD2-47FB-9D60-63BCB3A887B1}" type="presParOf" srcId="{265574D8-F902-4C08-BA9F-2294B9475EAD}" destId="{0BCD7FB2-1B13-480A-AC6A-047659A9C85E}" srcOrd="0" destOrd="0" presId="urn:microsoft.com/office/officeart/2005/8/layout/vList2"/>
    <dgm:cxn modelId="{10FC74FC-57F7-4027-881F-951CE2ED18AA}" type="presParOf" srcId="{265574D8-F902-4C08-BA9F-2294B9475EAD}" destId="{615F9E0D-AD28-40B0-9F40-A2A329F8273F}" srcOrd="1" destOrd="0" presId="urn:microsoft.com/office/officeart/2005/8/layout/vList2"/>
    <dgm:cxn modelId="{75803D3E-26F7-48AD-A7A0-B0391C0FC052}" type="presParOf" srcId="{265574D8-F902-4C08-BA9F-2294B9475EAD}" destId="{78ED61DE-D174-47AE-B463-336A36E6DF18}" srcOrd="2" destOrd="0" presId="urn:microsoft.com/office/officeart/2005/8/layout/vList2"/>
    <dgm:cxn modelId="{8C18DB0D-5806-4CB9-8BE6-D9A2651673CE}" type="presParOf" srcId="{265574D8-F902-4C08-BA9F-2294B9475EAD}" destId="{4365BF0E-7DA5-4D7B-B044-5F6DBD631CCE}" srcOrd="3" destOrd="0" presId="urn:microsoft.com/office/officeart/2005/8/layout/vList2"/>
    <dgm:cxn modelId="{BDA54E1E-0759-4D4C-924D-C511F8CBEE75}" type="presParOf" srcId="{265574D8-F902-4C08-BA9F-2294B9475EAD}" destId="{3784101D-BDAF-4672-8C6F-32F2CCBAE4BB}" srcOrd="4" destOrd="0" presId="urn:microsoft.com/office/officeart/2005/8/layout/vList2"/>
    <dgm:cxn modelId="{BC79D47D-B879-4699-B362-169898411D8E}" type="presParOf" srcId="{265574D8-F902-4C08-BA9F-2294B9475EAD}" destId="{FDDE6E61-371D-48B2-97CC-E356EC7A3D54}" srcOrd="5" destOrd="0" presId="urn:microsoft.com/office/officeart/2005/8/layout/vList2"/>
    <dgm:cxn modelId="{34D37E8B-8D23-4AB3-9583-098A9619C55A}" type="presParOf" srcId="{265574D8-F902-4C08-BA9F-2294B9475EAD}" destId="{5AD113FA-8515-45A9-A668-6793EF502AD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D7FB2-1B13-480A-AC6A-047659A9C85E}">
      <dsp:nvSpPr>
        <dsp:cNvPr id="0" name=""/>
        <dsp:cNvSpPr/>
      </dsp:nvSpPr>
      <dsp:spPr>
        <a:xfrm>
          <a:off x="0" y="79703"/>
          <a:ext cx="5811128" cy="133866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I wanted to look into various other factors that might contribute towards migration, so I decided to pull some data on mass killing across all countries. </a:t>
          </a:r>
          <a:endParaRPr lang="en-US" sz="1900" kern="1200" dirty="0"/>
        </a:p>
      </dsp:txBody>
      <dsp:txXfrm>
        <a:off x="65348" y="145051"/>
        <a:ext cx="5680432" cy="1207966"/>
      </dsp:txXfrm>
    </dsp:sp>
    <dsp:sp modelId="{78ED61DE-D174-47AE-B463-336A36E6DF18}">
      <dsp:nvSpPr>
        <dsp:cNvPr id="0" name=""/>
        <dsp:cNvSpPr/>
      </dsp:nvSpPr>
      <dsp:spPr>
        <a:xfrm>
          <a:off x="0" y="1473086"/>
          <a:ext cx="5811128" cy="1338662"/>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t>The data shows ranking of all countries by estimated risk of mass killing in 2021-22. The countries are ranked in descending order so the top 30 are considered to be at high risk. </a:t>
          </a:r>
          <a:endParaRPr lang="en-US" sz="1900" kern="1200"/>
        </a:p>
      </dsp:txBody>
      <dsp:txXfrm>
        <a:off x="65348" y="1538434"/>
        <a:ext cx="5680432" cy="1207966"/>
      </dsp:txXfrm>
    </dsp:sp>
    <dsp:sp modelId="{3784101D-BDAF-4672-8C6F-32F2CCBAE4BB}">
      <dsp:nvSpPr>
        <dsp:cNvPr id="0" name=""/>
        <dsp:cNvSpPr/>
      </dsp:nvSpPr>
      <dsp:spPr>
        <a:xfrm>
          <a:off x="0" y="2866469"/>
          <a:ext cx="5811128" cy="1338662"/>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The high-risk countries are categorized by factors such as ongoing mass killing, population size, infant mortality rate, Annual % change in GDP per capita, battled deaths, religious freedom.</a:t>
          </a:r>
          <a:endParaRPr lang="en-US" sz="1900" kern="1200" dirty="0"/>
        </a:p>
      </dsp:txBody>
      <dsp:txXfrm>
        <a:off x="65348" y="2931817"/>
        <a:ext cx="5680432" cy="1207966"/>
      </dsp:txXfrm>
    </dsp:sp>
    <dsp:sp modelId="{5AD113FA-8515-45A9-A668-6793EF502AD7}">
      <dsp:nvSpPr>
        <dsp:cNvPr id="0" name=""/>
        <dsp:cNvSpPr/>
      </dsp:nvSpPr>
      <dsp:spPr>
        <a:xfrm>
          <a:off x="0" y="4259852"/>
          <a:ext cx="5811128" cy="133866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Source: Early Warning Project </a:t>
          </a:r>
          <a:r>
            <a:rPr lang="en-CA" sz="1900" kern="1200"/>
            <a:t>– ushmm.</a:t>
          </a:r>
          <a:r>
            <a:rPr lang="en-CA" sz="1900" kern="1200" dirty="0"/>
            <a:t>org </a:t>
          </a:r>
          <a:endParaRPr lang="en-US" sz="1900" kern="1200" dirty="0"/>
        </a:p>
      </dsp:txBody>
      <dsp:txXfrm>
        <a:off x="65348" y="4325200"/>
        <a:ext cx="5680432" cy="12079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F50F-9AA3-42E2-8838-6DB5A33EBE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9BEB014-5835-4F3D-ADC5-C4EBD2BA9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F137F47-19E6-498A-9207-A902492AF249}"/>
              </a:ext>
            </a:extLst>
          </p:cNvPr>
          <p:cNvSpPr>
            <a:spLocks noGrp="1"/>
          </p:cNvSpPr>
          <p:nvPr>
            <p:ph type="dt" sz="half" idx="10"/>
          </p:nvPr>
        </p:nvSpPr>
        <p:spPr/>
        <p:txBody>
          <a:bodyPr/>
          <a:lstStyle/>
          <a:p>
            <a:fld id="{7656D270-0567-4663-95CE-075AC9F307B2}" type="datetimeFigureOut">
              <a:rPr lang="en-CA" smtClean="0"/>
              <a:t>2024-10-30</a:t>
            </a:fld>
            <a:endParaRPr lang="en-CA"/>
          </a:p>
        </p:txBody>
      </p:sp>
      <p:sp>
        <p:nvSpPr>
          <p:cNvPr id="5" name="Footer Placeholder 4">
            <a:extLst>
              <a:ext uri="{FF2B5EF4-FFF2-40B4-BE49-F238E27FC236}">
                <a16:creationId xmlns:a16="http://schemas.microsoft.com/office/drawing/2014/main" id="{CDCC70A6-4524-4713-A269-7E7648CC89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FBB2C85-38D9-4227-A3B8-FA44FCAAFCD7}"/>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220346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DD46-1936-4CE9-B93B-FE32DC4B76F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C64FD1B-5860-476D-AF79-B08122921E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627485A-7181-4275-AA8E-ECBF414435FA}"/>
              </a:ext>
            </a:extLst>
          </p:cNvPr>
          <p:cNvSpPr>
            <a:spLocks noGrp="1"/>
          </p:cNvSpPr>
          <p:nvPr>
            <p:ph type="dt" sz="half" idx="10"/>
          </p:nvPr>
        </p:nvSpPr>
        <p:spPr/>
        <p:txBody>
          <a:bodyPr/>
          <a:lstStyle/>
          <a:p>
            <a:fld id="{7656D270-0567-4663-95CE-075AC9F307B2}" type="datetimeFigureOut">
              <a:rPr lang="en-CA" smtClean="0"/>
              <a:t>2024-10-30</a:t>
            </a:fld>
            <a:endParaRPr lang="en-CA"/>
          </a:p>
        </p:txBody>
      </p:sp>
      <p:sp>
        <p:nvSpPr>
          <p:cNvPr id="5" name="Footer Placeholder 4">
            <a:extLst>
              <a:ext uri="{FF2B5EF4-FFF2-40B4-BE49-F238E27FC236}">
                <a16:creationId xmlns:a16="http://schemas.microsoft.com/office/drawing/2014/main" id="{8B3E7D78-807F-4383-8C7E-F13B30A05F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6103CEC-FE7D-4A88-9BE5-5E4B2FF6854B}"/>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109099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25DE1-7430-4C67-B66D-05CDD78A0F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1728A75-5E5D-4297-AA3B-0274FB03C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D17C21-5D4D-42CD-A8A8-F3A26B509FB9}"/>
              </a:ext>
            </a:extLst>
          </p:cNvPr>
          <p:cNvSpPr>
            <a:spLocks noGrp="1"/>
          </p:cNvSpPr>
          <p:nvPr>
            <p:ph type="dt" sz="half" idx="10"/>
          </p:nvPr>
        </p:nvSpPr>
        <p:spPr/>
        <p:txBody>
          <a:bodyPr/>
          <a:lstStyle/>
          <a:p>
            <a:fld id="{7656D270-0567-4663-95CE-075AC9F307B2}" type="datetimeFigureOut">
              <a:rPr lang="en-CA" smtClean="0"/>
              <a:t>2024-10-30</a:t>
            </a:fld>
            <a:endParaRPr lang="en-CA"/>
          </a:p>
        </p:txBody>
      </p:sp>
      <p:sp>
        <p:nvSpPr>
          <p:cNvPr id="5" name="Footer Placeholder 4">
            <a:extLst>
              <a:ext uri="{FF2B5EF4-FFF2-40B4-BE49-F238E27FC236}">
                <a16:creationId xmlns:a16="http://schemas.microsoft.com/office/drawing/2014/main" id="{61BF6C14-A433-4D54-80FF-04A6E083F11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223E3D-C774-4BF9-8937-45D75489DC72}"/>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37316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7B22-1E7E-4B13-9D4D-B7836547835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51BF059-9DA7-476F-B52E-E114007738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FBE530-3074-4523-82C0-A6759EFD4E6A}"/>
              </a:ext>
            </a:extLst>
          </p:cNvPr>
          <p:cNvSpPr>
            <a:spLocks noGrp="1"/>
          </p:cNvSpPr>
          <p:nvPr>
            <p:ph type="dt" sz="half" idx="10"/>
          </p:nvPr>
        </p:nvSpPr>
        <p:spPr/>
        <p:txBody>
          <a:bodyPr/>
          <a:lstStyle/>
          <a:p>
            <a:fld id="{7656D270-0567-4663-95CE-075AC9F307B2}" type="datetimeFigureOut">
              <a:rPr lang="en-CA" smtClean="0"/>
              <a:t>2024-10-30</a:t>
            </a:fld>
            <a:endParaRPr lang="en-CA"/>
          </a:p>
        </p:txBody>
      </p:sp>
      <p:sp>
        <p:nvSpPr>
          <p:cNvPr id="5" name="Footer Placeholder 4">
            <a:extLst>
              <a:ext uri="{FF2B5EF4-FFF2-40B4-BE49-F238E27FC236}">
                <a16:creationId xmlns:a16="http://schemas.microsoft.com/office/drawing/2014/main" id="{E2CA87F4-E3B1-4304-81ED-AE3F4555A91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C36E79D-9132-457E-B499-834D022A2DCC}"/>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385694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BF10-C296-4599-90CD-DAA9E2FD2E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E08B9B4-874E-4C40-94AD-ECFAD6A3A4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DF5C07-488B-4CF4-AE9A-A8216BFD456F}"/>
              </a:ext>
            </a:extLst>
          </p:cNvPr>
          <p:cNvSpPr>
            <a:spLocks noGrp="1"/>
          </p:cNvSpPr>
          <p:nvPr>
            <p:ph type="dt" sz="half" idx="10"/>
          </p:nvPr>
        </p:nvSpPr>
        <p:spPr/>
        <p:txBody>
          <a:bodyPr/>
          <a:lstStyle/>
          <a:p>
            <a:fld id="{7656D270-0567-4663-95CE-075AC9F307B2}" type="datetimeFigureOut">
              <a:rPr lang="en-CA" smtClean="0"/>
              <a:t>2024-10-30</a:t>
            </a:fld>
            <a:endParaRPr lang="en-CA"/>
          </a:p>
        </p:txBody>
      </p:sp>
      <p:sp>
        <p:nvSpPr>
          <p:cNvPr id="5" name="Footer Placeholder 4">
            <a:extLst>
              <a:ext uri="{FF2B5EF4-FFF2-40B4-BE49-F238E27FC236}">
                <a16:creationId xmlns:a16="http://schemas.microsoft.com/office/drawing/2014/main" id="{9AF5F8A4-8963-4BD2-A25F-B6DE7172ED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6349629-EE66-4CA2-AAE4-E6FC6AB539F1}"/>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426009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57BA-DCE1-44D7-8012-97774DB534B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DA49DF9-71DB-4D5D-AD17-5E31FB722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5B3DE94-32E8-4CD6-985D-15B565C529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B37EBC2-13B0-470E-A410-4EC00D413454}"/>
              </a:ext>
            </a:extLst>
          </p:cNvPr>
          <p:cNvSpPr>
            <a:spLocks noGrp="1"/>
          </p:cNvSpPr>
          <p:nvPr>
            <p:ph type="dt" sz="half" idx="10"/>
          </p:nvPr>
        </p:nvSpPr>
        <p:spPr/>
        <p:txBody>
          <a:bodyPr/>
          <a:lstStyle/>
          <a:p>
            <a:fld id="{7656D270-0567-4663-95CE-075AC9F307B2}" type="datetimeFigureOut">
              <a:rPr lang="en-CA" smtClean="0"/>
              <a:t>2024-10-30</a:t>
            </a:fld>
            <a:endParaRPr lang="en-CA"/>
          </a:p>
        </p:txBody>
      </p:sp>
      <p:sp>
        <p:nvSpPr>
          <p:cNvPr id="6" name="Footer Placeholder 5">
            <a:extLst>
              <a:ext uri="{FF2B5EF4-FFF2-40B4-BE49-F238E27FC236}">
                <a16:creationId xmlns:a16="http://schemas.microsoft.com/office/drawing/2014/main" id="{2943A99E-3B5E-43A5-8229-A9199738A3C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7217485-1C7E-420F-8C81-2A82B6161967}"/>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204191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D101-0527-4D07-9823-D89ABBAE521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3AF4294-3B5A-4B5D-834B-1EA480281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4CF7D5-0466-4386-BBE3-842EAF76EA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14FFBC8-21ED-4349-8B63-70BBB1A05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9C17D7-D397-4291-BC96-75DD1B5126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1ACD2E8-2B22-442D-926F-065DDA4628AB}"/>
              </a:ext>
            </a:extLst>
          </p:cNvPr>
          <p:cNvSpPr>
            <a:spLocks noGrp="1"/>
          </p:cNvSpPr>
          <p:nvPr>
            <p:ph type="dt" sz="half" idx="10"/>
          </p:nvPr>
        </p:nvSpPr>
        <p:spPr/>
        <p:txBody>
          <a:bodyPr/>
          <a:lstStyle/>
          <a:p>
            <a:fld id="{7656D270-0567-4663-95CE-075AC9F307B2}" type="datetimeFigureOut">
              <a:rPr lang="en-CA" smtClean="0"/>
              <a:t>2024-10-30</a:t>
            </a:fld>
            <a:endParaRPr lang="en-CA"/>
          </a:p>
        </p:txBody>
      </p:sp>
      <p:sp>
        <p:nvSpPr>
          <p:cNvPr id="8" name="Footer Placeholder 7">
            <a:extLst>
              <a:ext uri="{FF2B5EF4-FFF2-40B4-BE49-F238E27FC236}">
                <a16:creationId xmlns:a16="http://schemas.microsoft.com/office/drawing/2014/main" id="{2F46548F-A473-4BFE-95DE-8A2BD07A7CC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F4DC41C-9952-4EC9-AFA3-D11775D0BCC9}"/>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32605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8960-BFA8-4D40-BA6E-88D5ED69E8C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92A69E5-0357-45D1-8060-866CC4BA66EA}"/>
              </a:ext>
            </a:extLst>
          </p:cNvPr>
          <p:cNvSpPr>
            <a:spLocks noGrp="1"/>
          </p:cNvSpPr>
          <p:nvPr>
            <p:ph type="dt" sz="half" idx="10"/>
          </p:nvPr>
        </p:nvSpPr>
        <p:spPr/>
        <p:txBody>
          <a:bodyPr/>
          <a:lstStyle/>
          <a:p>
            <a:fld id="{7656D270-0567-4663-95CE-075AC9F307B2}" type="datetimeFigureOut">
              <a:rPr lang="en-CA" smtClean="0"/>
              <a:t>2024-10-30</a:t>
            </a:fld>
            <a:endParaRPr lang="en-CA"/>
          </a:p>
        </p:txBody>
      </p:sp>
      <p:sp>
        <p:nvSpPr>
          <p:cNvPr id="4" name="Footer Placeholder 3">
            <a:extLst>
              <a:ext uri="{FF2B5EF4-FFF2-40B4-BE49-F238E27FC236}">
                <a16:creationId xmlns:a16="http://schemas.microsoft.com/office/drawing/2014/main" id="{145FFE9A-1C2C-4588-846C-A2306C4220F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E5FA3A2-D6EC-4E69-8C18-3EC65BC6E45B}"/>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70561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2FAF9-B20A-4867-81FA-2013C206D763}"/>
              </a:ext>
            </a:extLst>
          </p:cNvPr>
          <p:cNvSpPr>
            <a:spLocks noGrp="1"/>
          </p:cNvSpPr>
          <p:nvPr>
            <p:ph type="dt" sz="half" idx="10"/>
          </p:nvPr>
        </p:nvSpPr>
        <p:spPr/>
        <p:txBody>
          <a:bodyPr/>
          <a:lstStyle/>
          <a:p>
            <a:fld id="{7656D270-0567-4663-95CE-075AC9F307B2}" type="datetimeFigureOut">
              <a:rPr lang="en-CA" smtClean="0"/>
              <a:t>2024-10-30</a:t>
            </a:fld>
            <a:endParaRPr lang="en-CA"/>
          </a:p>
        </p:txBody>
      </p:sp>
      <p:sp>
        <p:nvSpPr>
          <p:cNvPr id="3" name="Footer Placeholder 2">
            <a:extLst>
              <a:ext uri="{FF2B5EF4-FFF2-40B4-BE49-F238E27FC236}">
                <a16:creationId xmlns:a16="http://schemas.microsoft.com/office/drawing/2014/main" id="{2004CEA0-C7B2-4B47-A2D9-F97219BF9AC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5AEC090-582F-44B1-9ED1-7B2D4AFD391C}"/>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413981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47ED-0B39-4A5E-9C9F-FDBDBE33D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11A6F16-E0B8-44FA-8E68-D548FCA83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5E85593-C42F-4CE9-A12F-9BDB44192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AA4FA-A60E-45DD-BE9D-5FC3F868E879}"/>
              </a:ext>
            </a:extLst>
          </p:cNvPr>
          <p:cNvSpPr>
            <a:spLocks noGrp="1"/>
          </p:cNvSpPr>
          <p:nvPr>
            <p:ph type="dt" sz="half" idx="10"/>
          </p:nvPr>
        </p:nvSpPr>
        <p:spPr/>
        <p:txBody>
          <a:bodyPr/>
          <a:lstStyle/>
          <a:p>
            <a:fld id="{7656D270-0567-4663-95CE-075AC9F307B2}" type="datetimeFigureOut">
              <a:rPr lang="en-CA" smtClean="0"/>
              <a:t>2024-10-30</a:t>
            </a:fld>
            <a:endParaRPr lang="en-CA"/>
          </a:p>
        </p:txBody>
      </p:sp>
      <p:sp>
        <p:nvSpPr>
          <p:cNvPr id="6" name="Footer Placeholder 5">
            <a:extLst>
              <a:ext uri="{FF2B5EF4-FFF2-40B4-BE49-F238E27FC236}">
                <a16:creationId xmlns:a16="http://schemas.microsoft.com/office/drawing/2014/main" id="{40B59128-48D6-48F3-BA21-6EE9CB1224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1FB9003-CFE3-4FF2-8681-918108650279}"/>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287453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0388-73E1-401B-9AC5-AE1A1FFB0C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42D6C93-C7E6-4A1F-908E-10DE7496A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920F86E-E2DA-4058-AAA3-3FF934A67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25173-D7BF-435E-896A-41F5DA66F2C7}"/>
              </a:ext>
            </a:extLst>
          </p:cNvPr>
          <p:cNvSpPr>
            <a:spLocks noGrp="1"/>
          </p:cNvSpPr>
          <p:nvPr>
            <p:ph type="dt" sz="half" idx="10"/>
          </p:nvPr>
        </p:nvSpPr>
        <p:spPr/>
        <p:txBody>
          <a:bodyPr/>
          <a:lstStyle/>
          <a:p>
            <a:fld id="{7656D270-0567-4663-95CE-075AC9F307B2}" type="datetimeFigureOut">
              <a:rPr lang="en-CA" smtClean="0"/>
              <a:t>2024-10-30</a:t>
            </a:fld>
            <a:endParaRPr lang="en-CA"/>
          </a:p>
        </p:txBody>
      </p:sp>
      <p:sp>
        <p:nvSpPr>
          <p:cNvPr id="6" name="Footer Placeholder 5">
            <a:extLst>
              <a:ext uri="{FF2B5EF4-FFF2-40B4-BE49-F238E27FC236}">
                <a16:creationId xmlns:a16="http://schemas.microsoft.com/office/drawing/2014/main" id="{14D08C71-65EC-4C54-8E82-CD376A569DC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7CD40D1-64C9-4DCF-B086-067791EA4D0C}"/>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266402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016F1-FCE7-4330-BFCF-E58ACB6F7F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EB9290C-B281-4519-96B8-FF62DA52B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9844E80-A508-4A9E-BFD8-0A1433C214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6D270-0567-4663-95CE-075AC9F307B2}" type="datetimeFigureOut">
              <a:rPr lang="en-CA" smtClean="0"/>
              <a:t>2024-10-30</a:t>
            </a:fld>
            <a:endParaRPr lang="en-CA"/>
          </a:p>
        </p:txBody>
      </p:sp>
      <p:sp>
        <p:nvSpPr>
          <p:cNvPr id="5" name="Footer Placeholder 4">
            <a:extLst>
              <a:ext uri="{FF2B5EF4-FFF2-40B4-BE49-F238E27FC236}">
                <a16:creationId xmlns:a16="http://schemas.microsoft.com/office/drawing/2014/main" id="{6366FB3B-ACBF-43D1-9A4A-A2C10811BB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39812E5-2697-4E0C-9BCA-C0474F13A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36AFF-E498-4508-80D7-289DFE2B98F9}" type="slidenum">
              <a:rPr lang="en-CA" smtClean="0"/>
              <a:t>‹#›</a:t>
            </a:fld>
            <a:endParaRPr lang="en-CA"/>
          </a:p>
        </p:txBody>
      </p:sp>
    </p:spTree>
    <p:extLst>
      <p:ext uri="{BB962C8B-B14F-4D97-AF65-F5344CB8AC3E}">
        <p14:creationId xmlns:p14="http://schemas.microsoft.com/office/powerpoint/2010/main" val="299795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7AB58-A5CF-4DA6-90E0-787FF43546FD}"/>
              </a:ext>
            </a:extLst>
          </p:cNvPr>
          <p:cNvSpPr>
            <a:spLocks noGrp="1"/>
          </p:cNvSpPr>
          <p:nvPr>
            <p:ph type="ctrTitle"/>
          </p:nvPr>
        </p:nvSpPr>
        <p:spPr>
          <a:xfrm>
            <a:off x="5297762" y="640080"/>
            <a:ext cx="6251110" cy="3566160"/>
          </a:xfrm>
        </p:spPr>
        <p:txBody>
          <a:bodyPr anchor="b">
            <a:normAutofit/>
          </a:bodyPr>
          <a:lstStyle/>
          <a:p>
            <a:pPr algn="l"/>
            <a:r>
              <a:rPr lang="en-CA" sz="5400"/>
              <a:t>Human Migration</a:t>
            </a:r>
          </a:p>
        </p:txBody>
      </p:sp>
      <p:sp>
        <p:nvSpPr>
          <p:cNvPr id="3" name="Subtitle 2">
            <a:extLst>
              <a:ext uri="{FF2B5EF4-FFF2-40B4-BE49-F238E27FC236}">
                <a16:creationId xmlns:a16="http://schemas.microsoft.com/office/drawing/2014/main" id="{DAB13378-072E-4C69-AB45-A5996A93364F}"/>
              </a:ext>
            </a:extLst>
          </p:cNvPr>
          <p:cNvSpPr>
            <a:spLocks noGrp="1"/>
          </p:cNvSpPr>
          <p:nvPr>
            <p:ph type="subTitle" idx="1"/>
          </p:nvPr>
        </p:nvSpPr>
        <p:spPr>
          <a:xfrm>
            <a:off x="5297760" y="4636008"/>
            <a:ext cx="6251111" cy="1572768"/>
          </a:xfrm>
        </p:spPr>
        <p:txBody>
          <a:bodyPr>
            <a:normAutofit/>
          </a:bodyPr>
          <a:lstStyle/>
          <a:p>
            <a:pPr algn="l"/>
            <a:r>
              <a:rPr lang="en-CA" dirty="0"/>
              <a:t>By, </a:t>
            </a:r>
            <a:r>
              <a:rPr lang="en-CA"/>
              <a:t>Sobiya Khan</a:t>
            </a:r>
            <a:br>
              <a:rPr lang="en-CA" dirty="0"/>
            </a:br>
            <a:endParaRPr lang="en-CA" dirty="0"/>
          </a:p>
        </p:txBody>
      </p:sp>
      <p:pic>
        <p:nvPicPr>
          <p:cNvPr id="5" name="Picture 4" descr="Colourful carved figures of humans">
            <a:extLst>
              <a:ext uri="{FF2B5EF4-FFF2-40B4-BE49-F238E27FC236}">
                <a16:creationId xmlns:a16="http://schemas.microsoft.com/office/drawing/2014/main" id="{91155543-8389-57E4-5585-AD0FC5089008}"/>
              </a:ext>
            </a:extLst>
          </p:cNvPr>
          <p:cNvPicPr>
            <a:picLocks noChangeAspect="1"/>
          </p:cNvPicPr>
          <p:nvPr/>
        </p:nvPicPr>
        <p:blipFill rotWithShape="1">
          <a:blip r:embed="rId2"/>
          <a:srcRect l="25923" r="2569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40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C32DF3D-3F59-481D-A237-77C31AD49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60A2D-A03D-49A5-8B62-971AF6B5A3EB}"/>
              </a:ext>
            </a:extLst>
          </p:cNvPr>
          <p:cNvSpPr>
            <a:spLocks noGrp="1"/>
          </p:cNvSpPr>
          <p:nvPr>
            <p:ph type="title"/>
          </p:nvPr>
        </p:nvSpPr>
        <p:spPr>
          <a:xfrm>
            <a:off x="841248" y="643467"/>
            <a:ext cx="3840480" cy="5571066"/>
          </a:xfrm>
        </p:spPr>
        <p:txBody>
          <a:bodyPr anchor="ctr">
            <a:normAutofit/>
          </a:bodyPr>
          <a:lstStyle/>
          <a:p>
            <a:r>
              <a:rPr lang="en-CA" sz="5400"/>
              <a:t>Key Terms and their meaning</a:t>
            </a:r>
            <a:br>
              <a:rPr lang="en-CA" sz="5400"/>
            </a:br>
            <a:endParaRPr lang="en-CA" sz="5400"/>
          </a:p>
        </p:txBody>
      </p:sp>
      <p:sp>
        <p:nvSpPr>
          <p:cNvPr id="13" name="Freeform: Shape 9">
            <a:extLst>
              <a:ext uri="{FF2B5EF4-FFF2-40B4-BE49-F238E27FC236}">
                <a16:creationId xmlns:a16="http://schemas.microsoft.com/office/drawing/2014/main" id="{32F02326-30C4-4095-988F-932A425AE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9686" y="0"/>
            <a:ext cx="7152315" cy="6858000"/>
          </a:xfrm>
          <a:custGeom>
            <a:avLst/>
            <a:gdLst>
              <a:gd name="connsiteX0" fmla="*/ 17101 w 7152315"/>
              <a:gd name="connsiteY0" fmla="*/ 0 h 6858000"/>
              <a:gd name="connsiteX1" fmla="*/ 7152315 w 7152315"/>
              <a:gd name="connsiteY1" fmla="*/ 0 h 6858000"/>
              <a:gd name="connsiteX2" fmla="*/ 7152315 w 7152315"/>
              <a:gd name="connsiteY2" fmla="*/ 6858000 h 6858000"/>
              <a:gd name="connsiteX3" fmla="*/ 15999 w 7152315"/>
              <a:gd name="connsiteY3" fmla="*/ 6858000 h 6858000"/>
              <a:gd name="connsiteX4" fmla="*/ 9729 w 7152315"/>
              <a:gd name="connsiteY4" fmla="*/ 6734157 h 6858000"/>
              <a:gd name="connsiteX5" fmla="*/ 15819 w 7152315"/>
              <a:gd name="connsiteY5" fmla="*/ 6122264 h 6858000"/>
              <a:gd name="connsiteX6" fmla="*/ 11379 w 7152315"/>
              <a:gd name="connsiteY6" fmla="*/ 5614784 h 6858000"/>
              <a:gd name="connsiteX7" fmla="*/ 20006 w 7152315"/>
              <a:gd name="connsiteY7" fmla="*/ 5204359 h 6858000"/>
              <a:gd name="connsiteX8" fmla="*/ 16962 w 7152315"/>
              <a:gd name="connsiteY8" fmla="*/ 4811696 h 6858000"/>
              <a:gd name="connsiteX9" fmla="*/ 13409 w 7152315"/>
              <a:gd name="connsiteY9" fmla="*/ 4358135 h 6858000"/>
              <a:gd name="connsiteX10" fmla="*/ 12774 w 7152315"/>
              <a:gd name="connsiteY10" fmla="*/ 4038423 h 6858000"/>
              <a:gd name="connsiteX11" fmla="*/ 10110 w 7152315"/>
              <a:gd name="connsiteY11" fmla="*/ 3630663 h 6858000"/>
              <a:gd name="connsiteX12" fmla="*/ 16581 w 7152315"/>
              <a:gd name="connsiteY12" fmla="*/ 3275427 h 6858000"/>
              <a:gd name="connsiteX13" fmla="*/ 27872 w 7152315"/>
              <a:gd name="connsiteY13" fmla="*/ 2871219 h 6858000"/>
              <a:gd name="connsiteX14" fmla="*/ 17596 w 7152315"/>
              <a:gd name="connsiteY14" fmla="*/ 2235600 h 6858000"/>
              <a:gd name="connsiteX15" fmla="*/ 14170 w 7152315"/>
              <a:gd name="connsiteY15" fmla="*/ 1894827 h 6858000"/>
              <a:gd name="connsiteX16" fmla="*/ 11632 w 7152315"/>
              <a:gd name="connsiteY16" fmla="*/ 1603026 h 6858000"/>
              <a:gd name="connsiteX17" fmla="*/ 14551 w 7152315"/>
              <a:gd name="connsiteY17" fmla="*/ 1307799 h 6858000"/>
              <a:gd name="connsiteX18" fmla="*/ 14551 w 7152315"/>
              <a:gd name="connsiteY18" fmla="*/ 887733 h 6858000"/>
              <a:gd name="connsiteX19" fmla="*/ 849 w 7152315"/>
              <a:gd name="connsiteY19" fmla="*/ 349169 h 6858000"/>
              <a:gd name="connsiteX20" fmla="*/ 1404 w 7152315"/>
              <a:gd name="connsiteY20" fmla="*/ 1605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52315" h="6858000">
                <a:moveTo>
                  <a:pt x="17101" y="0"/>
                </a:moveTo>
                <a:lnTo>
                  <a:pt x="7152315" y="0"/>
                </a:lnTo>
                <a:lnTo>
                  <a:pt x="7152315" y="6858000"/>
                </a:lnTo>
                <a:lnTo>
                  <a:pt x="15999" y="6858000"/>
                </a:lnTo>
                <a:lnTo>
                  <a:pt x="9729" y="6734157"/>
                </a:lnTo>
                <a:cubicBezTo>
                  <a:pt x="5924" y="6530150"/>
                  <a:pt x="12521" y="6326271"/>
                  <a:pt x="15819" y="6122264"/>
                </a:cubicBezTo>
                <a:cubicBezTo>
                  <a:pt x="18484" y="5952766"/>
                  <a:pt x="-1689" y="5783013"/>
                  <a:pt x="11379" y="5614784"/>
                </a:cubicBezTo>
                <a:cubicBezTo>
                  <a:pt x="22112" y="5478259"/>
                  <a:pt x="24992" y="5341214"/>
                  <a:pt x="20006" y="5204359"/>
                </a:cubicBezTo>
                <a:cubicBezTo>
                  <a:pt x="14932" y="5073429"/>
                  <a:pt x="13917" y="4942537"/>
                  <a:pt x="16962" y="4811696"/>
                </a:cubicBezTo>
                <a:cubicBezTo>
                  <a:pt x="20640" y="4660467"/>
                  <a:pt x="16962" y="4509238"/>
                  <a:pt x="13409" y="4358135"/>
                </a:cubicBezTo>
                <a:cubicBezTo>
                  <a:pt x="10872" y="4251565"/>
                  <a:pt x="10998" y="4144994"/>
                  <a:pt x="12774" y="4038423"/>
                </a:cubicBezTo>
                <a:cubicBezTo>
                  <a:pt x="15185" y="3902545"/>
                  <a:pt x="19879" y="3766540"/>
                  <a:pt x="10110" y="3630663"/>
                </a:cubicBezTo>
                <a:cubicBezTo>
                  <a:pt x="1178" y="3512306"/>
                  <a:pt x="3347" y="3393378"/>
                  <a:pt x="16581" y="3275427"/>
                </a:cubicBezTo>
                <a:cubicBezTo>
                  <a:pt x="33403" y="3141377"/>
                  <a:pt x="37183" y="3006006"/>
                  <a:pt x="27872" y="2871219"/>
                </a:cubicBezTo>
                <a:cubicBezTo>
                  <a:pt x="11315" y="2659765"/>
                  <a:pt x="7890" y="2447486"/>
                  <a:pt x="17596" y="2235600"/>
                </a:cubicBezTo>
                <a:cubicBezTo>
                  <a:pt x="22797" y="2122038"/>
                  <a:pt x="21655" y="2008261"/>
                  <a:pt x="14170" y="1894827"/>
                </a:cubicBezTo>
                <a:cubicBezTo>
                  <a:pt x="8144" y="1797670"/>
                  <a:pt x="7294" y="1700272"/>
                  <a:pt x="11632" y="1603026"/>
                </a:cubicBezTo>
                <a:cubicBezTo>
                  <a:pt x="15566" y="1504575"/>
                  <a:pt x="17215" y="1406124"/>
                  <a:pt x="14551" y="1307799"/>
                </a:cubicBezTo>
                <a:cubicBezTo>
                  <a:pt x="10872" y="1168242"/>
                  <a:pt x="10110" y="1027798"/>
                  <a:pt x="14551" y="887733"/>
                </a:cubicBezTo>
                <a:cubicBezTo>
                  <a:pt x="20894" y="708085"/>
                  <a:pt x="3132" y="528817"/>
                  <a:pt x="849" y="349169"/>
                </a:cubicBezTo>
                <a:cubicBezTo>
                  <a:pt x="24" y="286241"/>
                  <a:pt x="-769" y="223346"/>
                  <a:pt x="1404" y="1605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9BB2847-4F9F-4E3C-A60E-28673C6DDCC5}"/>
              </a:ext>
            </a:extLst>
          </p:cNvPr>
          <p:cNvSpPr>
            <a:spLocks noGrp="1"/>
          </p:cNvSpPr>
          <p:nvPr>
            <p:ph idx="1"/>
          </p:nvPr>
        </p:nvSpPr>
        <p:spPr>
          <a:xfrm>
            <a:off x="5568696" y="643467"/>
            <a:ext cx="5788152" cy="5571066"/>
          </a:xfrm>
        </p:spPr>
        <p:txBody>
          <a:bodyPr anchor="ctr">
            <a:normAutofit/>
          </a:bodyPr>
          <a:lstStyle/>
          <a:p>
            <a:pPr marL="0" indent="0">
              <a:buNone/>
            </a:pPr>
            <a:endParaRPr lang="en-CA" sz="1500">
              <a:solidFill>
                <a:srgbClr val="FFFFFF"/>
              </a:solidFill>
            </a:endParaRPr>
          </a:p>
          <a:p>
            <a:r>
              <a:rPr lang="en-CA" sz="1500">
                <a:solidFill>
                  <a:srgbClr val="FFFFFF"/>
                </a:solidFill>
              </a:rPr>
              <a:t>International Migrant Stock- number of people born in a country other than in which they live in. </a:t>
            </a:r>
          </a:p>
          <a:p>
            <a:r>
              <a:rPr lang="en-CA" sz="1500">
                <a:solidFill>
                  <a:srgbClr val="FFFFFF"/>
                </a:solidFill>
              </a:rPr>
              <a:t>SRA- Statistical Risk Assessment for Mass Killing</a:t>
            </a:r>
          </a:p>
          <a:p>
            <a:r>
              <a:rPr lang="en-CA" sz="1500">
                <a:solidFill>
                  <a:srgbClr val="FFFFFF"/>
                </a:solidFill>
              </a:rPr>
              <a:t>Infant Mortality Rate- the number of deaths of children under one year, expressed /1000 live births</a:t>
            </a:r>
            <a:r>
              <a:rPr lang="en-CA" sz="1500" b="0" i="0">
                <a:solidFill>
                  <a:srgbClr val="FFFFFF"/>
                </a:solidFill>
                <a:effectLst/>
                <a:latin typeface="Bernini"/>
              </a:rPr>
              <a:t>.</a:t>
            </a:r>
          </a:p>
          <a:p>
            <a:r>
              <a:rPr lang="en-CA" sz="1500">
                <a:solidFill>
                  <a:srgbClr val="FFFFFF"/>
                </a:solidFill>
                <a:latin typeface="Bernini"/>
              </a:rPr>
              <a:t>Religious Freedom- </a:t>
            </a:r>
            <a:r>
              <a:rPr lang="en-US" sz="1500">
                <a:solidFill>
                  <a:srgbClr val="FFFFFF"/>
                </a:solidFill>
              </a:rPr>
              <a:t>Freedom of religion: Is there freedom of religion?</a:t>
            </a:r>
            <a:endParaRPr lang="en-CA" sz="1500">
              <a:solidFill>
                <a:srgbClr val="FFFFFF"/>
              </a:solidFill>
              <a:latin typeface="Bernini"/>
            </a:endParaRPr>
          </a:p>
          <a:p>
            <a:pPr marL="0" indent="0">
              <a:buNone/>
            </a:pPr>
            <a:r>
              <a:rPr lang="en-US" sz="1500">
                <a:solidFill>
                  <a:srgbClr val="FFFFFF"/>
                </a:solidFill>
              </a:rPr>
              <a:t>	0: Not respected by public authorities. </a:t>
            </a:r>
          </a:p>
          <a:p>
            <a:pPr marL="0" indent="0">
              <a:buNone/>
            </a:pPr>
            <a:r>
              <a:rPr lang="en-US" sz="1500">
                <a:solidFill>
                  <a:srgbClr val="FFFFFF"/>
                </a:solidFill>
              </a:rPr>
              <a:t>	1: Weakly respected by public authorities</a:t>
            </a:r>
          </a:p>
          <a:p>
            <a:pPr marL="0" indent="0">
              <a:buNone/>
            </a:pPr>
            <a:r>
              <a:rPr lang="en-US" sz="1500">
                <a:solidFill>
                  <a:srgbClr val="FFFFFF"/>
                </a:solidFill>
              </a:rPr>
              <a:t>	2: Somewhat respected by public authorities</a:t>
            </a:r>
          </a:p>
          <a:p>
            <a:pPr marL="0" indent="0">
              <a:buNone/>
            </a:pPr>
            <a:r>
              <a:rPr lang="en-US" sz="1500">
                <a:solidFill>
                  <a:srgbClr val="FFFFFF"/>
                </a:solidFill>
              </a:rPr>
              <a:t>	3: Mostly respected by public authorities</a:t>
            </a:r>
          </a:p>
          <a:p>
            <a:pPr marL="0" indent="0">
              <a:buNone/>
            </a:pPr>
            <a:r>
              <a:rPr lang="en-US" sz="1500">
                <a:solidFill>
                  <a:srgbClr val="FFFFFF"/>
                </a:solidFill>
              </a:rPr>
              <a:t>	4: Fully respected by public authorities</a:t>
            </a:r>
          </a:p>
          <a:p>
            <a:r>
              <a:rPr lang="en-US" sz="1500">
                <a:solidFill>
                  <a:srgbClr val="FFFFFF"/>
                </a:solidFill>
              </a:rPr>
              <a:t>Battledeaths- </a:t>
            </a:r>
            <a:r>
              <a:rPr lang="en-CA" sz="1500">
                <a:solidFill>
                  <a:srgbClr val="FFFFFF"/>
                </a:solidFill>
              </a:rPr>
              <a:t>Battle-related deaths</a:t>
            </a:r>
            <a:endParaRPr lang="en-US" sz="1500">
              <a:solidFill>
                <a:srgbClr val="FFFFFF"/>
              </a:solidFill>
            </a:endParaRPr>
          </a:p>
          <a:p>
            <a:r>
              <a:rPr lang="en-CA" sz="1500">
                <a:solidFill>
                  <a:srgbClr val="FFFFFF"/>
                </a:solidFill>
              </a:rPr>
              <a:t>gdppcgrowth.combined- Annual % change in GDP per capita.</a:t>
            </a:r>
          </a:p>
          <a:p>
            <a:r>
              <a:rPr lang="en-CA" sz="1500">
                <a:solidFill>
                  <a:srgbClr val="FFFFFF"/>
                </a:solidFill>
              </a:rPr>
              <a:t>anymk.ongoing- Any ongoing mass killing </a:t>
            </a:r>
          </a:p>
          <a:p>
            <a:r>
              <a:rPr lang="en-CA" sz="1500">
                <a:solidFill>
                  <a:srgbClr val="FFFFFF"/>
                </a:solidFill>
              </a:rPr>
              <a:t>anymk.ever - Any mass killing ever</a:t>
            </a:r>
          </a:p>
          <a:p>
            <a:endParaRPr lang="en-CA" sz="1500">
              <a:solidFill>
                <a:srgbClr val="FFFFFF"/>
              </a:solidFill>
            </a:endParaRPr>
          </a:p>
        </p:txBody>
      </p:sp>
    </p:spTree>
    <p:extLst>
      <p:ext uri="{BB962C8B-B14F-4D97-AF65-F5344CB8AC3E}">
        <p14:creationId xmlns:p14="http://schemas.microsoft.com/office/powerpoint/2010/main" val="254628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World map formed by people united">
            <a:extLst>
              <a:ext uri="{FF2B5EF4-FFF2-40B4-BE49-F238E27FC236}">
                <a16:creationId xmlns:a16="http://schemas.microsoft.com/office/drawing/2014/main" id="{389B5B56-DF08-94EA-E44B-C82A92D0552B}"/>
              </a:ext>
            </a:extLst>
          </p:cNvPr>
          <p:cNvPicPr>
            <a:picLocks noChangeAspect="1"/>
          </p:cNvPicPr>
          <p:nvPr/>
        </p:nvPicPr>
        <p:blipFill rotWithShape="1">
          <a:blip r:embed="rId2">
            <a:alphaModFix amt="40000"/>
          </a:blip>
          <a:srcRect b="4661"/>
          <a:stretch/>
        </p:blipFill>
        <p:spPr>
          <a:xfrm>
            <a:off x="20" y="10"/>
            <a:ext cx="12191979" cy="6857990"/>
          </a:xfrm>
          <a:prstGeom prst="rect">
            <a:avLst/>
          </a:prstGeom>
        </p:spPr>
      </p:pic>
      <p:sp>
        <p:nvSpPr>
          <p:cNvPr id="10" name="TextBox 9">
            <a:extLst>
              <a:ext uri="{FF2B5EF4-FFF2-40B4-BE49-F238E27FC236}">
                <a16:creationId xmlns:a16="http://schemas.microsoft.com/office/drawing/2014/main" id="{6F304DD8-FE19-4593-B231-399EC855FC3D}"/>
              </a:ext>
            </a:extLst>
          </p:cNvPr>
          <p:cNvSpPr txBox="1"/>
          <p:nvPr/>
        </p:nvSpPr>
        <p:spPr>
          <a:xfrm>
            <a:off x="5599083" y="853673"/>
            <a:ext cx="5715000" cy="5004794"/>
          </a:xfrm>
          <a:prstGeom prst="rect">
            <a:avLst/>
          </a:prstGeom>
        </p:spPr>
        <p:txBody>
          <a:bodyPr vert="horz" lIns="91440" tIns="45720" rIns="91440" bIns="45720" rtlCol="0" anchor="ctr">
            <a:normAutofit/>
          </a:bodyPr>
          <a:lstStyle/>
          <a:p>
            <a:pPr>
              <a:lnSpc>
                <a:spcPct val="90000"/>
              </a:lnSpc>
              <a:spcAft>
                <a:spcPts val="600"/>
              </a:spcAft>
            </a:pPr>
            <a:br>
              <a:rPr lang="en-US" sz="2200" dirty="0">
                <a:solidFill>
                  <a:srgbClr val="FFFFFF"/>
                </a:solidFill>
              </a:rPr>
            </a:br>
            <a:r>
              <a:rPr lang="en-US" sz="2200" dirty="0">
                <a:solidFill>
                  <a:srgbClr val="FFFFFF"/>
                </a:solidFill>
              </a:rPr>
              <a:t>Human migration has been in existence since the earliest times. People move for various reasons, some might move due to work, economic opportunities, study while others might move to escape  terrorism, persecution, climate change, natural disaster or human right violation. </a:t>
            </a:r>
            <a:br>
              <a:rPr lang="en-US" sz="2200" dirty="0">
                <a:solidFill>
                  <a:srgbClr val="FFFFFF"/>
                </a:solidFill>
              </a:rPr>
            </a:br>
            <a:endParaRPr lang="en-US" sz="2200" dirty="0">
              <a:solidFill>
                <a:srgbClr val="FFFFFF"/>
              </a:solidFill>
            </a:endParaRPr>
          </a:p>
        </p:txBody>
      </p:sp>
      <p:sp>
        <p:nvSpPr>
          <p:cNvPr id="42"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00478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1C65C-E887-4E98-B006-6CAF5546DD68}"/>
              </a:ext>
            </a:extLst>
          </p:cNvPr>
          <p:cNvSpPr>
            <a:spLocks noGrp="1"/>
          </p:cNvSpPr>
          <p:nvPr>
            <p:ph type="title"/>
          </p:nvPr>
        </p:nvSpPr>
        <p:spPr>
          <a:xfrm>
            <a:off x="841248" y="548640"/>
            <a:ext cx="3600860" cy="5431536"/>
          </a:xfrm>
        </p:spPr>
        <p:txBody>
          <a:bodyPr>
            <a:normAutofit/>
          </a:bodyPr>
          <a:lstStyle/>
          <a:p>
            <a:r>
              <a:rPr lang="en-CA" sz="5400"/>
              <a:t>Why did I choose this topic?</a:t>
            </a:r>
            <a:br>
              <a:rPr lang="en-CA" sz="5400"/>
            </a:br>
            <a:endParaRPr lang="en-CA" sz="5400"/>
          </a:p>
        </p:txBody>
      </p:sp>
      <p:sp>
        <p:nvSpPr>
          <p:cNvPr id="2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96CFC2-2533-44FA-820C-E27C5FA2A346}"/>
              </a:ext>
            </a:extLst>
          </p:cNvPr>
          <p:cNvSpPr>
            <a:spLocks noGrp="1"/>
          </p:cNvSpPr>
          <p:nvPr>
            <p:ph idx="1"/>
          </p:nvPr>
        </p:nvSpPr>
        <p:spPr>
          <a:xfrm>
            <a:off x="5126418" y="552091"/>
            <a:ext cx="6224335" cy="5431536"/>
          </a:xfrm>
        </p:spPr>
        <p:txBody>
          <a:bodyPr anchor="ctr">
            <a:normAutofit/>
          </a:bodyPr>
          <a:lstStyle/>
          <a:p>
            <a:pPr marL="0" indent="0">
              <a:buNone/>
            </a:pPr>
            <a:r>
              <a:rPr lang="en-US" sz="2000" dirty="0"/>
              <a:t>Having personally experienced the challenges of relocating for a better life, I felt inspired to explore migration patterns, not just to see where most migrants are coming from and where they’re headed, but also to understand why people make the difficult decision to leave their homeland. Is it often for the same reasons my family did, or are there other motivations that drive such a major life change? To gain insight, I focused on the top 10 countries of origin and destination, as well as the bottom 10, to capture a broad view of global migration trends.</a:t>
            </a:r>
            <a:endParaRPr lang="en-CA" sz="2000" dirty="0"/>
          </a:p>
        </p:txBody>
      </p:sp>
    </p:spTree>
    <p:extLst>
      <p:ext uri="{BB962C8B-B14F-4D97-AF65-F5344CB8AC3E}">
        <p14:creationId xmlns:p14="http://schemas.microsoft.com/office/powerpoint/2010/main" val="259154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B70411E-0EF0-49B3-BE5B-6AFE060997C8}"/>
              </a:ext>
            </a:extLst>
          </p:cNvPr>
          <p:cNvPicPr>
            <a:picLocks noChangeAspect="1"/>
          </p:cNvPicPr>
          <p:nvPr/>
        </p:nvPicPr>
        <p:blipFill>
          <a:blip r:embed="rId2"/>
          <a:stretch>
            <a:fillRect/>
          </a:stretch>
        </p:blipFill>
        <p:spPr>
          <a:xfrm>
            <a:off x="2305050" y="914400"/>
            <a:ext cx="6890213" cy="4981575"/>
          </a:xfrm>
          <a:prstGeom prst="rect">
            <a:avLst/>
          </a:prstGeom>
        </p:spPr>
      </p:pic>
    </p:spTree>
    <p:extLst>
      <p:ext uri="{BB962C8B-B14F-4D97-AF65-F5344CB8AC3E}">
        <p14:creationId xmlns:p14="http://schemas.microsoft.com/office/powerpoint/2010/main" val="328544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83D6E-1710-4C33-8C65-8C3611D46934}"/>
              </a:ext>
            </a:extLst>
          </p:cNvPr>
          <p:cNvSpPr>
            <a:spLocks noGrp="1"/>
          </p:cNvSpPr>
          <p:nvPr>
            <p:ph type="title"/>
          </p:nvPr>
        </p:nvSpPr>
        <p:spPr>
          <a:xfrm>
            <a:off x="640080" y="325369"/>
            <a:ext cx="4368602" cy="1956841"/>
          </a:xfrm>
        </p:spPr>
        <p:txBody>
          <a:bodyPr anchor="b">
            <a:normAutofit/>
          </a:bodyPr>
          <a:lstStyle/>
          <a:p>
            <a:r>
              <a:rPr lang="en-CA" sz="3400" dirty="0"/>
              <a:t>Key facts and figures from the World Migration Reports 2000 and 2020</a:t>
            </a:r>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625DAE-E7FA-488F-8F56-04086434463C}"/>
              </a:ext>
            </a:extLst>
          </p:cNvPr>
          <p:cNvSpPr>
            <a:spLocks noGrp="1"/>
          </p:cNvSpPr>
          <p:nvPr>
            <p:ph idx="1"/>
          </p:nvPr>
        </p:nvSpPr>
        <p:spPr>
          <a:xfrm>
            <a:off x="640080" y="2623570"/>
            <a:ext cx="4753014" cy="4038859"/>
          </a:xfrm>
        </p:spPr>
        <p:txBody>
          <a:bodyPr>
            <a:normAutofit fontScale="25000" lnSpcReduction="20000"/>
          </a:bodyPr>
          <a:lstStyle/>
          <a:p>
            <a:endParaRPr lang="en-CA" sz="2000" dirty="0"/>
          </a:p>
          <a:p>
            <a:endParaRPr lang="en-CA" sz="3500" dirty="0"/>
          </a:p>
          <a:p>
            <a:r>
              <a:rPr lang="en-CA" sz="6000" dirty="0"/>
              <a:t>Estimated number of international migrants </a:t>
            </a:r>
          </a:p>
          <a:p>
            <a:pPr marL="0" indent="0">
              <a:buNone/>
            </a:pPr>
            <a:r>
              <a:rPr lang="en-CA" sz="6000" dirty="0"/>
              <a:t>	</a:t>
            </a:r>
          </a:p>
          <a:p>
            <a:pPr marL="0" indent="0">
              <a:buNone/>
            </a:pPr>
            <a:r>
              <a:rPr lang="en-CA" sz="6000" dirty="0"/>
              <a:t>	Year 2000 :  150 million </a:t>
            </a:r>
          </a:p>
          <a:p>
            <a:pPr marL="0" indent="0">
              <a:buNone/>
            </a:pPr>
            <a:endParaRPr lang="en-CA" sz="6000" dirty="0"/>
          </a:p>
          <a:p>
            <a:pPr marL="0" indent="0">
              <a:buNone/>
            </a:pPr>
            <a:r>
              <a:rPr lang="en-CA" sz="6000" dirty="0"/>
              <a:t>	Year 2020 :  272 million</a:t>
            </a:r>
          </a:p>
          <a:p>
            <a:pPr marL="0" indent="0">
              <a:buNone/>
            </a:pPr>
            <a:endParaRPr lang="en-CA" sz="6000" dirty="0"/>
          </a:p>
          <a:p>
            <a:pPr marL="0" indent="0">
              <a:buNone/>
            </a:pPr>
            <a:endParaRPr lang="en-CA" sz="6000" dirty="0"/>
          </a:p>
          <a:p>
            <a:r>
              <a:rPr lang="en-CA" sz="6000" dirty="0"/>
              <a:t>Estimated proportion of world population who are migrants </a:t>
            </a:r>
          </a:p>
          <a:p>
            <a:pPr marL="457200" lvl="1" indent="0">
              <a:buNone/>
            </a:pPr>
            <a:r>
              <a:rPr lang="en-CA" sz="6000" dirty="0"/>
              <a:t>	</a:t>
            </a:r>
          </a:p>
          <a:p>
            <a:pPr marL="457200" lvl="1" indent="0">
              <a:buNone/>
            </a:pPr>
            <a:r>
              <a:rPr lang="en-CA" sz="6000" dirty="0"/>
              <a:t>	Year 2000 : 2.8%</a:t>
            </a:r>
          </a:p>
          <a:p>
            <a:pPr marL="457200" lvl="1" indent="0">
              <a:buNone/>
            </a:pPr>
            <a:endParaRPr lang="en-CA" sz="6000" dirty="0"/>
          </a:p>
          <a:p>
            <a:pPr marL="457200" lvl="1" indent="0">
              <a:buNone/>
            </a:pPr>
            <a:r>
              <a:rPr lang="en-CA" sz="6000" dirty="0"/>
              <a:t>	Year  2020 : 3.5%</a:t>
            </a:r>
          </a:p>
          <a:p>
            <a:pPr marL="1828800" lvl="4" indent="0">
              <a:buNone/>
            </a:pPr>
            <a:endParaRPr lang="en-CA" sz="2600" dirty="0"/>
          </a:p>
          <a:p>
            <a:pPr marL="1828800" lvl="4" indent="0">
              <a:buNone/>
            </a:pPr>
            <a:endParaRPr lang="en-CA" sz="1500" dirty="0"/>
          </a:p>
          <a:p>
            <a:pPr marL="1828800" lvl="4" indent="0">
              <a:buNone/>
            </a:pPr>
            <a:endParaRPr lang="en-CA" sz="1500" dirty="0"/>
          </a:p>
          <a:p>
            <a:pPr marL="1828800" lvl="4" indent="0">
              <a:buNone/>
            </a:pPr>
            <a:endParaRPr lang="en-CA" sz="1500" dirty="0"/>
          </a:p>
          <a:p>
            <a:pPr marL="1828800" lvl="4" indent="0">
              <a:buNone/>
            </a:pPr>
            <a:r>
              <a:rPr lang="en-CA" sz="1500" dirty="0"/>
              <a:t>		</a:t>
            </a:r>
          </a:p>
          <a:p>
            <a:endParaRPr lang="en-CA" sz="1500" dirty="0"/>
          </a:p>
        </p:txBody>
      </p:sp>
      <p:sp>
        <p:nvSpPr>
          <p:cNvPr id="11" name="TextBox 10">
            <a:extLst>
              <a:ext uri="{FF2B5EF4-FFF2-40B4-BE49-F238E27FC236}">
                <a16:creationId xmlns:a16="http://schemas.microsoft.com/office/drawing/2014/main" id="{92E5C459-D538-4F4C-A01F-2A23A7B13EDF}"/>
              </a:ext>
            </a:extLst>
          </p:cNvPr>
          <p:cNvSpPr txBox="1"/>
          <p:nvPr/>
        </p:nvSpPr>
        <p:spPr>
          <a:xfrm>
            <a:off x="9954813" y="576098"/>
            <a:ext cx="1314450" cy="2692501"/>
          </a:xfrm>
          <a:prstGeom prst="rect">
            <a:avLst/>
          </a:prstGeom>
          <a:solidFill>
            <a:schemeClr val="bg1"/>
          </a:solidFill>
        </p:spPr>
        <p:txBody>
          <a:bodyPr wrap="square" rtlCol="0">
            <a:spAutoFit/>
          </a:bodyPr>
          <a:lstStyle/>
          <a:p>
            <a:endParaRPr lang="en-CA" dirty="0"/>
          </a:p>
        </p:txBody>
      </p:sp>
      <p:sp>
        <p:nvSpPr>
          <p:cNvPr id="5" name="TextBox 4">
            <a:extLst>
              <a:ext uri="{FF2B5EF4-FFF2-40B4-BE49-F238E27FC236}">
                <a16:creationId xmlns:a16="http://schemas.microsoft.com/office/drawing/2014/main" id="{D672B6D3-E412-4A99-B266-A9734E33DD9A}"/>
              </a:ext>
            </a:extLst>
          </p:cNvPr>
          <p:cNvSpPr txBox="1"/>
          <p:nvPr/>
        </p:nvSpPr>
        <p:spPr>
          <a:xfrm>
            <a:off x="6335486" y="325369"/>
            <a:ext cx="4851918" cy="369332"/>
          </a:xfrm>
          <a:prstGeom prst="rect">
            <a:avLst/>
          </a:prstGeom>
          <a:noFill/>
        </p:spPr>
        <p:txBody>
          <a:bodyPr wrap="square" rtlCol="0">
            <a:spAutoFit/>
          </a:bodyPr>
          <a:lstStyle/>
          <a:p>
            <a:r>
              <a:rPr lang="en-CA" dirty="0"/>
              <a:t>Top 10 Countries by Destination 2015 / 2019</a:t>
            </a:r>
          </a:p>
        </p:txBody>
      </p:sp>
      <p:pic>
        <p:nvPicPr>
          <p:cNvPr id="1026" name="Picture 2">
            <a:extLst>
              <a:ext uri="{FF2B5EF4-FFF2-40B4-BE49-F238E27FC236}">
                <a16:creationId xmlns:a16="http://schemas.microsoft.com/office/drawing/2014/main" id="{CFEFD85D-8D1A-4B50-97A5-001AD541D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158" y="769814"/>
            <a:ext cx="5594105" cy="5999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76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F95545E-88E2-471C-B444-B44CCAAAEFBD}"/>
              </a:ext>
            </a:extLst>
          </p:cNvPr>
          <p:cNvSpPr txBox="1"/>
          <p:nvPr/>
        </p:nvSpPr>
        <p:spPr>
          <a:xfrm>
            <a:off x="630936" y="2660904"/>
            <a:ext cx="4818888" cy="3547872"/>
          </a:xfrm>
          <a:prstGeom prst="ellipse">
            <a:avLst/>
          </a:prstGeom>
        </p:spPr>
        <p:txBody>
          <a:bodyPr vert="horz" lIns="91440" tIns="45720" rIns="91440" bIns="45720" rtlCol="0" anchor="t">
            <a:normAutofit/>
          </a:bodyPr>
          <a:lstStyle/>
          <a:p>
            <a:pPr>
              <a:lnSpc>
                <a:spcPct val="90000"/>
              </a:lnSpc>
              <a:spcBef>
                <a:spcPct val="0"/>
              </a:spcBef>
              <a:spcAft>
                <a:spcPts val="600"/>
              </a:spcAft>
            </a:pPr>
            <a:r>
              <a:rPr lang="en-US" sz="2200" dirty="0"/>
              <a:t>Top 10 Countries of Departure</a:t>
            </a:r>
          </a:p>
        </p:txBody>
      </p:sp>
      <p:pic>
        <p:nvPicPr>
          <p:cNvPr id="2050" name="Picture 2">
            <a:extLst>
              <a:ext uri="{FF2B5EF4-FFF2-40B4-BE49-F238E27FC236}">
                <a16:creationId xmlns:a16="http://schemas.microsoft.com/office/drawing/2014/main" id="{65C50F1F-56CD-4F1B-8C9E-1FF22ECB6A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53100" y="223670"/>
            <a:ext cx="6048375" cy="6521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2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7F5B9F2-803B-426E-A45B-50500FAD8025}"/>
              </a:ext>
            </a:extLst>
          </p:cNvPr>
          <p:cNvSpPr txBox="1"/>
          <p:nvPr/>
        </p:nvSpPr>
        <p:spPr>
          <a:xfrm>
            <a:off x="6790414" y="640080"/>
            <a:ext cx="4758458" cy="356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100">
                <a:latin typeface="+mj-lt"/>
                <a:ea typeface="+mj-ea"/>
                <a:cs typeface="+mj-cs"/>
              </a:rPr>
              <a:t>Top 10 Countries With Highest Unemployment Rate</a:t>
            </a:r>
          </a:p>
        </p:txBody>
      </p:sp>
      <p:pic>
        <p:nvPicPr>
          <p:cNvPr id="3074" name="Picture 2">
            <a:extLst>
              <a:ext uri="{FF2B5EF4-FFF2-40B4-BE49-F238E27FC236}">
                <a16:creationId xmlns:a16="http://schemas.microsoft.com/office/drawing/2014/main" id="{E767DA4D-D9B6-4A33-A94F-612D307E81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81" r="2" b="2"/>
          <a:stretch/>
        </p:blipFill>
        <p:spPr bwMode="auto">
          <a:xfrm>
            <a:off x="20" y="10"/>
            <a:ext cx="6108141" cy="6857990"/>
          </a:xfrm>
          <a:custGeom>
            <a:avLst/>
            <a:gdLst/>
            <a:ahLst/>
            <a:cxnLst/>
            <a:rect l="l" t="t" r="r" b="b"/>
            <a:pathLst>
              <a:path w="6108161" h="6858000">
                <a:moveTo>
                  <a:pt x="0" y="0"/>
                </a:moveTo>
                <a:lnTo>
                  <a:pt x="2058355" y="0"/>
                </a:lnTo>
                <a:lnTo>
                  <a:pt x="3299791" y="0"/>
                </a:lnTo>
                <a:lnTo>
                  <a:pt x="6076880" y="0"/>
                </a:lnTo>
                <a:lnTo>
                  <a:pt x="6078171" y="10931"/>
                </a:lnTo>
                <a:cubicBezTo>
                  <a:pt x="6093300" y="94836"/>
                  <a:pt x="6090630" y="179884"/>
                  <a:pt x="6094698" y="264297"/>
                </a:cubicBezTo>
                <a:cubicBezTo>
                  <a:pt x="6099656" y="367652"/>
                  <a:pt x="6093427" y="471135"/>
                  <a:pt x="6091266" y="574617"/>
                </a:cubicBezTo>
                <a:cubicBezTo>
                  <a:pt x="6089359" y="662717"/>
                  <a:pt x="6080587" y="750690"/>
                  <a:pt x="6083384" y="838916"/>
                </a:cubicBezTo>
                <a:cubicBezTo>
                  <a:pt x="6083384" y="841968"/>
                  <a:pt x="6083384" y="845019"/>
                  <a:pt x="6083384" y="848070"/>
                </a:cubicBezTo>
                <a:cubicBezTo>
                  <a:pt x="6075375" y="945068"/>
                  <a:pt x="6075375" y="1042576"/>
                  <a:pt x="6083384" y="1139574"/>
                </a:cubicBezTo>
                <a:cubicBezTo>
                  <a:pt x="6085964" y="1179950"/>
                  <a:pt x="6085240" y="1220466"/>
                  <a:pt x="6081223" y="1260728"/>
                </a:cubicBezTo>
                <a:cubicBezTo>
                  <a:pt x="6077409" y="1311960"/>
                  <a:pt x="6065204" y="1364083"/>
                  <a:pt x="6073976" y="1414934"/>
                </a:cubicBezTo>
                <a:cubicBezTo>
                  <a:pt x="6079722" y="1456784"/>
                  <a:pt x="6082913" y="1498940"/>
                  <a:pt x="6083511" y="1541172"/>
                </a:cubicBezTo>
                <a:cubicBezTo>
                  <a:pt x="6087833" y="1635755"/>
                  <a:pt x="6083638" y="1730847"/>
                  <a:pt x="6082112" y="1825685"/>
                </a:cubicBezTo>
                <a:cubicBezTo>
                  <a:pt x="6080205" y="1936286"/>
                  <a:pt x="6083002" y="2046634"/>
                  <a:pt x="6074103" y="2157235"/>
                </a:cubicBezTo>
                <a:cubicBezTo>
                  <a:pt x="6069145" y="2246581"/>
                  <a:pt x="6069145" y="2336130"/>
                  <a:pt x="6074103" y="2425476"/>
                </a:cubicBezTo>
                <a:cubicBezTo>
                  <a:pt x="6076519" y="2507473"/>
                  <a:pt x="6088850" y="2588454"/>
                  <a:pt x="6086816" y="2671214"/>
                </a:cubicBezTo>
                <a:cubicBezTo>
                  <a:pt x="6084401" y="2767832"/>
                  <a:pt x="6072959" y="2863940"/>
                  <a:pt x="6076519" y="2960685"/>
                </a:cubicBezTo>
                <a:cubicBezTo>
                  <a:pt x="6078171" y="3006832"/>
                  <a:pt x="6078299" y="3052980"/>
                  <a:pt x="6079316" y="3099127"/>
                </a:cubicBezTo>
                <a:cubicBezTo>
                  <a:pt x="6080333" y="3154682"/>
                  <a:pt x="6090376" y="3210110"/>
                  <a:pt x="6084782" y="3265665"/>
                </a:cubicBezTo>
                <a:cubicBezTo>
                  <a:pt x="6075502" y="3358087"/>
                  <a:pt x="6051475" y="3448857"/>
                  <a:pt x="6066476" y="3543567"/>
                </a:cubicBezTo>
                <a:cubicBezTo>
                  <a:pt x="6074739" y="3595690"/>
                  <a:pt x="6084146" y="3647940"/>
                  <a:pt x="6088850" y="3700571"/>
                </a:cubicBezTo>
                <a:cubicBezTo>
                  <a:pt x="6093045" y="3747608"/>
                  <a:pt x="6103724" y="3795408"/>
                  <a:pt x="6095588" y="3842191"/>
                </a:cubicBezTo>
                <a:cubicBezTo>
                  <a:pt x="6088723" y="3882237"/>
                  <a:pt x="6092410" y="3922282"/>
                  <a:pt x="6087070" y="3962327"/>
                </a:cubicBezTo>
                <a:cubicBezTo>
                  <a:pt x="6080078" y="4014831"/>
                  <a:pt x="6076265" y="4068352"/>
                  <a:pt x="6071052" y="4121111"/>
                </a:cubicBezTo>
                <a:cubicBezTo>
                  <a:pt x="6066221" y="4169038"/>
                  <a:pt x="6062662" y="4216838"/>
                  <a:pt x="6075375" y="4261841"/>
                </a:cubicBezTo>
                <a:cubicBezTo>
                  <a:pt x="6106394" y="4375112"/>
                  <a:pt x="6089359" y="4487748"/>
                  <a:pt x="6077663" y="4600257"/>
                </a:cubicBezTo>
                <a:cubicBezTo>
                  <a:pt x="6071942" y="4655049"/>
                  <a:pt x="6063552" y="4712765"/>
                  <a:pt x="6076265" y="4762853"/>
                </a:cubicBezTo>
                <a:cubicBezTo>
                  <a:pt x="6099783" y="4851716"/>
                  <a:pt x="6081350" y="4936764"/>
                  <a:pt x="6071179" y="5021432"/>
                </a:cubicBezTo>
                <a:cubicBezTo>
                  <a:pt x="6061009" y="5106099"/>
                  <a:pt x="6058594" y="5189495"/>
                  <a:pt x="6076392" y="5272637"/>
                </a:cubicBezTo>
                <a:cubicBezTo>
                  <a:pt x="6088850" y="5331116"/>
                  <a:pt x="6088850" y="5390612"/>
                  <a:pt x="6090376" y="5449600"/>
                </a:cubicBezTo>
                <a:cubicBezTo>
                  <a:pt x="6091266" y="5486339"/>
                  <a:pt x="6077663" y="5523842"/>
                  <a:pt x="6068637" y="5560582"/>
                </a:cubicBezTo>
                <a:cubicBezTo>
                  <a:pt x="6052364" y="5626943"/>
                  <a:pt x="6046517" y="5694321"/>
                  <a:pt x="6068637" y="5759029"/>
                </a:cubicBezTo>
                <a:cubicBezTo>
                  <a:pt x="6099148" y="5848655"/>
                  <a:pt x="6116691" y="5938407"/>
                  <a:pt x="6103978" y="6033117"/>
                </a:cubicBezTo>
                <a:cubicBezTo>
                  <a:pt x="6096732" y="6091724"/>
                  <a:pt x="6094952" y="6151347"/>
                  <a:pt x="6084019" y="6209190"/>
                </a:cubicBezTo>
                <a:cubicBezTo>
                  <a:pt x="6065713" y="6304790"/>
                  <a:pt x="6072196" y="6399882"/>
                  <a:pt x="6086816" y="6494211"/>
                </a:cubicBezTo>
                <a:cubicBezTo>
                  <a:pt x="6096897" y="6573081"/>
                  <a:pt x="6097965" y="6652829"/>
                  <a:pt x="6089994" y="6731941"/>
                </a:cubicBezTo>
                <a:lnTo>
                  <a:pt x="6081268" y="6858000"/>
                </a:lnTo>
                <a:lnTo>
                  <a:pt x="3299791" y="6858000"/>
                </a:lnTo>
                <a:lnTo>
                  <a:pt x="205835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77"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1142"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11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9993375-F7AD-4302-9ABE-BB124F3B624B}"/>
              </a:ext>
            </a:extLst>
          </p:cNvPr>
          <p:cNvSpPr>
            <a:spLocks noGrp="1"/>
          </p:cNvSpPr>
          <p:nvPr>
            <p:ph type="title"/>
          </p:nvPr>
        </p:nvSpPr>
        <p:spPr>
          <a:xfrm>
            <a:off x="841246" y="673770"/>
            <a:ext cx="3644489" cy="2414488"/>
          </a:xfrm>
        </p:spPr>
        <p:txBody>
          <a:bodyPr anchor="t">
            <a:normAutofit/>
          </a:bodyPr>
          <a:lstStyle/>
          <a:p>
            <a:r>
              <a:rPr lang="en-CA" sz="5400">
                <a:solidFill>
                  <a:srgbClr val="FFFFFF"/>
                </a:solidFill>
              </a:rPr>
              <a:t>Source of dataset</a:t>
            </a:r>
          </a:p>
        </p:txBody>
      </p:sp>
      <p:sp>
        <p:nvSpPr>
          <p:cNvPr id="3" name="Content Placeholder 2">
            <a:extLst>
              <a:ext uri="{FF2B5EF4-FFF2-40B4-BE49-F238E27FC236}">
                <a16:creationId xmlns:a16="http://schemas.microsoft.com/office/drawing/2014/main" id="{DEB49DCD-02BA-4A87-BA6C-93485F843D1D}"/>
              </a:ext>
            </a:extLst>
          </p:cNvPr>
          <p:cNvSpPr>
            <a:spLocks noGrp="1"/>
          </p:cNvSpPr>
          <p:nvPr>
            <p:ph idx="1"/>
          </p:nvPr>
        </p:nvSpPr>
        <p:spPr>
          <a:xfrm>
            <a:off x="6095999" y="882315"/>
            <a:ext cx="5254754" cy="5294647"/>
          </a:xfrm>
        </p:spPr>
        <p:txBody>
          <a:bodyPr>
            <a:normAutofit/>
          </a:bodyPr>
          <a:lstStyle/>
          <a:p>
            <a:r>
              <a:rPr lang="en-CA" sz="2200" dirty="0"/>
              <a:t>My dataset come from various non profit and government websites….</a:t>
            </a:r>
          </a:p>
          <a:p>
            <a:pPr marL="0" indent="0">
              <a:buNone/>
            </a:pPr>
            <a:endParaRPr lang="en-CA" sz="2200" dirty="0"/>
          </a:p>
          <a:p>
            <a:pPr marL="0" indent="0">
              <a:buNone/>
            </a:pPr>
            <a:r>
              <a:rPr lang="en-CA" sz="2200" dirty="0"/>
              <a:t>	</a:t>
            </a:r>
          </a:p>
          <a:p>
            <a:pPr marL="0" indent="0">
              <a:buNone/>
            </a:pPr>
            <a:r>
              <a:rPr lang="en-CA" sz="2200" dirty="0"/>
              <a:t>The dataset presents estimates of international migrants for all countries. The estimates are based on total international migrant stock by destination and origin.</a:t>
            </a:r>
          </a:p>
          <a:p>
            <a:pPr marL="0" indent="0">
              <a:buNone/>
            </a:pPr>
            <a:endParaRPr lang="en-CA" sz="2200" dirty="0"/>
          </a:p>
          <a:p>
            <a:pPr marL="0" indent="0">
              <a:buNone/>
            </a:pPr>
            <a:endParaRPr lang="en-CA" sz="2200" dirty="0"/>
          </a:p>
          <a:p>
            <a:pPr marL="0" indent="0">
              <a:buNone/>
            </a:pPr>
            <a:r>
              <a:rPr lang="en-CA" sz="2200" dirty="0"/>
              <a:t>			</a:t>
            </a:r>
          </a:p>
          <a:p>
            <a:pPr marL="0" indent="0">
              <a:buNone/>
            </a:pPr>
            <a:endParaRPr lang="en-CA" sz="2200" dirty="0"/>
          </a:p>
          <a:p>
            <a:pPr marL="0" indent="0" algn="r">
              <a:buNone/>
            </a:pPr>
            <a:endParaRPr lang="en-CA" sz="1400" dirty="0"/>
          </a:p>
          <a:p>
            <a:pPr marL="0" indent="0" algn="r">
              <a:buNone/>
            </a:pPr>
            <a:r>
              <a:rPr lang="en-CA" sz="1400" dirty="0"/>
              <a:t>source: United Nations- Department of Economics and Social Affairs</a:t>
            </a:r>
          </a:p>
        </p:txBody>
      </p:sp>
    </p:spTree>
    <p:extLst>
      <p:ext uri="{BB962C8B-B14F-4D97-AF65-F5344CB8AC3E}">
        <p14:creationId xmlns:p14="http://schemas.microsoft.com/office/powerpoint/2010/main" val="207773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3AB109-5F38-4EE6-B925-E6775431B535}"/>
              </a:ext>
            </a:extLst>
          </p:cNvPr>
          <p:cNvSpPr>
            <a:spLocks noGrp="1"/>
          </p:cNvSpPr>
          <p:nvPr>
            <p:ph type="title"/>
          </p:nvPr>
        </p:nvSpPr>
        <p:spPr>
          <a:xfrm>
            <a:off x="838200" y="673770"/>
            <a:ext cx="3220329" cy="2027227"/>
          </a:xfrm>
        </p:spPr>
        <p:txBody>
          <a:bodyPr anchor="t">
            <a:normAutofit/>
          </a:bodyPr>
          <a:lstStyle/>
          <a:p>
            <a:r>
              <a:rPr lang="en-CA" sz="3400">
                <a:solidFill>
                  <a:srgbClr val="FFFFFF"/>
                </a:solidFill>
              </a:rPr>
              <a:t>What are some other factors that result in Human migration?</a:t>
            </a:r>
          </a:p>
        </p:txBody>
      </p:sp>
      <p:graphicFrame>
        <p:nvGraphicFramePr>
          <p:cNvPr id="17" name="Content Placeholder 2">
            <a:extLst>
              <a:ext uri="{FF2B5EF4-FFF2-40B4-BE49-F238E27FC236}">
                <a16:creationId xmlns:a16="http://schemas.microsoft.com/office/drawing/2014/main" id="{2004575D-DEED-B2B1-FFF3-1CC16916FE79}"/>
              </a:ext>
            </a:extLst>
          </p:cNvPr>
          <p:cNvGraphicFramePr>
            <a:graphicFrameLocks noGrp="1"/>
          </p:cNvGraphicFramePr>
          <p:nvPr>
            <p:ph idx="1"/>
            <p:extLst>
              <p:ext uri="{D42A27DB-BD31-4B8C-83A1-F6EECF244321}">
                <p14:modId xmlns:p14="http://schemas.microsoft.com/office/powerpoint/2010/main" val="3944655656"/>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717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547</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Bernini</vt:lpstr>
      <vt:lpstr>Calibri</vt:lpstr>
      <vt:lpstr>Calibri Light</vt:lpstr>
      <vt:lpstr>Office Theme</vt:lpstr>
      <vt:lpstr>Human Migration</vt:lpstr>
      <vt:lpstr>PowerPoint Presentation</vt:lpstr>
      <vt:lpstr>Why did I choose this topic? </vt:lpstr>
      <vt:lpstr>PowerPoint Presentation</vt:lpstr>
      <vt:lpstr>Key facts and figures from the World Migration Reports 2000 and 2020</vt:lpstr>
      <vt:lpstr>PowerPoint Presentation</vt:lpstr>
      <vt:lpstr>PowerPoint Presentation</vt:lpstr>
      <vt:lpstr>Source of dataset</vt:lpstr>
      <vt:lpstr>What are some other factors that result in Human migration?</vt:lpstr>
      <vt:lpstr>Key Terms and their meaning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Migration</dc:title>
  <dc:creator>Ksobiya ksobiya</dc:creator>
  <cp:lastModifiedBy>Sobiya sSobiya</cp:lastModifiedBy>
  <cp:revision>6</cp:revision>
  <dcterms:created xsi:type="dcterms:W3CDTF">2022-04-26T16:13:31Z</dcterms:created>
  <dcterms:modified xsi:type="dcterms:W3CDTF">2024-10-30T18:22:35Z</dcterms:modified>
</cp:coreProperties>
</file>