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59" r:id="rId6"/>
    <p:sldId id="266" r:id="rId7"/>
    <p:sldId id="267" r:id="rId8"/>
    <p:sldId id="260" r:id="rId9"/>
    <p:sldId id="261" r:id="rId10"/>
    <p:sldId id="262"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5A3312-1485-47DE-B0DB-3F403A008957}" v="15" dt="2022-04-27T17:26:36.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B288F9-BC0F-49E0-9DD1-68519AFAA06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35AC537-F1C9-4001-9C21-30C8EDC6B36A}">
      <dgm:prSet/>
      <dgm:spPr/>
      <dgm:t>
        <a:bodyPr/>
        <a:lstStyle/>
        <a:p>
          <a:r>
            <a:rPr lang="en-CA" dirty="0"/>
            <a:t>I wanted to look into various other factors that might contribute towards migration, so I decided to pull some data on mass killing across all countries. </a:t>
          </a:r>
          <a:endParaRPr lang="en-US" dirty="0"/>
        </a:p>
      </dgm:t>
    </dgm:pt>
    <dgm:pt modelId="{505E2F71-B15A-4358-884A-67D0D3166660}" type="parTrans" cxnId="{A81D2BBA-4FFC-4CF8-A0F9-C25EAF84D752}">
      <dgm:prSet/>
      <dgm:spPr/>
      <dgm:t>
        <a:bodyPr/>
        <a:lstStyle/>
        <a:p>
          <a:endParaRPr lang="en-US"/>
        </a:p>
      </dgm:t>
    </dgm:pt>
    <dgm:pt modelId="{EAB69E48-B317-4DFB-AF07-E08F14853F37}" type="sibTrans" cxnId="{A81D2BBA-4FFC-4CF8-A0F9-C25EAF84D752}">
      <dgm:prSet/>
      <dgm:spPr/>
      <dgm:t>
        <a:bodyPr/>
        <a:lstStyle/>
        <a:p>
          <a:endParaRPr lang="en-US"/>
        </a:p>
      </dgm:t>
    </dgm:pt>
    <dgm:pt modelId="{D4765B32-5837-4D5C-9649-8379D8E3E880}">
      <dgm:prSet/>
      <dgm:spPr/>
      <dgm:t>
        <a:bodyPr/>
        <a:lstStyle/>
        <a:p>
          <a:r>
            <a:rPr lang="en-CA"/>
            <a:t>The data shows ranking of all countries by estimated risk of mass killing in 2021-22. The countries are ranked in descending order so the top 30 are considered to be at high risk. </a:t>
          </a:r>
          <a:endParaRPr lang="en-US"/>
        </a:p>
      </dgm:t>
    </dgm:pt>
    <dgm:pt modelId="{6DF7A358-640B-4211-BC81-33CD6B53F497}" type="parTrans" cxnId="{2CF336DF-6EBF-4569-BA67-B8A13B40A609}">
      <dgm:prSet/>
      <dgm:spPr/>
      <dgm:t>
        <a:bodyPr/>
        <a:lstStyle/>
        <a:p>
          <a:endParaRPr lang="en-US"/>
        </a:p>
      </dgm:t>
    </dgm:pt>
    <dgm:pt modelId="{1FFFBB16-B625-4AFC-A02B-DF8302E22644}" type="sibTrans" cxnId="{2CF336DF-6EBF-4569-BA67-B8A13B40A609}">
      <dgm:prSet/>
      <dgm:spPr/>
      <dgm:t>
        <a:bodyPr/>
        <a:lstStyle/>
        <a:p>
          <a:endParaRPr lang="en-US"/>
        </a:p>
      </dgm:t>
    </dgm:pt>
    <dgm:pt modelId="{7EAE4691-189A-4933-9334-5F193BA1D805}">
      <dgm:prSet/>
      <dgm:spPr/>
      <dgm:t>
        <a:bodyPr/>
        <a:lstStyle/>
        <a:p>
          <a:r>
            <a:rPr lang="en-CA" dirty="0"/>
            <a:t>The high-risk countries are categorized by factors such as ongoing mass killing, population size, infant mortality rate, Annual % change in GDP per capita, battled deaths, religious freedom.</a:t>
          </a:r>
          <a:endParaRPr lang="en-US" dirty="0"/>
        </a:p>
      </dgm:t>
    </dgm:pt>
    <dgm:pt modelId="{26791369-60D7-441F-BCBA-A21A3100B783}" type="parTrans" cxnId="{C5A64203-F816-4674-946C-C48B384BDB08}">
      <dgm:prSet/>
      <dgm:spPr/>
      <dgm:t>
        <a:bodyPr/>
        <a:lstStyle/>
        <a:p>
          <a:endParaRPr lang="en-US"/>
        </a:p>
      </dgm:t>
    </dgm:pt>
    <dgm:pt modelId="{796CE832-32B8-43D3-A957-9657D5C9F4C9}" type="sibTrans" cxnId="{C5A64203-F816-4674-946C-C48B384BDB08}">
      <dgm:prSet/>
      <dgm:spPr/>
      <dgm:t>
        <a:bodyPr/>
        <a:lstStyle/>
        <a:p>
          <a:endParaRPr lang="en-US"/>
        </a:p>
      </dgm:t>
    </dgm:pt>
    <dgm:pt modelId="{DFA68AB8-873F-4791-993F-D8D352734B5E}">
      <dgm:prSet/>
      <dgm:spPr/>
      <dgm:t>
        <a:bodyPr/>
        <a:lstStyle/>
        <a:p>
          <a:r>
            <a:rPr lang="en-CA"/>
            <a:t>Source: Early Warning Project – ushmma.org </a:t>
          </a:r>
          <a:endParaRPr lang="en-US"/>
        </a:p>
      </dgm:t>
    </dgm:pt>
    <dgm:pt modelId="{7584D342-47CF-4719-B4C9-D142F8C76ED2}" type="parTrans" cxnId="{C1B17CEB-A201-4926-AA6E-016115E297D9}">
      <dgm:prSet/>
      <dgm:spPr/>
      <dgm:t>
        <a:bodyPr/>
        <a:lstStyle/>
        <a:p>
          <a:endParaRPr lang="en-US"/>
        </a:p>
      </dgm:t>
    </dgm:pt>
    <dgm:pt modelId="{63D3CC46-8D7B-4881-8DFE-A194DA012232}" type="sibTrans" cxnId="{C1B17CEB-A201-4926-AA6E-016115E297D9}">
      <dgm:prSet/>
      <dgm:spPr/>
      <dgm:t>
        <a:bodyPr/>
        <a:lstStyle/>
        <a:p>
          <a:endParaRPr lang="en-US"/>
        </a:p>
      </dgm:t>
    </dgm:pt>
    <dgm:pt modelId="{265574D8-F902-4C08-BA9F-2294B9475EAD}" type="pres">
      <dgm:prSet presAssocID="{15B288F9-BC0F-49E0-9DD1-68519AFAA068}" presName="linear" presStyleCnt="0">
        <dgm:presLayoutVars>
          <dgm:animLvl val="lvl"/>
          <dgm:resizeHandles val="exact"/>
        </dgm:presLayoutVars>
      </dgm:prSet>
      <dgm:spPr/>
    </dgm:pt>
    <dgm:pt modelId="{0BCD7FB2-1B13-480A-AC6A-047659A9C85E}" type="pres">
      <dgm:prSet presAssocID="{835AC537-F1C9-4001-9C21-30C8EDC6B36A}" presName="parentText" presStyleLbl="node1" presStyleIdx="0" presStyleCnt="4">
        <dgm:presLayoutVars>
          <dgm:chMax val="0"/>
          <dgm:bulletEnabled val="1"/>
        </dgm:presLayoutVars>
      </dgm:prSet>
      <dgm:spPr/>
    </dgm:pt>
    <dgm:pt modelId="{615F9E0D-AD28-40B0-9F40-A2A329F8273F}" type="pres">
      <dgm:prSet presAssocID="{EAB69E48-B317-4DFB-AF07-E08F14853F37}" presName="spacer" presStyleCnt="0"/>
      <dgm:spPr/>
    </dgm:pt>
    <dgm:pt modelId="{78ED61DE-D174-47AE-B463-336A36E6DF18}" type="pres">
      <dgm:prSet presAssocID="{D4765B32-5837-4D5C-9649-8379D8E3E880}" presName="parentText" presStyleLbl="node1" presStyleIdx="1" presStyleCnt="4">
        <dgm:presLayoutVars>
          <dgm:chMax val="0"/>
          <dgm:bulletEnabled val="1"/>
        </dgm:presLayoutVars>
      </dgm:prSet>
      <dgm:spPr/>
    </dgm:pt>
    <dgm:pt modelId="{4365BF0E-7DA5-4D7B-B044-5F6DBD631CCE}" type="pres">
      <dgm:prSet presAssocID="{1FFFBB16-B625-4AFC-A02B-DF8302E22644}" presName="spacer" presStyleCnt="0"/>
      <dgm:spPr/>
    </dgm:pt>
    <dgm:pt modelId="{3784101D-BDAF-4672-8C6F-32F2CCBAE4BB}" type="pres">
      <dgm:prSet presAssocID="{7EAE4691-189A-4933-9334-5F193BA1D805}" presName="parentText" presStyleLbl="node1" presStyleIdx="2" presStyleCnt="4">
        <dgm:presLayoutVars>
          <dgm:chMax val="0"/>
          <dgm:bulletEnabled val="1"/>
        </dgm:presLayoutVars>
      </dgm:prSet>
      <dgm:spPr/>
    </dgm:pt>
    <dgm:pt modelId="{FDDE6E61-371D-48B2-97CC-E356EC7A3D54}" type="pres">
      <dgm:prSet presAssocID="{796CE832-32B8-43D3-A957-9657D5C9F4C9}" presName="spacer" presStyleCnt="0"/>
      <dgm:spPr/>
    </dgm:pt>
    <dgm:pt modelId="{5AD113FA-8515-45A9-A668-6793EF502AD7}" type="pres">
      <dgm:prSet presAssocID="{DFA68AB8-873F-4791-993F-D8D352734B5E}" presName="parentText" presStyleLbl="node1" presStyleIdx="3" presStyleCnt="4">
        <dgm:presLayoutVars>
          <dgm:chMax val="0"/>
          <dgm:bulletEnabled val="1"/>
        </dgm:presLayoutVars>
      </dgm:prSet>
      <dgm:spPr/>
    </dgm:pt>
  </dgm:ptLst>
  <dgm:cxnLst>
    <dgm:cxn modelId="{C5A64203-F816-4674-946C-C48B384BDB08}" srcId="{15B288F9-BC0F-49E0-9DD1-68519AFAA068}" destId="{7EAE4691-189A-4933-9334-5F193BA1D805}" srcOrd="2" destOrd="0" parTransId="{26791369-60D7-441F-BCBA-A21A3100B783}" sibTransId="{796CE832-32B8-43D3-A957-9657D5C9F4C9}"/>
    <dgm:cxn modelId="{FBD62831-3866-4012-931B-8749B1D0A583}" type="presOf" srcId="{835AC537-F1C9-4001-9C21-30C8EDC6B36A}" destId="{0BCD7FB2-1B13-480A-AC6A-047659A9C85E}" srcOrd="0" destOrd="0" presId="urn:microsoft.com/office/officeart/2005/8/layout/vList2"/>
    <dgm:cxn modelId="{7CF7F572-257D-4679-BC4D-E167691448EE}" type="presOf" srcId="{7EAE4691-189A-4933-9334-5F193BA1D805}" destId="{3784101D-BDAF-4672-8C6F-32F2CCBAE4BB}" srcOrd="0" destOrd="0" presId="urn:microsoft.com/office/officeart/2005/8/layout/vList2"/>
    <dgm:cxn modelId="{1D1F8185-7414-424F-A8EC-5F40FF51F7D1}" type="presOf" srcId="{DFA68AB8-873F-4791-993F-D8D352734B5E}" destId="{5AD113FA-8515-45A9-A668-6793EF502AD7}" srcOrd="0" destOrd="0" presId="urn:microsoft.com/office/officeart/2005/8/layout/vList2"/>
    <dgm:cxn modelId="{A81D2BBA-4FFC-4CF8-A0F9-C25EAF84D752}" srcId="{15B288F9-BC0F-49E0-9DD1-68519AFAA068}" destId="{835AC537-F1C9-4001-9C21-30C8EDC6B36A}" srcOrd="0" destOrd="0" parTransId="{505E2F71-B15A-4358-884A-67D0D3166660}" sibTransId="{EAB69E48-B317-4DFB-AF07-E08F14853F37}"/>
    <dgm:cxn modelId="{C5CF04CB-7CC0-4CEA-8506-964A7E529F90}" type="presOf" srcId="{D4765B32-5837-4D5C-9649-8379D8E3E880}" destId="{78ED61DE-D174-47AE-B463-336A36E6DF18}" srcOrd="0" destOrd="0" presId="urn:microsoft.com/office/officeart/2005/8/layout/vList2"/>
    <dgm:cxn modelId="{20E583D8-2A43-4917-9215-A432BB5B8D94}" type="presOf" srcId="{15B288F9-BC0F-49E0-9DD1-68519AFAA068}" destId="{265574D8-F902-4C08-BA9F-2294B9475EAD}" srcOrd="0" destOrd="0" presId="urn:microsoft.com/office/officeart/2005/8/layout/vList2"/>
    <dgm:cxn modelId="{2CF336DF-6EBF-4569-BA67-B8A13B40A609}" srcId="{15B288F9-BC0F-49E0-9DD1-68519AFAA068}" destId="{D4765B32-5837-4D5C-9649-8379D8E3E880}" srcOrd="1" destOrd="0" parTransId="{6DF7A358-640B-4211-BC81-33CD6B53F497}" sibTransId="{1FFFBB16-B625-4AFC-A02B-DF8302E22644}"/>
    <dgm:cxn modelId="{C1B17CEB-A201-4926-AA6E-016115E297D9}" srcId="{15B288F9-BC0F-49E0-9DD1-68519AFAA068}" destId="{DFA68AB8-873F-4791-993F-D8D352734B5E}" srcOrd="3" destOrd="0" parTransId="{7584D342-47CF-4719-B4C9-D142F8C76ED2}" sibTransId="{63D3CC46-8D7B-4881-8DFE-A194DA012232}"/>
    <dgm:cxn modelId="{30662D18-7FD2-47FB-9D60-63BCB3A887B1}" type="presParOf" srcId="{265574D8-F902-4C08-BA9F-2294B9475EAD}" destId="{0BCD7FB2-1B13-480A-AC6A-047659A9C85E}" srcOrd="0" destOrd="0" presId="urn:microsoft.com/office/officeart/2005/8/layout/vList2"/>
    <dgm:cxn modelId="{10FC74FC-57F7-4027-881F-951CE2ED18AA}" type="presParOf" srcId="{265574D8-F902-4C08-BA9F-2294B9475EAD}" destId="{615F9E0D-AD28-40B0-9F40-A2A329F8273F}" srcOrd="1" destOrd="0" presId="urn:microsoft.com/office/officeart/2005/8/layout/vList2"/>
    <dgm:cxn modelId="{75803D3E-26F7-48AD-A7A0-B0391C0FC052}" type="presParOf" srcId="{265574D8-F902-4C08-BA9F-2294B9475EAD}" destId="{78ED61DE-D174-47AE-B463-336A36E6DF18}" srcOrd="2" destOrd="0" presId="urn:microsoft.com/office/officeart/2005/8/layout/vList2"/>
    <dgm:cxn modelId="{8C18DB0D-5806-4CB9-8BE6-D9A2651673CE}" type="presParOf" srcId="{265574D8-F902-4C08-BA9F-2294B9475EAD}" destId="{4365BF0E-7DA5-4D7B-B044-5F6DBD631CCE}" srcOrd="3" destOrd="0" presId="urn:microsoft.com/office/officeart/2005/8/layout/vList2"/>
    <dgm:cxn modelId="{BDA54E1E-0759-4D4C-924D-C511F8CBEE75}" type="presParOf" srcId="{265574D8-F902-4C08-BA9F-2294B9475EAD}" destId="{3784101D-BDAF-4672-8C6F-32F2CCBAE4BB}" srcOrd="4" destOrd="0" presId="urn:microsoft.com/office/officeart/2005/8/layout/vList2"/>
    <dgm:cxn modelId="{BC79D47D-B879-4699-B362-169898411D8E}" type="presParOf" srcId="{265574D8-F902-4C08-BA9F-2294B9475EAD}" destId="{FDDE6E61-371D-48B2-97CC-E356EC7A3D54}" srcOrd="5" destOrd="0" presId="urn:microsoft.com/office/officeart/2005/8/layout/vList2"/>
    <dgm:cxn modelId="{34D37E8B-8D23-4AB3-9583-098A9619C55A}" type="presParOf" srcId="{265574D8-F902-4C08-BA9F-2294B9475EAD}" destId="{5AD113FA-8515-45A9-A668-6793EF502AD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D7FB2-1B13-480A-AC6A-047659A9C85E}">
      <dsp:nvSpPr>
        <dsp:cNvPr id="0" name=""/>
        <dsp:cNvSpPr/>
      </dsp:nvSpPr>
      <dsp:spPr>
        <a:xfrm>
          <a:off x="0" y="79703"/>
          <a:ext cx="5811128" cy="1338662"/>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I wanted to look into various other factors that might contribute towards migration, so I decided to pull some data on mass killing across all countries. </a:t>
          </a:r>
          <a:endParaRPr lang="en-US" sz="1900" kern="1200" dirty="0"/>
        </a:p>
      </dsp:txBody>
      <dsp:txXfrm>
        <a:off x="65348" y="145051"/>
        <a:ext cx="5680432" cy="1207966"/>
      </dsp:txXfrm>
    </dsp:sp>
    <dsp:sp modelId="{78ED61DE-D174-47AE-B463-336A36E6DF18}">
      <dsp:nvSpPr>
        <dsp:cNvPr id="0" name=""/>
        <dsp:cNvSpPr/>
      </dsp:nvSpPr>
      <dsp:spPr>
        <a:xfrm>
          <a:off x="0" y="1473086"/>
          <a:ext cx="5811128" cy="1338662"/>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t>The data shows ranking of all countries by estimated risk of mass killing in 2021-22. The countries are ranked in descending order so the top 30 are considered to be at high risk. </a:t>
          </a:r>
          <a:endParaRPr lang="en-US" sz="1900" kern="1200"/>
        </a:p>
      </dsp:txBody>
      <dsp:txXfrm>
        <a:off x="65348" y="1538434"/>
        <a:ext cx="5680432" cy="1207966"/>
      </dsp:txXfrm>
    </dsp:sp>
    <dsp:sp modelId="{3784101D-BDAF-4672-8C6F-32F2CCBAE4BB}">
      <dsp:nvSpPr>
        <dsp:cNvPr id="0" name=""/>
        <dsp:cNvSpPr/>
      </dsp:nvSpPr>
      <dsp:spPr>
        <a:xfrm>
          <a:off x="0" y="2866469"/>
          <a:ext cx="5811128" cy="1338662"/>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dirty="0"/>
            <a:t>The high-risk countries are categorized by factors such as ongoing mass killing, population size, infant mortality rate, Annual % change in GDP per capita, battled deaths, religious freedom.</a:t>
          </a:r>
          <a:endParaRPr lang="en-US" sz="1900" kern="1200" dirty="0"/>
        </a:p>
      </dsp:txBody>
      <dsp:txXfrm>
        <a:off x="65348" y="2931817"/>
        <a:ext cx="5680432" cy="1207966"/>
      </dsp:txXfrm>
    </dsp:sp>
    <dsp:sp modelId="{5AD113FA-8515-45A9-A668-6793EF502AD7}">
      <dsp:nvSpPr>
        <dsp:cNvPr id="0" name=""/>
        <dsp:cNvSpPr/>
      </dsp:nvSpPr>
      <dsp:spPr>
        <a:xfrm>
          <a:off x="0" y="4259852"/>
          <a:ext cx="5811128" cy="1338662"/>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CA" sz="1900" kern="1200"/>
            <a:t>Source: Early Warning Project – ushmma.org </a:t>
          </a:r>
          <a:endParaRPr lang="en-US" sz="1900" kern="1200"/>
        </a:p>
      </dsp:txBody>
      <dsp:txXfrm>
        <a:off x="65348" y="4325200"/>
        <a:ext cx="5680432" cy="120796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BF50F-9AA3-42E2-8838-6DB5A33EB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9BEB014-5835-4F3D-ADC5-C4EBD2BA9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F137F47-19E6-498A-9207-A902492AF249}"/>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5" name="Footer Placeholder 4">
            <a:extLst>
              <a:ext uri="{FF2B5EF4-FFF2-40B4-BE49-F238E27FC236}">
                <a16:creationId xmlns:a16="http://schemas.microsoft.com/office/drawing/2014/main" id="{CDCC70A6-4524-4713-A269-7E7648CC89D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FBB2C85-38D9-4227-A3B8-FA44FCAAFCD7}"/>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2034608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5DD46-1936-4CE9-B93B-FE32DC4B76F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C64FD1B-5860-476D-AF79-B08122921E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2627485A-7181-4275-AA8E-ECBF414435FA}"/>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5" name="Footer Placeholder 4">
            <a:extLst>
              <a:ext uri="{FF2B5EF4-FFF2-40B4-BE49-F238E27FC236}">
                <a16:creationId xmlns:a16="http://schemas.microsoft.com/office/drawing/2014/main" id="{8B3E7D78-807F-4383-8C7E-F13B30A05F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103CEC-FE7D-4A88-9BE5-5E4B2FF6854B}"/>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1090998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7525DE1-7430-4C67-B66D-05CDD78A0F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81728A75-5E5D-4297-AA3B-0274FB03C0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60D17C21-5D4D-42CD-A8A8-F3A26B509FB9}"/>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5" name="Footer Placeholder 4">
            <a:extLst>
              <a:ext uri="{FF2B5EF4-FFF2-40B4-BE49-F238E27FC236}">
                <a16:creationId xmlns:a16="http://schemas.microsoft.com/office/drawing/2014/main" id="{61BF6C14-A433-4D54-80FF-04A6E083F1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4223E3D-C774-4BF9-8937-45D75489DC72}"/>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731662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47B22-1E7E-4B13-9D4D-B7836547835E}"/>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51BF059-9DA7-476F-B52E-E114007738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CFBE530-3074-4523-82C0-A6759EFD4E6A}"/>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5" name="Footer Placeholder 4">
            <a:extLst>
              <a:ext uri="{FF2B5EF4-FFF2-40B4-BE49-F238E27FC236}">
                <a16:creationId xmlns:a16="http://schemas.microsoft.com/office/drawing/2014/main" id="{E2CA87F4-E3B1-4304-81ED-AE3F4555A91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5C36E79D-9132-457E-B499-834D022A2DC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856942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ABF10-C296-4599-90CD-DAA9E2FD2E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E08B9B4-874E-4C40-94AD-ECFAD6A3A4B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DF5C07-488B-4CF4-AE9A-A8216BFD456F}"/>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5" name="Footer Placeholder 4">
            <a:extLst>
              <a:ext uri="{FF2B5EF4-FFF2-40B4-BE49-F238E27FC236}">
                <a16:creationId xmlns:a16="http://schemas.microsoft.com/office/drawing/2014/main" id="{9AF5F8A4-8963-4BD2-A25F-B6DE7172EDC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6349629-EE66-4CA2-AAE4-E6FC6AB539F1}"/>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426009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57BA-DCE1-44D7-8012-97774DB534B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CDA49DF9-71DB-4D5D-AD17-5E31FB722E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5B3DE94-32E8-4CD6-985D-15B565C529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B37EBC2-13B0-470E-A410-4EC00D413454}"/>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6" name="Footer Placeholder 5">
            <a:extLst>
              <a:ext uri="{FF2B5EF4-FFF2-40B4-BE49-F238E27FC236}">
                <a16:creationId xmlns:a16="http://schemas.microsoft.com/office/drawing/2014/main" id="{2943A99E-3B5E-43A5-8229-A9199738A3C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7217485-1C7E-420F-8C81-2A82B6161967}"/>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0419109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6D101-0527-4D07-9823-D89ABBAE521D}"/>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D3AF4294-3B5A-4B5D-834B-1EA4802810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4CF7D5-0466-4386-BBE3-842EAF76E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14FFBC8-21ED-4349-8B63-70BBB1A052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09C17D7-D397-4291-BC96-75DD1B512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C1ACD2E8-2B22-442D-926F-065DDA4628AB}"/>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8" name="Footer Placeholder 7">
            <a:extLst>
              <a:ext uri="{FF2B5EF4-FFF2-40B4-BE49-F238E27FC236}">
                <a16:creationId xmlns:a16="http://schemas.microsoft.com/office/drawing/2014/main" id="{2F46548F-A473-4BFE-95DE-8A2BD07A7CC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3F4DC41C-9952-4EC9-AFA3-D11775D0BCC9}"/>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326056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28960-BFA8-4D40-BA6E-88D5ED69E8C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F92A69E5-0357-45D1-8060-866CC4BA66EA}"/>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4" name="Footer Placeholder 3">
            <a:extLst>
              <a:ext uri="{FF2B5EF4-FFF2-40B4-BE49-F238E27FC236}">
                <a16:creationId xmlns:a16="http://schemas.microsoft.com/office/drawing/2014/main" id="{145FFE9A-1C2C-4588-846C-A2306C4220F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E5FA3A2-D6EC-4E69-8C18-3EC65BC6E45B}"/>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70561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2FAF9-B20A-4867-81FA-2013C206D763}"/>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3" name="Footer Placeholder 2">
            <a:extLst>
              <a:ext uri="{FF2B5EF4-FFF2-40B4-BE49-F238E27FC236}">
                <a16:creationId xmlns:a16="http://schemas.microsoft.com/office/drawing/2014/main" id="{2004CEA0-C7B2-4B47-A2D9-F97219BF9AC1}"/>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35AEC090-582F-44B1-9ED1-7B2D4AFD391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4139816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A47ED-0B39-4A5E-9C9F-FDBDBE33D5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11A6F16-E0B8-44FA-8E68-D548FCA8399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E5E85593-C42F-4CE9-A12F-9BDB441921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2AA4FA-A60E-45DD-BE9D-5FC3F868E879}"/>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6" name="Footer Placeholder 5">
            <a:extLst>
              <a:ext uri="{FF2B5EF4-FFF2-40B4-BE49-F238E27FC236}">
                <a16:creationId xmlns:a16="http://schemas.microsoft.com/office/drawing/2014/main" id="{40B59128-48D6-48F3-BA21-6EE9CB1224B4}"/>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1FB9003-CFE3-4FF2-8681-918108650279}"/>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874532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80388-73E1-401B-9AC5-AE1A1FFB0C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B42D6C93-C7E6-4A1F-908E-10DE7496A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920F86E-E2DA-4058-AAA3-3FF934A67D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425173-D7BF-435E-896A-41F5DA66F2C7}"/>
              </a:ext>
            </a:extLst>
          </p:cNvPr>
          <p:cNvSpPr>
            <a:spLocks noGrp="1"/>
          </p:cNvSpPr>
          <p:nvPr>
            <p:ph type="dt" sz="half" idx="10"/>
          </p:nvPr>
        </p:nvSpPr>
        <p:spPr/>
        <p:txBody>
          <a:bodyPr/>
          <a:lstStyle/>
          <a:p>
            <a:fld id="{7656D270-0567-4663-95CE-075AC9F307B2}" type="datetimeFigureOut">
              <a:rPr lang="en-CA" smtClean="0"/>
              <a:t>2022-04-29</a:t>
            </a:fld>
            <a:endParaRPr lang="en-CA"/>
          </a:p>
        </p:txBody>
      </p:sp>
      <p:sp>
        <p:nvSpPr>
          <p:cNvPr id="6" name="Footer Placeholder 5">
            <a:extLst>
              <a:ext uri="{FF2B5EF4-FFF2-40B4-BE49-F238E27FC236}">
                <a16:creationId xmlns:a16="http://schemas.microsoft.com/office/drawing/2014/main" id="{14D08C71-65EC-4C54-8E82-CD376A569DC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7CD40D1-64C9-4DCF-B086-067791EA4D0C}"/>
              </a:ext>
            </a:extLst>
          </p:cNvPr>
          <p:cNvSpPr>
            <a:spLocks noGrp="1"/>
          </p:cNvSpPr>
          <p:nvPr>
            <p:ph type="sldNum" sz="quarter" idx="12"/>
          </p:nvPr>
        </p:nvSpPr>
        <p:spPr/>
        <p:txBody>
          <a:bodyPr/>
          <a:lstStyle/>
          <a:p>
            <a:fld id="{62336AFF-E498-4508-80D7-289DFE2B98F9}" type="slidenum">
              <a:rPr lang="en-CA" smtClean="0"/>
              <a:t>‹#›</a:t>
            </a:fld>
            <a:endParaRPr lang="en-CA"/>
          </a:p>
        </p:txBody>
      </p:sp>
    </p:spTree>
    <p:extLst>
      <p:ext uri="{BB962C8B-B14F-4D97-AF65-F5344CB8AC3E}">
        <p14:creationId xmlns:p14="http://schemas.microsoft.com/office/powerpoint/2010/main" val="266402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6016F1-FCE7-4330-BFCF-E58ACB6F7F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EB9290C-B281-4519-96B8-FF62DA52BD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9844E80-A508-4A9E-BFD8-0A1433C214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56D270-0567-4663-95CE-075AC9F307B2}" type="datetimeFigureOut">
              <a:rPr lang="en-CA" smtClean="0"/>
              <a:t>2022-04-29</a:t>
            </a:fld>
            <a:endParaRPr lang="en-CA"/>
          </a:p>
        </p:txBody>
      </p:sp>
      <p:sp>
        <p:nvSpPr>
          <p:cNvPr id="5" name="Footer Placeholder 4">
            <a:extLst>
              <a:ext uri="{FF2B5EF4-FFF2-40B4-BE49-F238E27FC236}">
                <a16:creationId xmlns:a16="http://schemas.microsoft.com/office/drawing/2014/main" id="{6366FB3B-ACBF-43D1-9A4A-A2C10811BB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E39812E5-2697-4E0C-9BCA-C0474F13A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336AFF-E498-4508-80D7-289DFE2B98F9}" type="slidenum">
              <a:rPr lang="en-CA" smtClean="0"/>
              <a:t>‹#›</a:t>
            </a:fld>
            <a:endParaRPr lang="en-CA"/>
          </a:p>
        </p:txBody>
      </p:sp>
    </p:spTree>
    <p:extLst>
      <p:ext uri="{BB962C8B-B14F-4D97-AF65-F5344CB8AC3E}">
        <p14:creationId xmlns:p14="http://schemas.microsoft.com/office/powerpoint/2010/main" val="2997951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17AB58-A5CF-4DA6-90E0-787FF43546FD}"/>
              </a:ext>
            </a:extLst>
          </p:cNvPr>
          <p:cNvSpPr>
            <a:spLocks noGrp="1"/>
          </p:cNvSpPr>
          <p:nvPr>
            <p:ph type="ctrTitle"/>
          </p:nvPr>
        </p:nvSpPr>
        <p:spPr>
          <a:xfrm>
            <a:off x="5297762" y="640080"/>
            <a:ext cx="6251110" cy="3566160"/>
          </a:xfrm>
        </p:spPr>
        <p:txBody>
          <a:bodyPr anchor="b">
            <a:normAutofit/>
          </a:bodyPr>
          <a:lstStyle/>
          <a:p>
            <a:pPr algn="l"/>
            <a:r>
              <a:rPr lang="en-CA" sz="5400"/>
              <a:t>Human Migration</a:t>
            </a:r>
          </a:p>
        </p:txBody>
      </p:sp>
      <p:sp>
        <p:nvSpPr>
          <p:cNvPr id="3" name="Subtitle 2">
            <a:extLst>
              <a:ext uri="{FF2B5EF4-FFF2-40B4-BE49-F238E27FC236}">
                <a16:creationId xmlns:a16="http://schemas.microsoft.com/office/drawing/2014/main" id="{DAB13378-072E-4C69-AB45-A5996A93364F}"/>
              </a:ext>
            </a:extLst>
          </p:cNvPr>
          <p:cNvSpPr>
            <a:spLocks noGrp="1"/>
          </p:cNvSpPr>
          <p:nvPr>
            <p:ph type="subTitle" idx="1"/>
          </p:nvPr>
        </p:nvSpPr>
        <p:spPr>
          <a:xfrm>
            <a:off x="5297760" y="4636008"/>
            <a:ext cx="6251111" cy="1572768"/>
          </a:xfrm>
        </p:spPr>
        <p:txBody>
          <a:bodyPr>
            <a:normAutofit/>
          </a:bodyPr>
          <a:lstStyle/>
          <a:p>
            <a:pPr algn="l"/>
            <a:r>
              <a:rPr lang="en-CA" dirty="0"/>
              <a:t>By, Sobiya Uddin</a:t>
            </a:r>
            <a:br>
              <a:rPr lang="en-CA" dirty="0"/>
            </a:br>
            <a:endParaRPr lang="en-CA"/>
          </a:p>
        </p:txBody>
      </p:sp>
      <p:pic>
        <p:nvPicPr>
          <p:cNvPr id="5" name="Picture 4" descr="Colourful carved figures of humans">
            <a:extLst>
              <a:ext uri="{FF2B5EF4-FFF2-40B4-BE49-F238E27FC236}">
                <a16:creationId xmlns:a16="http://schemas.microsoft.com/office/drawing/2014/main" id="{91155543-8389-57E4-5585-AD0FC5089008}"/>
              </a:ext>
            </a:extLst>
          </p:cNvPr>
          <p:cNvPicPr>
            <a:picLocks noChangeAspect="1"/>
          </p:cNvPicPr>
          <p:nvPr/>
        </p:nvPicPr>
        <p:blipFill rotWithShape="1">
          <a:blip r:embed="rId2"/>
          <a:srcRect l="25923" r="25690"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405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7C32DF3D-3F59-481D-A237-77C31AD492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1660A2D-A03D-49A5-8B62-971AF6B5A3EB}"/>
              </a:ext>
            </a:extLst>
          </p:cNvPr>
          <p:cNvSpPr>
            <a:spLocks noGrp="1"/>
          </p:cNvSpPr>
          <p:nvPr>
            <p:ph type="title"/>
          </p:nvPr>
        </p:nvSpPr>
        <p:spPr>
          <a:xfrm>
            <a:off x="841248" y="643467"/>
            <a:ext cx="3840480" cy="5571066"/>
          </a:xfrm>
        </p:spPr>
        <p:txBody>
          <a:bodyPr anchor="ctr">
            <a:normAutofit/>
          </a:bodyPr>
          <a:lstStyle/>
          <a:p>
            <a:r>
              <a:rPr lang="en-CA" sz="5400"/>
              <a:t>Key Terms and their meaning</a:t>
            </a:r>
            <a:br>
              <a:rPr lang="en-CA" sz="5400"/>
            </a:br>
            <a:endParaRPr lang="en-CA" sz="5400"/>
          </a:p>
        </p:txBody>
      </p:sp>
      <p:sp>
        <p:nvSpPr>
          <p:cNvPr id="13" name="Freeform: Shape 9">
            <a:extLst>
              <a:ext uri="{FF2B5EF4-FFF2-40B4-BE49-F238E27FC236}">
                <a16:creationId xmlns:a16="http://schemas.microsoft.com/office/drawing/2014/main" id="{32F02326-30C4-4095-988F-932A425AE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39686" y="0"/>
            <a:ext cx="7152315" cy="6858000"/>
          </a:xfrm>
          <a:custGeom>
            <a:avLst/>
            <a:gdLst>
              <a:gd name="connsiteX0" fmla="*/ 17101 w 7152315"/>
              <a:gd name="connsiteY0" fmla="*/ 0 h 6858000"/>
              <a:gd name="connsiteX1" fmla="*/ 7152315 w 7152315"/>
              <a:gd name="connsiteY1" fmla="*/ 0 h 6858000"/>
              <a:gd name="connsiteX2" fmla="*/ 7152315 w 7152315"/>
              <a:gd name="connsiteY2" fmla="*/ 6858000 h 6858000"/>
              <a:gd name="connsiteX3" fmla="*/ 15999 w 7152315"/>
              <a:gd name="connsiteY3" fmla="*/ 6858000 h 6858000"/>
              <a:gd name="connsiteX4" fmla="*/ 9729 w 7152315"/>
              <a:gd name="connsiteY4" fmla="*/ 6734157 h 6858000"/>
              <a:gd name="connsiteX5" fmla="*/ 15819 w 7152315"/>
              <a:gd name="connsiteY5" fmla="*/ 6122264 h 6858000"/>
              <a:gd name="connsiteX6" fmla="*/ 11379 w 7152315"/>
              <a:gd name="connsiteY6" fmla="*/ 5614784 h 6858000"/>
              <a:gd name="connsiteX7" fmla="*/ 20006 w 7152315"/>
              <a:gd name="connsiteY7" fmla="*/ 5204359 h 6858000"/>
              <a:gd name="connsiteX8" fmla="*/ 16962 w 7152315"/>
              <a:gd name="connsiteY8" fmla="*/ 4811696 h 6858000"/>
              <a:gd name="connsiteX9" fmla="*/ 13409 w 7152315"/>
              <a:gd name="connsiteY9" fmla="*/ 4358135 h 6858000"/>
              <a:gd name="connsiteX10" fmla="*/ 12774 w 7152315"/>
              <a:gd name="connsiteY10" fmla="*/ 4038423 h 6858000"/>
              <a:gd name="connsiteX11" fmla="*/ 10110 w 7152315"/>
              <a:gd name="connsiteY11" fmla="*/ 3630663 h 6858000"/>
              <a:gd name="connsiteX12" fmla="*/ 16581 w 7152315"/>
              <a:gd name="connsiteY12" fmla="*/ 3275427 h 6858000"/>
              <a:gd name="connsiteX13" fmla="*/ 27872 w 7152315"/>
              <a:gd name="connsiteY13" fmla="*/ 2871219 h 6858000"/>
              <a:gd name="connsiteX14" fmla="*/ 17596 w 7152315"/>
              <a:gd name="connsiteY14" fmla="*/ 2235600 h 6858000"/>
              <a:gd name="connsiteX15" fmla="*/ 14170 w 7152315"/>
              <a:gd name="connsiteY15" fmla="*/ 1894827 h 6858000"/>
              <a:gd name="connsiteX16" fmla="*/ 11632 w 7152315"/>
              <a:gd name="connsiteY16" fmla="*/ 1603026 h 6858000"/>
              <a:gd name="connsiteX17" fmla="*/ 14551 w 7152315"/>
              <a:gd name="connsiteY17" fmla="*/ 1307799 h 6858000"/>
              <a:gd name="connsiteX18" fmla="*/ 14551 w 7152315"/>
              <a:gd name="connsiteY18" fmla="*/ 887733 h 6858000"/>
              <a:gd name="connsiteX19" fmla="*/ 849 w 7152315"/>
              <a:gd name="connsiteY19" fmla="*/ 349169 h 6858000"/>
              <a:gd name="connsiteX20" fmla="*/ 1404 w 7152315"/>
              <a:gd name="connsiteY20" fmla="*/ 16059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152315" h="6858000">
                <a:moveTo>
                  <a:pt x="17101" y="0"/>
                </a:moveTo>
                <a:lnTo>
                  <a:pt x="7152315" y="0"/>
                </a:lnTo>
                <a:lnTo>
                  <a:pt x="7152315" y="6858000"/>
                </a:lnTo>
                <a:lnTo>
                  <a:pt x="15999" y="6858000"/>
                </a:lnTo>
                <a:lnTo>
                  <a:pt x="9729" y="6734157"/>
                </a:lnTo>
                <a:cubicBezTo>
                  <a:pt x="5924" y="6530150"/>
                  <a:pt x="12521" y="6326271"/>
                  <a:pt x="15819" y="6122264"/>
                </a:cubicBezTo>
                <a:cubicBezTo>
                  <a:pt x="18484" y="5952766"/>
                  <a:pt x="-1689" y="5783013"/>
                  <a:pt x="11379" y="5614784"/>
                </a:cubicBezTo>
                <a:cubicBezTo>
                  <a:pt x="22112" y="5478259"/>
                  <a:pt x="24992" y="5341214"/>
                  <a:pt x="20006" y="5204359"/>
                </a:cubicBezTo>
                <a:cubicBezTo>
                  <a:pt x="14932" y="5073429"/>
                  <a:pt x="13917" y="4942537"/>
                  <a:pt x="16962" y="4811696"/>
                </a:cubicBezTo>
                <a:cubicBezTo>
                  <a:pt x="20640" y="4660467"/>
                  <a:pt x="16962" y="4509238"/>
                  <a:pt x="13409" y="4358135"/>
                </a:cubicBezTo>
                <a:cubicBezTo>
                  <a:pt x="10872" y="4251565"/>
                  <a:pt x="10998" y="4144994"/>
                  <a:pt x="12774" y="4038423"/>
                </a:cubicBezTo>
                <a:cubicBezTo>
                  <a:pt x="15185" y="3902545"/>
                  <a:pt x="19879" y="3766540"/>
                  <a:pt x="10110" y="3630663"/>
                </a:cubicBezTo>
                <a:cubicBezTo>
                  <a:pt x="1178" y="3512306"/>
                  <a:pt x="3347" y="3393378"/>
                  <a:pt x="16581" y="3275427"/>
                </a:cubicBezTo>
                <a:cubicBezTo>
                  <a:pt x="33403" y="3141377"/>
                  <a:pt x="37183" y="3006006"/>
                  <a:pt x="27872" y="2871219"/>
                </a:cubicBezTo>
                <a:cubicBezTo>
                  <a:pt x="11315" y="2659765"/>
                  <a:pt x="7890" y="2447486"/>
                  <a:pt x="17596" y="2235600"/>
                </a:cubicBezTo>
                <a:cubicBezTo>
                  <a:pt x="22797" y="2122038"/>
                  <a:pt x="21655" y="2008261"/>
                  <a:pt x="14170" y="1894827"/>
                </a:cubicBezTo>
                <a:cubicBezTo>
                  <a:pt x="8144" y="1797670"/>
                  <a:pt x="7294" y="1700272"/>
                  <a:pt x="11632" y="1603026"/>
                </a:cubicBezTo>
                <a:cubicBezTo>
                  <a:pt x="15566" y="1504575"/>
                  <a:pt x="17215" y="1406124"/>
                  <a:pt x="14551" y="1307799"/>
                </a:cubicBezTo>
                <a:cubicBezTo>
                  <a:pt x="10872" y="1168242"/>
                  <a:pt x="10110" y="1027798"/>
                  <a:pt x="14551" y="887733"/>
                </a:cubicBezTo>
                <a:cubicBezTo>
                  <a:pt x="20894" y="708085"/>
                  <a:pt x="3132" y="528817"/>
                  <a:pt x="849" y="349169"/>
                </a:cubicBezTo>
                <a:cubicBezTo>
                  <a:pt x="24" y="286241"/>
                  <a:pt x="-769" y="223346"/>
                  <a:pt x="1404" y="160593"/>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59BB2847-4F9F-4E3C-A60E-28673C6DDCC5}"/>
              </a:ext>
            </a:extLst>
          </p:cNvPr>
          <p:cNvSpPr>
            <a:spLocks noGrp="1"/>
          </p:cNvSpPr>
          <p:nvPr>
            <p:ph idx="1"/>
          </p:nvPr>
        </p:nvSpPr>
        <p:spPr>
          <a:xfrm>
            <a:off x="5568696" y="643467"/>
            <a:ext cx="5788152" cy="5571066"/>
          </a:xfrm>
        </p:spPr>
        <p:txBody>
          <a:bodyPr anchor="ctr">
            <a:normAutofit/>
          </a:bodyPr>
          <a:lstStyle/>
          <a:p>
            <a:pPr marL="0" indent="0">
              <a:buNone/>
            </a:pPr>
            <a:endParaRPr lang="en-CA" sz="1500">
              <a:solidFill>
                <a:srgbClr val="FFFFFF"/>
              </a:solidFill>
            </a:endParaRPr>
          </a:p>
          <a:p>
            <a:r>
              <a:rPr lang="en-CA" sz="1500">
                <a:solidFill>
                  <a:srgbClr val="FFFFFF"/>
                </a:solidFill>
              </a:rPr>
              <a:t>International Migrant Stock- number of people born in a country other than in which they live in. </a:t>
            </a:r>
          </a:p>
          <a:p>
            <a:r>
              <a:rPr lang="en-CA" sz="1500">
                <a:solidFill>
                  <a:srgbClr val="FFFFFF"/>
                </a:solidFill>
              </a:rPr>
              <a:t>SRA- Statistical Risk Assessment for Mass Killing</a:t>
            </a:r>
          </a:p>
          <a:p>
            <a:r>
              <a:rPr lang="en-CA" sz="1500">
                <a:solidFill>
                  <a:srgbClr val="FFFFFF"/>
                </a:solidFill>
              </a:rPr>
              <a:t>Infant Mortality Rate- the number of deaths of children under one year, expressed /1000 live births</a:t>
            </a:r>
            <a:r>
              <a:rPr lang="en-CA" sz="1500" b="0" i="0">
                <a:solidFill>
                  <a:srgbClr val="FFFFFF"/>
                </a:solidFill>
                <a:effectLst/>
                <a:latin typeface="Bernini"/>
              </a:rPr>
              <a:t>.</a:t>
            </a:r>
          </a:p>
          <a:p>
            <a:r>
              <a:rPr lang="en-CA" sz="1500">
                <a:solidFill>
                  <a:srgbClr val="FFFFFF"/>
                </a:solidFill>
                <a:latin typeface="Bernini"/>
              </a:rPr>
              <a:t>Religious Freedom- </a:t>
            </a:r>
            <a:r>
              <a:rPr lang="en-US" sz="1500">
                <a:solidFill>
                  <a:srgbClr val="FFFFFF"/>
                </a:solidFill>
              </a:rPr>
              <a:t>Freedom of religion: Is there freedom of religion?</a:t>
            </a:r>
            <a:endParaRPr lang="en-CA" sz="1500">
              <a:solidFill>
                <a:srgbClr val="FFFFFF"/>
              </a:solidFill>
              <a:latin typeface="Bernini"/>
            </a:endParaRPr>
          </a:p>
          <a:p>
            <a:pPr marL="0" indent="0">
              <a:buNone/>
            </a:pPr>
            <a:r>
              <a:rPr lang="en-US" sz="1500">
                <a:solidFill>
                  <a:srgbClr val="FFFFFF"/>
                </a:solidFill>
              </a:rPr>
              <a:t>	0: Not respected by public authorities. </a:t>
            </a:r>
          </a:p>
          <a:p>
            <a:pPr marL="0" indent="0">
              <a:buNone/>
            </a:pPr>
            <a:r>
              <a:rPr lang="en-US" sz="1500">
                <a:solidFill>
                  <a:srgbClr val="FFFFFF"/>
                </a:solidFill>
              </a:rPr>
              <a:t>	1: Weakly respected by public authorities</a:t>
            </a:r>
          </a:p>
          <a:p>
            <a:pPr marL="0" indent="0">
              <a:buNone/>
            </a:pPr>
            <a:r>
              <a:rPr lang="en-US" sz="1500">
                <a:solidFill>
                  <a:srgbClr val="FFFFFF"/>
                </a:solidFill>
              </a:rPr>
              <a:t>	2: Somewhat respected by public authorities</a:t>
            </a:r>
          </a:p>
          <a:p>
            <a:pPr marL="0" indent="0">
              <a:buNone/>
            </a:pPr>
            <a:r>
              <a:rPr lang="en-US" sz="1500">
                <a:solidFill>
                  <a:srgbClr val="FFFFFF"/>
                </a:solidFill>
              </a:rPr>
              <a:t>	3: Mostly respected by public authorities</a:t>
            </a:r>
          </a:p>
          <a:p>
            <a:pPr marL="0" indent="0">
              <a:buNone/>
            </a:pPr>
            <a:r>
              <a:rPr lang="en-US" sz="1500">
                <a:solidFill>
                  <a:srgbClr val="FFFFFF"/>
                </a:solidFill>
              </a:rPr>
              <a:t>	4: Fully respected by public authorities</a:t>
            </a:r>
          </a:p>
          <a:p>
            <a:r>
              <a:rPr lang="en-US" sz="1500">
                <a:solidFill>
                  <a:srgbClr val="FFFFFF"/>
                </a:solidFill>
              </a:rPr>
              <a:t>Battledeaths- </a:t>
            </a:r>
            <a:r>
              <a:rPr lang="en-CA" sz="1500">
                <a:solidFill>
                  <a:srgbClr val="FFFFFF"/>
                </a:solidFill>
              </a:rPr>
              <a:t>Battle-related deaths</a:t>
            </a:r>
            <a:endParaRPr lang="en-US" sz="1500">
              <a:solidFill>
                <a:srgbClr val="FFFFFF"/>
              </a:solidFill>
            </a:endParaRPr>
          </a:p>
          <a:p>
            <a:r>
              <a:rPr lang="en-CA" sz="1500">
                <a:solidFill>
                  <a:srgbClr val="FFFFFF"/>
                </a:solidFill>
              </a:rPr>
              <a:t>gdppcgrowth.combined- Annual % change in GDP per capita.</a:t>
            </a:r>
          </a:p>
          <a:p>
            <a:r>
              <a:rPr lang="en-CA" sz="1500">
                <a:solidFill>
                  <a:srgbClr val="FFFFFF"/>
                </a:solidFill>
              </a:rPr>
              <a:t>anymk.ongoing- Any ongoing mass killing </a:t>
            </a:r>
          </a:p>
          <a:p>
            <a:r>
              <a:rPr lang="en-CA" sz="1500">
                <a:solidFill>
                  <a:srgbClr val="FFFFFF"/>
                </a:solidFill>
              </a:rPr>
              <a:t>anymk.ever - Any mass killing ever</a:t>
            </a:r>
          </a:p>
          <a:p>
            <a:endParaRPr lang="en-CA" sz="1500">
              <a:solidFill>
                <a:srgbClr val="FFFFFF"/>
              </a:solidFill>
            </a:endParaRPr>
          </a:p>
        </p:txBody>
      </p:sp>
    </p:spTree>
    <p:extLst>
      <p:ext uri="{BB962C8B-B14F-4D97-AF65-F5344CB8AC3E}">
        <p14:creationId xmlns:p14="http://schemas.microsoft.com/office/powerpoint/2010/main" val="2546283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DA4AF-AA46-4265-A80D-EF21AB8FB5C1}"/>
              </a:ext>
            </a:extLst>
          </p:cNvPr>
          <p:cNvSpPr>
            <a:spLocks noGrp="1"/>
          </p:cNvSpPr>
          <p:nvPr>
            <p:ph type="title"/>
          </p:nvPr>
        </p:nvSpPr>
        <p:spPr/>
        <p:txBody>
          <a:bodyPr/>
          <a:lstStyle/>
          <a:p>
            <a:endParaRPr lang="en-CA" dirty="0"/>
          </a:p>
        </p:txBody>
      </p:sp>
      <p:sp>
        <p:nvSpPr>
          <p:cNvPr id="3" name="Content Placeholder 2">
            <a:extLst>
              <a:ext uri="{FF2B5EF4-FFF2-40B4-BE49-F238E27FC236}">
                <a16:creationId xmlns:a16="http://schemas.microsoft.com/office/drawing/2014/main" id="{F1CF73BC-5430-42AA-96A9-89174D345AC7}"/>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3266179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A9D2268A-D939-4E78-91B6-6C7E46406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4" descr="World map formed by people united">
            <a:extLst>
              <a:ext uri="{FF2B5EF4-FFF2-40B4-BE49-F238E27FC236}">
                <a16:creationId xmlns:a16="http://schemas.microsoft.com/office/drawing/2014/main" id="{389B5B56-DF08-94EA-E44B-C82A92D0552B}"/>
              </a:ext>
            </a:extLst>
          </p:cNvPr>
          <p:cNvPicPr>
            <a:picLocks noChangeAspect="1"/>
          </p:cNvPicPr>
          <p:nvPr/>
        </p:nvPicPr>
        <p:blipFill rotWithShape="1">
          <a:blip r:embed="rId2">
            <a:alphaModFix amt="40000"/>
          </a:blip>
          <a:srcRect b="4661"/>
          <a:stretch/>
        </p:blipFill>
        <p:spPr>
          <a:xfrm>
            <a:off x="20" y="10"/>
            <a:ext cx="12191979" cy="6857990"/>
          </a:xfrm>
          <a:prstGeom prst="rect">
            <a:avLst/>
          </a:prstGeom>
        </p:spPr>
      </p:pic>
      <p:sp>
        <p:nvSpPr>
          <p:cNvPr id="10" name="TextBox 9">
            <a:extLst>
              <a:ext uri="{FF2B5EF4-FFF2-40B4-BE49-F238E27FC236}">
                <a16:creationId xmlns:a16="http://schemas.microsoft.com/office/drawing/2014/main" id="{6F304DD8-FE19-4593-B231-399EC855FC3D}"/>
              </a:ext>
            </a:extLst>
          </p:cNvPr>
          <p:cNvSpPr txBox="1"/>
          <p:nvPr/>
        </p:nvSpPr>
        <p:spPr>
          <a:xfrm>
            <a:off x="5599083" y="853673"/>
            <a:ext cx="5715000" cy="5004794"/>
          </a:xfrm>
          <a:prstGeom prst="rect">
            <a:avLst/>
          </a:prstGeom>
        </p:spPr>
        <p:txBody>
          <a:bodyPr vert="horz" lIns="91440" tIns="45720" rIns="91440" bIns="45720" rtlCol="0" anchor="ctr">
            <a:normAutofit/>
          </a:bodyPr>
          <a:lstStyle/>
          <a:p>
            <a:pPr>
              <a:lnSpc>
                <a:spcPct val="90000"/>
              </a:lnSpc>
              <a:spcAft>
                <a:spcPts val="600"/>
              </a:spcAft>
            </a:pPr>
            <a:br>
              <a:rPr lang="en-US" sz="2200" dirty="0">
                <a:solidFill>
                  <a:srgbClr val="FFFFFF"/>
                </a:solidFill>
              </a:rPr>
            </a:br>
            <a:r>
              <a:rPr lang="en-US" sz="2200" dirty="0">
                <a:solidFill>
                  <a:srgbClr val="FFFFFF"/>
                </a:solidFill>
              </a:rPr>
              <a:t>Human migration has been in existence since the earliest times. People move for various reasons, some might move due to work, economic opportunities, study while others might move to escape  terrorism, persecution, climate change, natural disaster or human right violation. </a:t>
            </a:r>
            <a:br>
              <a:rPr lang="en-US" sz="2200" dirty="0">
                <a:solidFill>
                  <a:srgbClr val="FFFFFF"/>
                </a:solidFill>
              </a:rPr>
            </a:br>
            <a:endParaRPr lang="en-US" sz="2200" dirty="0">
              <a:solidFill>
                <a:srgbClr val="FFFFFF"/>
              </a:solidFill>
            </a:endParaRPr>
          </a:p>
        </p:txBody>
      </p:sp>
      <p:sp>
        <p:nvSpPr>
          <p:cNvPr id="42" name="sketch box">
            <a:extLst>
              <a:ext uri="{FF2B5EF4-FFF2-40B4-BE49-F238E27FC236}">
                <a16:creationId xmlns:a16="http://schemas.microsoft.com/office/drawing/2014/main" id="{E0C43A58-225D-452D-8185-0D89D1EED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921" y="493776"/>
            <a:ext cx="6229604" cy="5722227"/>
          </a:xfrm>
          <a:custGeom>
            <a:avLst/>
            <a:gdLst>
              <a:gd name="connsiteX0" fmla="*/ 0 w 6229604"/>
              <a:gd name="connsiteY0" fmla="*/ 0 h 5722227"/>
              <a:gd name="connsiteX1" fmla="*/ 629882 w 6229604"/>
              <a:gd name="connsiteY1" fmla="*/ 0 h 5722227"/>
              <a:gd name="connsiteX2" fmla="*/ 1135172 w 6229604"/>
              <a:gd name="connsiteY2" fmla="*/ 0 h 5722227"/>
              <a:gd name="connsiteX3" fmla="*/ 1951943 w 6229604"/>
              <a:gd name="connsiteY3" fmla="*/ 0 h 5722227"/>
              <a:gd name="connsiteX4" fmla="*/ 2581825 w 6229604"/>
              <a:gd name="connsiteY4" fmla="*/ 0 h 5722227"/>
              <a:gd name="connsiteX5" fmla="*/ 3211707 w 6229604"/>
              <a:gd name="connsiteY5" fmla="*/ 0 h 5722227"/>
              <a:gd name="connsiteX6" fmla="*/ 4028477 w 6229604"/>
              <a:gd name="connsiteY6" fmla="*/ 0 h 5722227"/>
              <a:gd name="connsiteX7" fmla="*/ 4596063 w 6229604"/>
              <a:gd name="connsiteY7" fmla="*/ 0 h 5722227"/>
              <a:gd name="connsiteX8" fmla="*/ 5412834 w 6229604"/>
              <a:gd name="connsiteY8" fmla="*/ 0 h 5722227"/>
              <a:gd name="connsiteX9" fmla="*/ 6229604 w 6229604"/>
              <a:gd name="connsiteY9" fmla="*/ 0 h 5722227"/>
              <a:gd name="connsiteX10" fmla="*/ 6229604 w 6229604"/>
              <a:gd name="connsiteY10" fmla="*/ 635803 h 5722227"/>
              <a:gd name="connsiteX11" fmla="*/ 6229604 w 6229604"/>
              <a:gd name="connsiteY11" fmla="*/ 1271606 h 5722227"/>
              <a:gd name="connsiteX12" fmla="*/ 6229604 w 6229604"/>
              <a:gd name="connsiteY12" fmla="*/ 1964631 h 5722227"/>
              <a:gd name="connsiteX13" fmla="*/ 6229604 w 6229604"/>
              <a:gd name="connsiteY13" fmla="*/ 2428767 h 5722227"/>
              <a:gd name="connsiteX14" fmla="*/ 6229604 w 6229604"/>
              <a:gd name="connsiteY14" fmla="*/ 3064570 h 5722227"/>
              <a:gd name="connsiteX15" fmla="*/ 6229604 w 6229604"/>
              <a:gd name="connsiteY15" fmla="*/ 3700373 h 5722227"/>
              <a:gd name="connsiteX16" fmla="*/ 6229604 w 6229604"/>
              <a:gd name="connsiteY16" fmla="*/ 4336176 h 5722227"/>
              <a:gd name="connsiteX17" fmla="*/ 6229604 w 6229604"/>
              <a:gd name="connsiteY17" fmla="*/ 5029202 h 5722227"/>
              <a:gd name="connsiteX18" fmla="*/ 6229604 w 6229604"/>
              <a:gd name="connsiteY18" fmla="*/ 5722227 h 5722227"/>
              <a:gd name="connsiteX19" fmla="*/ 5475130 w 6229604"/>
              <a:gd name="connsiteY19" fmla="*/ 5722227 h 5722227"/>
              <a:gd name="connsiteX20" fmla="*/ 4907544 w 6229604"/>
              <a:gd name="connsiteY20" fmla="*/ 5722227 h 5722227"/>
              <a:gd name="connsiteX21" fmla="*/ 4090773 w 6229604"/>
              <a:gd name="connsiteY21" fmla="*/ 5722227 h 5722227"/>
              <a:gd name="connsiteX22" fmla="*/ 3398595 w 6229604"/>
              <a:gd name="connsiteY22" fmla="*/ 5722227 h 5722227"/>
              <a:gd name="connsiteX23" fmla="*/ 2831009 w 6229604"/>
              <a:gd name="connsiteY23" fmla="*/ 5722227 h 5722227"/>
              <a:gd name="connsiteX24" fmla="*/ 2138831 w 6229604"/>
              <a:gd name="connsiteY24" fmla="*/ 5722227 h 5722227"/>
              <a:gd name="connsiteX25" fmla="*/ 1633541 w 6229604"/>
              <a:gd name="connsiteY25" fmla="*/ 5722227 h 5722227"/>
              <a:gd name="connsiteX26" fmla="*/ 1128251 w 6229604"/>
              <a:gd name="connsiteY26" fmla="*/ 5722227 h 5722227"/>
              <a:gd name="connsiteX27" fmla="*/ 0 w 6229604"/>
              <a:gd name="connsiteY27" fmla="*/ 5722227 h 5722227"/>
              <a:gd name="connsiteX28" fmla="*/ 0 w 6229604"/>
              <a:gd name="connsiteY28" fmla="*/ 5200869 h 5722227"/>
              <a:gd name="connsiteX29" fmla="*/ 0 w 6229604"/>
              <a:gd name="connsiteY29" fmla="*/ 4450621 h 5722227"/>
              <a:gd name="connsiteX30" fmla="*/ 0 w 6229604"/>
              <a:gd name="connsiteY30" fmla="*/ 3872040 h 5722227"/>
              <a:gd name="connsiteX31" fmla="*/ 0 w 6229604"/>
              <a:gd name="connsiteY31" fmla="*/ 3407904 h 5722227"/>
              <a:gd name="connsiteX32" fmla="*/ 0 w 6229604"/>
              <a:gd name="connsiteY32" fmla="*/ 2714879 h 5722227"/>
              <a:gd name="connsiteX33" fmla="*/ 0 w 6229604"/>
              <a:gd name="connsiteY33" fmla="*/ 2193520 h 5722227"/>
              <a:gd name="connsiteX34" fmla="*/ 0 w 6229604"/>
              <a:gd name="connsiteY34" fmla="*/ 1500495 h 5722227"/>
              <a:gd name="connsiteX35" fmla="*/ 0 w 6229604"/>
              <a:gd name="connsiteY35" fmla="*/ 750248 h 5722227"/>
              <a:gd name="connsiteX36" fmla="*/ 0 w 6229604"/>
              <a:gd name="connsiteY36" fmla="*/ 0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604" h="5722227" extrusionOk="0">
                <a:moveTo>
                  <a:pt x="0" y="0"/>
                </a:moveTo>
                <a:cubicBezTo>
                  <a:pt x="134765" y="733"/>
                  <a:pt x="359555" y="-15387"/>
                  <a:pt x="629882" y="0"/>
                </a:cubicBezTo>
                <a:cubicBezTo>
                  <a:pt x="900209" y="15387"/>
                  <a:pt x="965450" y="15937"/>
                  <a:pt x="1135172" y="0"/>
                </a:cubicBezTo>
                <a:cubicBezTo>
                  <a:pt x="1304894" y="-15937"/>
                  <a:pt x="1787212" y="10921"/>
                  <a:pt x="1951943" y="0"/>
                </a:cubicBezTo>
                <a:cubicBezTo>
                  <a:pt x="2116674" y="-10921"/>
                  <a:pt x="2378222" y="13313"/>
                  <a:pt x="2581825" y="0"/>
                </a:cubicBezTo>
                <a:cubicBezTo>
                  <a:pt x="2785428" y="-13313"/>
                  <a:pt x="2915218" y="19972"/>
                  <a:pt x="3211707" y="0"/>
                </a:cubicBezTo>
                <a:cubicBezTo>
                  <a:pt x="3508196" y="-19972"/>
                  <a:pt x="3832828" y="-34359"/>
                  <a:pt x="4028477" y="0"/>
                </a:cubicBezTo>
                <a:cubicBezTo>
                  <a:pt x="4224126" y="34359"/>
                  <a:pt x="4361257" y="4467"/>
                  <a:pt x="4596063" y="0"/>
                </a:cubicBezTo>
                <a:cubicBezTo>
                  <a:pt x="4830869" y="-4467"/>
                  <a:pt x="5091403" y="-7365"/>
                  <a:pt x="5412834" y="0"/>
                </a:cubicBezTo>
                <a:cubicBezTo>
                  <a:pt x="5734265" y="7365"/>
                  <a:pt x="6034988" y="-26786"/>
                  <a:pt x="6229604" y="0"/>
                </a:cubicBezTo>
                <a:cubicBezTo>
                  <a:pt x="6208296" y="256153"/>
                  <a:pt x="6219810" y="335049"/>
                  <a:pt x="6229604" y="635803"/>
                </a:cubicBezTo>
                <a:cubicBezTo>
                  <a:pt x="6239398" y="936557"/>
                  <a:pt x="6230184" y="1092448"/>
                  <a:pt x="6229604" y="1271606"/>
                </a:cubicBezTo>
                <a:cubicBezTo>
                  <a:pt x="6229024" y="1450764"/>
                  <a:pt x="6217841" y="1797531"/>
                  <a:pt x="6229604" y="1964631"/>
                </a:cubicBezTo>
                <a:cubicBezTo>
                  <a:pt x="6241367" y="2131731"/>
                  <a:pt x="6220367" y="2235822"/>
                  <a:pt x="6229604" y="2428767"/>
                </a:cubicBezTo>
                <a:cubicBezTo>
                  <a:pt x="6238841" y="2621712"/>
                  <a:pt x="6220929" y="2925917"/>
                  <a:pt x="6229604" y="3064570"/>
                </a:cubicBezTo>
                <a:cubicBezTo>
                  <a:pt x="6238279" y="3203223"/>
                  <a:pt x="6256755" y="3501958"/>
                  <a:pt x="6229604" y="3700373"/>
                </a:cubicBezTo>
                <a:cubicBezTo>
                  <a:pt x="6202453" y="3898788"/>
                  <a:pt x="6201714" y="4046823"/>
                  <a:pt x="6229604" y="4336176"/>
                </a:cubicBezTo>
                <a:cubicBezTo>
                  <a:pt x="6257494" y="4625529"/>
                  <a:pt x="6258821" y="4774033"/>
                  <a:pt x="6229604" y="5029202"/>
                </a:cubicBezTo>
                <a:cubicBezTo>
                  <a:pt x="6200387" y="5284371"/>
                  <a:pt x="6233334" y="5383875"/>
                  <a:pt x="6229604" y="5722227"/>
                </a:cubicBezTo>
                <a:cubicBezTo>
                  <a:pt x="6016393" y="5707881"/>
                  <a:pt x="5684528" y="5751176"/>
                  <a:pt x="5475130" y="5722227"/>
                </a:cubicBezTo>
                <a:cubicBezTo>
                  <a:pt x="5265732" y="5693278"/>
                  <a:pt x="5082862" y="5732690"/>
                  <a:pt x="4907544" y="5722227"/>
                </a:cubicBezTo>
                <a:cubicBezTo>
                  <a:pt x="4732226" y="5711764"/>
                  <a:pt x="4474837" y="5716289"/>
                  <a:pt x="4090773" y="5722227"/>
                </a:cubicBezTo>
                <a:cubicBezTo>
                  <a:pt x="3706709" y="5728165"/>
                  <a:pt x="3645902" y="5723973"/>
                  <a:pt x="3398595" y="5722227"/>
                </a:cubicBezTo>
                <a:cubicBezTo>
                  <a:pt x="3151288" y="5720481"/>
                  <a:pt x="3001606" y="5732695"/>
                  <a:pt x="2831009" y="5722227"/>
                </a:cubicBezTo>
                <a:cubicBezTo>
                  <a:pt x="2660412" y="5711759"/>
                  <a:pt x="2424161" y="5689878"/>
                  <a:pt x="2138831" y="5722227"/>
                </a:cubicBezTo>
                <a:cubicBezTo>
                  <a:pt x="1853501" y="5754576"/>
                  <a:pt x="1788223" y="5720540"/>
                  <a:pt x="1633541" y="5722227"/>
                </a:cubicBezTo>
                <a:cubicBezTo>
                  <a:pt x="1478859" y="5723915"/>
                  <a:pt x="1324151" y="5739059"/>
                  <a:pt x="1128251" y="5722227"/>
                </a:cubicBezTo>
                <a:cubicBezTo>
                  <a:pt x="932351" y="5705396"/>
                  <a:pt x="522340" y="5691488"/>
                  <a:pt x="0" y="5722227"/>
                </a:cubicBezTo>
                <a:cubicBezTo>
                  <a:pt x="-8445" y="5596771"/>
                  <a:pt x="-11215" y="5344833"/>
                  <a:pt x="0" y="5200869"/>
                </a:cubicBezTo>
                <a:cubicBezTo>
                  <a:pt x="11215" y="5056905"/>
                  <a:pt x="20310" y="4693766"/>
                  <a:pt x="0" y="4450621"/>
                </a:cubicBezTo>
                <a:cubicBezTo>
                  <a:pt x="-20310" y="4207476"/>
                  <a:pt x="817" y="4075053"/>
                  <a:pt x="0" y="3872040"/>
                </a:cubicBezTo>
                <a:cubicBezTo>
                  <a:pt x="-817" y="3669027"/>
                  <a:pt x="-21729" y="3595882"/>
                  <a:pt x="0" y="3407904"/>
                </a:cubicBezTo>
                <a:cubicBezTo>
                  <a:pt x="21729" y="3219926"/>
                  <a:pt x="-30605" y="3052469"/>
                  <a:pt x="0" y="2714879"/>
                </a:cubicBezTo>
                <a:cubicBezTo>
                  <a:pt x="30605" y="2377289"/>
                  <a:pt x="-16081" y="2430808"/>
                  <a:pt x="0" y="2193520"/>
                </a:cubicBezTo>
                <a:cubicBezTo>
                  <a:pt x="16081" y="1956232"/>
                  <a:pt x="18120" y="1817979"/>
                  <a:pt x="0" y="1500495"/>
                </a:cubicBezTo>
                <a:cubicBezTo>
                  <a:pt x="-18120" y="1183011"/>
                  <a:pt x="23969" y="972269"/>
                  <a:pt x="0" y="750248"/>
                </a:cubicBezTo>
                <a:cubicBezTo>
                  <a:pt x="-23969" y="528227"/>
                  <a:pt x="-3769" y="358360"/>
                  <a:pt x="0" y="0"/>
                </a:cubicBezTo>
                <a:close/>
              </a:path>
            </a:pathLst>
          </a:custGeom>
          <a:noFill/>
          <a:ln w="47625">
            <a:solidFill>
              <a:srgbClr val="FFFFFF">
                <a:alpha val="75000"/>
              </a:srgb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000478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01C65C-E887-4E98-B006-6CAF5546DD68}"/>
              </a:ext>
            </a:extLst>
          </p:cNvPr>
          <p:cNvSpPr>
            <a:spLocks noGrp="1"/>
          </p:cNvSpPr>
          <p:nvPr>
            <p:ph type="title"/>
          </p:nvPr>
        </p:nvSpPr>
        <p:spPr>
          <a:xfrm>
            <a:off x="841248" y="548640"/>
            <a:ext cx="3600860" cy="5431536"/>
          </a:xfrm>
        </p:spPr>
        <p:txBody>
          <a:bodyPr>
            <a:normAutofit/>
          </a:bodyPr>
          <a:lstStyle/>
          <a:p>
            <a:r>
              <a:rPr lang="en-CA" sz="5400"/>
              <a:t>Why did I choose this topic?</a:t>
            </a:r>
            <a:br>
              <a:rPr lang="en-CA" sz="5400"/>
            </a:br>
            <a:endParaRPr lang="en-CA" sz="5400"/>
          </a:p>
        </p:txBody>
      </p:sp>
      <p:sp>
        <p:nvSpPr>
          <p:cNvPr id="22"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196CFC2-2533-44FA-820C-E27C5FA2A346}"/>
              </a:ext>
            </a:extLst>
          </p:cNvPr>
          <p:cNvSpPr>
            <a:spLocks noGrp="1"/>
          </p:cNvSpPr>
          <p:nvPr>
            <p:ph idx="1"/>
          </p:nvPr>
        </p:nvSpPr>
        <p:spPr>
          <a:xfrm>
            <a:off x="5126418" y="552091"/>
            <a:ext cx="6224335" cy="5431536"/>
          </a:xfrm>
        </p:spPr>
        <p:txBody>
          <a:bodyPr anchor="ctr">
            <a:normAutofit/>
          </a:bodyPr>
          <a:lstStyle/>
          <a:p>
            <a:pPr marL="0" indent="0">
              <a:buNone/>
            </a:pPr>
            <a:r>
              <a:rPr lang="en-CA" sz="2200" dirty="0"/>
              <a:t>Being an immigrant myself and having seen the trouble my family faced to migrate from my homeland for better life, I wanted to take this opportunity to do some research and find which countries most of the migrants are coming from and which countries they are going to. I decided to narrow down top 10 countries of origin and destination and bottom 10 countries of origin and destination. </a:t>
            </a:r>
          </a:p>
        </p:txBody>
      </p:sp>
    </p:spTree>
    <p:extLst>
      <p:ext uri="{BB962C8B-B14F-4D97-AF65-F5344CB8AC3E}">
        <p14:creationId xmlns:p14="http://schemas.microsoft.com/office/powerpoint/2010/main" val="2591547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DA2E7C1E-2B5A-4BBA-AE51-1CD8C19309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6">
            <a:extLst>
              <a:ext uri="{FF2B5EF4-FFF2-40B4-BE49-F238E27FC236}">
                <a16:creationId xmlns:a16="http://schemas.microsoft.com/office/drawing/2014/main" id="{43DF76B1-5174-4FAF-9D19-FFEE984268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B70411E-0EF0-49B3-BE5B-6AFE060997C8}"/>
              </a:ext>
            </a:extLst>
          </p:cNvPr>
          <p:cNvPicPr>
            <a:picLocks noChangeAspect="1"/>
          </p:cNvPicPr>
          <p:nvPr/>
        </p:nvPicPr>
        <p:blipFill>
          <a:blip r:embed="rId2"/>
          <a:stretch>
            <a:fillRect/>
          </a:stretch>
        </p:blipFill>
        <p:spPr>
          <a:xfrm>
            <a:off x="2305050" y="914400"/>
            <a:ext cx="6890213" cy="4981575"/>
          </a:xfrm>
          <a:prstGeom prst="rect">
            <a:avLst/>
          </a:prstGeom>
        </p:spPr>
      </p:pic>
    </p:spTree>
    <p:extLst>
      <p:ext uri="{BB962C8B-B14F-4D97-AF65-F5344CB8AC3E}">
        <p14:creationId xmlns:p14="http://schemas.microsoft.com/office/powerpoint/2010/main" val="3285448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A83D6E-1710-4C33-8C65-8C3611D46934}"/>
              </a:ext>
            </a:extLst>
          </p:cNvPr>
          <p:cNvSpPr>
            <a:spLocks noGrp="1"/>
          </p:cNvSpPr>
          <p:nvPr>
            <p:ph type="title"/>
          </p:nvPr>
        </p:nvSpPr>
        <p:spPr>
          <a:xfrm>
            <a:off x="640080" y="325369"/>
            <a:ext cx="4368602" cy="1956841"/>
          </a:xfrm>
        </p:spPr>
        <p:txBody>
          <a:bodyPr anchor="b">
            <a:normAutofit/>
          </a:bodyPr>
          <a:lstStyle/>
          <a:p>
            <a:r>
              <a:rPr lang="en-CA" sz="3400" dirty="0"/>
              <a:t>Key facts and figures from the World Migration Reports 2000 and 2020</a:t>
            </a:r>
          </a:p>
        </p:txBody>
      </p:sp>
      <p:sp>
        <p:nvSpPr>
          <p:cNvPr id="16"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625DAE-E7FA-488F-8F56-04086434463C}"/>
              </a:ext>
            </a:extLst>
          </p:cNvPr>
          <p:cNvSpPr>
            <a:spLocks noGrp="1"/>
          </p:cNvSpPr>
          <p:nvPr>
            <p:ph idx="1"/>
          </p:nvPr>
        </p:nvSpPr>
        <p:spPr>
          <a:xfrm>
            <a:off x="640080" y="2872899"/>
            <a:ext cx="4249161" cy="3789530"/>
          </a:xfrm>
        </p:spPr>
        <p:txBody>
          <a:bodyPr>
            <a:normAutofit fontScale="55000" lnSpcReduction="20000"/>
          </a:bodyPr>
          <a:lstStyle/>
          <a:p>
            <a:endParaRPr lang="en-CA" sz="2000" dirty="0"/>
          </a:p>
          <a:p>
            <a:endParaRPr lang="en-CA" sz="2600" dirty="0"/>
          </a:p>
          <a:p>
            <a:r>
              <a:rPr lang="en-CA" sz="2600" dirty="0"/>
              <a:t>Estimated number of international migrants </a:t>
            </a:r>
          </a:p>
          <a:p>
            <a:pPr marL="0" indent="0">
              <a:buNone/>
            </a:pPr>
            <a:r>
              <a:rPr lang="en-CA" sz="2600" dirty="0"/>
              <a:t>	Year 2000 :  150 million </a:t>
            </a:r>
          </a:p>
          <a:p>
            <a:pPr marL="0" indent="0">
              <a:buNone/>
            </a:pPr>
            <a:r>
              <a:rPr lang="en-CA" sz="2600" dirty="0"/>
              <a:t>	Year 2020 :  272 million</a:t>
            </a:r>
          </a:p>
          <a:p>
            <a:pPr marL="0" indent="0">
              <a:buNone/>
            </a:pPr>
            <a:endParaRPr lang="en-CA" sz="2600" dirty="0"/>
          </a:p>
          <a:p>
            <a:pPr marL="0" indent="0">
              <a:buNone/>
            </a:pPr>
            <a:endParaRPr lang="en-CA" sz="2600" dirty="0"/>
          </a:p>
          <a:p>
            <a:r>
              <a:rPr lang="en-CA" sz="2600" dirty="0"/>
              <a:t>Estimated proportion of world population who are migrants </a:t>
            </a:r>
          </a:p>
          <a:p>
            <a:pPr marL="457200" lvl="1" indent="0">
              <a:buNone/>
            </a:pPr>
            <a:r>
              <a:rPr lang="en-CA" sz="2600" dirty="0"/>
              <a:t>	Year 2000 : 2.8%</a:t>
            </a:r>
          </a:p>
          <a:p>
            <a:pPr marL="457200" lvl="1" indent="0">
              <a:buNone/>
            </a:pPr>
            <a:r>
              <a:rPr lang="en-CA" sz="2600" dirty="0"/>
              <a:t>	Year  2020 : 3.5%</a:t>
            </a:r>
          </a:p>
          <a:p>
            <a:pPr marL="1828800" lvl="4" indent="0">
              <a:buNone/>
            </a:pPr>
            <a:endParaRPr lang="en-CA" sz="2600" dirty="0"/>
          </a:p>
          <a:p>
            <a:pPr marL="1828800" lvl="4" indent="0">
              <a:buNone/>
            </a:pPr>
            <a:endParaRPr lang="en-CA" sz="1500" dirty="0"/>
          </a:p>
          <a:p>
            <a:pPr marL="1828800" lvl="4" indent="0">
              <a:buNone/>
            </a:pPr>
            <a:endParaRPr lang="en-CA" sz="1500" dirty="0"/>
          </a:p>
          <a:p>
            <a:pPr marL="1828800" lvl="4" indent="0">
              <a:buNone/>
            </a:pPr>
            <a:endParaRPr lang="en-CA" sz="1500" dirty="0"/>
          </a:p>
          <a:p>
            <a:pPr marL="1828800" lvl="4" indent="0">
              <a:buNone/>
            </a:pPr>
            <a:r>
              <a:rPr lang="en-CA" sz="1500" dirty="0"/>
              <a:t>		</a:t>
            </a:r>
          </a:p>
          <a:p>
            <a:endParaRPr lang="en-CA" sz="1500" dirty="0"/>
          </a:p>
        </p:txBody>
      </p:sp>
      <p:sp>
        <p:nvSpPr>
          <p:cNvPr id="11" name="TextBox 10">
            <a:extLst>
              <a:ext uri="{FF2B5EF4-FFF2-40B4-BE49-F238E27FC236}">
                <a16:creationId xmlns:a16="http://schemas.microsoft.com/office/drawing/2014/main" id="{92E5C459-D538-4F4C-A01F-2A23A7B13EDF}"/>
              </a:ext>
            </a:extLst>
          </p:cNvPr>
          <p:cNvSpPr txBox="1"/>
          <p:nvPr/>
        </p:nvSpPr>
        <p:spPr>
          <a:xfrm>
            <a:off x="9954813" y="576098"/>
            <a:ext cx="1314450" cy="2692501"/>
          </a:xfrm>
          <a:prstGeom prst="rect">
            <a:avLst/>
          </a:prstGeom>
          <a:solidFill>
            <a:schemeClr val="bg1"/>
          </a:solidFill>
        </p:spPr>
        <p:txBody>
          <a:bodyPr wrap="square" rtlCol="0">
            <a:spAutoFit/>
          </a:bodyPr>
          <a:lstStyle/>
          <a:p>
            <a:endParaRPr lang="en-CA" dirty="0"/>
          </a:p>
        </p:txBody>
      </p:sp>
      <p:sp>
        <p:nvSpPr>
          <p:cNvPr id="5" name="TextBox 4">
            <a:extLst>
              <a:ext uri="{FF2B5EF4-FFF2-40B4-BE49-F238E27FC236}">
                <a16:creationId xmlns:a16="http://schemas.microsoft.com/office/drawing/2014/main" id="{D672B6D3-E412-4A99-B266-A9734E33DD9A}"/>
              </a:ext>
            </a:extLst>
          </p:cNvPr>
          <p:cNvSpPr txBox="1"/>
          <p:nvPr/>
        </p:nvSpPr>
        <p:spPr>
          <a:xfrm>
            <a:off x="6335486" y="325369"/>
            <a:ext cx="4851918" cy="369332"/>
          </a:xfrm>
          <a:prstGeom prst="rect">
            <a:avLst/>
          </a:prstGeom>
          <a:noFill/>
        </p:spPr>
        <p:txBody>
          <a:bodyPr wrap="square" rtlCol="0">
            <a:spAutoFit/>
          </a:bodyPr>
          <a:lstStyle/>
          <a:p>
            <a:r>
              <a:rPr lang="en-CA" dirty="0"/>
              <a:t>Top 10 Countries by Destination 2015 / 2019</a:t>
            </a:r>
          </a:p>
        </p:txBody>
      </p:sp>
      <p:pic>
        <p:nvPicPr>
          <p:cNvPr id="1026" name="Picture 2">
            <a:extLst>
              <a:ext uri="{FF2B5EF4-FFF2-40B4-BE49-F238E27FC236}">
                <a16:creationId xmlns:a16="http://schemas.microsoft.com/office/drawing/2014/main" id="{CFEFD85D-8D1A-4B50-97A5-001AD541D5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5158" y="769814"/>
            <a:ext cx="5594105" cy="59996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076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5" name="Rectangle 70">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6"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F95545E-88E2-471C-B444-B44CCAAAEFBD}"/>
              </a:ext>
            </a:extLst>
          </p:cNvPr>
          <p:cNvSpPr txBox="1"/>
          <p:nvPr/>
        </p:nvSpPr>
        <p:spPr>
          <a:xfrm>
            <a:off x="630936" y="2660904"/>
            <a:ext cx="4818888" cy="3547872"/>
          </a:xfrm>
          <a:prstGeom prst="ellipse">
            <a:avLst/>
          </a:prstGeom>
        </p:spPr>
        <p:txBody>
          <a:bodyPr vert="horz" lIns="91440" tIns="45720" rIns="91440" bIns="45720" rtlCol="0" anchor="t">
            <a:normAutofit/>
          </a:bodyPr>
          <a:lstStyle/>
          <a:p>
            <a:pPr>
              <a:lnSpc>
                <a:spcPct val="90000"/>
              </a:lnSpc>
              <a:spcBef>
                <a:spcPct val="0"/>
              </a:spcBef>
              <a:spcAft>
                <a:spcPts val="600"/>
              </a:spcAft>
            </a:pPr>
            <a:r>
              <a:rPr lang="en-US" sz="2200" dirty="0"/>
              <a:t>Top 10 Countries of Departure</a:t>
            </a:r>
          </a:p>
        </p:txBody>
      </p:sp>
      <p:pic>
        <p:nvPicPr>
          <p:cNvPr id="2050" name="Picture 2">
            <a:extLst>
              <a:ext uri="{FF2B5EF4-FFF2-40B4-BE49-F238E27FC236}">
                <a16:creationId xmlns:a16="http://schemas.microsoft.com/office/drawing/2014/main" id="{65C50F1F-56CD-4F1B-8C9E-1FF22ECB6A23}"/>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753100" y="223670"/>
            <a:ext cx="6048375" cy="6521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720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6" name="Rectangle 70">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7F5B9F2-803B-426E-A45B-50500FAD8025}"/>
              </a:ext>
            </a:extLst>
          </p:cNvPr>
          <p:cNvSpPr txBox="1"/>
          <p:nvPr/>
        </p:nvSpPr>
        <p:spPr>
          <a:xfrm>
            <a:off x="6790414" y="640080"/>
            <a:ext cx="4758458" cy="356616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5100">
                <a:latin typeface="+mj-lt"/>
                <a:ea typeface="+mj-ea"/>
                <a:cs typeface="+mj-cs"/>
              </a:rPr>
              <a:t>Top 10 Countries With Highest Unemployment Rate</a:t>
            </a:r>
          </a:p>
        </p:txBody>
      </p:sp>
      <p:pic>
        <p:nvPicPr>
          <p:cNvPr id="3074" name="Picture 2">
            <a:extLst>
              <a:ext uri="{FF2B5EF4-FFF2-40B4-BE49-F238E27FC236}">
                <a16:creationId xmlns:a16="http://schemas.microsoft.com/office/drawing/2014/main" id="{E767DA4D-D9B6-4A33-A94F-612D307E812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81" r="2" b="2"/>
          <a:stretch/>
        </p:blipFill>
        <p:spPr bwMode="auto">
          <a:xfrm>
            <a:off x="20" y="10"/>
            <a:ext cx="6108141" cy="6857990"/>
          </a:xfrm>
          <a:custGeom>
            <a:avLst/>
            <a:gdLst/>
            <a:ahLst/>
            <a:cxnLst/>
            <a:rect l="l" t="t" r="r" b="b"/>
            <a:pathLst>
              <a:path w="6108161" h="6858000">
                <a:moveTo>
                  <a:pt x="0" y="0"/>
                </a:moveTo>
                <a:lnTo>
                  <a:pt x="2058355" y="0"/>
                </a:lnTo>
                <a:lnTo>
                  <a:pt x="3299791" y="0"/>
                </a:lnTo>
                <a:lnTo>
                  <a:pt x="6076880" y="0"/>
                </a:lnTo>
                <a:lnTo>
                  <a:pt x="6078171" y="10931"/>
                </a:lnTo>
                <a:cubicBezTo>
                  <a:pt x="6093300" y="94836"/>
                  <a:pt x="6090630" y="179884"/>
                  <a:pt x="6094698" y="264297"/>
                </a:cubicBezTo>
                <a:cubicBezTo>
                  <a:pt x="6099656" y="367652"/>
                  <a:pt x="6093427" y="471135"/>
                  <a:pt x="6091266" y="574617"/>
                </a:cubicBezTo>
                <a:cubicBezTo>
                  <a:pt x="6089359" y="662717"/>
                  <a:pt x="6080587" y="750690"/>
                  <a:pt x="6083384" y="838916"/>
                </a:cubicBezTo>
                <a:cubicBezTo>
                  <a:pt x="6083384" y="841968"/>
                  <a:pt x="6083384" y="845019"/>
                  <a:pt x="6083384" y="848070"/>
                </a:cubicBezTo>
                <a:cubicBezTo>
                  <a:pt x="6075375" y="945068"/>
                  <a:pt x="6075375" y="1042576"/>
                  <a:pt x="6083384" y="1139574"/>
                </a:cubicBezTo>
                <a:cubicBezTo>
                  <a:pt x="6085964" y="1179950"/>
                  <a:pt x="6085240" y="1220466"/>
                  <a:pt x="6081223" y="1260728"/>
                </a:cubicBezTo>
                <a:cubicBezTo>
                  <a:pt x="6077409" y="1311960"/>
                  <a:pt x="6065204" y="1364083"/>
                  <a:pt x="6073976" y="1414934"/>
                </a:cubicBezTo>
                <a:cubicBezTo>
                  <a:pt x="6079722" y="1456784"/>
                  <a:pt x="6082913" y="1498940"/>
                  <a:pt x="6083511" y="1541172"/>
                </a:cubicBezTo>
                <a:cubicBezTo>
                  <a:pt x="6087833" y="1635755"/>
                  <a:pt x="6083638" y="1730847"/>
                  <a:pt x="6082112" y="1825685"/>
                </a:cubicBezTo>
                <a:cubicBezTo>
                  <a:pt x="6080205" y="1936286"/>
                  <a:pt x="6083002" y="2046634"/>
                  <a:pt x="6074103" y="2157235"/>
                </a:cubicBezTo>
                <a:cubicBezTo>
                  <a:pt x="6069145" y="2246581"/>
                  <a:pt x="6069145" y="2336130"/>
                  <a:pt x="6074103" y="2425476"/>
                </a:cubicBezTo>
                <a:cubicBezTo>
                  <a:pt x="6076519" y="2507473"/>
                  <a:pt x="6088850" y="2588454"/>
                  <a:pt x="6086816" y="2671214"/>
                </a:cubicBezTo>
                <a:cubicBezTo>
                  <a:pt x="6084401" y="2767832"/>
                  <a:pt x="6072959" y="2863940"/>
                  <a:pt x="6076519" y="2960685"/>
                </a:cubicBezTo>
                <a:cubicBezTo>
                  <a:pt x="6078171" y="3006832"/>
                  <a:pt x="6078299" y="3052980"/>
                  <a:pt x="6079316" y="3099127"/>
                </a:cubicBezTo>
                <a:cubicBezTo>
                  <a:pt x="6080333" y="3154682"/>
                  <a:pt x="6090376" y="3210110"/>
                  <a:pt x="6084782" y="3265665"/>
                </a:cubicBezTo>
                <a:cubicBezTo>
                  <a:pt x="6075502" y="3358087"/>
                  <a:pt x="6051475" y="3448857"/>
                  <a:pt x="6066476" y="3543567"/>
                </a:cubicBezTo>
                <a:cubicBezTo>
                  <a:pt x="6074739" y="3595690"/>
                  <a:pt x="6084146" y="3647940"/>
                  <a:pt x="6088850" y="3700571"/>
                </a:cubicBezTo>
                <a:cubicBezTo>
                  <a:pt x="6093045" y="3747608"/>
                  <a:pt x="6103724" y="3795408"/>
                  <a:pt x="6095588" y="3842191"/>
                </a:cubicBezTo>
                <a:cubicBezTo>
                  <a:pt x="6088723" y="3882237"/>
                  <a:pt x="6092410" y="3922282"/>
                  <a:pt x="6087070" y="3962327"/>
                </a:cubicBezTo>
                <a:cubicBezTo>
                  <a:pt x="6080078" y="4014831"/>
                  <a:pt x="6076265" y="4068352"/>
                  <a:pt x="6071052" y="4121111"/>
                </a:cubicBezTo>
                <a:cubicBezTo>
                  <a:pt x="6066221" y="4169038"/>
                  <a:pt x="6062662" y="4216838"/>
                  <a:pt x="6075375" y="4261841"/>
                </a:cubicBezTo>
                <a:cubicBezTo>
                  <a:pt x="6106394" y="4375112"/>
                  <a:pt x="6089359" y="4487748"/>
                  <a:pt x="6077663" y="4600257"/>
                </a:cubicBezTo>
                <a:cubicBezTo>
                  <a:pt x="6071942" y="4655049"/>
                  <a:pt x="6063552" y="4712765"/>
                  <a:pt x="6076265" y="4762853"/>
                </a:cubicBezTo>
                <a:cubicBezTo>
                  <a:pt x="6099783" y="4851716"/>
                  <a:pt x="6081350" y="4936764"/>
                  <a:pt x="6071179" y="5021432"/>
                </a:cubicBezTo>
                <a:cubicBezTo>
                  <a:pt x="6061009" y="5106099"/>
                  <a:pt x="6058594" y="5189495"/>
                  <a:pt x="6076392" y="5272637"/>
                </a:cubicBezTo>
                <a:cubicBezTo>
                  <a:pt x="6088850" y="5331116"/>
                  <a:pt x="6088850" y="5390612"/>
                  <a:pt x="6090376" y="5449600"/>
                </a:cubicBezTo>
                <a:cubicBezTo>
                  <a:pt x="6091266" y="5486339"/>
                  <a:pt x="6077663" y="5523842"/>
                  <a:pt x="6068637" y="5560582"/>
                </a:cubicBezTo>
                <a:cubicBezTo>
                  <a:pt x="6052364" y="5626943"/>
                  <a:pt x="6046517" y="5694321"/>
                  <a:pt x="6068637" y="5759029"/>
                </a:cubicBezTo>
                <a:cubicBezTo>
                  <a:pt x="6099148" y="5848655"/>
                  <a:pt x="6116691" y="5938407"/>
                  <a:pt x="6103978" y="6033117"/>
                </a:cubicBezTo>
                <a:cubicBezTo>
                  <a:pt x="6096732" y="6091724"/>
                  <a:pt x="6094952" y="6151347"/>
                  <a:pt x="6084019" y="6209190"/>
                </a:cubicBezTo>
                <a:cubicBezTo>
                  <a:pt x="6065713" y="6304790"/>
                  <a:pt x="6072196" y="6399882"/>
                  <a:pt x="6086816" y="6494211"/>
                </a:cubicBezTo>
                <a:cubicBezTo>
                  <a:pt x="6096897" y="6573081"/>
                  <a:pt x="6097965" y="6652829"/>
                  <a:pt x="6089994" y="6731941"/>
                </a:cubicBezTo>
                <a:lnTo>
                  <a:pt x="6081268" y="6858000"/>
                </a:lnTo>
                <a:lnTo>
                  <a:pt x="3299791" y="6858000"/>
                </a:lnTo>
                <a:lnTo>
                  <a:pt x="205835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3077" name="sketchy line">
            <a:extLst>
              <a:ext uri="{FF2B5EF4-FFF2-40B4-BE49-F238E27FC236}">
                <a16:creationId xmlns:a16="http://schemas.microsoft.com/office/drawing/2014/main" id="{82580482-BA80-420A-8A05-C58E97F2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1142" y="4409267"/>
            <a:ext cx="4242816" cy="18288"/>
          </a:xfrm>
          <a:custGeom>
            <a:avLst/>
            <a:gdLst>
              <a:gd name="connsiteX0" fmla="*/ 0 w 4242816"/>
              <a:gd name="connsiteY0" fmla="*/ 0 h 18288"/>
              <a:gd name="connsiteX1" fmla="*/ 690973 w 4242816"/>
              <a:gd name="connsiteY1" fmla="*/ 0 h 18288"/>
              <a:gd name="connsiteX2" fmla="*/ 1212233 w 4242816"/>
              <a:gd name="connsiteY2" fmla="*/ 0 h 18288"/>
              <a:gd name="connsiteX3" fmla="*/ 1860778 w 4242816"/>
              <a:gd name="connsiteY3" fmla="*/ 0 h 18288"/>
              <a:gd name="connsiteX4" fmla="*/ 2424466 w 4242816"/>
              <a:gd name="connsiteY4" fmla="*/ 0 h 18288"/>
              <a:gd name="connsiteX5" fmla="*/ 3115439 w 4242816"/>
              <a:gd name="connsiteY5" fmla="*/ 0 h 18288"/>
              <a:gd name="connsiteX6" fmla="*/ 3636699 w 4242816"/>
              <a:gd name="connsiteY6" fmla="*/ 0 h 18288"/>
              <a:gd name="connsiteX7" fmla="*/ 4242816 w 4242816"/>
              <a:gd name="connsiteY7" fmla="*/ 0 h 18288"/>
              <a:gd name="connsiteX8" fmla="*/ 4242816 w 4242816"/>
              <a:gd name="connsiteY8" fmla="*/ 18288 h 18288"/>
              <a:gd name="connsiteX9" fmla="*/ 3636699 w 4242816"/>
              <a:gd name="connsiteY9" fmla="*/ 18288 h 18288"/>
              <a:gd name="connsiteX10" fmla="*/ 3030583 w 4242816"/>
              <a:gd name="connsiteY10" fmla="*/ 18288 h 18288"/>
              <a:gd name="connsiteX11" fmla="*/ 2466894 w 4242816"/>
              <a:gd name="connsiteY11" fmla="*/ 18288 h 18288"/>
              <a:gd name="connsiteX12" fmla="*/ 1988062 w 4242816"/>
              <a:gd name="connsiteY12" fmla="*/ 18288 h 18288"/>
              <a:gd name="connsiteX13" fmla="*/ 1466802 w 4242816"/>
              <a:gd name="connsiteY13" fmla="*/ 18288 h 18288"/>
              <a:gd name="connsiteX14" fmla="*/ 860686 w 4242816"/>
              <a:gd name="connsiteY14" fmla="*/ 18288 h 18288"/>
              <a:gd name="connsiteX15" fmla="*/ 0 w 4242816"/>
              <a:gd name="connsiteY15" fmla="*/ 18288 h 18288"/>
              <a:gd name="connsiteX16" fmla="*/ 0 w 4242816"/>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2816" h="18288" fill="none" extrusionOk="0">
                <a:moveTo>
                  <a:pt x="0" y="0"/>
                </a:moveTo>
                <a:cubicBezTo>
                  <a:pt x="249934" y="1471"/>
                  <a:pt x="379877" y="-29444"/>
                  <a:pt x="690973" y="0"/>
                </a:cubicBezTo>
                <a:cubicBezTo>
                  <a:pt x="1002069" y="29444"/>
                  <a:pt x="1021583" y="17501"/>
                  <a:pt x="1212233" y="0"/>
                </a:cubicBezTo>
                <a:cubicBezTo>
                  <a:pt x="1402883" y="-17501"/>
                  <a:pt x="1678760" y="5386"/>
                  <a:pt x="1860778" y="0"/>
                </a:cubicBezTo>
                <a:cubicBezTo>
                  <a:pt x="2042796" y="-5386"/>
                  <a:pt x="2245608" y="-22401"/>
                  <a:pt x="2424466" y="0"/>
                </a:cubicBezTo>
                <a:cubicBezTo>
                  <a:pt x="2603324" y="22401"/>
                  <a:pt x="2890020" y="33806"/>
                  <a:pt x="3115439" y="0"/>
                </a:cubicBezTo>
                <a:cubicBezTo>
                  <a:pt x="3340858" y="-33806"/>
                  <a:pt x="3428300" y="18628"/>
                  <a:pt x="3636699" y="0"/>
                </a:cubicBezTo>
                <a:cubicBezTo>
                  <a:pt x="3845098" y="-18628"/>
                  <a:pt x="4108824" y="5541"/>
                  <a:pt x="4242816" y="0"/>
                </a:cubicBezTo>
                <a:cubicBezTo>
                  <a:pt x="4242066" y="4160"/>
                  <a:pt x="4243125" y="10356"/>
                  <a:pt x="4242816" y="18288"/>
                </a:cubicBezTo>
                <a:cubicBezTo>
                  <a:pt x="4113424" y="32735"/>
                  <a:pt x="3768327" y="47567"/>
                  <a:pt x="3636699" y="18288"/>
                </a:cubicBezTo>
                <a:cubicBezTo>
                  <a:pt x="3505071" y="-10991"/>
                  <a:pt x="3294208" y="-4990"/>
                  <a:pt x="3030583" y="18288"/>
                </a:cubicBezTo>
                <a:cubicBezTo>
                  <a:pt x="2766958" y="41566"/>
                  <a:pt x="2649277" y="20974"/>
                  <a:pt x="2466894" y="18288"/>
                </a:cubicBezTo>
                <a:cubicBezTo>
                  <a:pt x="2284511" y="15602"/>
                  <a:pt x="2151277" y="1154"/>
                  <a:pt x="1988062" y="18288"/>
                </a:cubicBezTo>
                <a:cubicBezTo>
                  <a:pt x="1824847" y="35422"/>
                  <a:pt x="1691359" y="9265"/>
                  <a:pt x="1466802" y="18288"/>
                </a:cubicBezTo>
                <a:cubicBezTo>
                  <a:pt x="1242245" y="27311"/>
                  <a:pt x="1006161" y="36605"/>
                  <a:pt x="860686" y="18288"/>
                </a:cubicBezTo>
                <a:cubicBezTo>
                  <a:pt x="715211" y="-29"/>
                  <a:pt x="242774" y="46538"/>
                  <a:pt x="0" y="18288"/>
                </a:cubicBezTo>
                <a:cubicBezTo>
                  <a:pt x="-146" y="11482"/>
                  <a:pt x="-422" y="5192"/>
                  <a:pt x="0" y="0"/>
                </a:cubicBezTo>
                <a:close/>
              </a:path>
              <a:path w="4242816" h="18288" stroke="0" extrusionOk="0">
                <a:moveTo>
                  <a:pt x="0" y="0"/>
                </a:moveTo>
                <a:cubicBezTo>
                  <a:pt x="259751" y="-14018"/>
                  <a:pt x="356632" y="-15007"/>
                  <a:pt x="521260" y="0"/>
                </a:cubicBezTo>
                <a:cubicBezTo>
                  <a:pt x="685888" y="15007"/>
                  <a:pt x="885786" y="5167"/>
                  <a:pt x="1212233" y="0"/>
                </a:cubicBezTo>
                <a:cubicBezTo>
                  <a:pt x="1538680" y="-5167"/>
                  <a:pt x="1458849" y="7951"/>
                  <a:pt x="1691065" y="0"/>
                </a:cubicBezTo>
                <a:cubicBezTo>
                  <a:pt x="1923281" y="-7951"/>
                  <a:pt x="1985780" y="-16303"/>
                  <a:pt x="2169897" y="0"/>
                </a:cubicBezTo>
                <a:cubicBezTo>
                  <a:pt x="2354014" y="16303"/>
                  <a:pt x="2633054" y="-2739"/>
                  <a:pt x="2776014" y="0"/>
                </a:cubicBezTo>
                <a:cubicBezTo>
                  <a:pt x="2918974" y="2739"/>
                  <a:pt x="3112688" y="-15682"/>
                  <a:pt x="3339702" y="0"/>
                </a:cubicBezTo>
                <a:cubicBezTo>
                  <a:pt x="3566716" y="15682"/>
                  <a:pt x="4015278" y="-28467"/>
                  <a:pt x="4242816" y="0"/>
                </a:cubicBezTo>
                <a:cubicBezTo>
                  <a:pt x="4243501" y="7633"/>
                  <a:pt x="4242294" y="10002"/>
                  <a:pt x="4242816" y="18288"/>
                </a:cubicBezTo>
                <a:cubicBezTo>
                  <a:pt x="3924964" y="16283"/>
                  <a:pt x="3746362" y="-1805"/>
                  <a:pt x="3551843" y="18288"/>
                </a:cubicBezTo>
                <a:cubicBezTo>
                  <a:pt x="3357324" y="38381"/>
                  <a:pt x="3126422" y="47156"/>
                  <a:pt x="2860870" y="18288"/>
                </a:cubicBezTo>
                <a:cubicBezTo>
                  <a:pt x="2595318" y="-10580"/>
                  <a:pt x="2572437" y="11441"/>
                  <a:pt x="2297182" y="18288"/>
                </a:cubicBezTo>
                <a:cubicBezTo>
                  <a:pt x="2021927" y="25135"/>
                  <a:pt x="1916908" y="33601"/>
                  <a:pt x="1733493" y="18288"/>
                </a:cubicBezTo>
                <a:cubicBezTo>
                  <a:pt x="1550078" y="2975"/>
                  <a:pt x="1412440" y="27896"/>
                  <a:pt x="1212233" y="18288"/>
                </a:cubicBezTo>
                <a:cubicBezTo>
                  <a:pt x="1012026" y="8680"/>
                  <a:pt x="914386" y="13859"/>
                  <a:pt x="648545" y="18288"/>
                </a:cubicBezTo>
                <a:cubicBezTo>
                  <a:pt x="382704" y="22717"/>
                  <a:pt x="233522" y="39342"/>
                  <a:pt x="0" y="18288"/>
                </a:cubicBezTo>
                <a:cubicBezTo>
                  <a:pt x="-772" y="13661"/>
                  <a:pt x="-839" y="849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2119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9993375-F7AD-4302-9ABE-BB124F3B624B}"/>
              </a:ext>
            </a:extLst>
          </p:cNvPr>
          <p:cNvSpPr>
            <a:spLocks noGrp="1"/>
          </p:cNvSpPr>
          <p:nvPr>
            <p:ph type="title"/>
          </p:nvPr>
        </p:nvSpPr>
        <p:spPr>
          <a:xfrm>
            <a:off x="841246" y="673770"/>
            <a:ext cx="3644489" cy="2414488"/>
          </a:xfrm>
        </p:spPr>
        <p:txBody>
          <a:bodyPr anchor="t">
            <a:normAutofit/>
          </a:bodyPr>
          <a:lstStyle/>
          <a:p>
            <a:r>
              <a:rPr lang="en-CA" sz="5400">
                <a:solidFill>
                  <a:srgbClr val="FFFFFF"/>
                </a:solidFill>
              </a:rPr>
              <a:t>Source of dataset</a:t>
            </a:r>
          </a:p>
        </p:txBody>
      </p:sp>
      <p:sp>
        <p:nvSpPr>
          <p:cNvPr id="3" name="Content Placeholder 2">
            <a:extLst>
              <a:ext uri="{FF2B5EF4-FFF2-40B4-BE49-F238E27FC236}">
                <a16:creationId xmlns:a16="http://schemas.microsoft.com/office/drawing/2014/main" id="{DEB49DCD-02BA-4A87-BA6C-93485F843D1D}"/>
              </a:ext>
            </a:extLst>
          </p:cNvPr>
          <p:cNvSpPr>
            <a:spLocks noGrp="1"/>
          </p:cNvSpPr>
          <p:nvPr>
            <p:ph idx="1"/>
          </p:nvPr>
        </p:nvSpPr>
        <p:spPr>
          <a:xfrm>
            <a:off x="6095999" y="882315"/>
            <a:ext cx="5254754" cy="5294647"/>
          </a:xfrm>
        </p:spPr>
        <p:txBody>
          <a:bodyPr>
            <a:normAutofit/>
          </a:bodyPr>
          <a:lstStyle/>
          <a:p>
            <a:r>
              <a:rPr lang="en-CA" sz="2200" dirty="0"/>
              <a:t>My dataset come from various non profit and government websites….</a:t>
            </a:r>
          </a:p>
          <a:p>
            <a:pPr marL="0" indent="0">
              <a:buNone/>
            </a:pPr>
            <a:endParaRPr lang="en-CA" sz="2200" dirty="0"/>
          </a:p>
          <a:p>
            <a:pPr marL="0" indent="0">
              <a:buNone/>
            </a:pPr>
            <a:r>
              <a:rPr lang="en-CA" sz="2200" dirty="0"/>
              <a:t>	</a:t>
            </a:r>
          </a:p>
          <a:p>
            <a:pPr marL="0" indent="0">
              <a:buNone/>
            </a:pPr>
            <a:r>
              <a:rPr lang="en-CA" sz="2200" dirty="0"/>
              <a:t>The dataset presents estimates of international migrants for all countries. The estimates are based on total international migrant stock by destination and origin.</a:t>
            </a:r>
          </a:p>
          <a:p>
            <a:pPr marL="0" indent="0">
              <a:buNone/>
            </a:pPr>
            <a:endParaRPr lang="en-CA" sz="2200" dirty="0"/>
          </a:p>
          <a:p>
            <a:pPr marL="0" indent="0">
              <a:buNone/>
            </a:pPr>
            <a:endParaRPr lang="en-CA" sz="2200" dirty="0"/>
          </a:p>
          <a:p>
            <a:pPr marL="0" indent="0">
              <a:buNone/>
            </a:pPr>
            <a:r>
              <a:rPr lang="en-CA" sz="2200" dirty="0"/>
              <a:t>			</a:t>
            </a:r>
          </a:p>
          <a:p>
            <a:pPr marL="0" indent="0">
              <a:buNone/>
            </a:pPr>
            <a:endParaRPr lang="en-CA" sz="2200" dirty="0"/>
          </a:p>
          <a:p>
            <a:pPr marL="0" indent="0" algn="r">
              <a:buNone/>
            </a:pPr>
            <a:endParaRPr lang="en-CA" sz="1400" dirty="0"/>
          </a:p>
          <a:p>
            <a:pPr marL="0" indent="0" algn="r">
              <a:buNone/>
            </a:pPr>
            <a:r>
              <a:rPr lang="en-CA" sz="1400" dirty="0"/>
              <a:t>source: United Nations- Department of Economics and Social Affairs</a:t>
            </a:r>
          </a:p>
        </p:txBody>
      </p:sp>
    </p:spTree>
    <p:extLst>
      <p:ext uri="{BB962C8B-B14F-4D97-AF65-F5344CB8AC3E}">
        <p14:creationId xmlns:p14="http://schemas.microsoft.com/office/powerpoint/2010/main" val="207773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DB5B423A-57CC-4C58-AA26-8E2E862B03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5217023" cy="3994777"/>
          </a:xfrm>
          <a:custGeom>
            <a:avLst/>
            <a:gdLst>
              <a:gd name="connsiteX0" fmla="*/ 1945461 w 5217023"/>
              <a:gd name="connsiteY0" fmla="*/ 3787398 h 3994777"/>
              <a:gd name="connsiteX1" fmla="*/ 1942113 w 5217023"/>
              <a:gd name="connsiteY1" fmla="*/ 3790053 h 3994777"/>
              <a:gd name="connsiteX2" fmla="*/ 1946982 w 5217023"/>
              <a:gd name="connsiteY2" fmla="*/ 3787990 h 3994777"/>
              <a:gd name="connsiteX3" fmla="*/ 1945461 w 5217023"/>
              <a:gd name="connsiteY3" fmla="*/ 3787398 h 3994777"/>
              <a:gd name="connsiteX4" fmla="*/ 0 w 5217023"/>
              <a:gd name="connsiteY4" fmla="*/ 0 h 3994777"/>
              <a:gd name="connsiteX5" fmla="*/ 5030958 w 5217023"/>
              <a:gd name="connsiteY5" fmla="*/ 0 h 3994777"/>
              <a:gd name="connsiteX6" fmla="*/ 5046198 w 5217023"/>
              <a:gd name="connsiteY6" fmla="*/ 153449 h 3994777"/>
              <a:gd name="connsiteX7" fmla="*/ 5055729 w 5217023"/>
              <a:gd name="connsiteY7" fmla="*/ 415828 h 3994777"/>
              <a:gd name="connsiteX8" fmla="*/ 4735242 w 5217023"/>
              <a:gd name="connsiteY8" fmla="*/ 1867130 h 3994777"/>
              <a:gd name="connsiteX9" fmla="*/ 3907395 w 5217023"/>
              <a:gd name="connsiteY9" fmla="*/ 2938441 h 3994777"/>
              <a:gd name="connsiteX10" fmla="*/ 3946497 w 5217023"/>
              <a:gd name="connsiteY10" fmla="*/ 2908567 h 3994777"/>
              <a:gd name="connsiteX11" fmla="*/ 4585421 w 5217023"/>
              <a:gd name="connsiteY11" fmla="*/ 2188401 h 3994777"/>
              <a:gd name="connsiteX12" fmla="*/ 5142585 w 5217023"/>
              <a:gd name="connsiteY12" fmla="*/ 276891 h 3994777"/>
              <a:gd name="connsiteX13" fmla="*/ 5121833 w 5217023"/>
              <a:gd name="connsiteY13" fmla="*/ 30208 h 3994777"/>
              <a:gd name="connsiteX14" fmla="*/ 5116229 w 5217023"/>
              <a:gd name="connsiteY14" fmla="*/ 0 h 3994777"/>
              <a:gd name="connsiteX15" fmla="*/ 5184724 w 5217023"/>
              <a:gd name="connsiteY15" fmla="*/ 0 h 3994777"/>
              <a:gd name="connsiteX16" fmla="*/ 5196265 w 5217023"/>
              <a:gd name="connsiteY16" fmla="*/ 66113 h 3994777"/>
              <a:gd name="connsiteX17" fmla="*/ 5058603 w 5217023"/>
              <a:gd name="connsiteY17" fmla="*/ 1368242 h 3994777"/>
              <a:gd name="connsiteX18" fmla="*/ 4096624 w 5217023"/>
              <a:gd name="connsiteY18" fmla="*/ 2870829 h 3994777"/>
              <a:gd name="connsiteX19" fmla="*/ 3833203 w 5217023"/>
              <a:gd name="connsiteY19" fmla="*/ 3092190 h 3994777"/>
              <a:gd name="connsiteX20" fmla="*/ 3536509 w 5217023"/>
              <a:gd name="connsiteY20" fmla="*/ 3297128 h 3994777"/>
              <a:gd name="connsiteX21" fmla="*/ 3148966 w 5217023"/>
              <a:gd name="connsiteY21" fmla="*/ 3485478 h 3994777"/>
              <a:gd name="connsiteX22" fmla="*/ 1860557 w 5217023"/>
              <a:gd name="connsiteY22" fmla="*/ 3880910 h 3994777"/>
              <a:gd name="connsiteX23" fmla="*/ 573715 w 5217023"/>
              <a:gd name="connsiteY23" fmla="*/ 3983764 h 3994777"/>
              <a:gd name="connsiteX24" fmla="*/ 108410 w 5217023"/>
              <a:gd name="connsiteY24" fmla="*/ 3908816 h 3994777"/>
              <a:gd name="connsiteX25" fmla="*/ 0 w 5217023"/>
              <a:gd name="connsiteY25" fmla="*/ 3876793 h 3994777"/>
              <a:gd name="connsiteX26" fmla="*/ 0 w 5217023"/>
              <a:gd name="connsiteY26" fmla="*/ 3802912 h 3994777"/>
              <a:gd name="connsiteX27" fmla="*/ 36975 w 5217023"/>
              <a:gd name="connsiteY27" fmla="*/ 3815954 h 3994777"/>
              <a:gd name="connsiteX28" fmla="*/ 561628 w 5217023"/>
              <a:gd name="connsiteY28" fmla="*/ 3912655 h 3994777"/>
              <a:gd name="connsiteX29" fmla="*/ 1683086 w 5217023"/>
              <a:gd name="connsiteY29" fmla="*/ 3844334 h 3994777"/>
              <a:gd name="connsiteX30" fmla="*/ 1806023 w 5217023"/>
              <a:gd name="connsiteY30" fmla="*/ 3820992 h 3994777"/>
              <a:gd name="connsiteX31" fmla="*/ 1921817 w 5217023"/>
              <a:gd name="connsiteY31" fmla="*/ 3795747 h 3994777"/>
              <a:gd name="connsiteX32" fmla="*/ 1243689 w 5217023"/>
              <a:gd name="connsiteY32" fmla="*/ 3846539 h 3994777"/>
              <a:gd name="connsiteX33" fmla="*/ 62875 w 5217023"/>
              <a:gd name="connsiteY33" fmla="*/ 3668143 h 3994777"/>
              <a:gd name="connsiteX34" fmla="*/ 0 w 5217023"/>
              <a:gd name="connsiteY34" fmla="*/ 3644185 h 3994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217023" h="3994777">
                <a:moveTo>
                  <a:pt x="1945461" y="3787398"/>
                </a:moveTo>
                <a:lnTo>
                  <a:pt x="1942113" y="3790053"/>
                </a:lnTo>
                <a:lnTo>
                  <a:pt x="1946982" y="3787990"/>
                </a:lnTo>
                <a:cubicBezTo>
                  <a:pt x="1946982" y="3787990"/>
                  <a:pt x="1946379" y="3787019"/>
                  <a:pt x="1945461" y="3787398"/>
                </a:cubicBezTo>
                <a:close/>
                <a:moveTo>
                  <a:pt x="0" y="0"/>
                </a:moveTo>
                <a:lnTo>
                  <a:pt x="5030958" y="0"/>
                </a:lnTo>
                <a:lnTo>
                  <a:pt x="5046198" y="153449"/>
                </a:lnTo>
                <a:cubicBezTo>
                  <a:pt x="5052189" y="240558"/>
                  <a:pt x="5055458" y="328007"/>
                  <a:pt x="5055729" y="415828"/>
                </a:cubicBezTo>
                <a:cubicBezTo>
                  <a:pt x="5057604" y="923672"/>
                  <a:pt x="4959210" y="1409054"/>
                  <a:pt x="4735242" y="1867130"/>
                </a:cubicBezTo>
                <a:cubicBezTo>
                  <a:pt x="4533284" y="2280198"/>
                  <a:pt x="4248921" y="2629330"/>
                  <a:pt x="3907395" y="2938441"/>
                </a:cubicBezTo>
                <a:cubicBezTo>
                  <a:pt x="3922498" y="2931535"/>
                  <a:pt x="3935859" y="2921330"/>
                  <a:pt x="3946497" y="2908567"/>
                </a:cubicBezTo>
                <a:cubicBezTo>
                  <a:pt x="4193494" y="2700987"/>
                  <a:pt x="4408756" y="2458364"/>
                  <a:pt x="4585421" y="2188401"/>
                </a:cubicBezTo>
                <a:cubicBezTo>
                  <a:pt x="4967641" y="1608533"/>
                  <a:pt x="5169304" y="975361"/>
                  <a:pt x="5142585" y="276891"/>
                </a:cubicBezTo>
                <a:cubicBezTo>
                  <a:pt x="5139764" y="194215"/>
                  <a:pt x="5132824" y="111888"/>
                  <a:pt x="5121833" y="30208"/>
                </a:cubicBezTo>
                <a:lnTo>
                  <a:pt x="5116229" y="0"/>
                </a:lnTo>
                <a:lnTo>
                  <a:pt x="5184724" y="0"/>
                </a:lnTo>
                <a:lnTo>
                  <a:pt x="5196265" y="66113"/>
                </a:lnTo>
                <a:cubicBezTo>
                  <a:pt x="5249921" y="496647"/>
                  <a:pt x="5197997" y="931171"/>
                  <a:pt x="5058603" y="1368242"/>
                </a:cubicBezTo>
                <a:cubicBezTo>
                  <a:pt x="4872414" y="1953929"/>
                  <a:pt x="4544298" y="2451351"/>
                  <a:pt x="4096624" y="2870829"/>
                </a:cubicBezTo>
                <a:cubicBezTo>
                  <a:pt x="4012832" y="2949426"/>
                  <a:pt x="3924415" y="3022439"/>
                  <a:pt x="3833203" y="3092190"/>
                </a:cubicBezTo>
                <a:cubicBezTo>
                  <a:pt x="3741992" y="3161943"/>
                  <a:pt x="3648667" y="3225510"/>
                  <a:pt x="3536509" y="3297128"/>
                </a:cubicBezTo>
                <a:cubicBezTo>
                  <a:pt x="3427215" y="3372735"/>
                  <a:pt x="3288598" y="3430233"/>
                  <a:pt x="3148966" y="3485478"/>
                </a:cubicBezTo>
                <a:cubicBezTo>
                  <a:pt x="2729930" y="3651299"/>
                  <a:pt x="2302194" y="3788890"/>
                  <a:pt x="1860557" y="3880910"/>
                </a:cubicBezTo>
                <a:cubicBezTo>
                  <a:pt x="1435974" y="3969444"/>
                  <a:pt x="1008052" y="4017957"/>
                  <a:pt x="573715" y="3983764"/>
                </a:cubicBezTo>
                <a:cubicBezTo>
                  <a:pt x="415134" y="3971300"/>
                  <a:pt x="259585" y="3947743"/>
                  <a:pt x="108410" y="3908816"/>
                </a:cubicBezTo>
                <a:lnTo>
                  <a:pt x="0" y="3876793"/>
                </a:lnTo>
                <a:lnTo>
                  <a:pt x="0" y="3802912"/>
                </a:lnTo>
                <a:lnTo>
                  <a:pt x="36975" y="3815954"/>
                </a:lnTo>
                <a:cubicBezTo>
                  <a:pt x="206404" y="3867475"/>
                  <a:pt x="382020" y="3897326"/>
                  <a:pt x="561628" y="3912655"/>
                </a:cubicBezTo>
                <a:cubicBezTo>
                  <a:pt x="938583" y="3944832"/>
                  <a:pt x="1311814" y="3910697"/>
                  <a:pt x="1683086" y="3844334"/>
                </a:cubicBezTo>
                <a:cubicBezTo>
                  <a:pt x="1724123" y="3837151"/>
                  <a:pt x="1765097" y="3829374"/>
                  <a:pt x="1806023" y="3820992"/>
                </a:cubicBezTo>
                <a:cubicBezTo>
                  <a:pt x="1844740" y="3813079"/>
                  <a:pt x="1883218" y="3804161"/>
                  <a:pt x="1921817" y="3795747"/>
                </a:cubicBezTo>
                <a:cubicBezTo>
                  <a:pt x="1697011" y="3826435"/>
                  <a:pt x="1470551" y="3843387"/>
                  <a:pt x="1243689" y="3846539"/>
                </a:cubicBezTo>
                <a:cubicBezTo>
                  <a:pt x="839058" y="3849054"/>
                  <a:pt x="443424" y="3800206"/>
                  <a:pt x="62875" y="3668143"/>
                </a:cubicBezTo>
                <a:lnTo>
                  <a:pt x="0" y="364418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63AB109-5F38-4EE6-B925-E6775431B535}"/>
              </a:ext>
            </a:extLst>
          </p:cNvPr>
          <p:cNvSpPr>
            <a:spLocks noGrp="1"/>
          </p:cNvSpPr>
          <p:nvPr>
            <p:ph type="title"/>
          </p:nvPr>
        </p:nvSpPr>
        <p:spPr>
          <a:xfrm>
            <a:off x="838200" y="673770"/>
            <a:ext cx="3220329" cy="2027227"/>
          </a:xfrm>
        </p:spPr>
        <p:txBody>
          <a:bodyPr anchor="t">
            <a:normAutofit/>
          </a:bodyPr>
          <a:lstStyle/>
          <a:p>
            <a:r>
              <a:rPr lang="en-CA" sz="3400">
                <a:solidFill>
                  <a:srgbClr val="FFFFFF"/>
                </a:solidFill>
              </a:rPr>
              <a:t>What are some other factors that result in Human migration?</a:t>
            </a:r>
          </a:p>
        </p:txBody>
      </p:sp>
      <p:graphicFrame>
        <p:nvGraphicFramePr>
          <p:cNvPr id="17" name="Content Placeholder 2">
            <a:extLst>
              <a:ext uri="{FF2B5EF4-FFF2-40B4-BE49-F238E27FC236}">
                <a16:creationId xmlns:a16="http://schemas.microsoft.com/office/drawing/2014/main" id="{2004575D-DEED-B2B1-FFF3-1CC16916FE79}"/>
              </a:ext>
            </a:extLst>
          </p:cNvPr>
          <p:cNvGraphicFramePr>
            <a:graphicFrameLocks noGrp="1"/>
          </p:cNvGraphicFramePr>
          <p:nvPr>
            <p:ph idx="1"/>
            <p:extLst>
              <p:ext uri="{D42A27DB-BD31-4B8C-83A1-F6EECF244321}">
                <p14:modId xmlns:p14="http://schemas.microsoft.com/office/powerpoint/2010/main" val="61982030"/>
              </p:ext>
            </p:extLst>
          </p:nvPr>
        </p:nvGraphicFramePr>
        <p:xfrm>
          <a:off x="5542672" y="541606"/>
          <a:ext cx="5811128" cy="56782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27179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638</TotalTime>
  <Words>509</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Bernini</vt:lpstr>
      <vt:lpstr>Calibri</vt:lpstr>
      <vt:lpstr>Calibri Light</vt:lpstr>
      <vt:lpstr>Office Theme</vt:lpstr>
      <vt:lpstr>Human Migration</vt:lpstr>
      <vt:lpstr>PowerPoint Presentation</vt:lpstr>
      <vt:lpstr>Why did I choose this topic? </vt:lpstr>
      <vt:lpstr>PowerPoint Presentation</vt:lpstr>
      <vt:lpstr>Key facts and figures from the World Migration Reports 2000 and 2020</vt:lpstr>
      <vt:lpstr>PowerPoint Presentation</vt:lpstr>
      <vt:lpstr>PowerPoint Presentation</vt:lpstr>
      <vt:lpstr>Source of dataset</vt:lpstr>
      <vt:lpstr>What are some other factors that result in Human migration?</vt:lpstr>
      <vt:lpstr>Key Terms and their meaning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Migration</dc:title>
  <dc:creator>Ksobiya ksobiya</dc:creator>
  <cp:lastModifiedBy>Ksobiya ksobiya</cp:lastModifiedBy>
  <cp:revision>2</cp:revision>
  <dcterms:created xsi:type="dcterms:W3CDTF">2022-04-26T16:13:31Z</dcterms:created>
  <dcterms:modified xsi:type="dcterms:W3CDTF">2022-04-29T05:53:27Z</dcterms:modified>
</cp:coreProperties>
</file>