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erriweather" panose="00000500000000000000" pitchFamily="2"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288"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774fd70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774fd7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d774fd70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3d774fd7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d774fd70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d774fd7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d774fd70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d774fd70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d774fd70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d774fd70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dc8abfc07_0_1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dc8abfc07_0_1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realtor.com/research/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freddiemac.com/pmms" TargetMode="External"/><Relationship Id="rId4" Type="http://schemas.openxmlformats.org/officeDocument/2006/relationships/hyperlink" Target="https://github.com/midwire/free_zipcode_data/blob/5f831e3918488751a701b583a419ca3e1d44d93f/all_us_zipcodes.cs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Real Estate Market Predictions</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look at NC real estate </a:t>
            </a:r>
            <a:endParaRPr/>
          </a:p>
        </p:txBody>
      </p:sp>
      <p:pic>
        <p:nvPicPr>
          <p:cNvPr id="66" name="Google Shape;66;p13"/>
          <p:cNvPicPr preferRelativeResize="0"/>
          <p:nvPr/>
        </p:nvPicPr>
        <p:blipFill>
          <a:blip r:embed="rId3">
            <a:alphaModFix/>
          </a:blip>
          <a:stretch>
            <a:fillRect/>
          </a:stretch>
        </p:blipFill>
        <p:spPr>
          <a:xfrm>
            <a:off x="0" y="33350"/>
            <a:ext cx="9144000" cy="5076825"/>
          </a:xfrm>
          <a:prstGeom prst="rect">
            <a:avLst/>
          </a:prstGeom>
          <a:noFill/>
          <a:ln>
            <a:noFill/>
          </a:ln>
        </p:spPr>
      </p:pic>
      <p:sp>
        <p:nvSpPr>
          <p:cNvPr id="67" name="Google Shape;67;p13"/>
          <p:cNvSpPr txBox="1"/>
          <p:nvPr/>
        </p:nvSpPr>
        <p:spPr>
          <a:xfrm rot="-140">
            <a:off x="1141103" y="744717"/>
            <a:ext cx="73440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a:latin typeface="Merriweather"/>
                <a:ea typeface="Merriweather"/>
                <a:cs typeface="Merriweather"/>
                <a:sym typeface="Merriweather"/>
              </a:rPr>
              <a:t>Real Estate Market Predictions:</a:t>
            </a:r>
            <a:endParaRPr sz="2800" b="1">
              <a:latin typeface="Merriweather"/>
              <a:ea typeface="Merriweather"/>
              <a:cs typeface="Merriweather"/>
              <a:sym typeface="Merriweather"/>
            </a:endParaRPr>
          </a:p>
          <a:p>
            <a:pPr marL="0" lvl="0" indent="0" algn="ctr" rtl="0">
              <a:spcBef>
                <a:spcPts val="0"/>
              </a:spcBef>
              <a:spcAft>
                <a:spcPts val="0"/>
              </a:spcAft>
              <a:buNone/>
            </a:pPr>
            <a:r>
              <a:rPr lang="en" sz="3200" b="1">
                <a:latin typeface="Merriweather"/>
                <a:ea typeface="Merriweather"/>
                <a:cs typeface="Merriweather"/>
                <a:sym typeface="Merriweather"/>
              </a:rPr>
              <a:t>A look at North Carolina </a:t>
            </a:r>
            <a:endParaRPr sz="3200" b="1">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real estate? Why now?</a:t>
            </a:r>
            <a:endParaRPr/>
          </a:p>
        </p:txBody>
      </p:sp>
      <p:sp>
        <p:nvSpPr>
          <p:cNvPr id="73" name="Google Shape;73;p14"/>
          <p:cNvSpPr txBox="1">
            <a:spLocks noGrp="1"/>
          </p:cNvSpPr>
          <p:nvPr>
            <p:ph type="body" idx="1"/>
          </p:nvPr>
        </p:nvSpPr>
        <p:spPr>
          <a:xfrm>
            <a:off x="4572000" y="213900"/>
            <a:ext cx="4122000" cy="3823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700">
                <a:solidFill>
                  <a:srgbClr val="24292F"/>
                </a:solidFill>
                <a:highlight>
                  <a:srgbClr val="FFFFFF"/>
                </a:highlight>
              </a:rPr>
              <a:t>A world wide pandemic brought about a low supply of housing with a high demand. This has driven drastic price increases.  As inflation begins to increase mortgage rates, will the housing market continue to see such growth?  Will prices level off? What are the factors that ultimately affect the price we pay for our homes.  </a:t>
            </a:r>
            <a:endParaRPr sz="1700">
              <a:solidFill>
                <a:srgbClr val="24292F"/>
              </a:solidFill>
              <a:highlight>
                <a:srgbClr val="FFFFFF"/>
              </a:highlight>
            </a:endParaRPr>
          </a:p>
          <a:p>
            <a:pPr marL="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1200"/>
              </a:spcAft>
              <a:buNone/>
            </a:pPr>
            <a:endParaRPr sz="1700">
              <a:solidFill>
                <a:srgbClr val="24292F"/>
              </a:solidFill>
              <a:highlight>
                <a:srgbClr val="FFFFFF"/>
              </a:highlight>
            </a:endParaRPr>
          </a:p>
        </p:txBody>
      </p:sp>
      <p:pic>
        <p:nvPicPr>
          <p:cNvPr id="74" name="Google Shape;74;p14"/>
          <p:cNvPicPr preferRelativeResize="0"/>
          <p:nvPr/>
        </p:nvPicPr>
        <p:blipFill>
          <a:blip r:embed="rId3">
            <a:alphaModFix/>
          </a:blip>
          <a:stretch>
            <a:fillRect/>
          </a:stretch>
        </p:blipFill>
        <p:spPr>
          <a:xfrm>
            <a:off x="0" y="2690391"/>
            <a:ext cx="9144001" cy="2453119"/>
          </a:xfrm>
          <a:prstGeom prst="rect">
            <a:avLst/>
          </a:prstGeom>
          <a:noFill/>
          <a:ln>
            <a:noFill/>
          </a:ln>
        </p:spPr>
      </p:pic>
      <p:sp>
        <p:nvSpPr>
          <p:cNvPr id="75" name="Google Shape;75;p14"/>
          <p:cNvSpPr txBox="1"/>
          <p:nvPr/>
        </p:nvSpPr>
        <p:spPr>
          <a:xfrm>
            <a:off x="977425" y="2964325"/>
            <a:ext cx="7345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North Carolina Median Home Price</a:t>
            </a:r>
            <a:endParaRPr sz="1600"/>
          </a:p>
        </p:txBody>
      </p:sp>
      <p:sp>
        <p:nvSpPr>
          <p:cNvPr id="76" name="Google Shape;76;p14"/>
          <p:cNvSpPr txBox="1"/>
          <p:nvPr/>
        </p:nvSpPr>
        <p:spPr>
          <a:xfrm>
            <a:off x="1778600" y="3493100"/>
            <a:ext cx="734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2017-2022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Sources</a:t>
            </a:r>
            <a:endParaRPr/>
          </a:p>
        </p:txBody>
      </p:sp>
      <p:sp>
        <p:nvSpPr>
          <p:cNvPr id="82" name="Google Shape;82;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20000"/>
          </a:bodyPr>
          <a:lstStyle/>
          <a:p>
            <a:pPr marL="0" lvl="0" indent="0" algn="l" rtl="0">
              <a:spcBef>
                <a:spcPts val="300"/>
              </a:spcBef>
              <a:spcAft>
                <a:spcPts val="0"/>
              </a:spcAft>
              <a:buNone/>
            </a:pPr>
            <a:endParaRPr sz="1700">
              <a:solidFill>
                <a:srgbClr val="24292F"/>
              </a:solidFill>
              <a:highlight>
                <a:srgbClr val="FFFFFF"/>
              </a:highlight>
            </a:endParaRPr>
          </a:p>
          <a:p>
            <a:pPr marL="914400" lvl="1" indent="-336550" algn="l" rtl="0">
              <a:spcBef>
                <a:spcPts val="1200"/>
              </a:spcBef>
              <a:spcAft>
                <a:spcPts val="0"/>
              </a:spcAft>
              <a:buClr>
                <a:srgbClr val="24292F"/>
              </a:buClr>
              <a:buSzPts val="1700"/>
              <a:buChar char="○"/>
            </a:pPr>
            <a:r>
              <a:rPr lang="en" sz="1700">
                <a:solidFill>
                  <a:srgbClr val="24292F"/>
                </a:solidFill>
                <a:highlight>
                  <a:srgbClr val="FFFFFF"/>
                </a:highlight>
              </a:rPr>
              <a:t>the RDC Core Metrics by Zipcode Inventory of historical data and the RDC Inventory Hotness Metrics Zip History from </a:t>
            </a:r>
            <a:r>
              <a:rPr lang="en" sz="1700">
                <a:solidFill>
                  <a:schemeClr val="accent5"/>
                </a:solidFill>
                <a:highlight>
                  <a:schemeClr val="lt1"/>
                </a:highlight>
                <a:uFill>
                  <a:noFill/>
                </a:uFill>
                <a:hlinkClick r:id="rId3">
                  <a:extLst>
                    <a:ext uri="{A12FA001-AC4F-418D-AE19-62706E023703}">
                      <ahyp:hlinkClr xmlns:ahyp="http://schemas.microsoft.com/office/drawing/2018/hyperlinkcolor" val="tx"/>
                    </a:ext>
                  </a:extLst>
                </a:hlinkClick>
              </a:rPr>
              <a:t>Realtor.com</a:t>
            </a:r>
            <a:endParaRPr sz="1700">
              <a:solidFill>
                <a:srgbClr val="24292F"/>
              </a:solidFill>
              <a:highlight>
                <a:srgbClr val="FFFFFF"/>
              </a:highlight>
            </a:endParaRPr>
          </a:p>
          <a:p>
            <a:pPr marL="914400" lvl="1" indent="-336550" algn="l" rtl="0">
              <a:spcBef>
                <a:spcPts val="0"/>
              </a:spcBef>
              <a:spcAft>
                <a:spcPts val="0"/>
              </a:spcAft>
              <a:buClr>
                <a:srgbClr val="24292F"/>
              </a:buClr>
              <a:buSzPts val="1700"/>
              <a:buChar char="○"/>
            </a:pPr>
            <a:r>
              <a:rPr lang="en" sz="1700">
                <a:solidFill>
                  <a:srgbClr val="24292F"/>
                </a:solidFill>
                <a:highlight>
                  <a:srgbClr val="FFFFFF"/>
                </a:highlight>
              </a:rPr>
              <a:t>US Census</a:t>
            </a:r>
            <a:endParaRPr sz="1700">
              <a:solidFill>
                <a:srgbClr val="24292F"/>
              </a:solidFill>
              <a:highlight>
                <a:srgbClr val="FFFFFF"/>
              </a:highlight>
            </a:endParaRPr>
          </a:p>
          <a:p>
            <a:pPr marL="914400" lvl="1" indent="-336550" algn="l" rtl="0">
              <a:spcBef>
                <a:spcPts val="0"/>
              </a:spcBef>
              <a:spcAft>
                <a:spcPts val="0"/>
              </a:spcAft>
              <a:buClr>
                <a:srgbClr val="24292F"/>
              </a:buClr>
              <a:buSzPts val="1700"/>
              <a:buChar char="○"/>
            </a:pPr>
            <a:r>
              <a:rPr lang="en" sz="1700">
                <a:solidFill>
                  <a:srgbClr val="24292F"/>
                </a:solidFill>
                <a:highlight>
                  <a:srgbClr val="FFFFFF"/>
                </a:highlight>
              </a:rPr>
              <a:t>zipcode latitude and longitude data sourced from </a:t>
            </a:r>
            <a:r>
              <a:rPr lang="en" sz="1700">
                <a:solidFill>
                  <a:schemeClr val="hlink"/>
                </a:solidFill>
                <a:highlight>
                  <a:srgbClr val="FFFFFF"/>
                </a:highlight>
                <a:uFill>
                  <a:noFill/>
                </a:uFill>
                <a:hlinkClick r:id="rId4"/>
              </a:rPr>
              <a:t>Github repo</a:t>
            </a:r>
            <a:endParaRPr sz="1700">
              <a:solidFill>
                <a:schemeClr val="hlink"/>
              </a:solidFill>
              <a:highlight>
                <a:srgbClr val="FFFFFF"/>
              </a:highlight>
            </a:endParaRPr>
          </a:p>
          <a:p>
            <a:pPr marL="914400" lvl="1" indent="-336550" algn="l" rtl="0">
              <a:spcBef>
                <a:spcPts val="0"/>
              </a:spcBef>
              <a:spcAft>
                <a:spcPts val="0"/>
              </a:spcAft>
              <a:buClr>
                <a:schemeClr val="dk1"/>
              </a:buClr>
              <a:buSzPts val="1700"/>
              <a:buChar char="○"/>
            </a:pPr>
            <a:r>
              <a:rPr lang="en" sz="1700">
                <a:solidFill>
                  <a:schemeClr val="dk1"/>
                </a:solidFill>
                <a:highlight>
                  <a:srgbClr val="FFFFFF"/>
                </a:highlight>
              </a:rPr>
              <a:t>Mortgage rates from </a:t>
            </a:r>
            <a:r>
              <a:rPr lang="en" sz="1700" u="sng">
                <a:solidFill>
                  <a:schemeClr val="hlink"/>
                </a:solidFill>
                <a:highlight>
                  <a:srgbClr val="FFFFFF"/>
                </a:highlight>
                <a:hlinkClick r:id="rId5"/>
              </a:rPr>
              <a:t>FreddieMac</a:t>
            </a:r>
            <a:endParaRPr sz="1700">
              <a:solidFill>
                <a:schemeClr val="dk1"/>
              </a:solidFill>
              <a:highlight>
                <a:srgbClr val="FFFFFF"/>
              </a:highlight>
            </a:endParaRPr>
          </a:p>
          <a:p>
            <a:pPr marL="914400" lvl="1" indent="-336550" algn="l" rtl="0">
              <a:spcBef>
                <a:spcPts val="0"/>
              </a:spcBef>
              <a:spcAft>
                <a:spcPts val="0"/>
              </a:spcAft>
              <a:buClr>
                <a:schemeClr val="dk1"/>
              </a:buClr>
              <a:buSzPts val="1700"/>
              <a:buChar char="○"/>
            </a:pPr>
            <a:r>
              <a:rPr lang="en" sz="1700">
                <a:solidFill>
                  <a:schemeClr val="dk1"/>
                </a:solidFill>
                <a:highlight>
                  <a:srgbClr val="FFFFFF"/>
                </a:highlight>
              </a:rPr>
              <a:t>NC crime and school statistics</a:t>
            </a:r>
            <a:endParaRPr sz="1700">
              <a:solidFill>
                <a:schemeClr val="dk1"/>
              </a:solidFill>
              <a:highlight>
                <a:srgbClr val="FFFFFF"/>
              </a:highlight>
            </a:endParaRPr>
          </a:p>
          <a:p>
            <a:pPr marL="45720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1200"/>
              </a:spcAft>
              <a:buNone/>
            </a:pPr>
            <a:endParaRPr/>
          </a:p>
        </p:txBody>
      </p:sp>
      <p:sp>
        <p:nvSpPr>
          <p:cNvPr id="83" name="Google Shape;83;p15"/>
          <p:cNvSpPr txBox="1"/>
          <p:nvPr/>
        </p:nvSpPr>
        <p:spPr>
          <a:xfrm>
            <a:off x="2793825" y="1432725"/>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4" name="Google Shape;84;p15"/>
          <p:cNvSpPr txBox="1"/>
          <p:nvPr/>
        </p:nvSpPr>
        <p:spPr>
          <a:xfrm>
            <a:off x="902620" y="2143841"/>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we hope to answer:</a:t>
            </a:r>
            <a:endParaRPr/>
          </a:p>
          <a:p>
            <a:pPr marL="0" lvl="0" indent="0" algn="l" rtl="0">
              <a:spcBef>
                <a:spcPts val="0"/>
              </a:spcBef>
              <a:spcAft>
                <a:spcPts val="0"/>
              </a:spcAft>
              <a:buNone/>
            </a:pPr>
            <a:endParaRPr/>
          </a:p>
        </p:txBody>
      </p:sp>
      <p:sp>
        <p:nvSpPr>
          <p:cNvPr id="90" name="Google Shape;90;p16"/>
          <p:cNvSpPr txBox="1">
            <a:spLocks noGrp="1"/>
          </p:cNvSpPr>
          <p:nvPr>
            <p:ph type="body" idx="1"/>
          </p:nvPr>
        </p:nvSpPr>
        <p:spPr>
          <a:xfrm>
            <a:off x="4644675" y="500925"/>
            <a:ext cx="4166400" cy="40986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1. What community features most affect house pricing? Crime statistics, school ratings, proximity to parks and recreation, population demographics?</a:t>
            </a:r>
            <a:endParaRPr>
              <a:solidFill>
                <a:schemeClr val="dk1"/>
              </a:solidFill>
              <a:latin typeface="Merriweather"/>
              <a:ea typeface="Merriweather"/>
              <a:cs typeface="Merriweather"/>
              <a:sym typeface="Merriweather"/>
            </a:endParaRPr>
          </a:p>
          <a:p>
            <a:pPr marL="0" lvl="0" indent="0" algn="l" rtl="0">
              <a:spcBef>
                <a:spcPts val="120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2. </a:t>
            </a:r>
            <a:r>
              <a:rPr lang="en" sz="1350">
                <a:solidFill>
                  <a:schemeClr val="dk1"/>
                </a:solidFill>
                <a:latin typeface="Merriweather"/>
                <a:ea typeface="Merriweather"/>
                <a:cs typeface="Merriweather"/>
                <a:sym typeface="Merriweather"/>
              </a:rPr>
              <a:t>Will we continue to see exponential growth of real estate with rising interest rates and inflation?</a:t>
            </a:r>
            <a:endParaRPr>
              <a:solidFill>
                <a:schemeClr val="dk1"/>
              </a:solidFill>
              <a:latin typeface="Merriweather"/>
              <a:ea typeface="Merriweather"/>
              <a:cs typeface="Merriweather"/>
              <a:sym typeface="Merriweather"/>
            </a:endParaRPr>
          </a:p>
          <a:p>
            <a:pPr marL="0" lvl="0" indent="0" algn="l" rtl="0">
              <a:spcBef>
                <a:spcPts val="1200"/>
              </a:spcBef>
              <a:spcAft>
                <a:spcPts val="0"/>
              </a:spcAft>
              <a:buNone/>
            </a:pPr>
            <a:r>
              <a:rPr lang="en">
                <a:solidFill>
                  <a:schemeClr val="dk1"/>
                </a:solidFill>
                <a:latin typeface="Merriweather"/>
                <a:ea typeface="Merriweather"/>
                <a:cs typeface="Merriweather"/>
                <a:sym typeface="Merriweather"/>
              </a:rPr>
              <a:t>3. Can we use these features to accurately predict the sale price of Lindsey’s house?</a:t>
            </a:r>
            <a:endParaRPr>
              <a:solidFill>
                <a:schemeClr val="dk1"/>
              </a:solidFill>
              <a:latin typeface="Merriweather"/>
              <a:ea typeface="Merriweather"/>
              <a:cs typeface="Merriweather"/>
              <a:sym typeface="Merriweathe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 </a:t>
            </a:r>
            <a:endParaRPr/>
          </a:p>
        </p:txBody>
      </p:sp>
      <p:sp>
        <p:nvSpPr>
          <p:cNvPr id="96" name="Google Shape;96;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Utilize pandas to access data types, drop nulls, examine features</a:t>
            </a:r>
            <a:endParaRPr/>
          </a:p>
          <a:p>
            <a:pPr marL="457200" lvl="0" indent="-311150" algn="l" rtl="0">
              <a:spcBef>
                <a:spcPts val="0"/>
              </a:spcBef>
              <a:spcAft>
                <a:spcPts val="0"/>
              </a:spcAft>
              <a:buSzPts val="1300"/>
              <a:buChar char="●"/>
            </a:pPr>
            <a:r>
              <a:rPr lang="en"/>
              <a:t>Ultimately decided we needed additional datasets with more community features</a:t>
            </a:r>
            <a:endParaRPr/>
          </a:p>
          <a:p>
            <a:pPr marL="457200" lvl="0" indent="0" algn="l" rtl="0">
              <a:spcBef>
                <a:spcPts val="1200"/>
              </a:spcBef>
              <a:spcAft>
                <a:spcPts val="1200"/>
              </a:spcAft>
              <a:buNone/>
            </a:pPr>
            <a:endParaRPr/>
          </a:p>
        </p:txBody>
      </p:sp>
      <p:pic>
        <p:nvPicPr>
          <p:cNvPr id="97" name="Google Shape;97;p17"/>
          <p:cNvPicPr preferRelativeResize="0"/>
          <p:nvPr/>
        </p:nvPicPr>
        <p:blipFill>
          <a:blip r:embed="rId3">
            <a:alphaModFix/>
          </a:blip>
          <a:stretch>
            <a:fillRect/>
          </a:stretch>
        </p:blipFill>
        <p:spPr>
          <a:xfrm>
            <a:off x="0" y="1647650"/>
            <a:ext cx="9143999" cy="317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Analysis</a:t>
            </a:r>
            <a:endParaRPr/>
          </a:p>
        </p:txBody>
      </p:sp>
      <p:sp>
        <p:nvSpPr>
          <p:cNvPr id="103" name="Google Shape;103;p18"/>
          <p:cNvSpPr txBox="1">
            <a:spLocks noGrp="1"/>
          </p:cNvSpPr>
          <p:nvPr>
            <p:ph type="body" idx="1"/>
          </p:nvPr>
        </p:nvSpPr>
        <p:spPr>
          <a:xfrm>
            <a:off x="4644675" y="1189175"/>
            <a:ext cx="4166400" cy="3410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90">
                <a:solidFill>
                  <a:schemeClr val="dk1"/>
                </a:solidFill>
              </a:rPr>
              <a:t>Extract: Extract clean data from multiple confirmed sources as CSV files. Refine what datasets are relevant.</a:t>
            </a:r>
            <a:endParaRPr sz="1490">
              <a:solidFill>
                <a:schemeClr val="dk1"/>
              </a:solidFill>
            </a:endParaRPr>
          </a:p>
          <a:p>
            <a:pPr marL="0" lvl="0" indent="0" algn="l" rtl="0">
              <a:spcBef>
                <a:spcPts val="1200"/>
              </a:spcBef>
              <a:spcAft>
                <a:spcPts val="0"/>
              </a:spcAft>
              <a:buNone/>
            </a:pPr>
            <a:r>
              <a:rPr lang="en" sz="1490">
                <a:solidFill>
                  <a:schemeClr val="dk1"/>
                </a:solidFill>
              </a:rPr>
              <a:t>Transform: First apply Pandas to transform data by removing nulls and dropping unnecessary features and columns. Merge datasets creating separate data frames.</a:t>
            </a:r>
            <a:endParaRPr sz="1490">
              <a:solidFill>
                <a:schemeClr val="dk1"/>
              </a:solidFill>
            </a:endParaRPr>
          </a:p>
          <a:p>
            <a:pPr marL="0" lvl="0" indent="0" algn="l" rtl="0">
              <a:spcBef>
                <a:spcPts val="1200"/>
              </a:spcBef>
              <a:spcAft>
                <a:spcPts val="0"/>
              </a:spcAft>
              <a:buNone/>
            </a:pPr>
            <a:r>
              <a:rPr lang="en" sz="1490">
                <a:solidFill>
                  <a:schemeClr val="dk1"/>
                </a:solidFill>
              </a:rPr>
              <a:t>Load: Create an</a:t>
            </a:r>
            <a:r>
              <a:rPr lang="en" sz="1598">
                <a:solidFill>
                  <a:schemeClr val="dk1"/>
                </a:solidFill>
              </a:rPr>
              <a:t> </a:t>
            </a:r>
            <a:r>
              <a:rPr lang="en" sz="1498">
                <a:solidFill>
                  <a:schemeClr val="dk1"/>
                </a:solidFill>
                <a:highlight>
                  <a:srgbClr val="FFFFFF"/>
                </a:highlight>
              </a:rPr>
              <a:t>entity relational diagram to reference while creating database</a:t>
            </a:r>
            <a:r>
              <a:rPr lang="en" sz="1390">
                <a:solidFill>
                  <a:schemeClr val="dk1"/>
                </a:solidFill>
                <a:highlight>
                  <a:srgbClr val="FFFFFF"/>
                </a:highlight>
              </a:rPr>
              <a:t>. </a:t>
            </a:r>
            <a:r>
              <a:rPr lang="en" sz="1490">
                <a:solidFill>
                  <a:schemeClr val="dk1"/>
                </a:solidFill>
              </a:rPr>
              <a:t> Load data to PostgresSQL utilizing pgAdmin. Create joins to explore feature relationships.</a:t>
            </a:r>
            <a:endParaRPr sz="1490">
              <a:solidFill>
                <a:schemeClr val="dk1"/>
              </a:solidFill>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04" name="Google Shape;104;p18"/>
          <p:cNvSpPr txBox="1"/>
          <p:nvPr/>
        </p:nvSpPr>
        <p:spPr>
          <a:xfrm>
            <a:off x="5687925" y="544425"/>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The ETL Process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a:t>
            </a:r>
            <a:endParaRPr/>
          </a:p>
        </p:txBody>
      </p:sp>
      <p:sp>
        <p:nvSpPr>
          <p:cNvPr id="110" name="Google Shape;110;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Explore multiple types of machine learning, such as linear regression, clustering, random forest.  Determined we needed the additional features we are now looking into.</a:t>
            </a:r>
            <a:endParaRPr/>
          </a:p>
          <a:p>
            <a:pPr marL="457200" lvl="0" indent="-311150" algn="l" rtl="0">
              <a:spcBef>
                <a:spcPts val="0"/>
              </a:spcBef>
              <a:spcAft>
                <a:spcPts val="0"/>
              </a:spcAft>
              <a:buSzPts val="1300"/>
              <a:buChar char="●"/>
            </a:pPr>
            <a:r>
              <a:rPr lang="en"/>
              <a:t>Will be exploring neural networks and predictive modeling. </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345</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Merriweather</vt:lpstr>
      <vt:lpstr>Roboto</vt:lpstr>
      <vt:lpstr>Arial</vt:lpstr>
      <vt:lpstr>Paradigm</vt:lpstr>
      <vt:lpstr>Real Estate Market Predictions</vt:lpstr>
      <vt:lpstr>Why real estate? Why now?</vt:lpstr>
      <vt:lpstr>Data Sources</vt:lpstr>
      <vt:lpstr>Questions we hope to answer: </vt:lpstr>
      <vt:lpstr>Data Exploration </vt:lpstr>
      <vt:lpstr>Data Analysis</vt:lpstr>
      <vt:lpstr>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Predictions</dc:title>
  <dc:creator>Lindsey Vitellaro</dc:creator>
  <cp:lastModifiedBy>Lindsey Vitellaro</cp:lastModifiedBy>
  <cp:revision>1</cp:revision>
  <dcterms:modified xsi:type="dcterms:W3CDTF">2022-07-20T20:36:47Z</dcterms:modified>
</cp:coreProperties>
</file>