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02" r:id="rId4"/>
    <p:sldMasterId id="2147484898" r:id="rId5"/>
    <p:sldMasterId id="2147484906" r:id="rId6"/>
    <p:sldMasterId id="2147484914" r:id="rId7"/>
    <p:sldMasterId id="2147484928" r:id="rId8"/>
  </p:sldMasterIdLst>
  <p:notesMasterIdLst>
    <p:notesMasterId r:id="rId29"/>
  </p:notesMasterIdLst>
  <p:handoutMasterIdLst>
    <p:handoutMasterId r:id="rId30"/>
  </p:handoutMasterIdLst>
  <p:sldIdLst>
    <p:sldId id="380" r:id="rId9"/>
    <p:sldId id="453" r:id="rId10"/>
    <p:sldId id="452" r:id="rId11"/>
    <p:sldId id="454" r:id="rId12"/>
    <p:sldId id="455" r:id="rId13"/>
    <p:sldId id="456" r:id="rId14"/>
    <p:sldId id="476" r:id="rId15"/>
    <p:sldId id="478" r:id="rId16"/>
    <p:sldId id="477" r:id="rId17"/>
    <p:sldId id="459" r:id="rId18"/>
    <p:sldId id="460" r:id="rId19"/>
    <p:sldId id="464" r:id="rId20"/>
    <p:sldId id="445" r:id="rId21"/>
    <p:sldId id="449" r:id="rId22"/>
    <p:sldId id="473" r:id="rId23"/>
    <p:sldId id="471" r:id="rId24"/>
    <p:sldId id="472" r:id="rId25"/>
    <p:sldId id="475" r:id="rId26"/>
    <p:sldId id="451" r:id="rId27"/>
    <p:sldId id="462" r:id="rId2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tes, Valerie D - Washington, DC" initials="VDY" lastIdx="8" clrIdx="0"/>
  <p:cmAuthor id="1" name="Paliwal, Manish - Washington, DC" initials="PM-W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7E7"/>
    <a:srgbClr val="7F7F7F"/>
    <a:srgbClr val="2D4E65"/>
    <a:srgbClr val="88AFCA"/>
    <a:srgbClr val="FFFF99"/>
    <a:srgbClr val="E1A3A1"/>
    <a:srgbClr val="E7A19F"/>
    <a:srgbClr val="9A231A"/>
    <a:srgbClr val="00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6980" autoAdjust="0"/>
  </p:normalViewPr>
  <p:slideViewPr>
    <p:cSldViewPr>
      <p:cViewPr varScale="1">
        <p:scale>
          <a:sx n="89" d="100"/>
          <a:sy n="89" d="100"/>
        </p:scale>
        <p:origin x="1258" y="77"/>
      </p:cViewPr>
      <p:guideLst>
        <p:guide orient="horz" pos="2160"/>
        <p:guide pos="2880"/>
      </p:guideLst>
    </p:cSldViewPr>
  </p:slideViewPr>
  <p:outlineViewPr>
    <p:cViewPr>
      <p:scale>
        <a:sx n="33" d="100"/>
        <a:sy n="33" d="100"/>
      </p:scale>
      <p:origin x="0" y="2586"/>
    </p:cViewPr>
  </p:outlineViewPr>
  <p:notesTextViewPr>
    <p:cViewPr>
      <p:scale>
        <a:sx n="1" d="1"/>
        <a:sy n="1" d="1"/>
      </p:scale>
      <p:origin x="0" y="0"/>
    </p:cViewPr>
  </p:notesTextViewPr>
  <p:sorterViewPr>
    <p:cViewPr>
      <p:scale>
        <a:sx n="100" d="100"/>
        <a:sy n="100" d="100"/>
      </p:scale>
      <p:origin x="0" y="0"/>
    </p:cViewPr>
  </p:sorterViewPr>
  <p:notesViewPr>
    <p:cSldViewPr>
      <p:cViewPr>
        <p:scale>
          <a:sx n="130" d="100"/>
          <a:sy n="130" d="100"/>
        </p:scale>
        <p:origin x="-1092" y="193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58928-557B-4254-8B69-2CDCCFD2347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CE07EF8B-7853-488B-AE49-49E4C82AFC7E}">
      <dgm:prSet phldrT="[Text]" custT="1"/>
      <dgm:spPr>
        <a:solidFill>
          <a:srgbClr val="518BB3"/>
        </a:solidFill>
      </dgm:spPr>
      <dgm:t>
        <a:bodyPr/>
        <a:lstStyle/>
        <a:p>
          <a:r>
            <a:rPr lang="en-US" sz="1250" b="1" dirty="0">
              <a:latin typeface="Calibri" panose="020F0502020204030204" pitchFamily="34" charset="0"/>
            </a:rPr>
            <a:t>Release 1 </a:t>
          </a:r>
        </a:p>
      </dgm:t>
    </dgm:pt>
    <dgm:pt modelId="{5FDCFA9F-660A-4F91-BC6D-7662E6A997F6}" type="parTrans" cxnId="{DAF48D7D-6683-46B7-802B-45B7276375F1}">
      <dgm:prSet/>
      <dgm:spPr/>
      <dgm:t>
        <a:bodyPr/>
        <a:lstStyle/>
        <a:p>
          <a:endParaRPr lang="en-US" sz="1250"/>
        </a:p>
      </dgm:t>
    </dgm:pt>
    <dgm:pt modelId="{7FF0E0B6-E10E-47C1-9CD9-A586800CB62C}" type="sibTrans" cxnId="{DAF48D7D-6683-46B7-802B-45B7276375F1}">
      <dgm:prSet/>
      <dgm:spPr/>
      <dgm:t>
        <a:bodyPr/>
        <a:lstStyle/>
        <a:p>
          <a:endParaRPr lang="en-US" sz="1250"/>
        </a:p>
      </dgm:t>
    </dgm:pt>
    <dgm:pt modelId="{01770C14-FE73-4A92-89AC-A7B27B313B02}">
      <dgm:prSet phldrT="[Text]" custT="1"/>
      <dgm:spPr/>
      <dgm:t>
        <a:bodyPr/>
        <a:lstStyle/>
        <a:p>
          <a:pPr algn="l"/>
          <a:r>
            <a:rPr lang="en-GB" sz="1250" b="1" dirty="0">
              <a:solidFill>
                <a:prstClr val="black"/>
              </a:solidFill>
              <a:latin typeface="Calibri" panose="020F0502020204030204" pitchFamily="34" charset="0"/>
            </a:rPr>
            <a:t>Oracle eBilling: </a:t>
          </a:r>
          <a:r>
            <a:rPr lang="en-GB" sz="1250" dirty="0">
              <a:solidFill>
                <a:prstClr val="black"/>
              </a:solidFill>
              <a:latin typeface="Calibri" panose="020F0502020204030204" pitchFamily="34" charset="0"/>
            </a:rPr>
            <a:t>Core Payment Functionality</a:t>
          </a:r>
          <a:endParaRPr lang="en-US" sz="1250" dirty="0">
            <a:latin typeface="Calibri" panose="020F0502020204030204" pitchFamily="34" charset="0"/>
          </a:endParaRPr>
        </a:p>
      </dgm:t>
    </dgm:pt>
    <dgm:pt modelId="{C663569F-1514-453E-8D22-591B387A3AD8}" type="parTrans" cxnId="{B89DF3FE-1A32-4420-BF1B-3559094D5248}">
      <dgm:prSet/>
      <dgm:spPr/>
      <dgm:t>
        <a:bodyPr/>
        <a:lstStyle/>
        <a:p>
          <a:endParaRPr lang="en-US" sz="1250"/>
        </a:p>
      </dgm:t>
    </dgm:pt>
    <dgm:pt modelId="{483FDC34-B28F-485A-B6E3-4FF3D0B0F917}" type="sibTrans" cxnId="{B89DF3FE-1A32-4420-BF1B-3559094D5248}">
      <dgm:prSet/>
      <dgm:spPr/>
      <dgm:t>
        <a:bodyPr/>
        <a:lstStyle/>
        <a:p>
          <a:endParaRPr lang="en-US" sz="1250"/>
        </a:p>
      </dgm:t>
    </dgm:pt>
    <dgm:pt modelId="{C353BD97-5081-4F19-B486-3EBDBA3F906D}">
      <dgm:prSet phldrT="[Text]" custT="1"/>
      <dgm:spPr/>
      <dgm:t>
        <a:bodyPr/>
        <a:lstStyle/>
        <a:p>
          <a:pPr algn="l"/>
          <a:r>
            <a:rPr lang="en-GB" sz="1250" b="1" dirty="0">
              <a:solidFill>
                <a:prstClr val="black"/>
              </a:solidFill>
              <a:latin typeface="Calibri" panose="020F0502020204030204" pitchFamily="34" charset="0"/>
            </a:rPr>
            <a:t>Oracle AR: </a:t>
          </a:r>
          <a:r>
            <a:rPr lang="en-GB" sz="1250" dirty="0">
              <a:solidFill>
                <a:prstClr val="black"/>
              </a:solidFill>
              <a:latin typeface="Calibri" panose="020F0502020204030204" pitchFamily="34" charset="0"/>
            </a:rPr>
            <a:t>Accounting processing for </a:t>
          </a:r>
          <a:r>
            <a:rPr lang="en-GB" sz="1250" dirty="0" err="1">
              <a:solidFill>
                <a:prstClr val="black"/>
              </a:solidFill>
              <a:latin typeface="Calibri" panose="020F0502020204030204" pitchFamily="34" charset="0"/>
            </a:rPr>
            <a:t>ePOBOL</a:t>
          </a:r>
          <a:endParaRPr lang="en-US" sz="1250" dirty="0">
            <a:latin typeface="Calibri" panose="020F0502020204030204" pitchFamily="34" charset="0"/>
          </a:endParaRPr>
        </a:p>
      </dgm:t>
    </dgm:pt>
    <dgm:pt modelId="{EFC766F3-EBDC-4FC3-81E6-6B3045C5E355}" type="parTrans" cxnId="{35C903D7-3703-4F23-9D36-705FEBAC2D39}">
      <dgm:prSet/>
      <dgm:spPr/>
      <dgm:t>
        <a:bodyPr/>
        <a:lstStyle/>
        <a:p>
          <a:endParaRPr lang="en-US" sz="1250"/>
        </a:p>
      </dgm:t>
    </dgm:pt>
    <dgm:pt modelId="{4F69A72E-B298-456B-8451-29B4179122B6}" type="sibTrans" cxnId="{35C903D7-3703-4F23-9D36-705FEBAC2D39}">
      <dgm:prSet/>
      <dgm:spPr/>
      <dgm:t>
        <a:bodyPr/>
        <a:lstStyle/>
        <a:p>
          <a:endParaRPr lang="en-US" sz="1250"/>
        </a:p>
      </dgm:t>
    </dgm:pt>
    <dgm:pt modelId="{CE3D4119-F993-4D5F-A3C2-6747B87036EC}">
      <dgm:prSet phldrT="[Text]" custT="1"/>
      <dgm:spPr>
        <a:solidFill>
          <a:srgbClr val="518BB3"/>
        </a:solidFill>
      </dgm:spPr>
      <dgm:t>
        <a:bodyPr/>
        <a:lstStyle/>
        <a:p>
          <a:r>
            <a:rPr lang="en-US" sz="1250" b="1" dirty="0">
              <a:latin typeface="Calibri" panose="020F0502020204030204" pitchFamily="34" charset="0"/>
            </a:rPr>
            <a:t>Release 3</a:t>
          </a:r>
        </a:p>
      </dgm:t>
    </dgm:pt>
    <dgm:pt modelId="{6BFC5D73-C20B-404E-A6FA-CFDEA2C960E2}" type="parTrans" cxnId="{62154D0B-A659-4401-93FE-9DF56BDA8D2D}">
      <dgm:prSet/>
      <dgm:spPr/>
      <dgm:t>
        <a:bodyPr/>
        <a:lstStyle/>
        <a:p>
          <a:endParaRPr lang="en-US" sz="1250"/>
        </a:p>
      </dgm:t>
    </dgm:pt>
    <dgm:pt modelId="{0ECEB22C-692B-46D7-8834-5B9E3ADA21D4}" type="sibTrans" cxnId="{62154D0B-A659-4401-93FE-9DF56BDA8D2D}">
      <dgm:prSet/>
      <dgm:spPr/>
      <dgm:t>
        <a:bodyPr/>
        <a:lstStyle/>
        <a:p>
          <a:endParaRPr lang="en-US" sz="1250"/>
        </a:p>
      </dgm:t>
    </dgm:pt>
    <dgm:pt modelId="{87D22101-20A6-4C33-926A-BEADF06E19D2}">
      <dgm:prSet phldrT="[Text]" custT="1"/>
      <dgm:spPr/>
      <dgm:t>
        <a:bodyPr/>
        <a:lstStyle/>
        <a:p>
          <a:pPr algn="l"/>
          <a:endParaRPr lang="en-US" sz="1250" dirty="0">
            <a:latin typeface="Calibri" panose="020F0502020204030204" pitchFamily="34" charset="0"/>
          </a:endParaRPr>
        </a:p>
      </dgm:t>
    </dgm:pt>
    <dgm:pt modelId="{00FAE31F-46E8-4324-BAF0-E9B901CEB65C}" type="parTrans" cxnId="{5DFB6C7E-26B3-48B6-A193-6C7A00E9C91C}">
      <dgm:prSet/>
      <dgm:spPr/>
      <dgm:t>
        <a:bodyPr/>
        <a:lstStyle/>
        <a:p>
          <a:endParaRPr lang="en-US" sz="1250"/>
        </a:p>
      </dgm:t>
    </dgm:pt>
    <dgm:pt modelId="{965CF2C6-2F0D-455D-9EA7-79FBF9C35AF7}" type="sibTrans" cxnId="{5DFB6C7E-26B3-48B6-A193-6C7A00E9C91C}">
      <dgm:prSet/>
      <dgm:spPr/>
      <dgm:t>
        <a:bodyPr/>
        <a:lstStyle/>
        <a:p>
          <a:endParaRPr lang="en-US" sz="1250"/>
        </a:p>
      </dgm:t>
    </dgm:pt>
    <dgm:pt modelId="{CB64B124-0756-42BD-AC07-8018739496A9}">
      <dgm:prSet phldrT="[Text]" custT="1"/>
      <dgm:spPr/>
      <dgm:t>
        <a:bodyPr/>
        <a:lstStyle/>
        <a:p>
          <a:pPr algn="l"/>
          <a:r>
            <a:rPr lang="en-GB" sz="1250" b="1" dirty="0">
              <a:solidFill>
                <a:prstClr val="black"/>
              </a:solidFill>
              <a:latin typeface="Calibri" panose="020F0502020204030204" pitchFamily="34" charset="0"/>
            </a:rPr>
            <a:t>Oracle AR: </a:t>
          </a:r>
          <a:r>
            <a:rPr lang="en-GB" sz="1250" dirty="0">
              <a:solidFill>
                <a:prstClr val="black"/>
              </a:solidFill>
              <a:latin typeface="Calibri" panose="020F0502020204030204" pitchFamily="34" charset="0"/>
            </a:rPr>
            <a:t>Accounting processing for NCMS, AEC/SSACS, USPS CA, and PC Postage</a:t>
          </a:r>
          <a:endParaRPr lang="en-US" sz="1250" dirty="0">
            <a:latin typeface="Calibri" panose="020F0502020204030204" pitchFamily="34" charset="0"/>
          </a:endParaRPr>
        </a:p>
      </dgm:t>
    </dgm:pt>
    <dgm:pt modelId="{9835B8B9-E554-4E91-9E0D-DBAA13485E1E}" type="parTrans" cxnId="{2D9E7F00-F990-4D81-AF50-577DD355216F}">
      <dgm:prSet/>
      <dgm:spPr/>
      <dgm:t>
        <a:bodyPr/>
        <a:lstStyle/>
        <a:p>
          <a:endParaRPr lang="en-US" sz="1250"/>
        </a:p>
      </dgm:t>
    </dgm:pt>
    <dgm:pt modelId="{A4DCACB2-4AAB-417A-87C4-A2C2AF72AA9A}" type="sibTrans" cxnId="{2D9E7F00-F990-4D81-AF50-577DD355216F}">
      <dgm:prSet/>
      <dgm:spPr/>
      <dgm:t>
        <a:bodyPr/>
        <a:lstStyle/>
        <a:p>
          <a:endParaRPr lang="en-US" sz="1250"/>
        </a:p>
      </dgm:t>
    </dgm:pt>
    <dgm:pt modelId="{BFB45074-DEC7-4134-884E-4C31D5E23CA8}">
      <dgm:prSet custT="1"/>
      <dgm:spPr>
        <a:solidFill>
          <a:srgbClr val="518BB3"/>
        </a:solidFill>
      </dgm:spPr>
      <dgm:t>
        <a:bodyPr/>
        <a:lstStyle/>
        <a:p>
          <a:r>
            <a:rPr lang="en-US" sz="1250" b="1" dirty="0">
              <a:latin typeface="Calibri" panose="020F0502020204030204" pitchFamily="34" charset="0"/>
            </a:rPr>
            <a:t>Release 2</a:t>
          </a:r>
        </a:p>
      </dgm:t>
    </dgm:pt>
    <dgm:pt modelId="{7BFC424D-0BC0-4541-BFE5-FAFE037DD775}" type="parTrans" cxnId="{5CA86660-CC08-4635-8120-2CF664D65732}">
      <dgm:prSet/>
      <dgm:spPr/>
      <dgm:t>
        <a:bodyPr/>
        <a:lstStyle/>
        <a:p>
          <a:endParaRPr lang="en-US" sz="1250"/>
        </a:p>
      </dgm:t>
    </dgm:pt>
    <dgm:pt modelId="{08256802-3C6E-4DBB-BD0B-75A51C21457C}" type="sibTrans" cxnId="{5CA86660-CC08-4635-8120-2CF664D65732}">
      <dgm:prSet/>
      <dgm:spPr/>
      <dgm:t>
        <a:bodyPr/>
        <a:lstStyle/>
        <a:p>
          <a:endParaRPr lang="en-US" sz="1250"/>
        </a:p>
      </dgm:t>
    </dgm:pt>
    <dgm:pt modelId="{DA3EEC2D-B1CE-4AE3-99E5-23F1B4CF0A5F}">
      <dgm:prSet custT="1"/>
      <dgm:spPr/>
      <dgm:t>
        <a:bodyPr/>
        <a:lstStyle/>
        <a:p>
          <a:pPr algn="l"/>
          <a:endParaRPr lang="en-US" sz="1250" dirty="0">
            <a:latin typeface="Calibri" panose="020F0502020204030204" pitchFamily="34" charset="0"/>
          </a:endParaRPr>
        </a:p>
      </dgm:t>
    </dgm:pt>
    <dgm:pt modelId="{DB35E153-F71A-4657-9526-C79DF0BB9BD4}" type="parTrans" cxnId="{E5F39BAD-A4BF-48A9-999D-5C3E29B0040A}">
      <dgm:prSet/>
      <dgm:spPr/>
      <dgm:t>
        <a:bodyPr/>
        <a:lstStyle/>
        <a:p>
          <a:endParaRPr lang="en-US" sz="1250"/>
        </a:p>
      </dgm:t>
    </dgm:pt>
    <dgm:pt modelId="{5EE36639-29CA-41B2-AB82-4A66FDF40ADA}" type="sibTrans" cxnId="{E5F39BAD-A4BF-48A9-999D-5C3E29B0040A}">
      <dgm:prSet/>
      <dgm:spPr/>
      <dgm:t>
        <a:bodyPr/>
        <a:lstStyle/>
        <a:p>
          <a:endParaRPr lang="en-US" sz="1250"/>
        </a:p>
      </dgm:t>
    </dgm:pt>
    <dgm:pt modelId="{B74ACCF4-44AF-4D4F-8BDC-F337245B5DD9}">
      <dgm:prSet custT="1"/>
      <dgm:spPr/>
      <dgm:t>
        <a:bodyPr/>
        <a:lstStyle/>
        <a:p>
          <a:pPr algn="l"/>
          <a:r>
            <a:rPr lang="en-GB" sz="1250" b="1" dirty="0">
              <a:solidFill>
                <a:prstClr val="black"/>
              </a:solidFill>
              <a:latin typeface="Calibri" panose="020F0502020204030204" pitchFamily="34" charset="0"/>
            </a:rPr>
            <a:t>Oracle AR: </a:t>
          </a:r>
          <a:r>
            <a:rPr lang="en-GB" sz="1250" dirty="0">
              <a:solidFill>
                <a:prstClr val="black"/>
              </a:solidFill>
              <a:latin typeface="Calibri" panose="020F0502020204030204" pitchFamily="34" charset="0"/>
            </a:rPr>
            <a:t>Accounting processing for </a:t>
          </a:r>
          <a:r>
            <a:rPr lang="en-GB" sz="1250" i="1" dirty="0" err="1">
              <a:solidFill>
                <a:prstClr val="black"/>
              </a:solidFill>
              <a:latin typeface="Calibri" panose="020F0502020204030204" pitchFamily="34" charset="0"/>
            </a:rPr>
            <a:t>PostalOne</a:t>
          </a:r>
          <a:r>
            <a:rPr lang="en-GB" sz="1250" i="1" dirty="0">
              <a:solidFill>
                <a:prstClr val="black"/>
              </a:solidFill>
              <a:latin typeface="Calibri" panose="020F0502020204030204" pitchFamily="34" charset="0"/>
            </a:rPr>
            <a:t>! </a:t>
          </a:r>
          <a:r>
            <a:rPr lang="en-GB" sz="1250" dirty="0">
              <a:solidFill>
                <a:prstClr val="black"/>
              </a:solidFill>
              <a:latin typeface="Calibri" panose="020F0502020204030204" pitchFamily="34" charset="0"/>
            </a:rPr>
            <a:t>and deposits</a:t>
          </a:r>
          <a:endParaRPr lang="en-US" sz="1250" dirty="0">
            <a:latin typeface="Calibri" panose="020F0502020204030204" pitchFamily="34" charset="0"/>
          </a:endParaRPr>
        </a:p>
      </dgm:t>
    </dgm:pt>
    <dgm:pt modelId="{233277C1-7A76-4EAA-B0A3-6327D7A4EF21}" type="parTrans" cxnId="{45585218-B5BF-45FB-8244-FD3D5BA2C4DB}">
      <dgm:prSet/>
      <dgm:spPr/>
      <dgm:t>
        <a:bodyPr/>
        <a:lstStyle/>
        <a:p>
          <a:endParaRPr lang="en-US" sz="1250"/>
        </a:p>
      </dgm:t>
    </dgm:pt>
    <dgm:pt modelId="{E31F32C9-5962-401F-A476-F63A864786DA}" type="sibTrans" cxnId="{45585218-B5BF-45FB-8244-FD3D5BA2C4DB}">
      <dgm:prSet/>
      <dgm:spPr/>
      <dgm:t>
        <a:bodyPr/>
        <a:lstStyle/>
        <a:p>
          <a:endParaRPr lang="en-US" sz="1250"/>
        </a:p>
      </dgm:t>
    </dgm:pt>
    <dgm:pt modelId="{5A5C4BBB-F3C6-4783-AA58-6E387FBCA088}">
      <dgm:prSet custT="1"/>
      <dgm:spPr/>
      <dgm:t>
        <a:bodyPr/>
        <a:lstStyle/>
        <a:p>
          <a:pPr algn="l"/>
          <a:r>
            <a:rPr lang="en-GB" sz="1250" b="1" dirty="0">
              <a:solidFill>
                <a:prstClr val="black"/>
              </a:solidFill>
              <a:latin typeface="Calibri" panose="020F0502020204030204" pitchFamily="34" charset="0"/>
            </a:rPr>
            <a:t>Global Payment: </a:t>
          </a:r>
          <a:r>
            <a:rPr lang="en-GB" sz="1250" dirty="0">
              <a:solidFill>
                <a:prstClr val="black"/>
              </a:solidFill>
              <a:latin typeface="Calibri" panose="020F0502020204030204" pitchFamily="34" charset="0"/>
            </a:rPr>
            <a:t>Process ACH Debit transactions for </a:t>
          </a:r>
          <a:r>
            <a:rPr lang="en-GB" sz="1250" dirty="0" err="1">
              <a:solidFill>
                <a:prstClr val="black"/>
              </a:solidFill>
              <a:latin typeface="Calibri" panose="020F0502020204030204" pitchFamily="34" charset="0"/>
            </a:rPr>
            <a:t>PostalOne</a:t>
          </a:r>
          <a:endParaRPr lang="en-US" sz="1250" dirty="0">
            <a:latin typeface="Calibri" panose="020F0502020204030204" pitchFamily="34" charset="0"/>
          </a:endParaRPr>
        </a:p>
      </dgm:t>
    </dgm:pt>
    <dgm:pt modelId="{9B066283-67B6-4BE2-93E9-1D96A14958AA}" type="parTrans" cxnId="{952D7C5C-0011-4A4F-8132-5737C3DC27FB}">
      <dgm:prSet/>
      <dgm:spPr/>
      <dgm:t>
        <a:bodyPr/>
        <a:lstStyle/>
        <a:p>
          <a:endParaRPr lang="en-US" sz="1250"/>
        </a:p>
      </dgm:t>
    </dgm:pt>
    <dgm:pt modelId="{82F880EB-6F8E-4530-ACF1-8E93D4DA8070}" type="sibTrans" cxnId="{952D7C5C-0011-4A4F-8132-5737C3DC27FB}">
      <dgm:prSet/>
      <dgm:spPr/>
      <dgm:t>
        <a:bodyPr/>
        <a:lstStyle/>
        <a:p>
          <a:endParaRPr lang="en-US" sz="1250"/>
        </a:p>
      </dgm:t>
    </dgm:pt>
    <dgm:pt modelId="{1DA8FAC0-EB01-4030-B2F1-B4AF1004F8FA}">
      <dgm:prSet custT="1"/>
      <dgm:spPr/>
      <dgm:t>
        <a:bodyPr/>
        <a:lstStyle/>
        <a:p>
          <a:pPr algn="l"/>
          <a:r>
            <a:rPr lang="en-GB" sz="1250" b="1" dirty="0">
              <a:solidFill>
                <a:prstClr val="black"/>
              </a:solidFill>
              <a:latin typeface="Calibri" panose="020F0502020204030204" pitchFamily="34" charset="0"/>
            </a:rPr>
            <a:t>Global Payment: </a:t>
          </a:r>
          <a:r>
            <a:rPr lang="en-GB" sz="1250" dirty="0">
              <a:solidFill>
                <a:prstClr val="black"/>
              </a:solidFill>
              <a:latin typeface="Calibri" panose="020F0502020204030204" pitchFamily="34" charset="0"/>
            </a:rPr>
            <a:t>Process ACH Debit transactions for ePOBOL</a:t>
          </a:r>
          <a:endParaRPr lang="en-US" sz="1250" dirty="0">
            <a:latin typeface="Calibri" panose="020F0502020204030204" pitchFamily="34" charset="0"/>
          </a:endParaRPr>
        </a:p>
      </dgm:t>
    </dgm:pt>
    <dgm:pt modelId="{9B6A587D-AD46-4982-AE02-8C77A501A8AD}" type="parTrans" cxnId="{15FEFFD5-5883-4ADF-A30B-B02DDDBC9C4F}">
      <dgm:prSet/>
      <dgm:spPr/>
      <dgm:t>
        <a:bodyPr/>
        <a:lstStyle/>
        <a:p>
          <a:endParaRPr lang="en-US" sz="1250"/>
        </a:p>
      </dgm:t>
    </dgm:pt>
    <dgm:pt modelId="{FFBF6EB8-AA96-463C-91E6-BF341D879D09}" type="sibTrans" cxnId="{15FEFFD5-5883-4ADF-A30B-B02DDDBC9C4F}">
      <dgm:prSet/>
      <dgm:spPr/>
      <dgm:t>
        <a:bodyPr/>
        <a:lstStyle/>
        <a:p>
          <a:endParaRPr lang="en-US" sz="1250"/>
        </a:p>
      </dgm:t>
    </dgm:pt>
    <dgm:pt modelId="{3D46084F-607B-4C05-968F-C77B89B33DFA}">
      <dgm:prSet custT="1"/>
      <dgm:spPr/>
      <dgm:t>
        <a:bodyPr/>
        <a:lstStyle/>
        <a:p>
          <a:pPr algn="l"/>
          <a:r>
            <a:rPr lang="en-GB" sz="1250" b="1" dirty="0">
              <a:solidFill>
                <a:prstClr val="black"/>
              </a:solidFill>
              <a:latin typeface="Calibri" panose="020F0502020204030204" pitchFamily="34" charset="0"/>
            </a:rPr>
            <a:t>Business Customer Gateway: </a:t>
          </a:r>
          <a:r>
            <a:rPr lang="en-GB" sz="1250" b="0" dirty="0">
              <a:solidFill>
                <a:prstClr val="black"/>
              </a:solidFill>
              <a:latin typeface="Calibri" panose="020F0502020204030204" pitchFamily="34" charset="0"/>
            </a:rPr>
            <a:t>Add 2 New </a:t>
          </a:r>
          <a:r>
            <a:rPr lang="en-GB" sz="1250" dirty="0">
              <a:solidFill>
                <a:prstClr val="black"/>
              </a:solidFill>
              <a:latin typeface="Calibri" panose="020F0502020204030204" pitchFamily="34" charset="0"/>
            </a:rPr>
            <a:t>Services - Enterprise Payment and ePOBOL  </a:t>
          </a:r>
          <a:endParaRPr lang="en-US" sz="1250" dirty="0">
            <a:latin typeface="Calibri" panose="020F0502020204030204" pitchFamily="34" charset="0"/>
          </a:endParaRPr>
        </a:p>
      </dgm:t>
    </dgm:pt>
    <dgm:pt modelId="{EF33118C-B0B6-4C20-BA52-76EFB6E5B46D}" type="parTrans" cxnId="{9F050789-5034-46DE-A827-EA086FFDFB90}">
      <dgm:prSet/>
      <dgm:spPr/>
      <dgm:t>
        <a:bodyPr/>
        <a:lstStyle/>
        <a:p>
          <a:endParaRPr lang="en-US" sz="1250"/>
        </a:p>
      </dgm:t>
    </dgm:pt>
    <dgm:pt modelId="{26719875-272D-41B4-9B9A-884455109E2F}" type="sibTrans" cxnId="{9F050789-5034-46DE-A827-EA086FFDFB90}">
      <dgm:prSet/>
      <dgm:spPr/>
      <dgm:t>
        <a:bodyPr/>
        <a:lstStyle/>
        <a:p>
          <a:endParaRPr lang="en-US" sz="1250"/>
        </a:p>
      </dgm:t>
    </dgm:pt>
    <dgm:pt modelId="{08A97B7D-85F7-40B1-BE5F-A0D533DBE0BE}">
      <dgm:prSet custT="1"/>
      <dgm:spPr/>
      <dgm:t>
        <a:bodyPr/>
        <a:lstStyle/>
        <a:p>
          <a:pPr algn="l"/>
          <a:r>
            <a:rPr lang="en-GB" sz="1250" b="1" dirty="0">
              <a:solidFill>
                <a:prstClr val="black"/>
              </a:solidFill>
              <a:latin typeface="Calibri" panose="020F0502020204030204" pitchFamily="34" charset="0"/>
            </a:rPr>
            <a:t>ePOBOL: </a:t>
          </a:r>
          <a:r>
            <a:rPr lang="en-GB" sz="1250" dirty="0">
              <a:solidFill>
                <a:prstClr val="black"/>
              </a:solidFill>
              <a:latin typeface="Calibri" panose="020F0502020204030204" pitchFamily="34" charset="0"/>
            </a:rPr>
            <a:t>Reserve/Manage PO Boxes, Callers &amp; Reserves online &amp; pay using Enterprise Payment</a:t>
          </a:r>
          <a:endParaRPr lang="en-US" sz="1250" dirty="0">
            <a:latin typeface="Calibri" panose="020F0502020204030204" pitchFamily="34" charset="0"/>
          </a:endParaRPr>
        </a:p>
      </dgm:t>
    </dgm:pt>
    <dgm:pt modelId="{2D26FAA1-5687-4359-B4D6-DCB57B7CDD4D}" type="parTrans" cxnId="{AB9FD06C-8D68-4604-A109-F28336AA5907}">
      <dgm:prSet/>
      <dgm:spPr/>
      <dgm:t>
        <a:bodyPr/>
        <a:lstStyle/>
        <a:p>
          <a:endParaRPr lang="en-US" sz="1250"/>
        </a:p>
      </dgm:t>
    </dgm:pt>
    <dgm:pt modelId="{8F5B8622-5ADE-401E-86D4-5CB4DE7BCEFF}" type="sibTrans" cxnId="{AB9FD06C-8D68-4604-A109-F28336AA5907}">
      <dgm:prSet/>
      <dgm:spPr/>
      <dgm:t>
        <a:bodyPr/>
        <a:lstStyle/>
        <a:p>
          <a:endParaRPr lang="en-US" sz="1250"/>
        </a:p>
      </dgm:t>
    </dgm:pt>
    <dgm:pt modelId="{AC9EFE0C-D1AF-46C5-9ACE-FBF79E1FE925}">
      <dgm:prSet custT="1"/>
      <dgm:spPr/>
      <dgm:t>
        <a:bodyPr/>
        <a:lstStyle/>
        <a:p>
          <a:pPr algn="l"/>
          <a:r>
            <a:rPr lang="en-GB" sz="1250" b="1" dirty="0">
              <a:solidFill>
                <a:prstClr val="black"/>
              </a:solidFill>
              <a:latin typeface="Calibri" panose="020F0502020204030204" pitchFamily="34" charset="0"/>
            </a:rPr>
            <a:t>RSS: </a:t>
          </a:r>
          <a:r>
            <a:rPr lang="en-GB" sz="1250" dirty="0">
              <a:solidFill>
                <a:prstClr val="black"/>
              </a:solidFill>
              <a:latin typeface="Calibri" panose="020F0502020204030204" pitchFamily="34" charset="0"/>
            </a:rPr>
            <a:t>ePOBOL refunds at retail will go back to Enterprise Payment Account</a:t>
          </a:r>
          <a:endParaRPr lang="en-US" sz="1250" dirty="0">
            <a:latin typeface="Calibri" panose="020F0502020204030204" pitchFamily="34" charset="0"/>
          </a:endParaRPr>
        </a:p>
      </dgm:t>
    </dgm:pt>
    <dgm:pt modelId="{4E6DB73E-43A0-4405-B64D-E86666466956}" type="parTrans" cxnId="{AD00CD0C-878F-4AC5-89AC-F979A68C27F9}">
      <dgm:prSet/>
      <dgm:spPr/>
      <dgm:t>
        <a:bodyPr/>
        <a:lstStyle/>
        <a:p>
          <a:endParaRPr lang="en-US" sz="1250"/>
        </a:p>
      </dgm:t>
    </dgm:pt>
    <dgm:pt modelId="{70C8450D-BC38-4288-9CDA-269A22FD0F42}" type="sibTrans" cxnId="{AD00CD0C-878F-4AC5-89AC-F979A68C27F9}">
      <dgm:prSet/>
      <dgm:spPr/>
      <dgm:t>
        <a:bodyPr/>
        <a:lstStyle/>
        <a:p>
          <a:endParaRPr lang="en-US" sz="1250"/>
        </a:p>
      </dgm:t>
    </dgm:pt>
    <dgm:pt modelId="{3EA957D2-7344-4C48-B4CD-B255ACE807EF}">
      <dgm:prSet custT="1"/>
      <dgm:spPr/>
      <dgm:t>
        <a:bodyPr/>
        <a:lstStyle/>
        <a:p>
          <a:pPr algn="l"/>
          <a:r>
            <a:rPr lang="en-GB" sz="1250" b="1" dirty="0">
              <a:solidFill>
                <a:prstClr val="black"/>
              </a:solidFill>
              <a:latin typeface="Calibri" panose="020F0502020204030204" pitchFamily="34" charset="0"/>
            </a:rPr>
            <a:t>Global Payment: </a:t>
          </a:r>
          <a:r>
            <a:rPr lang="en-GB" sz="1250" dirty="0">
              <a:solidFill>
                <a:prstClr val="black"/>
              </a:solidFill>
              <a:latin typeface="Calibri" panose="020F0502020204030204" pitchFamily="34" charset="0"/>
            </a:rPr>
            <a:t>Process ACH Debit transactions for NCMS, AEC/ SSACS, USPS CA, and PC Postage</a:t>
          </a:r>
          <a:endParaRPr lang="en-US" sz="1250" dirty="0">
            <a:latin typeface="Calibri" panose="020F0502020204030204" pitchFamily="34" charset="0"/>
          </a:endParaRPr>
        </a:p>
      </dgm:t>
    </dgm:pt>
    <dgm:pt modelId="{7383079F-8366-42A9-BF1A-E4E2D825555B}" type="parTrans" cxnId="{12B84C28-B868-46A1-AF7F-F7D721B76DEA}">
      <dgm:prSet/>
      <dgm:spPr/>
      <dgm:t>
        <a:bodyPr/>
        <a:lstStyle/>
        <a:p>
          <a:endParaRPr lang="en-US" sz="1250"/>
        </a:p>
      </dgm:t>
    </dgm:pt>
    <dgm:pt modelId="{CAC4CD5E-1E6E-431B-BF4C-7C16557BA09F}" type="sibTrans" cxnId="{12B84C28-B868-46A1-AF7F-F7D721B76DEA}">
      <dgm:prSet/>
      <dgm:spPr/>
      <dgm:t>
        <a:bodyPr/>
        <a:lstStyle/>
        <a:p>
          <a:endParaRPr lang="en-US" sz="1250"/>
        </a:p>
      </dgm:t>
    </dgm:pt>
    <dgm:pt modelId="{4C988367-8F07-4C50-909D-3D1360DCE6AB}">
      <dgm:prSet custT="1"/>
      <dgm:spPr/>
      <dgm:t>
        <a:bodyPr/>
        <a:lstStyle/>
        <a:p>
          <a:pPr algn="l"/>
          <a:r>
            <a:rPr lang="en-GB" sz="1250" b="1" dirty="0">
              <a:solidFill>
                <a:prstClr val="black"/>
              </a:solidFill>
              <a:latin typeface="Calibri" panose="020F0502020204030204" pitchFamily="34" charset="0"/>
            </a:rPr>
            <a:t>Business Customer Gateway: </a:t>
          </a:r>
          <a:r>
            <a:rPr lang="en-GB" sz="1250" dirty="0">
              <a:solidFill>
                <a:prstClr val="black"/>
              </a:solidFill>
              <a:latin typeface="Calibri" panose="020F0502020204030204" pitchFamily="34" charset="0"/>
            </a:rPr>
            <a:t>Add New Service – USPS Corporate Account</a:t>
          </a:r>
          <a:endParaRPr lang="en-US" sz="1250" dirty="0">
            <a:latin typeface="Calibri" panose="020F0502020204030204" pitchFamily="34" charset="0"/>
          </a:endParaRPr>
        </a:p>
      </dgm:t>
    </dgm:pt>
    <dgm:pt modelId="{CE26ADB7-6C0B-42D6-A393-85CC55941D4B}" type="parTrans" cxnId="{427A225A-1EBF-4470-861D-78CDFD3B8CFB}">
      <dgm:prSet/>
      <dgm:spPr/>
      <dgm:t>
        <a:bodyPr/>
        <a:lstStyle/>
        <a:p>
          <a:endParaRPr lang="en-US" sz="1250"/>
        </a:p>
      </dgm:t>
    </dgm:pt>
    <dgm:pt modelId="{D0ABAB7F-25A2-4004-A132-93C35684C94B}" type="sibTrans" cxnId="{427A225A-1EBF-4470-861D-78CDFD3B8CFB}">
      <dgm:prSet/>
      <dgm:spPr/>
      <dgm:t>
        <a:bodyPr/>
        <a:lstStyle/>
        <a:p>
          <a:endParaRPr lang="en-US" sz="1250"/>
        </a:p>
      </dgm:t>
    </dgm:pt>
    <dgm:pt modelId="{A4117B75-F7D5-4EC0-B75B-3F6475A1EC5E}">
      <dgm:prSet custT="1"/>
      <dgm:spPr/>
      <dgm:t>
        <a:bodyPr/>
        <a:lstStyle/>
        <a:p>
          <a:pPr algn="l"/>
          <a:r>
            <a:rPr lang="en-US" sz="1250" b="1" dirty="0">
              <a:latin typeface="Calibri" panose="020F0502020204030204" pitchFamily="34" charset="0"/>
            </a:rPr>
            <a:t>CAPS Migration: </a:t>
          </a:r>
          <a:r>
            <a:rPr lang="en-US" sz="1250" dirty="0">
              <a:latin typeface="Calibri" panose="020F0502020204030204" pitchFamily="34" charset="0"/>
            </a:rPr>
            <a:t>Switch existing </a:t>
          </a:r>
          <a:r>
            <a:rPr lang="en-US" sz="1250" dirty="0" err="1">
              <a:latin typeface="Calibri" panose="020F0502020204030204" pitchFamily="34" charset="0"/>
            </a:rPr>
            <a:t>PostalOne</a:t>
          </a:r>
          <a:r>
            <a:rPr lang="en-US" sz="1250" dirty="0">
              <a:latin typeface="Calibri" panose="020F0502020204030204" pitchFamily="34" charset="0"/>
            </a:rPr>
            <a:t>! CAPs customers to Enterprise Payment</a:t>
          </a:r>
        </a:p>
      </dgm:t>
    </dgm:pt>
    <dgm:pt modelId="{F0B42752-C055-4151-A499-6D0FED030483}" type="parTrans" cxnId="{E8A89279-2AD8-43A3-A5E6-F39093B39BD7}">
      <dgm:prSet/>
      <dgm:spPr/>
      <dgm:t>
        <a:bodyPr/>
        <a:lstStyle/>
        <a:p>
          <a:endParaRPr lang="en-US" sz="1250"/>
        </a:p>
      </dgm:t>
    </dgm:pt>
    <dgm:pt modelId="{3EA50298-6333-49F8-9E1A-9B4476BB1690}" type="sibTrans" cxnId="{E8A89279-2AD8-43A3-A5E6-F39093B39BD7}">
      <dgm:prSet/>
      <dgm:spPr/>
      <dgm:t>
        <a:bodyPr/>
        <a:lstStyle/>
        <a:p>
          <a:endParaRPr lang="en-US" sz="1250"/>
        </a:p>
      </dgm:t>
    </dgm:pt>
    <dgm:pt modelId="{9858BFB8-2C79-46A2-8D6F-A56714223C15}">
      <dgm:prSet custT="1"/>
      <dgm:spPr/>
      <dgm:t>
        <a:bodyPr/>
        <a:lstStyle/>
        <a:p>
          <a:pPr algn="l"/>
          <a:r>
            <a:rPr lang="en-US" sz="1250" b="1" dirty="0">
              <a:latin typeface="Calibri" panose="020F0502020204030204" pitchFamily="34" charset="0"/>
            </a:rPr>
            <a:t>USPS CA: </a:t>
          </a:r>
          <a:r>
            <a:rPr lang="en-US" sz="1250" dirty="0">
              <a:latin typeface="Calibri" panose="020F0502020204030204" pitchFamily="34" charset="0"/>
            </a:rPr>
            <a:t>Pay and manage USPS CA using Enterprise Payment Account</a:t>
          </a:r>
        </a:p>
      </dgm:t>
    </dgm:pt>
    <dgm:pt modelId="{19EA0E8F-F123-472D-80B2-97D985D2DFD6}" type="parTrans" cxnId="{9BB3F39E-3472-4617-95C7-F214AAB21A77}">
      <dgm:prSet/>
      <dgm:spPr/>
      <dgm:t>
        <a:bodyPr/>
        <a:lstStyle/>
        <a:p>
          <a:endParaRPr lang="en-US" sz="1250"/>
        </a:p>
      </dgm:t>
    </dgm:pt>
    <dgm:pt modelId="{766E71E3-069A-41E8-81DC-B1D557E81654}" type="sibTrans" cxnId="{9BB3F39E-3472-4617-95C7-F214AAB21A77}">
      <dgm:prSet/>
      <dgm:spPr/>
      <dgm:t>
        <a:bodyPr/>
        <a:lstStyle/>
        <a:p>
          <a:endParaRPr lang="en-US" sz="1250"/>
        </a:p>
      </dgm:t>
    </dgm:pt>
    <dgm:pt modelId="{A184FA3F-4712-4AAB-A57F-6F98B207692C}">
      <dgm:prSet custT="1"/>
      <dgm:spPr/>
      <dgm:t>
        <a:bodyPr/>
        <a:lstStyle/>
        <a:p>
          <a:pPr algn="l"/>
          <a:r>
            <a:rPr lang="en-US" sz="1250" b="1" i="0" dirty="0">
              <a:latin typeface="Calibri" panose="020F0502020204030204" pitchFamily="34" charset="0"/>
            </a:rPr>
            <a:t>PostalOne!: </a:t>
          </a:r>
          <a:r>
            <a:rPr lang="en-US" sz="1250" dirty="0">
              <a:latin typeface="Calibri" panose="020F0502020204030204" pitchFamily="34" charset="0"/>
            </a:rPr>
            <a:t>Pay for Permits and non-permit mailings within PO! with Enterprise Payment Account</a:t>
          </a:r>
          <a:endParaRPr lang="en-US" sz="1250" dirty="0"/>
        </a:p>
      </dgm:t>
    </dgm:pt>
    <dgm:pt modelId="{520DC300-654B-4F86-B4BC-402B8FCBA1EC}" type="parTrans" cxnId="{98F0B8E0-EEFD-42A6-A1A5-373BC6863BED}">
      <dgm:prSet/>
      <dgm:spPr/>
      <dgm:t>
        <a:bodyPr/>
        <a:lstStyle/>
        <a:p>
          <a:endParaRPr lang="en-US" sz="1250"/>
        </a:p>
      </dgm:t>
    </dgm:pt>
    <dgm:pt modelId="{F04FE690-2FC5-413A-A9E2-73DD05A5AD85}" type="sibTrans" cxnId="{98F0B8E0-EEFD-42A6-A1A5-373BC6863BED}">
      <dgm:prSet/>
      <dgm:spPr/>
      <dgm:t>
        <a:bodyPr/>
        <a:lstStyle/>
        <a:p>
          <a:endParaRPr lang="en-US" sz="1250"/>
        </a:p>
      </dgm:t>
    </dgm:pt>
    <dgm:pt modelId="{C621389D-77CA-4FB5-B97D-A468AA2BBE0D}">
      <dgm:prSet custT="1"/>
      <dgm:spPr/>
      <dgm:t>
        <a:bodyPr/>
        <a:lstStyle/>
        <a:p>
          <a:pPr algn="l"/>
          <a:r>
            <a:rPr lang="en-US" sz="1250" b="1" dirty="0">
              <a:latin typeface="Calibri" panose="020F0502020204030204" pitchFamily="34" charset="0"/>
            </a:rPr>
            <a:t>RSS: </a:t>
          </a:r>
          <a:r>
            <a:rPr lang="en-US" sz="1250" dirty="0">
              <a:latin typeface="Calibri" panose="020F0502020204030204" pitchFamily="34" charset="0"/>
            </a:rPr>
            <a:t>USPS Corporate Account transactions</a:t>
          </a:r>
        </a:p>
      </dgm:t>
    </dgm:pt>
    <dgm:pt modelId="{462CF43E-A4D4-42D5-B611-B8FB9329C0EF}" type="parTrans" cxnId="{8FA2AB16-B635-408D-B981-A5509AF3F9B1}">
      <dgm:prSet/>
      <dgm:spPr/>
      <dgm:t>
        <a:bodyPr/>
        <a:lstStyle/>
        <a:p>
          <a:endParaRPr lang="en-US" sz="1250"/>
        </a:p>
      </dgm:t>
    </dgm:pt>
    <dgm:pt modelId="{0B618A9F-2D83-477C-8E31-F2F91D6D75CD}" type="sibTrans" cxnId="{8FA2AB16-B635-408D-B981-A5509AF3F9B1}">
      <dgm:prSet/>
      <dgm:spPr/>
      <dgm:t>
        <a:bodyPr/>
        <a:lstStyle/>
        <a:p>
          <a:endParaRPr lang="en-US" sz="1250"/>
        </a:p>
      </dgm:t>
    </dgm:pt>
    <dgm:pt modelId="{97BC1559-A3EB-4D34-BBAD-B4EF2481D875}">
      <dgm:prSet custT="1"/>
      <dgm:spPr/>
      <dgm:t>
        <a:bodyPr/>
        <a:lstStyle/>
        <a:p>
          <a:pPr algn="l"/>
          <a:r>
            <a:rPr lang="en-GB" sz="1250" b="1" dirty="0">
              <a:solidFill>
                <a:prstClr val="black"/>
              </a:solidFill>
              <a:latin typeface="Calibri" panose="020F0502020204030204" pitchFamily="34" charset="0"/>
            </a:rPr>
            <a:t>RSS: </a:t>
          </a:r>
          <a:r>
            <a:rPr lang="en-GB" sz="1250" b="0" dirty="0">
              <a:solidFill>
                <a:prstClr val="black"/>
              </a:solidFill>
              <a:latin typeface="Calibri" panose="020F0502020204030204" pitchFamily="34" charset="0"/>
            </a:rPr>
            <a:t>EPS Trust Deposits</a:t>
          </a:r>
          <a:endParaRPr lang="en-US" sz="1250" b="1" dirty="0"/>
        </a:p>
      </dgm:t>
    </dgm:pt>
    <dgm:pt modelId="{0D2C4496-952B-4F81-BB1A-5C5F19B6054C}" type="parTrans" cxnId="{5B3894D7-C18A-4087-9ADB-3356BCE07A81}">
      <dgm:prSet/>
      <dgm:spPr/>
      <dgm:t>
        <a:bodyPr/>
        <a:lstStyle/>
        <a:p>
          <a:endParaRPr lang="en-US" sz="1250"/>
        </a:p>
      </dgm:t>
    </dgm:pt>
    <dgm:pt modelId="{0BE7070F-81E3-41C6-8007-504B64008471}" type="sibTrans" cxnId="{5B3894D7-C18A-4087-9ADB-3356BCE07A81}">
      <dgm:prSet/>
      <dgm:spPr/>
      <dgm:t>
        <a:bodyPr/>
        <a:lstStyle/>
        <a:p>
          <a:endParaRPr lang="en-US" sz="1250"/>
        </a:p>
      </dgm:t>
    </dgm:pt>
    <dgm:pt modelId="{453E4C68-F54E-4DDC-A8DD-1708AA79B15D}">
      <dgm:prSet custT="1"/>
      <dgm:spPr/>
      <dgm:t>
        <a:bodyPr/>
        <a:lstStyle/>
        <a:p>
          <a:pPr algn="l"/>
          <a:r>
            <a:rPr lang="en-US" sz="1250" b="1" dirty="0">
              <a:latin typeface="Calibri" panose="020F0502020204030204" pitchFamily="34" charset="0"/>
            </a:rPr>
            <a:t>PC Postage: </a:t>
          </a:r>
          <a:r>
            <a:rPr lang="en-US" sz="1250" dirty="0">
              <a:latin typeface="Calibri" panose="020F0502020204030204" pitchFamily="34" charset="0"/>
            </a:rPr>
            <a:t>Pay for </a:t>
          </a:r>
          <a:r>
            <a:rPr lang="en-US" sz="1250" dirty="0" err="1">
              <a:latin typeface="Calibri" panose="020F0502020204030204" pitchFamily="34" charset="0"/>
            </a:rPr>
            <a:t>Endicia</a:t>
          </a:r>
          <a:r>
            <a:rPr lang="en-US" sz="1250" dirty="0">
              <a:latin typeface="Calibri" panose="020F0502020204030204" pitchFamily="34" charset="0"/>
            </a:rPr>
            <a:t> with Enterprise Payment Account</a:t>
          </a:r>
          <a:endParaRPr lang="en-US" sz="1250" dirty="0"/>
        </a:p>
      </dgm:t>
    </dgm:pt>
    <dgm:pt modelId="{2E13846E-68A7-420C-A13B-45BBA36267C9}" type="parTrans" cxnId="{22BED587-FA2B-4DC6-B437-985F6E1BF23E}">
      <dgm:prSet/>
      <dgm:spPr/>
      <dgm:t>
        <a:bodyPr/>
        <a:lstStyle/>
        <a:p>
          <a:endParaRPr lang="en-US" sz="1250"/>
        </a:p>
      </dgm:t>
    </dgm:pt>
    <dgm:pt modelId="{A4712481-EB15-4B2D-9A64-0FDAA1F0E930}" type="sibTrans" cxnId="{22BED587-FA2B-4DC6-B437-985F6E1BF23E}">
      <dgm:prSet/>
      <dgm:spPr/>
      <dgm:t>
        <a:bodyPr/>
        <a:lstStyle/>
        <a:p>
          <a:endParaRPr lang="en-US" sz="1250"/>
        </a:p>
      </dgm:t>
    </dgm:pt>
    <dgm:pt modelId="{588C95F7-BDD4-4425-B69D-B7C32170823B}">
      <dgm:prSet custT="1"/>
      <dgm:spPr/>
      <dgm:t>
        <a:bodyPr/>
        <a:lstStyle/>
        <a:p>
          <a:pPr algn="l"/>
          <a:r>
            <a:rPr lang="en-US" sz="1250" b="1" dirty="0">
              <a:latin typeface="Calibri" panose="020F0502020204030204" pitchFamily="34" charset="0"/>
            </a:rPr>
            <a:t>AEC/SSACS:</a:t>
          </a:r>
          <a:r>
            <a:rPr lang="en-US" sz="1250" dirty="0">
              <a:latin typeface="Calibri" panose="020F0502020204030204" pitchFamily="34" charset="0"/>
            </a:rPr>
            <a:t> Pay for AEC/SSACS with Enterprise Payment Account</a:t>
          </a:r>
          <a:endParaRPr lang="en-US" sz="1250" dirty="0"/>
        </a:p>
      </dgm:t>
    </dgm:pt>
    <dgm:pt modelId="{EA9DFD40-8710-4A19-B19D-64FDF5C20B62}" type="parTrans" cxnId="{E29D18BE-8390-487B-8699-52AF83F65C85}">
      <dgm:prSet/>
      <dgm:spPr/>
      <dgm:t>
        <a:bodyPr/>
        <a:lstStyle/>
        <a:p>
          <a:endParaRPr lang="en-US" sz="1250"/>
        </a:p>
      </dgm:t>
    </dgm:pt>
    <dgm:pt modelId="{81D52869-64C0-49B1-9EF5-3313BBD2BAE7}" type="sibTrans" cxnId="{E29D18BE-8390-487B-8699-52AF83F65C85}">
      <dgm:prSet/>
      <dgm:spPr/>
      <dgm:t>
        <a:bodyPr/>
        <a:lstStyle/>
        <a:p>
          <a:endParaRPr lang="en-US" sz="1250"/>
        </a:p>
      </dgm:t>
    </dgm:pt>
    <dgm:pt modelId="{C391F294-CD22-4552-A14A-1ADB70088F34}">
      <dgm:prSet custT="1"/>
      <dgm:spPr/>
      <dgm:t>
        <a:bodyPr/>
        <a:lstStyle/>
        <a:p>
          <a:pPr algn="l"/>
          <a:r>
            <a:rPr lang="en-GB" sz="1250" b="1" dirty="0">
              <a:solidFill>
                <a:prstClr val="black"/>
              </a:solidFill>
              <a:latin typeface="Calibri" panose="020F0502020204030204" pitchFamily="34" charset="0"/>
            </a:rPr>
            <a:t>Program </a:t>
          </a:r>
          <a:r>
            <a:rPr lang="en-GB" sz="1250" b="1" dirty="0" err="1">
              <a:solidFill>
                <a:prstClr val="black"/>
              </a:solidFill>
              <a:latin typeface="Calibri" panose="020F0502020204030204" pitchFamily="34" charset="0"/>
            </a:rPr>
            <a:t>Reg</a:t>
          </a:r>
          <a:r>
            <a:rPr lang="en-GB" sz="1250" b="1" dirty="0">
              <a:solidFill>
                <a:prstClr val="black"/>
              </a:solidFill>
              <a:latin typeface="Calibri" panose="020F0502020204030204" pitchFamily="34" charset="0"/>
            </a:rPr>
            <a:t>: </a:t>
          </a:r>
          <a:r>
            <a:rPr lang="en-GB" sz="1250" b="0" dirty="0">
              <a:solidFill>
                <a:prstClr val="black"/>
              </a:solidFill>
              <a:latin typeface="Calibri" panose="020F0502020204030204" pitchFamily="34" charset="0"/>
            </a:rPr>
            <a:t>Permit Online Application and Payment; retire </a:t>
          </a:r>
          <a:r>
            <a:rPr lang="en-GB" sz="1250" b="0" dirty="0" err="1">
              <a:solidFill>
                <a:prstClr val="black"/>
              </a:solidFill>
              <a:latin typeface="Calibri" panose="020F0502020204030204" pitchFamily="34" charset="0"/>
            </a:rPr>
            <a:t>eACH</a:t>
          </a:r>
          <a:r>
            <a:rPr lang="en-GB" sz="1250" b="0" dirty="0">
              <a:solidFill>
                <a:prstClr val="black"/>
              </a:solidFill>
              <a:latin typeface="Calibri" panose="020F0502020204030204" pitchFamily="34" charset="0"/>
            </a:rPr>
            <a:t> online</a:t>
          </a:r>
          <a:endParaRPr lang="en-US" sz="1250" b="1" dirty="0"/>
        </a:p>
      </dgm:t>
    </dgm:pt>
    <dgm:pt modelId="{250D3620-35DE-42A2-A4AF-2CAC7B7747FC}" type="parTrans" cxnId="{122A361A-DF20-4232-B658-EAA15CA07E59}">
      <dgm:prSet/>
      <dgm:spPr/>
      <dgm:t>
        <a:bodyPr/>
        <a:lstStyle/>
        <a:p>
          <a:endParaRPr lang="en-US" sz="1250"/>
        </a:p>
      </dgm:t>
    </dgm:pt>
    <dgm:pt modelId="{763D7627-88FC-487B-9C84-6E45A81AFD66}" type="sibTrans" cxnId="{122A361A-DF20-4232-B658-EAA15CA07E59}">
      <dgm:prSet/>
      <dgm:spPr/>
      <dgm:t>
        <a:bodyPr/>
        <a:lstStyle/>
        <a:p>
          <a:endParaRPr lang="en-US" sz="1250"/>
        </a:p>
      </dgm:t>
    </dgm:pt>
    <dgm:pt modelId="{C8824986-B0CA-4513-AC3C-42F7D0995A55}">
      <dgm:prSet custT="1"/>
      <dgm:spPr/>
      <dgm:t>
        <a:bodyPr/>
        <a:lstStyle/>
        <a:p>
          <a:pPr algn="l"/>
          <a:r>
            <a:rPr lang="en-US" sz="1250" b="1" dirty="0">
              <a:latin typeface="Calibri" panose="020F0502020204030204" pitchFamily="34" charset="0"/>
            </a:rPr>
            <a:t>NCMS: </a:t>
          </a:r>
          <a:r>
            <a:rPr lang="en-US" sz="1250" dirty="0">
              <a:latin typeface="Calibri" panose="020F0502020204030204" pitchFamily="34" charset="0"/>
            </a:rPr>
            <a:t>Pay for ACH Debit bulk stamps with Enterprise Payment Account</a:t>
          </a:r>
          <a:endParaRPr lang="en-US" sz="1250" dirty="0"/>
        </a:p>
      </dgm:t>
    </dgm:pt>
    <dgm:pt modelId="{4907F68E-0A1E-42D8-99C2-AA9A4C78D108}" type="parTrans" cxnId="{6EE0A8EA-175C-40F8-86F3-244803603397}">
      <dgm:prSet/>
      <dgm:spPr/>
      <dgm:t>
        <a:bodyPr/>
        <a:lstStyle/>
        <a:p>
          <a:endParaRPr lang="en-US" sz="1250"/>
        </a:p>
      </dgm:t>
    </dgm:pt>
    <dgm:pt modelId="{A6DDB444-1FAD-4B4D-956A-4CA08399D5B2}" type="sibTrans" cxnId="{6EE0A8EA-175C-40F8-86F3-244803603397}">
      <dgm:prSet/>
      <dgm:spPr/>
      <dgm:t>
        <a:bodyPr/>
        <a:lstStyle/>
        <a:p>
          <a:endParaRPr lang="en-US" sz="1250"/>
        </a:p>
      </dgm:t>
    </dgm:pt>
    <dgm:pt modelId="{A136B946-1504-41C0-A82B-246C7478669E}" type="pres">
      <dgm:prSet presAssocID="{68B58928-557B-4254-8B69-2CDCCFD23475}" presName="diagram" presStyleCnt="0">
        <dgm:presLayoutVars>
          <dgm:chPref val="1"/>
          <dgm:dir/>
          <dgm:animOne val="branch"/>
          <dgm:animLvl val="lvl"/>
          <dgm:resizeHandles/>
        </dgm:presLayoutVars>
      </dgm:prSet>
      <dgm:spPr/>
    </dgm:pt>
    <dgm:pt modelId="{CF9350CC-A564-4582-8042-04E70D07C23D}" type="pres">
      <dgm:prSet presAssocID="{CE07EF8B-7853-488B-AE49-49E4C82AFC7E}" presName="root" presStyleCnt="0"/>
      <dgm:spPr/>
    </dgm:pt>
    <dgm:pt modelId="{E45B0D4F-C679-442C-A855-A94E76588838}" type="pres">
      <dgm:prSet presAssocID="{CE07EF8B-7853-488B-AE49-49E4C82AFC7E}" presName="rootComposite" presStyleCnt="0"/>
      <dgm:spPr/>
    </dgm:pt>
    <dgm:pt modelId="{EB2DFAA5-B78A-4139-8A17-C1566DAAEE1C}" type="pres">
      <dgm:prSet presAssocID="{CE07EF8B-7853-488B-AE49-49E4C82AFC7E}" presName="rootText" presStyleLbl="node1" presStyleIdx="0" presStyleCnt="3" custScaleX="212074" custLinFactNeighborX="-24483"/>
      <dgm:spPr/>
    </dgm:pt>
    <dgm:pt modelId="{C79720A4-C674-4998-9E8C-40F4C4CF2F5C}" type="pres">
      <dgm:prSet presAssocID="{CE07EF8B-7853-488B-AE49-49E4C82AFC7E}" presName="rootConnector" presStyleLbl="node1" presStyleIdx="0" presStyleCnt="3"/>
      <dgm:spPr/>
    </dgm:pt>
    <dgm:pt modelId="{3215FEBF-025F-4E7B-96B5-E1E185307DF5}" type="pres">
      <dgm:prSet presAssocID="{CE07EF8B-7853-488B-AE49-49E4C82AFC7E}" presName="childShape" presStyleCnt="0"/>
      <dgm:spPr/>
    </dgm:pt>
    <dgm:pt modelId="{2BBB57FF-12E0-46B7-B2E2-79D18561B669}" type="pres">
      <dgm:prSet presAssocID="{C663569F-1514-453E-8D22-591B387A3AD8}" presName="Name13" presStyleLbl="parChTrans1D2" presStyleIdx="0" presStyleCnt="22"/>
      <dgm:spPr/>
    </dgm:pt>
    <dgm:pt modelId="{C1F74FEE-52D9-4EA3-9E60-89436AFF1C22}" type="pres">
      <dgm:prSet presAssocID="{01770C14-FE73-4A92-89AC-A7B27B313B02}" presName="childText" presStyleLbl="bgAcc1" presStyleIdx="0" presStyleCnt="22" custScaleX="312218" custLinFactNeighborX="-15702">
        <dgm:presLayoutVars>
          <dgm:bulletEnabled val="1"/>
        </dgm:presLayoutVars>
      </dgm:prSet>
      <dgm:spPr/>
    </dgm:pt>
    <dgm:pt modelId="{D532CF9E-227B-40DF-9730-2C69C6F72477}" type="pres">
      <dgm:prSet presAssocID="{EFC766F3-EBDC-4FC3-81E6-6B3045C5E355}" presName="Name13" presStyleLbl="parChTrans1D2" presStyleIdx="1" presStyleCnt="22"/>
      <dgm:spPr/>
    </dgm:pt>
    <dgm:pt modelId="{59ED55AF-1D55-4A2B-B6B6-E5C305ACF091}" type="pres">
      <dgm:prSet presAssocID="{C353BD97-5081-4F19-B486-3EBDBA3F906D}" presName="childText" presStyleLbl="bgAcc1" presStyleIdx="1" presStyleCnt="22" custScaleX="328374" custLinFactNeighborX="-15702">
        <dgm:presLayoutVars>
          <dgm:bulletEnabled val="1"/>
        </dgm:presLayoutVars>
      </dgm:prSet>
      <dgm:spPr/>
    </dgm:pt>
    <dgm:pt modelId="{6F5CAE68-AFF8-4210-9103-DFDD43F8E884}" type="pres">
      <dgm:prSet presAssocID="{9B6A587D-AD46-4982-AE02-8C77A501A8AD}" presName="Name13" presStyleLbl="parChTrans1D2" presStyleIdx="2" presStyleCnt="22"/>
      <dgm:spPr/>
    </dgm:pt>
    <dgm:pt modelId="{4D36F7CD-AF94-47C9-991B-677076C4EE45}" type="pres">
      <dgm:prSet presAssocID="{1DA8FAC0-EB01-4030-B2F1-B4AF1004F8FA}" presName="childText" presStyleLbl="bgAcc1" presStyleIdx="2" presStyleCnt="22" custScaleX="328374" custLinFactNeighborX="-15702">
        <dgm:presLayoutVars>
          <dgm:bulletEnabled val="1"/>
        </dgm:presLayoutVars>
      </dgm:prSet>
      <dgm:spPr/>
    </dgm:pt>
    <dgm:pt modelId="{F0043778-B1D3-41FE-A7FB-95180D6D8C29}" type="pres">
      <dgm:prSet presAssocID="{EF33118C-B0B6-4C20-BA52-76EFB6E5B46D}" presName="Name13" presStyleLbl="parChTrans1D2" presStyleIdx="3" presStyleCnt="22"/>
      <dgm:spPr/>
    </dgm:pt>
    <dgm:pt modelId="{089388AB-2789-465A-B858-2F83C5BC7B0E}" type="pres">
      <dgm:prSet presAssocID="{3D46084F-607B-4C05-968F-C77B89B33DFA}" presName="childText" presStyleLbl="bgAcc1" presStyleIdx="3" presStyleCnt="22" custScaleX="328374" custLinFactNeighborX="-15702">
        <dgm:presLayoutVars>
          <dgm:bulletEnabled val="1"/>
        </dgm:presLayoutVars>
      </dgm:prSet>
      <dgm:spPr/>
    </dgm:pt>
    <dgm:pt modelId="{B66FEF8D-5EDD-44BE-ACD6-5F3DC7C17ADA}" type="pres">
      <dgm:prSet presAssocID="{2D26FAA1-5687-4359-B4D6-DCB57B7CDD4D}" presName="Name13" presStyleLbl="parChTrans1D2" presStyleIdx="4" presStyleCnt="22"/>
      <dgm:spPr/>
    </dgm:pt>
    <dgm:pt modelId="{53D9F669-CEB8-4AA3-A43D-6BF2916DB25E}" type="pres">
      <dgm:prSet presAssocID="{08A97B7D-85F7-40B1-BE5F-A0D533DBE0BE}" presName="childText" presStyleLbl="bgAcc1" presStyleIdx="4" presStyleCnt="22" custScaleX="328374" custLinFactNeighborX="-15702">
        <dgm:presLayoutVars>
          <dgm:bulletEnabled val="1"/>
        </dgm:presLayoutVars>
      </dgm:prSet>
      <dgm:spPr/>
    </dgm:pt>
    <dgm:pt modelId="{99B1F73D-2FCD-4C0C-BBA2-716C4886D47A}" type="pres">
      <dgm:prSet presAssocID="{4E6DB73E-43A0-4405-B64D-E86666466956}" presName="Name13" presStyleLbl="parChTrans1D2" presStyleIdx="5" presStyleCnt="22"/>
      <dgm:spPr/>
    </dgm:pt>
    <dgm:pt modelId="{A17DEA1C-BF8D-4330-9E17-DCD46A98BD42}" type="pres">
      <dgm:prSet presAssocID="{AC9EFE0C-D1AF-46C5-9ACE-FBF79E1FE925}" presName="childText" presStyleLbl="bgAcc1" presStyleIdx="5" presStyleCnt="22" custScaleX="328374" custLinFactNeighborX="-15702">
        <dgm:presLayoutVars>
          <dgm:bulletEnabled val="1"/>
        </dgm:presLayoutVars>
      </dgm:prSet>
      <dgm:spPr/>
    </dgm:pt>
    <dgm:pt modelId="{3A823756-9E2C-440D-814C-EA100CE92BFC}" type="pres">
      <dgm:prSet presAssocID="{BFB45074-DEC7-4134-884E-4C31D5E23CA8}" presName="root" presStyleCnt="0"/>
      <dgm:spPr/>
    </dgm:pt>
    <dgm:pt modelId="{E2957B3E-F286-463A-97D7-76E26E15BD70}" type="pres">
      <dgm:prSet presAssocID="{BFB45074-DEC7-4134-884E-4C31D5E23CA8}" presName="rootComposite" presStyleCnt="0"/>
      <dgm:spPr/>
    </dgm:pt>
    <dgm:pt modelId="{B08B2EE7-F67B-4B07-847D-57F52F999E93}" type="pres">
      <dgm:prSet presAssocID="{BFB45074-DEC7-4134-884E-4C31D5E23CA8}" presName="rootText" presStyleLbl="node1" presStyleIdx="1" presStyleCnt="3" custScaleX="212074"/>
      <dgm:spPr/>
    </dgm:pt>
    <dgm:pt modelId="{DAA2B9CD-96A6-484C-B94E-B8362D3DA5D0}" type="pres">
      <dgm:prSet presAssocID="{BFB45074-DEC7-4134-884E-4C31D5E23CA8}" presName="rootConnector" presStyleLbl="node1" presStyleIdx="1" presStyleCnt="3"/>
      <dgm:spPr/>
    </dgm:pt>
    <dgm:pt modelId="{10F39EBD-791A-471E-BBC5-D57066CD1CE2}" type="pres">
      <dgm:prSet presAssocID="{BFB45074-DEC7-4134-884E-4C31D5E23CA8}" presName="childShape" presStyleCnt="0"/>
      <dgm:spPr/>
    </dgm:pt>
    <dgm:pt modelId="{299587B4-F722-4BE2-8E1A-F77C97F968FD}" type="pres">
      <dgm:prSet presAssocID="{DB35E153-F71A-4657-9526-C79DF0BB9BD4}" presName="Name13" presStyleLbl="parChTrans1D2" presStyleIdx="6" presStyleCnt="22"/>
      <dgm:spPr/>
    </dgm:pt>
    <dgm:pt modelId="{1BC311CB-2D38-4A15-962F-E15ACAD225D0}" type="pres">
      <dgm:prSet presAssocID="{DA3EEC2D-B1CE-4AE3-99E5-23F1B4CF0A5F}" presName="childText" presStyleLbl="bgAcc1" presStyleIdx="6" presStyleCnt="22" custScaleX="312218">
        <dgm:presLayoutVars>
          <dgm:bulletEnabled val="1"/>
        </dgm:presLayoutVars>
      </dgm:prSet>
      <dgm:spPr/>
    </dgm:pt>
    <dgm:pt modelId="{7B939A22-9FAE-489F-88EF-5BD867848E86}" type="pres">
      <dgm:prSet presAssocID="{233277C1-7A76-4EAA-B0A3-6327D7A4EF21}" presName="Name13" presStyleLbl="parChTrans1D2" presStyleIdx="7" presStyleCnt="22"/>
      <dgm:spPr/>
    </dgm:pt>
    <dgm:pt modelId="{C8282F92-7B67-434C-8B72-5AC9D51ADC74}" type="pres">
      <dgm:prSet presAssocID="{B74ACCF4-44AF-4D4F-8BDC-F337245B5DD9}" presName="childText" presStyleLbl="bgAcc1" presStyleIdx="7" presStyleCnt="22" custScaleX="328374">
        <dgm:presLayoutVars>
          <dgm:bulletEnabled val="1"/>
        </dgm:presLayoutVars>
      </dgm:prSet>
      <dgm:spPr/>
    </dgm:pt>
    <dgm:pt modelId="{B83B8E6B-FB2A-4A5A-99AD-A02BDDD563F9}" type="pres">
      <dgm:prSet presAssocID="{9B066283-67B6-4BE2-93E9-1D96A14958AA}" presName="Name13" presStyleLbl="parChTrans1D2" presStyleIdx="8" presStyleCnt="22"/>
      <dgm:spPr/>
    </dgm:pt>
    <dgm:pt modelId="{267BE12D-EA6B-466A-98BA-7322F0309478}" type="pres">
      <dgm:prSet presAssocID="{5A5C4BBB-F3C6-4783-AA58-6E387FBCA088}" presName="childText" presStyleLbl="bgAcc1" presStyleIdx="8" presStyleCnt="22" custScaleX="328374">
        <dgm:presLayoutVars>
          <dgm:bulletEnabled val="1"/>
        </dgm:presLayoutVars>
      </dgm:prSet>
      <dgm:spPr/>
    </dgm:pt>
    <dgm:pt modelId="{C41510B5-CDD7-408F-B49E-DDF02457C459}" type="pres">
      <dgm:prSet presAssocID="{F0B42752-C055-4151-A499-6D0FED030483}" presName="Name13" presStyleLbl="parChTrans1D2" presStyleIdx="9" presStyleCnt="22"/>
      <dgm:spPr/>
    </dgm:pt>
    <dgm:pt modelId="{838B6AFF-965E-4088-A38B-3BE31B18B308}" type="pres">
      <dgm:prSet presAssocID="{A4117B75-F7D5-4EC0-B75B-3F6475A1EC5E}" presName="childText" presStyleLbl="bgAcc1" presStyleIdx="9" presStyleCnt="22" custScaleX="328374">
        <dgm:presLayoutVars>
          <dgm:bulletEnabled val="1"/>
        </dgm:presLayoutVars>
      </dgm:prSet>
      <dgm:spPr/>
    </dgm:pt>
    <dgm:pt modelId="{A9B78BB7-51E9-4FBE-8591-69AE89C5225E}" type="pres">
      <dgm:prSet presAssocID="{520DC300-654B-4F86-B4BC-402B8FCBA1EC}" presName="Name13" presStyleLbl="parChTrans1D2" presStyleIdx="10" presStyleCnt="22"/>
      <dgm:spPr/>
    </dgm:pt>
    <dgm:pt modelId="{AD98DBDA-6ED7-4085-BC4A-8AC44530EDFA}" type="pres">
      <dgm:prSet presAssocID="{A184FA3F-4712-4AAB-A57F-6F98B207692C}" presName="childText" presStyleLbl="bgAcc1" presStyleIdx="10" presStyleCnt="22" custScaleX="328374">
        <dgm:presLayoutVars>
          <dgm:bulletEnabled val="1"/>
        </dgm:presLayoutVars>
      </dgm:prSet>
      <dgm:spPr/>
    </dgm:pt>
    <dgm:pt modelId="{CFDB5377-FEA2-4181-8102-9D02EDBAD4E0}" type="pres">
      <dgm:prSet presAssocID="{0D2C4496-952B-4F81-BB1A-5C5F19B6054C}" presName="Name13" presStyleLbl="parChTrans1D2" presStyleIdx="11" presStyleCnt="22"/>
      <dgm:spPr/>
    </dgm:pt>
    <dgm:pt modelId="{01F06105-F043-4DFB-BAFA-95381661B485}" type="pres">
      <dgm:prSet presAssocID="{97BC1559-A3EB-4D34-BBAD-B4EF2481D875}" presName="childText" presStyleLbl="bgAcc1" presStyleIdx="11" presStyleCnt="22" custScaleX="328374">
        <dgm:presLayoutVars>
          <dgm:bulletEnabled val="1"/>
        </dgm:presLayoutVars>
      </dgm:prSet>
      <dgm:spPr/>
    </dgm:pt>
    <dgm:pt modelId="{B9A31F1A-C9F1-46B3-B339-4F93C958D6C9}" type="pres">
      <dgm:prSet presAssocID="{250D3620-35DE-42A2-A4AF-2CAC7B7747FC}" presName="Name13" presStyleLbl="parChTrans1D2" presStyleIdx="12" presStyleCnt="22"/>
      <dgm:spPr/>
    </dgm:pt>
    <dgm:pt modelId="{CA609C8B-B4C2-451A-A5A4-978428E3BF21}" type="pres">
      <dgm:prSet presAssocID="{C391F294-CD22-4552-A14A-1ADB70088F34}" presName="childText" presStyleLbl="bgAcc1" presStyleIdx="12" presStyleCnt="22" custScaleX="328374">
        <dgm:presLayoutVars>
          <dgm:bulletEnabled val="1"/>
        </dgm:presLayoutVars>
      </dgm:prSet>
      <dgm:spPr/>
    </dgm:pt>
    <dgm:pt modelId="{7685D575-32C1-4C51-AE16-691B41F0C50B}" type="pres">
      <dgm:prSet presAssocID="{CE3D4119-F993-4D5F-A3C2-6747B87036EC}" presName="root" presStyleCnt="0"/>
      <dgm:spPr/>
    </dgm:pt>
    <dgm:pt modelId="{DA8DD0B2-8944-46F2-8773-A06E2334241A}" type="pres">
      <dgm:prSet presAssocID="{CE3D4119-F993-4D5F-A3C2-6747B87036EC}" presName="rootComposite" presStyleCnt="0"/>
      <dgm:spPr/>
    </dgm:pt>
    <dgm:pt modelId="{269119E2-CBCF-471F-817C-ABCDD9A523BB}" type="pres">
      <dgm:prSet presAssocID="{CE3D4119-F993-4D5F-A3C2-6747B87036EC}" presName="rootText" presStyleLbl="node1" presStyleIdx="2" presStyleCnt="3" custScaleX="212074" custLinFactNeighborX="12562"/>
      <dgm:spPr/>
    </dgm:pt>
    <dgm:pt modelId="{DD0E2EDA-7936-48E6-94B0-E08F6891869E}" type="pres">
      <dgm:prSet presAssocID="{CE3D4119-F993-4D5F-A3C2-6747B87036EC}" presName="rootConnector" presStyleLbl="node1" presStyleIdx="2" presStyleCnt="3"/>
      <dgm:spPr/>
    </dgm:pt>
    <dgm:pt modelId="{407638B9-F851-4A97-A07E-9BA81FF985B0}" type="pres">
      <dgm:prSet presAssocID="{CE3D4119-F993-4D5F-A3C2-6747B87036EC}" presName="childShape" presStyleCnt="0"/>
      <dgm:spPr/>
    </dgm:pt>
    <dgm:pt modelId="{8CFD99F3-75B6-4552-8034-741192AAB060}" type="pres">
      <dgm:prSet presAssocID="{00FAE31F-46E8-4324-BAF0-E9B901CEB65C}" presName="Name13" presStyleLbl="parChTrans1D2" presStyleIdx="13" presStyleCnt="22"/>
      <dgm:spPr/>
    </dgm:pt>
    <dgm:pt modelId="{5FD35476-5079-4BB0-8A45-77DECCC440CE}" type="pres">
      <dgm:prSet presAssocID="{87D22101-20A6-4C33-926A-BEADF06E19D2}" presName="childText" presStyleLbl="bgAcc1" presStyleIdx="13" presStyleCnt="22" custScaleX="312218" custLinFactNeighborX="22153">
        <dgm:presLayoutVars>
          <dgm:bulletEnabled val="1"/>
        </dgm:presLayoutVars>
      </dgm:prSet>
      <dgm:spPr/>
    </dgm:pt>
    <dgm:pt modelId="{338A3487-D156-4265-B112-EB9F24CD04BE}" type="pres">
      <dgm:prSet presAssocID="{9835B8B9-E554-4E91-9E0D-DBAA13485E1E}" presName="Name13" presStyleLbl="parChTrans1D2" presStyleIdx="14" presStyleCnt="22"/>
      <dgm:spPr/>
    </dgm:pt>
    <dgm:pt modelId="{C44DBB99-F070-4959-A736-8315A1B5532C}" type="pres">
      <dgm:prSet presAssocID="{CB64B124-0756-42BD-AC07-8018739496A9}" presName="childText" presStyleLbl="bgAcc1" presStyleIdx="14" presStyleCnt="22" custScaleX="328374" custLinFactNeighborX="22153">
        <dgm:presLayoutVars>
          <dgm:bulletEnabled val="1"/>
        </dgm:presLayoutVars>
      </dgm:prSet>
      <dgm:spPr/>
    </dgm:pt>
    <dgm:pt modelId="{854E0353-2995-4975-89DD-FAA54D20634C}" type="pres">
      <dgm:prSet presAssocID="{7383079F-8366-42A9-BF1A-E4E2D825555B}" presName="Name13" presStyleLbl="parChTrans1D2" presStyleIdx="15" presStyleCnt="22"/>
      <dgm:spPr/>
    </dgm:pt>
    <dgm:pt modelId="{2685E67F-28E2-4D5A-83A2-ABCE4D7E07D7}" type="pres">
      <dgm:prSet presAssocID="{3EA957D2-7344-4C48-B4CD-B255ACE807EF}" presName="childText" presStyleLbl="bgAcc1" presStyleIdx="15" presStyleCnt="22" custScaleX="328374" custLinFactNeighborX="22153">
        <dgm:presLayoutVars>
          <dgm:bulletEnabled val="1"/>
        </dgm:presLayoutVars>
      </dgm:prSet>
      <dgm:spPr/>
    </dgm:pt>
    <dgm:pt modelId="{7C9C924B-01E5-41AF-8DD5-9FB4F46EBD9D}" type="pres">
      <dgm:prSet presAssocID="{CE26ADB7-6C0B-42D6-A393-85CC55941D4B}" presName="Name13" presStyleLbl="parChTrans1D2" presStyleIdx="16" presStyleCnt="22"/>
      <dgm:spPr/>
    </dgm:pt>
    <dgm:pt modelId="{428488FC-BC3A-401F-B71D-7DAAE105A1B9}" type="pres">
      <dgm:prSet presAssocID="{4C988367-8F07-4C50-909D-3D1360DCE6AB}" presName="childText" presStyleLbl="bgAcc1" presStyleIdx="16" presStyleCnt="22" custScaleX="328374" custLinFactNeighborX="22153">
        <dgm:presLayoutVars>
          <dgm:bulletEnabled val="1"/>
        </dgm:presLayoutVars>
      </dgm:prSet>
      <dgm:spPr/>
    </dgm:pt>
    <dgm:pt modelId="{CFF36FC4-977F-4C5F-B09F-8218BDAF1CD9}" type="pres">
      <dgm:prSet presAssocID="{19EA0E8F-F123-472D-80B2-97D985D2DFD6}" presName="Name13" presStyleLbl="parChTrans1D2" presStyleIdx="17" presStyleCnt="22"/>
      <dgm:spPr/>
    </dgm:pt>
    <dgm:pt modelId="{C2D449C6-891E-4441-A0C1-36E936E76069}" type="pres">
      <dgm:prSet presAssocID="{9858BFB8-2C79-46A2-8D6F-A56714223C15}" presName="childText" presStyleLbl="bgAcc1" presStyleIdx="17" presStyleCnt="22" custScaleX="328374" custLinFactNeighborX="22153">
        <dgm:presLayoutVars>
          <dgm:bulletEnabled val="1"/>
        </dgm:presLayoutVars>
      </dgm:prSet>
      <dgm:spPr/>
    </dgm:pt>
    <dgm:pt modelId="{8CC98657-DBAA-4CCE-A383-3D17295CC20C}" type="pres">
      <dgm:prSet presAssocID="{462CF43E-A4D4-42D5-B611-B8FB9329C0EF}" presName="Name13" presStyleLbl="parChTrans1D2" presStyleIdx="18" presStyleCnt="22"/>
      <dgm:spPr/>
    </dgm:pt>
    <dgm:pt modelId="{41EC23D4-BED4-4546-B9F9-66EEEE94F58A}" type="pres">
      <dgm:prSet presAssocID="{C621389D-77CA-4FB5-B97D-A468AA2BBE0D}" presName="childText" presStyleLbl="bgAcc1" presStyleIdx="18" presStyleCnt="22" custScaleX="328374" custLinFactNeighborX="22153">
        <dgm:presLayoutVars>
          <dgm:bulletEnabled val="1"/>
        </dgm:presLayoutVars>
      </dgm:prSet>
      <dgm:spPr/>
    </dgm:pt>
    <dgm:pt modelId="{C62D4D7B-6E24-40CD-8F87-4E4553E2A321}" type="pres">
      <dgm:prSet presAssocID="{2E13846E-68A7-420C-A13B-45BBA36267C9}" presName="Name13" presStyleLbl="parChTrans1D2" presStyleIdx="19" presStyleCnt="22"/>
      <dgm:spPr/>
    </dgm:pt>
    <dgm:pt modelId="{FA1CB41D-18AD-4977-8F00-0293ABAF8340}" type="pres">
      <dgm:prSet presAssocID="{453E4C68-F54E-4DDC-A8DD-1708AA79B15D}" presName="childText" presStyleLbl="bgAcc1" presStyleIdx="19" presStyleCnt="22" custScaleX="328374" custLinFactNeighborX="22153">
        <dgm:presLayoutVars>
          <dgm:bulletEnabled val="1"/>
        </dgm:presLayoutVars>
      </dgm:prSet>
      <dgm:spPr/>
    </dgm:pt>
    <dgm:pt modelId="{006A7B25-274B-4626-92A3-96B269020791}" type="pres">
      <dgm:prSet presAssocID="{EA9DFD40-8710-4A19-B19D-64FDF5C20B62}" presName="Name13" presStyleLbl="parChTrans1D2" presStyleIdx="20" presStyleCnt="22"/>
      <dgm:spPr/>
    </dgm:pt>
    <dgm:pt modelId="{61CA2723-BE4A-439C-8B15-8F03EDF9649C}" type="pres">
      <dgm:prSet presAssocID="{588C95F7-BDD4-4425-B69D-B7C32170823B}" presName="childText" presStyleLbl="bgAcc1" presStyleIdx="20" presStyleCnt="22" custScaleX="328374" custLinFactNeighborX="22153">
        <dgm:presLayoutVars>
          <dgm:bulletEnabled val="1"/>
        </dgm:presLayoutVars>
      </dgm:prSet>
      <dgm:spPr/>
    </dgm:pt>
    <dgm:pt modelId="{D044BF83-0D86-47F2-8BDD-2FD19E4EAD1C}" type="pres">
      <dgm:prSet presAssocID="{4907F68E-0A1E-42D8-99C2-AA9A4C78D108}" presName="Name13" presStyleLbl="parChTrans1D2" presStyleIdx="21" presStyleCnt="22"/>
      <dgm:spPr/>
    </dgm:pt>
    <dgm:pt modelId="{35C04C0C-AD57-487A-8380-2A2049275D65}" type="pres">
      <dgm:prSet presAssocID="{C8824986-B0CA-4513-AC3C-42F7D0995A55}" presName="childText" presStyleLbl="bgAcc1" presStyleIdx="21" presStyleCnt="22" custScaleX="328374" custLinFactNeighborX="21294">
        <dgm:presLayoutVars>
          <dgm:bulletEnabled val="1"/>
        </dgm:presLayoutVars>
      </dgm:prSet>
      <dgm:spPr/>
    </dgm:pt>
  </dgm:ptLst>
  <dgm:cxnLst>
    <dgm:cxn modelId="{2D9E7F00-F990-4D81-AF50-577DD355216F}" srcId="{CE3D4119-F993-4D5F-A3C2-6747B87036EC}" destId="{CB64B124-0756-42BD-AC07-8018739496A9}" srcOrd="1" destOrd="0" parTransId="{9835B8B9-E554-4E91-9E0D-DBAA13485E1E}" sibTransId="{A4DCACB2-4AAB-417A-87C4-A2C2AF72AA9A}"/>
    <dgm:cxn modelId="{25315B05-5617-48A1-8DE8-164946954860}" type="presOf" srcId="{DB35E153-F71A-4657-9526-C79DF0BB9BD4}" destId="{299587B4-F722-4BE2-8E1A-F77C97F968FD}" srcOrd="0" destOrd="0" presId="urn:microsoft.com/office/officeart/2005/8/layout/hierarchy3"/>
    <dgm:cxn modelId="{96A05107-FC97-4E15-BF8E-D429F845D4F8}" type="presOf" srcId="{4E6DB73E-43A0-4405-B64D-E86666466956}" destId="{99B1F73D-2FCD-4C0C-BBA2-716C4886D47A}" srcOrd="0" destOrd="0" presId="urn:microsoft.com/office/officeart/2005/8/layout/hierarchy3"/>
    <dgm:cxn modelId="{62154D0B-A659-4401-93FE-9DF56BDA8D2D}" srcId="{68B58928-557B-4254-8B69-2CDCCFD23475}" destId="{CE3D4119-F993-4D5F-A3C2-6747B87036EC}" srcOrd="2" destOrd="0" parTransId="{6BFC5D73-C20B-404E-A6FA-CFDEA2C960E2}" sibTransId="{0ECEB22C-692B-46D7-8834-5B9E3ADA21D4}"/>
    <dgm:cxn modelId="{AD00CD0C-878F-4AC5-89AC-F979A68C27F9}" srcId="{CE07EF8B-7853-488B-AE49-49E4C82AFC7E}" destId="{AC9EFE0C-D1AF-46C5-9ACE-FBF79E1FE925}" srcOrd="5" destOrd="0" parTransId="{4E6DB73E-43A0-4405-B64D-E86666466956}" sibTransId="{70C8450D-BC38-4288-9CDA-269A22FD0F42}"/>
    <dgm:cxn modelId="{6A638E0F-F882-491C-B802-5EA536478109}" type="presOf" srcId="{C8824986-B0CA-4513-AC3C-42F7D0995A55}" destId="{35C04C0C-AD57-487A-8380-2A2049275D65}" srcOrd="0" destOrd="0" presId="urn:microsoft.com/office/officeart/2005/8/layout/hierarchy3"/>
    <dgm:cxn modelId="{A433DA11-617B-4621-9F83-81C84E77E9AA}" type="presOf" srcId="{97BC1559-A3EB-4D34-BBAD-B4EF2481D875}" destId="{01F06105-F043-4DFB-BAFA-95381661B485}" srcOrd="0" destOrd="0" presId="urn:microsoft.com/office/officeart/2005/8/layout/hierarchy3"/>
    <dgm:cxn modelId="{ADAA5516-8CEE-4CE0-A095-0570C6C0A895}" type="presOf" srcId="{9835B8B9-E554-4E91-9E0D-DBAA13485E1E}" destId="{338A3487-D156-4265-B112-EB9F24CD04BE}" srcOrd="0" destOrd="0" presId="urn:microsoft.com/office/officeart/2005/8/layout/hierarchy3"/>
    <dgm:cxn modelId="{8FA2AB16-B635-408D-B981-A5509AF3F9B1}" srcId="{CE3D4119-F993-4D5F-A3C2-6747B87036EC}" destId="{C621389D-77CA-4FB5-B97D-A468AA2BBE0D}" srcOrd="5" destOrd="0" parTransId="{462CF43E-A4D4-42D5-B611-B8FB9329C0EF}" sibTransId="{0B618A9F-2D83-477C-8E31-F2F91D6D75CD}"/>
    <dgm:cxn modelId="{45585218-B5BF-45FB-8244-FD3D5BA2C4DB}" srcId="{BFB45074-DEC7-4134-884E-4C31D5E23CA8}" destId="{B74ACCF4-44AF-4D4F-8BDC-F337245B5DD9}" srcOrd="1" destOrd="0" parTransId="{233277C1-7A76-4EAA-B0A3-6327D7A4EF21}" sibTransId="{E31F32C9-5962-401F-A476-F63A864786DA}"/>
    <dgm:cxn modelId="{8C0E1119-EF2D-4E13-915F-C0CEA1F2B891}" type="presOf" srcId="{EA9DFD40-8710-4A19-B19D-64FDF5C20B62}" destId="{006A7B25-274B-4626-92A3-96B269020791}" srcOrd="0" destOrd="0" presId="urn:microsoft.com/office/officeart/2005/8/layout/hierarchy3"/>
    <dgm:cxn modelId="{122A361A-DF20-4232-B658-EAA15CA07E59}" srcId="{BFB45074-DEC7-4134-884E-4C31D5E23CA8}" destId="{C391F294-CD22-4552-A14A-1ADB70088F34}" srcOrd="6" destOrd="0" parTransId="{250D3620-35DE-42A2-A4AF-2CAC7B7747FC}" sibTransId="{763D7627-88FC-487B-9C84-6E45A81AFD66}"/>
    <dgm:cxn modelId="{8EAB8B1E-0B63-452D-A6A6-C9CDD9D6FA50}" type="presOf" srcId="{4907F68E-0A1E-42D8-99C2-AA9A4C78D108}" destId="{D044BF83-0D86-47F2-8BDD-2FD19E4EAD1C}" srcOrd="0" destOrd="0" presId="urn:microsoft.com/office/officeart/2005/8/layout/hierarchy3"/>
    <dgm:cxn modelId="{89CC8A21-2743-4858-A5E5-A89999F70BD1}" type="presOf" srcId="{2E13846E-68A7-420C-A13B-45BBA36267C9}" destId="{C62D4D7B-6E24-40CD-8F87-4E4553E2A321}" srcOrd="0" destOrd="0" presId="urn:microsoft.com/office/officeart/2005/8/layout/hierarchy3"/>
    <dgm:cxn modelId="{3D723525-CDCC-4A4F-B0E9-360C0509EE8D}" type="presOf" srcId="{9B6A587D-AD46-4982-AE02-8C77A501A8AD}" destId="{6F5CAE68-AFF8-4210-9103-DFDD43F8E884}" srcOrd="0" destOrd="0" presId="urn:microsoft.com/office/officeart/2005/8/layout/hierarchy3"/>
    <dgm:cxn modelId="{55E5D026-51C6-47D6-ADDC-D63A5B508B55}" type="presOf" srcId="{3EA957D2-7344-4C48-B4CD-B255ACE807EF}" destId="{2685E67F-28E2-4D5A-83A2-ABCE4D7E07D7}" srcOrd="0" destOrd="0" presId="urn:microsoft.com/office/officeart/2005/8/layout/hierarchy3"/>
    <dgm:cxn modelId="{12B84C28-B868-46A1-AF7F-F7D721B76DEA}" srcId="{CE3D4119-F993-4D5F-A3C2-6747B87036EC}" destId="{3EA957D2-7344-4C48-B4CD-B255ACE807EF}" srcOrd="2" destOrd="0" parTransId="{7383079F-8366-42A9-BF1A-E4E2D825555B}" sibTransId="{CAC4CD5E-1E6E-431B-BF4C-7C16557BA09F}"/>
    <dgm:cxn modelId="{83994329-F53D-4D0D-8612-20C3FCDD6D5A}" type="presOf" srcId="{CE07EF8B-7853-488B-AE49-49E4C82AFC7E}" destId="{C79720A4-C674-4998-9E8C-40F4C4CF2F5C}" srcOrd="1" destOrd="0" presId="urn:microsoft.com/office/officeart/2005/8/layout/hierarchy3"/>
    <dgm:cxn modelId="{661F4933-C685-498D-90CE-DD4603EE8F00}" type="presOf" srcId="{EFC766F3-EBDC-4FC3-81E6-6B3045C5E355}" destId="{D532CF9E-227B-40DF-9730-2C69C6F72477}" srcOrd="0" destOrd="0" presId="urn:microsoft.com/office/officeart/2005/8/layout/hierarchy3"/>
    <dgm:cxn modelId="{B7D6BA33-6505-43CF-A006-087FE2C1EA97}" type="presOf" srcId="{462CF43E-A4D4-42D5-B611-B8FB9329C0EF}" destId="{8CC98657-DBAA-4CCE-A383-3D17295CC20C}" srcOrd="0" destOrd="0" presId="urn:microsoft.com/office/officeart/2005/8/layout/hierarchy3"/>
    <dgm:cxn modelId="{883DB938-216B-4BD3-BBB7-87E04C3DFDEA}" type="presOf" srcId="{CB64B124-0756-42BD-AC07-8018739496A9}" destId="{C44DBB99-F070-4959-A736-8315A1B5532C}" srcOrd="0" destOrd="0" presId="urn:microsoft.com/office/officeart/2005/8/layout/hierarchy3"/>
    <dgm:cxn modelId="{7DC9A63A-647E-4D96-A577-ACD2A8CBBCF8}" type="presOf" srcId="{AC9EFE0C-D1AF-46C5-9ACE-FBF79E1FE925}" destId="{A17DEA1C-BF8D-4330-9E17-DCD46A98BD42}" srcOrd="0" destOrd="0" presId="urn:microsoft.com/office/officeart/2005/8/layout/hierarchy3"/>
    <dgm:cxn modelId="{5DE4A55B-2461-4FC9-A7EC-9B2C15CDC8F8}" type="presOf" srcId="{7383079F-8366-42A9-BF1A-E4E2D825555B}" destId="{854E0353-2995-4975-89DD-FAA54D20634C}" srcOrd="0" destOrd="0" presId="urn:microsoft.com/office/officeart/2005/8/layout/hierarchy3"/>
    <dgm:cxn modelId="{952D7C5C-0011-4A4F-8132-5737C3DC27FB}" srcId="{BFB45074-DEC7-4134-884E-4C31D5E23CA8}" destId="{5A5C4BBB-F3C6-4783-AA58-6E387FBCA088}" srcOrd="2" destOrd="0" parTransId="{9B066283-67B6-4BE2-93E9-1D96A14958AA}" sibTransId="{82F880EB-6F8E-4530-ACF1-8E93D4DA8070}"/>
    <dgm:cxn modelId="{51CA635E-DFD5-4581-9DC2-63F892E21C78}" type="presOf" srcId="{588C95F7-BDD4-4425-B69D-B7C32170823B}" destId="{61CA2723-BE4A-439C-8B15-8F03EDF9649C}" srcOrd="0" destOrd="0" presId="urn:microsoft.com/office/officeart/2005/8/layout/hierarchy3"/>
    <dgm:cxn modelId="{5CA86660-CC08-4635-8120-2CF664D65732}" srcId="{68B58928-557B-4254-8B69-2CDCCFD23475}" destId="{BFB45074-DEC7-4134-884E-4C31D5E23CA8}" srcOrd="1" destOrd="0" parTransId="{7BFC424D-0BC0-4541-BFE5-FAFE037DD775}" sibTransId="{08256802-3C6E-4DBB-BD0B-75A51C21457C}"/>
    <dgm:cxn modelId="{8D729B61-6D89-4DC9-B482-6DDE16DCBBA0}" type="presOf" srcId="{5A5C4BBB-F3C6-4783-AA58-6E387FBCA088}" destId="{267BE12D-EA6B-466A-98BA-7322F0309478}" srcOrd="0" destOrd="0" presId="urn:microsoft.com/office/officeart/2005/8/layout/hierarchy3"/>
    <dgm:cxn modelId="{177B4F46-F86C-49F0-8CC0-5D2DE78A37DE}" type="presOf" srcId="{9858BFB8-2C79-46A2-8D6F-A56714223C15}" destId="{C2D449C6-891E-4441-A0C1-36E936E76069}" srcOrd="0" destOrd="0" presId="urn:microsoft.com/office/officeart/2005/8/layout/hierarchy3"/>
    <dgm:cxn modelId="{63AEA667-6E36-4F84-9F5A-9AB85FD7ABBB}" type="presOf" srcId="{C353BD97-5081-4F19-B486-3EBDBA3F906D}" destId="{59ED55AF-1D55-4A2B-B6B6-E5C305ACF091}" srcOrd="0" destOrd="0" presId="urn:microsoft.com/office/officeart/2005/8/layout/hierarchy3"/>
    <dgm:cxn modelId="{B483D447-D515-4B02-8C7A-711F5E12046B}" type="presOf" srcId="{0D2C4496-952B-4F81-BB1A-5C5F19B6054C}" destId="{CFDB5377-FEA2-4181-8102-9D02EDBAD4E0}" srcOrd="0" destOrd="0" presId="urn:microsoft.com/office/officeart/2005/8/layout/hierarchy3"/>
    <dgm:cxn modelId="{727A5449-602B-4A9F-B8EC-98801CC0090C}" type="presOf" srcId="{CE3D4119-F993-4D5F-A3C2-6747B87036EC}" destId="{DD0E2EDA-7936-48E6-94B0-E08F6891869E}" srcOrd="1" destOrd="0" presId="urn:microsoft.com/office/officeart/2005/8/layout/hierarchy3"/>
    <dgm:cxn modelId="{52D4146A-7063-4E75-B2BE-6FAD475D44F6}" type="presOf" srcId="{C663569F-1514-453E-8D22-591B387A3AD8}" destId="{2BBB57FF-12E0-46B7-B2E2-79D18561B669}" srcOrd="0" destOrd="0" presId="urn:microsoft.com/office/officeart/2005/8/layout/hierarchy3"/>
    <dgm:cxn modelId="{AB9FD06C-8D68-4604-A109-F28336AA5907}" srcId="{CE07EF8B-7853-488B-AE49-49E4C82AFC7E}" destId="{08A97B7D-85F7-40B1-BE5F-A0D533DBE0BE}" srcOrd="4" destOrd="0" parTransId="{2D26FAA1-5687-4359-B4D6-DCB57B7CDD4D}" sibTransId="{8F5B8622-5ADE-401E-86D4-5CB4DE7BCEFF}"/>
    <dgm:cxn modelId="{0269CB6E-0D63-4861-B95F-841156D3CB5C}" type="presOf" srcId="{233277C1-7A76-4EAA-B0A3-6327D7A4EF21}" destId="{7B939A22-9FAE-489F-88EF-5BD867848E86}" srcOrd="0" destOrd="0" presId="urn:microsoft.com/office/officeart/2005/8/layout/hierarchy3"/>
    <dgm:cxn modelId="{B748664F-4CC6-452B-9A92-4EC46D335F86}" type="presOf" srcId="{87D22101-20A6-4C33-926A-BEADF06E19D2}" destId="{5FD35476-5079-4BB0-8A45-77DECCC440CE}" srcOrd="0" destOrd="0" presId="urn:microsoft.com/office/officeart/2005/8/layout/hierarchy3"/>
    <dgm:cxn modelId="{9C06ED70-8A16-40E4-8AB2-A4003013C467}" type="presOf" srcId="{CE3D4119-F993-4D5F-A3C2-6747B87036EC}" destId="{269119E2-CBCF-471F-817C-ABCDD9A523BB}" srcOrd="0" destOrd="0" presId="urn:microsoft.com/office/officeart/2005/8/layout/hierarchy3"/>
    <dgm:cxn modelId="{73D99C53-56C9-419E-BD95-9F9781800368}" type="presOf" srcId="{250D3620-35DE-42A2-A4AF-2CAC7B7747FC}" destId="{B9A31F1A-C9F1-46B3-B339-4F93C958D6C9}" srcOrd="0" destOrd="0" presId="urn:microsoft.com/office/officeart/2005/8/layout/hierarchy3"/>
    <dgm:cxn modelId="{200CEE76-5D84-41EC-8759-EED36368468E}" type="presOf" srcId="{9B066283-67B6-4BE2-93E9-1D96A14958AA}" destId="{B83B8E6B-FB2A-4A5A-99AD-A02BDDD563F9}" srcOrd="0" destOrd="0" presId="urn:microsoft.com/office/officeart/2005/8/layout/hierarchy3"/>
    <dgm:cxn modelId="{E8A89279-2AD8-43A3-A5E6-F39093B39BD7}" srcId="{BFB45074-DEC7-4134-884E-4C31D5E23CA8}" destId="{A4117B75-F7D5-4EC0-B75B-3F6475A1EC5E}" srcOrd="3" destOrd="0" parTransId="{F0B42752-C055-4151-A499-6D0FED030483}" sibTransId="{3EA50298-6333-49F8-9E1A-9B4476BB1690}"/>
    <dgm:cxn modelId="{427A225A-1EBF-4470-861D-78CDFD3B8CFB}" srcId="{CE3D4119-F993-4D5F-A3C2-6747B87036EC}" destId="{4C988367-8F07-4C50-909D-3D1360DCE6AB}" srcOrd="3" destOrd="0" parTransId="{CE26ADB7-6C0B-42D6-A393-85CC55941D4B}" sibTransId="{D0ABAB7F-25A2-4004-A132-93C35684C94B}"/>
    <dgm:cxn modelId="{63E7AC7A-7188-451D-A44F-D3EF06D63F95}" type="presOf" srcId="{453E4C68-F54E-4DDC-A8DD-1708AA79B15D}" destId="{FA1CB41D-18AD-4977-8F00-0293ABAF8340}" srcOrd="0" destOrd="0" presId="urn:microsoft.com/office/officeart/2005/8/layout/hierarchy3"/>
    <dgm:cxn modelId="{DAF48D7D-6683-46B7-802B-45B7276375F1}" srcId="{68B58928-557B-4254-8B69-2CDCCFD23475}" destId="{CE07EF8B-7853-488B-AE49-49E4C82AFC7E}" srcOrd="0" destOrd="0" parTransId="{5FDCFA9F-660A-4F91-BC6D-7662E6A997F6}" sibTransId="{7FF0E0B6-E10E-47C1-9CD9-A586800CB62C}"/>
    <dgm:cxn modelId="{18AEDB7D-049A-4378-A9DB-BE3E0A2C2626}" type="presOf" srcId="{68B58928-557B-4254-8B69-2CDCCFD23475}" destId="{A136B946-1504-41C0-A82B-246C7478669E}" srcOrd="0" destOrd="0" presId="urn:microsoft.com/office/officeart/2005/8/layout/hierarchy3"/>
    <dgm:cxn modelId="{5DFB6C7E-26B3-48B6-A193-6C7A00E9C91C}" srcId="{CE3D4119-F993-4D5F-A3C2-6747B87036EC}" destId="{87D22101-20A6-4C33-926A-BEADF06E19D2}" srcOrd="0" destOrd="0" parTransId="{00FAE31F-46E8-4324-BAF0-E9B901CEB65C}" sibTransId="{965CF2C6-2F0D-455D-9EA7-79FBF9C35AF7}"/>
    <dgm:cxn modelId="{348A9584-D368-4940-B6F1-AB8DB03D7147}" type="presOf" srcId="{CE07EF8B-7853-488B-AE49-49E4C82AFC7E}" destId="{EB2DFAA5-B78A-4139-8A17-C1566DAAEE1C}" srcOrd="0" destOrd="0" presId="urn:microsoft.com/office/officeart/2005/8/layout/hierarchy3"/>
    <dgm:cxn modelId="{22BED587-FA2B-4DC6-B437-985F6E1BF23E}" srcId="{CE3D4119-F993-4D5F-A3C2-6747B87036EC}" destId="{453E4C68-F54E-4DDC-A8DD-1708AA79B15D}" srcOrd="6" destOrd="0" parTransId="{2E13846E-68A7-420C-A13B-45BBA36267C9}" sibTransId="{A4712481-EB15-4B2D-9A64-0FDAA1F0E930}"/>
    <dgm:cxn modelId="{856E4888-E314-4025-B7E6-637D723EB94E}" type="presOf" srcId="{2D26FAA1-5687-4359-B4D6-DCB57B7CDD4D}" destId="{B66FEF8D-5EDD-44BE-ACD6-5F3DC7C17ADA}" srcOrd="0" destOrd="0" presId="urn:microsoft.com/office/officeart/2005/8/layout/hierarchy3"/>
    <dgm:cxn modelId="{9F050789-5034-46DE-A827-EA086FFDFB90}" srcId="{CE07EF8B-7853-488B-AE49-49E4C82AFC7E}" destId="{3D46084F-607B-4C05-968F-C77B89B33DFA}" srcOrd="3" destOrd="0" parTransId="{EF33118C-B0B6-4C20-BA52-76EFB6E5B46D}" sibTransId="{26719875-272D-41B4-9B9A-884455109E2F}"/>
    <dgm:cxn modelId="{AD17C489-0B72-4A13-8568-DE083EB4775E}" type="presOf" srcId="{F0B42752-C055-4151-A499-6D0FED030483}" destId="{C41510B5-CDD7-408F-B49E-DDF02457C459}" srcOrd="0" destOrd="0" presId="urn:microsoft.com/office/officeart/2005/8/layout/hierarchy3"/>
    <dgm:cxn modelId="{15846D8E-4021-4B27-9DCC-FE05BB7B99AC}" type="presOf" srcId="{EF33118C-B0B6-4C20-BA52-76EFB6E5B46D}" destId="{F0043778-B1D3-41FE-A7FB-95180D6D8C29}" srcOrd="0" destOrd="0" presId="urn:microsoft.com/office/officeart/2005/8/layout/hierarchy3"/>
    <dgm:cxn modelId="{82E0BE90-C2F6-4F1D-B921-91EE6D0A4B7D}" type="presOf" srcId="{C621389D-77CA-4FB5-B97D-A468AA2BBE0D}" destId="{41EC23D4-BED4-4546-B9F9-66EEEE94F58A}" srcOrd="0" destOrd="0" presId="urn:microsoft.com/office/officeart/2005/8/layout/hierarchy3"/>
    <dgm:cxn modelId="{9BB3F39E-3472-4617-95C7-F214AAB21A77}" srcId="{CE3D4119-F993-4D5F-A3C2-6747B87036EC}" destId="{9858BFB8-2C79-46A2-8D6F-A56714223C15}" srcOrd="4" destOrd="0" parTransId="{19EA0E8F-F123-472D-80B2-97D985D2DFD6}" sibTransId="{766E71E3-069A-41E8-81DC-B1D557E81654}"/>
    <dgm:cxn modelId="{F9F6109F-26BB-4B08-A455-D98033448588}" type="presOf" srcId="{1DA8FAC0-EB01-4030-B2F1-B4AF1004F8FA}" destId="{4D36F7CD-AF94-47C9-991B-677076C4EE45}" srcOrd="0" destOrd="0" presId="urn:microsoft.com/office/officeart/2005/8/layout/hierarchy3"/>
    <dgm:cxn modelId="{3435379F-1A99-4F6C-B586-B32A17464A8E}" type="presOf" srcId="{BFB45074-DEC7-4134-884E-4C31D5E23CA8}" destId="{B08B2EE7-F67B-4B07-847D-57F52F999E93}" srcOrd="0" destOrd="0" presId="urn:microsoft.com/office/officeart/2005/8/layout/hierarchy3"/>
    <dgm:cxn modelId="{D44D7BA2-A846-409D-B627-E4253263E8F0}" type="presOf" srcId="{3D46084F-607B-4C05-968F-C77B89B33DFA}" destId="{089388AB-2789-465A-B858-2F83C5BC7B0E}" srcOrd="0" destOrd="0" presId="urn:microsoft.com/office/officeart/2005/8/layout/hierarchy3"/>
    <dgm:cxn modelId="{E5F39BAD-A4BF-48A9-999D-5C3E29B0040A}" srcId="{BFB45074-DEC7-4134-884E-4C31D5E23CA8}" destId="{DA3EEC2D-B1CE-4AE3-99E5-23F1B4CF0A5F}" srcOrd="0" destOrd="0" parTransId="{DB35E153-F71A-4657-9526-C79DF0BB9BD4}" sibTransId="{5EE36639-29CA-41B2-AB82-4A66FDF40ADA}"/>
    <dgm:cxn modelId="{173146B1-AE58-461B-8D14-61C1DBC3F05F}" type="presOf" srcId="{08A97B7D-85F7-40B1-BE5F-A0D533DBE0BE}" destId="{53D9F669-CEB8-4AA3-A43D-6BF2916DB25E}" srcOrd="0" destOrd="0" presId="urn:microsoft.com/office/officeart/2005/8/layout/hierarchy3"/>
    <dgm:cxn modelId="{15CEE5B9-A2B0-4725-B4D1-3AA9A53F373F}" type="presOf" srcId="{DA3EEC2D-B1CE-4AE3-99E5-23F1B4CF0A5F}" destId="{1BC311CB-2D38-4A15-962F-E15ACAD225D0}" srcOrd="0" destOrd="0" presId="urn:microsoft.com/office/officeart/2005/8/layout/hierarchy3"/>
    <dgm:cxn modelId="{E29D18BE-8390-487B-8699-52AF83F65C85}" srcId="{CE3D4119-F993-4D5F-A3C2-6747B87036EC}" destId="{588C95F7-BDD4-4425-B69D-B7C32170823B}" srcOrd="7" destOrd="0" parTransId="{EA9DFD40-8710-4A19-B19D-64FDF5C20B62}" sibTransId="{81D52869-64C0-49B1-9EF5-3313BBD2BAE7}"/>
    <dgm:cxn modelId="{35916EBE-2E01-4B7A-BFA3-9BB3A817D83C}" type="presOf" srcId="{19EA0E8F-F123-472D-80B2-97D985D2DFD6}" destId="{CFF36FC4-977F-4C5F-B09F-8218BDAF1CD9}" srcOrd="0" destOrd="0" presId="urn:microsoft.com/office/officeart/2005/8/layout/hierarchy3"/>
    <dgm:cxn modelId="{95D2EBC0-2B73-4C7F-8DEF-3F15CC08AB1E}" type="presOf" srcId="{B74ACCF4-44AF-4D4F-8BDC-F337245B5DD9}" destId="{C8282F92-7B67-434C-8B72-5AC9D51ADC74}" srcOrd="0" destOrd="0" presId="urn:microsoft.com/office/officeart/2005/8/layout/hierarchy3"/>
    <dgm:cxn modelId="{142BBAC2-C3C8-4ECB-BBCE-DB9F17865093}" type="presOf" srcId="{BFB45074-DEC7-4134-884E-4C31D5E23CA8}" destId="{DAA2B9CD-96A6-484C-B94E-B8362D3DA5D0}" srcOrd="1" destOrd="0" presId="urn:microsoft.com/office/officeart/2005/8/layout/hierarchy3"/>
    <dgm:cxn modelId="{636352C4-F07C-4030-B25F-FA04A3BCFFE9}" type="presOf" srcId="{00FAE31F-46E8-4324-BAF0-E9B901CEB65C}" destId="{8CFD99F3-75B6-4552-8034-741192AAB060}" srcOrd="0" destOrd="0" presId="urn:microsoft.com/office/officeart/2005/8/layout/hierarchy3"/>
    <dgm:cxn modelId="{CD2749CB-1163-4751-9CF0-675A23F6C596}" type="presOf" srcId="{4C988367-8F07-4C50-909D-3D1360DCE6AB}" destId="{428488FC-BC3A-401F-B71D-7DAAE105A1B9}" srcOrd="0" destOrd="0" presId="urn:microsoft.com/office/officeart/2005/8/layout/hierarchy3"/>
    <dgm:cxn modelId="{15FEFFD5-5883-4ADF-A30B-B02DDDBC9C4F}" srcId="{CE07EF8B-7853-488B-AE49-49E4C82AFC7E}" destId="{1DA8FAC0-EB01-4030-B2F1-B4AF1004F8FA}" srcOrd="2" destOrd="0" parTransId="{9B6A587D-AD46-4982-AE02-8C77A501A8AD}" sibTransId="{FFBF6EB8-AA96-463C-91E6-BF341D879D09}"/>
    <dgm:cxn modelId="{35C903D7-3703-4F23-9D36-705FEBAC2D39}" srcId="{CE07EF8B-7853-488B-AE49-49E4C82AFC7E}" destId="{C353BD97-5081-4F19-B486-3EBDBA3F906D}" srcOrd="1" destOrd="0" parTransId="{EFC766F3-EBDC-4FC3-81E6-6B3045C5E355}" sibTransId="{4F69A72E-B298-456B-8451-29B4179122B6}"/>
    <dgm:cxn modelId="{5B3894D7-C18A-4087-9ADB-3356BCE07A81}" srcId="{BFB45074-DEC7-4134-884E-4C31D5E23CA8}" destId="{97BC1559-A3EB-4D34-BBAD-B4EF2481D875}" srcOrd="5" destOrd="0" parTransId="{0D2C4496-952B-4F81-BB1A-5C5F19B6054C}" sibTransId="{0BE7070F-81E3-41C6-8007-504B64008471}"/>
    <dgm:cxn modelId="{6E9FBDDD-EFCF-43DF-8AD9-42C1F0748A81}" type="presOf" srcId="{A4117B75-F7D5-4EC0-B75B-3F6475A1EC5E}" destId="{838B6AFF-965E-4088-A38B-3BE31B18B308}" srcOrd="0" destOrd="0" presId="urn:microsoft.com/office/officeart/2005/8/layout/hierarchy3"/>
    <dgm:cxn modelId="{98F0B8E0-EEFD-42A6-A1A5-373BC6863BED}" srcId="{BFB45074-DEC7-4134-884E-4C31D5E23CA8}" destId="{A184FA3F-4712-4AAB-A57F-6F98B207692C}" srcOrd="4" destOrd="0" parTransId="{520DC300-654B-4F86-B4BC-402B8FCBA1EC}" sibTransId="{F04FE690-2FC5-413A-A9E2-73DD05A5AD85}"/>
    <dgm:cxn modelId="{EADDA2E4-F357-41DC-9354-892ABB3E9DA2}" type="presOf" srcId="{520DC300-654B-4F86-B4BC-402B8FCBA1EC}" destId="{A9B78BB7-51E9-4FBE-8591-69AE89C5225E}" srcOrd="0" destOrd="0" presId="urn:microsoft.com/office/officeart/2005/8/layout/hierarchy3"/>
    <dgm:cxn modelId="{C1F1BBE7-9F2C-421D-9659-A473519C3D62}" type="presOf" srcId="{C391F294-CD22-4552-A14A-1ADB70088F34}" destId="{CA609C8B-B4C2-451A-A5A4-978428E3BF21}" srcOrd="0" destOrd="0" presId="urn:microsoft.com/office/officeart/2005/8/layout/hierarchy3"/>
    <dgm:cxn modelId="{6EE0A8EA-175C-40F8-86F3-244803603397}" srcId="{CE3D4119-F993-4D5F-A3C2-6747B87036EC}" destId="{C8824986-B0CA-4513-AC3C-42F7D0995A55}" srcOrd="8" destOrd="0" parTransId="{4907F68E-0A1E-42D8-99C2-AA9A4C78D108}" sibTransId="{A6DDB444-1FAD-4B4D-956A-4CA08399D5B2}"/>
    <dgm:cxn modelId="{041BCEF0-EB71-4556-8300-29DF5E785E4A}" type="presOf" srcId="{CE26ADB7-6C0B-42D6-A393-85CC55941D4B}" destId="{7C9C924B-01E5-41AF-8DD5-9FB4F46EBD9D}" srcOrd="0" destOrd="0" presId="urn:microsoft.com/office/officeart/2005/8/layout/hierarchy3"/>
    <dgm:cxn modelId="{3D8843F1-5018-421A-8018-4EEA8B7DE8B5}" type="presOf" srcId="{A184FA3F-4712-4AAB-A57F-6F98B207692C}" destId="{AD98DBDA-6ED7-4085-BC4A-8AC44530EDFA}" srcOrd="0" destOrd="0" presId="urn:microsoft.com/office/officeart/2005/8/layout/hierarchy3"/>
    <dgm:cxn modelId="{DA56E5F1-6911-4BBD-A12A-66D5FDFBAE2D}" type="presOf" srcId="{01770C14-FE73-4A92-89AC-A7B27B313B02}" destId="{C1F74FEE-52D9-4EA3-9E60-89436AFF1C22}" srcOrd="0" destOrd="0" presId="urn:microsoft.com/office/officeart/2005/8/layout/hierarchy3"/>
    <dgm:cxn modelId="{B89DF3FE-1A32-4420-BF1B-3559094D5248}" srcId="{CE07EF8B-7853-488B-AE49-49E4C82AFC7E}" destId="{01770C14-FE73-4A92-89AC-A7B27B313B02}" srcOrd="0" destOrd="0" parTransId="{C663569F-1514-453E-8D22-591B387A3AD8}" sibTransId="{483FDC34-B28F-485A-B6E3-4FF3D0B0F917}"/>
    <dgm:cxn modelId="{7C48EBCE-19F9-4E40-B5DA-AC4D59272906}" type="presParOf" srcId="{A136B946-1504-41C0-A82B-246C7478669E}" destId="{CF9350CC-A564-4582-8042-04E70D07C23D}" srcOrd="0" destOrd="0" presId="urn:microsoft.com/office/officeart/2005/8/layout/hierarchy3"/>
    <dgm:cxn modelId="{4342E921-74C0-4A5C-ACFF-E2BA1A286014}" type="presParOf" srcId="{CF9350CC-A564-4582-8042-04E70D07C23D}" destId="{E45B0D4F-C679-442C-A855-A94E76588838}" srcOrd="0" destOrd="0" presId="urn:microsoft.com/office/officeart/2005/8/layout/hierarchy3"/>
    <dgm:cxn modelId="{4D445D4D-3294-4C27-9F38-90140A09950B}" type="presParOf" srcId="{E45B0D4F-C679-442C-A855-A94E76588838}" destId="{EB2DFAA5-B78A-4139-8A17-C1566DAAEE1C}" srcOrd="0" destOrd="0" presId="urn:microsoft.com/office/officeart/2005/8/layout/hierarchy3"/>
    <dgm:cxn modelId="{3B51642A-6ED4-4E0E-B35B-32E882440E2B}" type="presParOf" srcId="{E45B0D4F-C679-442C-A855-A94E76588838}" destId="{C79720A4-C674-4998-9E8C-40F4C4CF2F5C}" srcOrd="1" destOrd="0" presId="urn:microsoft.com/office/officeart/2005/8/layout/hierarchy3"/>
    <dgm:cxn modelId="{798D265E-1646-4FE7-8E3E-5CE3DAB09CBA}" type="presParOf" srcId="{CF9350CC-A564-4582-8042-04E70D07C23D}" destId="{3215FEBF-025F-4E7B-96B5-E1E185307DF5}" srcOrd="1" destOrd="0" presId="urn:microsoft.com/office/officeart/2005/8/layout/hierarchy3"/>
    <dgm:cxn modelId="{2BD09251-2545-4462-9B8C-5FBCAB5A4764}" type="presParOf" srcId="{3215FEBF-025F-4E7B-96B5-E1E185307DF5}" destId="{2BBB57FF-12E0-46B7-B2E2-79D18561B669}" srcOrd="0" destOrd="0" presId="urn:microsoft.com/office/officeart/2005/8/layout/hierarchy3"/>
    <dgm:cxn modelId="{4BFF7A35-65EE-4A32-ADF1-349252E31C40}" type="presParOf" srcId="{3215FEBF-025F-4E7B-96B5-E1E185307DF5}" destId="{C1F74FEE-52D9-4EA3-9E60-89436AFF1C22}" srcOrd="1" destOrd="0" presId="urn:microsoft.com/office/officeart/2005/8/layout/hierarchy3"/>
    <dgm:cxn modelId="{02EA7FD2-2C2B-47A8-BA75-5F27FD1A2FBC}" type="presParOf" srcId="{3215FEBF-025F-4E7B-96B5-E1E185307DF5}" destId="{D532CF9E-227B-40DF-9730-2C69C6F72477}" srcOrd="2" destOrd="0" presId="urn:microsoft.com/office/officeart/2005/8/layout/hierarchy3"/>
    <dgm:cxn modelId="{874985B0-3A49-4025-B854-A0B346D183F3}" type="presParOf" srcId="{3215FEBF-025F-4E7B-96B5-E1E185307DF5}" destId="{59ED55AF-1D55-4A2B-B6B6-E5C305ACF091}" srcOrd="3" destOrd="0" presId="urn:microsoft.com/office/officeart/2005/8/layout/hierarchy3"/>
    <dgm:cxn modelId="{1E7EF84A-AEF3-45C3-A3BE-42AB0BD0F52D}" type="presParOf" srcId="{3215FEBF-025F-4E7B-96B5-E1E185307DF5}" destId="{6F5CAE68-AFF8-4210-9103-DFDD43F8E884}" srcOrd="4" destOrd="0" presId="urn:microsoft.com/office/officeart/2005/8/layout/hierarchy3"/>
    <dgm:cxn modelId="{FACFA45A-C17A-42F4-835C-49A3D14EFB9C}" type="presParOf" srcId="{3215FEBF-025F-4E7B-96B5-E1E185307DF5}" destId="{4D36F7CD-AF94-47C9-991B-677076C4EE45}" srcOrd="5" destOrd="0" presId="urn:microsoft.com/office/officeart/2005/8/layout/hierarchy3"/>
    <dgm:cxn modelId="{6DD27FD4-01F6-49AA-9DDC-D4F1CB5047B3}" type="presParOf" srcId="{3215FEBF-025F-4E7B-96B5-E1E185307DF5}" destId="{F0043778-B1D3-41FE-A7FB-95180D6D8C29}" srcOrd="6" destOrd="0" presId="urn:microsoft.com/office/officeart/2005/8/layout/hierarchy3"/>
    <dgm:cxn modelId="{AB36560B-B45A-4323-8BEA-3730284C6370}" type="presParOf" srcId="{3215FEBF-025F-4E7B-96B5-E1E185307DF5}" destId="{089388AB-2789-465A-B858-2F83C5BC7B0E}" srcOrd="7" destOrd="0" presId="urn:microsoft.com/office/officeart/2005/8/layout/hierarchy3"/>
    <dgm:cxn modelId="{826CBE69-CC94-479E-ACA2-FDA8DC621004}" type="presParOf" srcId="{3215FEBF-025F-4E7B-96B5-E1E185307DF5}" destId="{B66FEF8D-5EDD-44BE-ACD6-5F3DC7C17ADA}" srcOrd="8" destOrd="0" presId="urn:microsoft.com/office/officeart/2005/8/layout/hierarchy3"/>
    <dgm:cxn modelId="{6C007A70-93BD-4BE7-AB3B-7A47E7B8E0A5}" type="presParOf" srcId="{3215FEBF-025F-4E7B-96B5-E1E185307DF5}" destId="{53D9F669-CEB8-4AA3-A43D-6BF2916DB25E}" srcOrd="9" destOrd="0" presId="urn:microsoft.com/office/officeart/2005/8/layout/hierarchy3"/>
    <dgm:cxn modelId="{3983F87C-7672-409B-A5C0-F8DFBD9EF234}" type="presParOf" srcId="{3215FEBF-025F-4E7B-96B5-E1E185307DF5}" destId="{99B1F73D-2FCD-4C0C-BBA2-716C4886D47A}" srcOrd="10" destOrd="0" presId="urn:microsoft.com/office/officeart/2005/8/layout/hierarchy3"/>
    <dgm:cxn modelId="{E2A97EDF-FB04-4927-AA2D-6AE85CF1C0C1}" type="presParOf" srcId="{3215FEBF-025F-4E7B-96B5-E1E185307DF5}" destId="{A17DEA1C-BF8D-4330-9E17-DCD46A98BD42}" srcOrd="11" destOrd="0" presId="urn:microsoft.com/office/officeart/2005/8/layout/hierarchy3"/>
    <dgm:cxn modelId="{0C248B1E-9BE6-4766-8D55-6A0137C1E2D9}" type="presParOf" srcId="{A136B946-1504-41C0-A82B-246C7478669E}" destId="{3A823756-9E2C-440D-814C-EA100CE92BFC}" srcOrd="1" destOrd="0" presId="urn:microsoft.com/office/officeart/2005/8/layout/hierarchy3"/>
    <dgm:cxn modelId="{0BC1ADFD-62FA-47E5-BDDF-792EFBBFCFD7}" type="presParOf" srcId="{3A823756-9E2C-440D-814C-EA100CE92BFC}" destId="{E2957B3E-F286-463A-97D7-76E26E15BD70}" srcOrd="0" destOrd="0" presId="urn:microsoft.com/office/officeart/2005/8/layout/hierarchy3"/>
    <dgm:cxn modelId="{6A7E02BC-B271-4211-8646-20E20B88D625}" type="presParOf" srcId="{E2957B3E-F286-463A-97D7-76E26E15BD70}" destId="{B08B2EE7-F67B-4B07-847D-57F52F999E93}" srcOrd="0" destOrd="0" presId="urn:microsoft.com/office/officeart/2005/8/layout/hierarchy3"/>
    <dgm:cxn modelId="{79498D67-FD96-4CC9-9994-AF706FA96AE4}" type="presParOf" srcId="{E2957B3E-F286-463A-97D7-76E26E15BD70}" destId="{DAA2B9CD-96A6-484C-B94E-B8362D3DA5D0}" srcOrd="1" destOrd="0" presId="urn:microsoft.com/office/officeart/2005/8/layout/hierarchy3"/>
    <dgm:cxn modelId="{C6EE2F8F-9148-41A8-A373-7D919D6339E2}" type="presParOf" srcId="{3A823756-9E2C-440D-814C-EA100CE92BFC}" destId="{10F39EBD-791A-471E-BBC5-D57066CD1CE2}" srcOrd="1" destOrd="0" presId="urn:microsoft.com/office/officeart/2005/8/layout/hierarchy3"/>
    <dgm:cxn modelId="{BB2ADDB5-BC2A-4D2C-954C-5E860530F74C}" type="presParOf" srcId="{10F39EBD-791A-471E-BBC5-D57066CD1CE2}" destId="{299587B4-F722-4BE2-8E1A-F77C97F968FD}" srcOrd="0" destOrd="0" presId="urn:microsoft.com/office/officeart/2005/8/layout/hierarchy3"/>
    <dgm:cxn modelId="{D83C2DF3-BBCF-428C-9B4E-B0BD20FDE7E6}" type="presParOf" srcId="{10F39EBD-791A-471E-BBC5-D57066CD1CE2}" destId="{1BC311CB-2D38-4A15-962F-E15ACAD225D0}" srcOrd="1" destOrd="0" presId="urn:microsoft.com/office/officeart/2005/8/layout/hierarchy3"/>
    <dgm:cxn modelId="{F84DDDAD-563F-420B-81C1-7112E869DECC}" type="presParOf" srcId="{10F39EBD-791A-471E-BBC5-D57066CD1CE2}" destId="{7B939A22-9FAE-489F-88EF-5BD867848E86}" srcOrd="2" destOrd="0" presId="urn:microsoft.com/office/officeart/2005/8/layout/hierarchy3"/>
    <dgm:cxn modelId="{F3FC1DEE-5D89-471E-A43B-E6A391B34192}" type="presParOf" srcId="{10F39EBD-791A-471E-BBC5-D57066CD1CE2}" destId="{C8282F92-7B67-434C-8B72-5AC9D51ADC74}" srcOrd="3" destOrd="0" presId="urn:microsoft.com/office/officeart/2005/8/layout/hierarchy3"/>
    <dgm:cxn modelId="{D95F7615-1973-44C7-A589-E5BAFF45B23D}" type="presParOf" srcId="{10F39EBD-791A-471E-BBC5-D57066CD1CE2}" destId="{B83B8E6B-FB2A-4A5A-99AD-A02BDDD563F9}" srcOrd="4" destOrd="0" presId="urn:microsoft.com/office/officeart/2005/8/layout/hierarchy3"/>
    <dgm:cxn modelId="{C4D059EB-8C45-4D50-AF83-37D6648C3C7D}" type="presParOf" srcId="{10F39EBD-791A-471E-BBC5-D57066CD1CE2}" destId="{267BE12D-EA6B-466A-98BA-7322F0309478}" srcOrd="5" destOrd="0" presId="urn:microsoft.com/office/officeart/2005/8/layout/hierarchy3"/>
    <dgm:cxn modelId="{58D0712C-7207-42F7-9436-FCD1F913D8D0}" type="presParOf" srcId="{10F39EBD-791A-471E-BBC5-D57066CD1CE2}" destId="{C41510B5-CDD7-408F-B49E-DDF02457C459}" srcOrd="6" destOrd="0" presId="urn:microsoft.com/office/officeart/2005/8/layout/hierarchy3"/>
    <dgm:cxn modelId="{08D4484D-7960-4A69-AF61-698E21CF0818}" type="presParOf" srcId="{10F39EBD-791A-471E-BBC5-D57066CD1CE2}" destId="{838B6AFF-965E-4088-A38B-3BE31B18B308}" srcOrd="7" destOrd="0" presId="urn:microsoft.com/office/officeart/2005/8/layout/hierarchy3"/>
    <dgm:cxn modelId="{AC7A28B0-BEC6-4DF2-B4D6-D1F090FA342F}" type="presParOf" srcId="{10F39EBD-791A-471E-BBC5-D57066CD1CE2}" destId="{A9B78BB7-51E9-4FBE-8591-69AE89C5225E}" srcOrd="8" destOrd="0" presId="urn:microsoft.com/office/officeart/2005/8/layout/hierarchy3"/>
    <dgm:cxn modelId="{8D7D1210-5D98-4A45-976E-BEF3946DD923}" type="presParOf" srcId="{10F39EBD-791A-471E-BBC5-D57066CD1CE2}" destId="{AD98DBDA-6ED7-4085-BC4A-8AC44530EDFA}" srcOrd="9" destOrd="0" presId="urn:microsoft.com/office/officeart/2005/8/layout/hierarchy3"/>
    <dgm:cxn modelId="{727F2270-1C39-45E6-AB9B-9F2FA19DB01D}" type="presParOf" srcId="{10F39EBD-791A-471E-BBC5-D57066CD1CE2}" destId="{CFDB5377-FEA2-4181-8102-9D02EDBAD4E0}" srcOrd="10" destOrd="0" presId="urn:microsoft.com/office/officeart/2005/8/layout/hierarchy3"/>
    <dgm:cxn modelId="{8D556A04-BF7E-4078-978F-2E9A4162D65C}" type="presParOf" srcId="{10F39EBD-791A-471E-BBC5-D57066CD1CE2}" destId="{01F06105-F043-4DFB-BAFA-95381661B485}" srcOrd="11" destOrd="0" presId="urn:microsoft.com/office/officeart/2005/8/layout/hierarchy3"/>
    <dgm:cxn modelId="{6E3575A2-5523-4398-A3DD-A067095CF955}" type="presParOf" srcId="{10F39EBD-791A-471E-BBC5-D57066CD1CE2}" destId="{B9A31F1A-C9F1-46B3-B339-4F93C958D6C9}" srcOrd="12" destOrd="0" presId="urn:microsoft.com/office/officeart/2005/8/layout/hierarchy3"/>
    <dgm:cxn modelId="{BDDF7483-C780-4003-9AB7-581FEA11F476}" type="presParOf" srcId="{10F39EBD-791A-471E-BBC5-D57066CD1CE2}" destId="{CA609C8B-B4C2-451A-A5A4-978428E3BF21}" srcOrd="13" destOrd="0" presId="urn:microsoft.com/office/officeart/2005/8/layout/hierarchy3"/>
    <dgm:cxn modelId="{FF7C5C2D-AD96-4CD3-8D35-C626DADC2B20}" type="presParOf" srcId="{A136B946-1504-41C0-A82B-246C7478669E}" destId="{7685D575-32C1-4C51-AE16-691B41F0C50B}" srcOrd="2" destOrd="0" presId="urn:microsoft.com/office/officeart/2005/8/layout/hierarchy3"/>
    <dgm:cxn modelId="{FCDBC51B-6673-4A16-BCCA-19DBCAF92323}" type="presParOf" srcId="{7685D575-32C1-4C51-AE16-691B41F0C50B}" destId="{DA8DD0B2-8944-46F2-8773-A06E2334241A}" srcOrd="0" destOrd="0" presId="urn:microsoft.com/office/officeart/2005/8/layout/hierarchy3"/>
    <dgm:cxn modelId="{C75FCCF0-4109-4775-BD8C-6919215D8C49}" type="presParOf" srcId="{DA8DD0B2-8944-46F2-8773-A06E2334241A}" destId="{269119E2-CBCF-471F-817C-ABCDD9A523BB}" srcOrd="0" destOrd="0" presId="urn:microsoft.com/office/officeart/2005/8/layout/hierarchy3"/>
    <dgm:cxn modelId="{88F5A67B-2D8A-46CE-9FFF-D11572258ADD}" type="presParOf" srcId="{DA8DD0B2-8944-46F2-8773-A06E2334241A}" destId="{DD0E2EDA-7936-48E6-94B0-E08F6891869E}" srcOrd="1" destOrd="0" presId="urn:microsoft.com/office/officeart/2005/8/layout/hierarchy3"/>
    <dgm:cxn modelId="{CBF97C62-0D68-4B94-9F02-0F0B1A588C79}" type="presParOf" srcId="{7685D575-32C1-4C51-AE16-691B41F0C50B}" destId="{407638B9-F851-4A97-A07E-9BA81FF985B0}" srcOrd="1" destOrd="0" presId="urn:microsoft.com/office/officeart/2005/8/layout/hierarchy3"/>
    <dgm:cxn modelId="{55F1C478-D211-44F6-AFC0-2193BD73C30F}" type="presParOf" srcId="{407638B9-F851-4A97-A07E-9BA81FF985B0}" destId="{8CFD99F3-75B6-4552-8034-741192AAB060}" srcOrd="0" destOrd="0" presId="urn:microsoft.com/office/officeart/2005/8/layout/hierarchy3"/>
    <dgm:cxn modelId="{5568B0AE-089F-421A-8882-B64469C83981}" type="presParOf" srcId="{407638B9-F851-4A97-A07E-9BA81FF985B0}" destId="{5FD35476-5079-4BB0-8A45-77DECCC440CE}" srcOrd="1" destOrd="0" presId="urn:microsoft.com/office/officeart/2005/8/layout/hierarchy3"/>
    <dgm:cxn modelId="{23BA155B-90ED-4D9F-A480-9F58FF5FC0C7}" type="presParOf" srcId="{407638B9-F851-4A97-A07E-9BA81FF985B0}" destId="{338A3487-D156-4265-B112-EB9F24CD04BE}" srcOrd="2" destOrd="0" presId="urn:microsoft.com/office/officeart/2005/8/layout/hierarchy3"/>
    <dgm:cxn modelId="{1C6D6459-BB2B-4831-A68A-53066A749FEC}" type="presParOf" srcId="{407638B9-F851-4A97-A07E-9BA81FF985B0}" destId="{C44DBB99-F070-4959-A736-8315A1B5532C}" srcOrd="3" destOrd="0" presId="urn:microsoft.com/office/officeart/2005/8/layout/hierarchy3"/>
    <dgm:cxn modelId="{25AA3937-C977-4E4D-97D1-6B68B32BD87A}" type="presParOf" srcId="{407638B9-F851-4A97-A07E-9BA81FF985B0}" destId="{854E0353-2995-4975-89DD-FAA54D20634C}" srcOrd="4" destOrd="0" presId="urn:microsoft.com/office/officeart/2005/8/layout/hierarchy3"/>
    <dgm:cxn modelId="{3D73E717-8A86-4B19-A760-667F2B813653}" type="presParOf" srcId="{407638B9-F851-4A97-A07E-9BA81FF985B0}" destId="{2685E67F-28E2-4D5A-83A2-ABCE4D7E07D7}" srcOrd="5" destOrd="0" presId="urn:microsoft.com/office/officeart/2005/8/layout/hierarchy3"/>
    <dgm:cxn modelId="{D03BD1C3-2217-4014-B12C-BD39761ACFD3}" type="presParOf" srcId="{407638B9-F851-4A97-A07E-9BA81FF985B0}" destId="{7C9C924B-01E5-41AF-8DD5-9FB4F46EBD9D}" srcOrd="6" destOrd="0" presId="urn:microsoft.com/office/officeart/2005/8/layout/hierarchy3"/>
    <dgm:cxn modelId="{85D9618E-50A8-41AF-A21E-FF8E9194B338}" type="presParOf" srcId="{407638B9-F851-4A97-A07E-9BA81FF985B0}" destId="{428488FC-BC3A-401F-B71D-7DAAE105A1B9}" srcOrd="7" destOrd="0" presId="urn:microsoft.com/office/officeart/2005/8/layout/hierarchy3"/>
    <dgm:cxn modelId="{F72083EA-6631-4FFE-96C1-7A6533B26327}" type="presParOf" srcId="{407638B9-F851-4A97-A07E-9BA81FF985B0}" destId="{CFF36FC4-977F-4C5F-B09F-8218BDAF1CD9}" srcOrd="8" destOrd="0" presId="urn:microsoft.com/office/officeart/2005/8/layout/hierarchy3"/>
    <dgm:cxn modelId="{1C91F07A-67FD-4BB5-B4D7-A57E2663A2E0}" type="presParOf" srcId="{407638B9-F851-4A97-A07E-9BA81FF985B0}" destId="{C2D449C6-891E-4441-A0C1-36E936E76069}" srcOrd="9" destOrd="0" presId="urn:microsoft.com/office/officeart/2005/8/layout/hierarchy3"/>
    <dgm:cxn modelId="{07B50619-CAD3-4E67-94CF-B64D430DDE10}" type="presParOf" srcId="{407638B9-F851-4A97-A07E-9BA81FF985B0}" destId="{8CC98657-DBAA-4CCE-A383-3D17295CC20C}" srcOrd="10" destOrd="0" presId="urn:microsoft.com/office/officeart/2005/8/layout/hierarchy3"/>
    <dgm:cxn modelId="{C581C688-272D-4443-9AAC-AEC6C04E590F}" type="presParOf" srcId="{407638B9-F851-4A97-A07E-9BA81FF985B0}" destId="{41EC23D4-BED4-4546-B9F9-66EEEE94F58A}" srcOrd="11" destOrd="0" presId="urn:microsoft.com/office/officeart/2005/8/layout/hierarchy3"/>
    <dgm:cxn modelId="{A20B1551-41AC-4C89-ADC8-F7D5A0DB5810}" type="presParOf" srcId="{407638B9-F851-4A97-A07E-9BA81FF985B0}" destId="{C62D4D7B-6E24-40CD-8F87-4E4553E2A321}" srcOrd="12" destOrd="0" presId="urn:microsoft.com/office/officeart/2005/8/layout/hierarchy3"/>
    <dgm:cxn modelId="{F5466CF1-6979-4B92-A42C-8590FC95F5BC}" type="presParOf" srcId="{407638B9-F851-4A97-A07E-9BA81FF985B0}" destId="{FA1CB41D-18AD-4977-8F00-0293ABAF8340}" srcOrd="13" destOrd="0" presId="urn:microsoft.com/office/officeart/2005/8/layout/hierarchy3"/>
    <dgm:cxn modelId="{6D60688D-345D-4F16-B9DE-571D617591C7}" type="presParOf" srcId="{407638B9-F851-4A97-A07E-9BA81FF985B0}" destId="{006A7B25-274B-4626-92A3-96B269020791}" srcOrd="14" destOrd="0" presId="urn:microsoft.com/office/officeart/2005/8/layout/hierarchy3"/>
    <dgm:cxn modelId="{330C6EEB-F15D-426A-967F-84D5EFF66186}" type="presParOf" srcId="{407638B9-F851-4A97-A07E-9BA81FF985B0}" destId="{61CA2723-BE4A-439C-8B15-8F03EDF9649C}" srcOrd="15" destOrd="0" presId="urn:microsoft.com/office/officeart/2005/8/layout/hierarchy3"/>
    <dgm:cxn modelId="{CF56FE72-0476-413F-95BA-F01BE1870383}" type="presParOf" srcId="{407638B9-F851-4A97-A07E-9BA81FF985B0}" destId="{D044BF83-0D86-47F2-8BDD-2FD19E4EAD1C}" srcOrd="16" destOrd="0" presId="urn:microsoft.com/office/officeart/2005/8/layout/hierarchy3"/>
    <dgm:cxn modelId="{7CE1F784-2E34-47F3-9644-7B5F6AD21982}" type="presParOf" srcId="{407638B9-F851-4A97-A07E-9BA81FF985B0}" destId="{35C04C0C-AD57-487A-8380-2A2049275D65}" srcOrd="1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DFAA5-B78A-4139-8A17-C1566DAAEE1C}">
      <dsp:nvSpPr>
        <dsp:cNvPr id="0" name=""/>
        <dsp:cNvSpPr/>
      </dsp:nvSpPr>
      <dsp:spPr>
        <a:xfrm>
          <a:off x="51923" y="2184"/>
          <a:ext cx="1993097" cy="469906"/>
        </a:xfrm>
        <a:prstGeom prst="roundRect">
          <a:avLst>
            <a:gd name="adj" fmla="val 10000"/>
          </a:avLst>
        </a:prstGeom>
        <a:solidFill>
          <a:srgbClr val="518B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55625">
            <a:lnSpc>
              <a:spcPct val="90000"/>
            </a:lnSpc>
            <a:spcBef>
              <a:spcPct val="0"/>
            </a:spcBef>
            <a:spcAft>
              <a:spcPct val="35000"/>
            </a:spcAft>
            <a:buNone/>
          </a:pPr>
          <a:r>
            <a:rPr lang="en-US" sz="1250" b="1" kern="1200" dirty="0">
              <a:latin typeface="Calibri" panose="020F0502020204030204" pitchFamily="34" charset="0"/>
            </a:rPr>
            <a:t>Release 1 </a:t>
          </a:r>
        </a:p>
      </dsp:txBody>
      <dsp:txXfrm>
        <a:off x="65686" y="15947"/>
        <a:ext cx="1965571" cy="442380"/>
      </dsp:txXfrm>
    </dsp:sp>
    <dsp:sp modelId="{2BBB57FF-12E0-46B7-B2E2-79D18561B669}">
      <dsp:nvSpPr>
        <dsp:cNvPr id="0" name=""/>
        <dsp:cNvSpPr/>
      </dsp:nvSpPr>
      <dsp:spPr>
        <a:xfrm>
          <a:off x="251233" y="472090"/>
          <a:ext cx="311348" cy="352429"/>
        </a:xfrm>
        <a:custGeom>
          <a:avLst/>
          <a:gdLst/>
          <a:ahLst/>
          <a:cxnLst/>
          <a:rect l="0" t="0" r="0" b="0"/>
          <a:pathLst>
            <a:path>
              <a:moveTo>
                <a:pt x="0" y="0"/>
              </a:moveTo>
              <a:lnTo>
                <a:pt x="0" y="352429"/>
              </a:lnTo>
              <a:lnTo>
                <a:pt x="311348" y="352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F74FEE-52D9-4EA3-9E60-89436AFF1C22}">
      <dsp:nvSpPr>
        <dsp:cNvPr id="0" name=""/>
        <dsp:cNvSpPr/>
      </dsp:nvSpPr>
      <dsp:spPr>
        <a:xfrm>
          <a:off x="562581" y="589567"/>
          <a:ext cx="2347410"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Oracle eBilling: </a:t>
          </a:r>
          <a:r>
            <a:rPr lang="en-GB" sz="1250" kern="1200" dirty="0">
              <a:solidFill>
                <a:prstClr val="black"/>
              </a:solidFill>
              <a:latin typeface="Calibri" panose="020F0502020204030204" pitchFamily="34" charset="0"/>
            </a:rPr>
            <a:t>Core Payment Functionality</a:t>
          </a:r>
          <a:endParaRPr lang="en-US" sz="1250" kern="1200" dirty="0">
            <a:latin typeface="Calibri" panose="020F0502020204030204" pitchFamily="34" charset="0"/>
          </a:endParaRPr>
        </a:p>
      </dsp:txBody>
      <dsp:txXfrm>
        <a:off x="576344" y="603330"/>
        <a:ext cx="2319884" cy="442380"/>
      </dsp:txXfrm>
    </dsp:sp>
    <dsp:sp modelId="{D532CF9E-227B-40DF-9730-2C69C6F72477}">
      <dsp:nvSpPr>
        <dsp:cNvPr id="0" name=""/>
        <dsp:cNvSpPr/>
      </dsp:nvSpPr>
      <dsp:spPr>
        <a:xfrm>
          <a:off x="251233" y="472090"/>
          <a:ext cx="311348" cy="939812"/>
        </a:xfrm>
        <a:custGeom>
          <a:avLst/>
          <a:gdLst/>
          <a:ahLst/>
          <a:cxnLst/>
          <a:rect l="0" t="0" r="0" b="0"/>
          <a:pathLst>
            <a:path>
              <a:moveTo>
                <a:pt x="0" y="0"/>
              </a:moveTo>
              <a:lnTo>
                <a:pt x="0" y="939812"/>
              </a:lnTo>
              <a:lnTo>
                <a:pt x="311348" y="9398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ED55AF-1D55-4A2B-B6B6-E5C305ACF091}">
      <dsp:nvSpPr>
        <dsp:cNvPr id="0" name=""/>
        <dsp:cNvSpPr/>
      </dsp:nvSpPr>
      <dsp:spPr>
        <a:xfrm>
          <a:off x="562581" y="1176950"/>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Oracle AR: </a:t>
          </a:r>
          <a:r>
            <a:rPr lang="en-GB" sz="1250" kern="1200" dirty="0">
              <a:solidFill>
                <a:prstClr val="black"/>
              </a:solidFill>
              <a:latin typeface="Calibri" panose="020F0502020204030204" pitchFamily="34" charset="0"/>
            </a:rPr>
            <a:t>Accounting processing for </a:t>
          </a:r>
          <a:r>
            <a:rPr lang="en-GB" sz="1250" kern="1200" dirty="0" err="1">
              <a:solidFill>
                <a:prstClr val="black"/>
              </a:solidFill>
              <a:latin typeface="Calibri" panose="020F0502020204030204" pitchFamily="34" charset="0"/>
            </a:rPr>
            <a:t>ePOBOL</a:t>
          </a:r>
          <a:endParaRPr lang="en-US" sz="1250" kern="1200" dirty="0">
            <a:latin typeface="Calibri" panose="020F0502020204030204" pitchFamily="34" charset="0"/>
          </a:endParaRPr>
        </a:p>
      </dsp:txBody>
      <dsp:txXfrm>
        <a:off x="576344" y="1190713"/>
        <a:ext cx="2441353" cy="442380"/>
      </dsp:txXfrm>
    </dsp:sp>
    <dsp:sp modelId="{6F5CAE68-AFF8-4210-9103-DFDD43F8E884}">
      <dsp:nvSpPr>
        <dsp:cNvPr id="0" name=""/>
        <dsp:cNvSpPr/>
      </dsp:nvSpPr>
      <dsp:spPr>
        <a:xfrm>
          <a:off x="251233" y="472090"/>
          <a:ext cx="311348" cy="1527195"/>
        </a:xfrm>
        <a:custGeom>
          <a:avLst/>
          <a:gdLst/>
          <a:ahLst/>
          <a:cxnLst/>
          <a:rect l="0" t="0" r="0" b="0"/>
          <a:pathLst>
            <a:path>
              <a:moveTo>
                <a:pt x="0" y="0"/>
              </a:moveTo>
              <a:lnTo>
                <a:pt x="0" y="1527195"/>
              </a:lnTo>
              <a:lnTo>
                <a:pt x="311348" y="1527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36F7CD-AF94-47C9-991B-677076C4EE45}">
      <dsp:nvSpPr>
        <dsp:cNvPr id="0" name=""/>
        <dsp:cNvSpPr/>
      </dsp:nvSpPr>
      <dsp:spPr>
        <a:xfrm>
          <a:off x="562581" y="1764332"/>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Global Payment: </a:t>
          </a:r>
          <a:r>
            <a:rPr lang="en-GB" sz="1250" kern="1200" dirty="0">
              <a:solidFill>
                <a:prstClr val="black"/>
              </a:solidFill>
              <a:latin typeface="Calibri" panose="020F0502020204030204" pitchFamily="34" charset="0"/>
            </a:rPr>
            <a:t>Process ACH Debit transactions for ePOBOL</a:t>
          </a:r>
          <a:endParaRPr lang="en-US" sz="1250" kern="1200" dirty="0">
            <a:latin typeface="Calibri" panose="020F0502020204030204" pitchFamily="34" charset="0"/>
          </a:endParaRPr>
        </a:p>
      </dsp:txBody>
      <dsp:txXfrm>
        <a:off x="576344" y="1778095"/>
        <a:ext cx="2441353" cy="442380"/>
      </dsp:txXfrm>
    </dsp:sp>
    <dsp:sp modelId="{F0043778-B1D3-41FE-A7FB-95180D6D8C29}">
      <dsp:nvSpPr>
        <dsp:cNvPr id="0" name=""/>
        <dsp:cNvSpPr/>
      </dsp:nvSpPr>
      <dsp:spPr>
        <a:xfrm>
          <a:off x="251233" y="472090"/>
          <a:ext cx="311348" cy="2114577"/>
        </a:xfrm>
        <a:custGeom>
          <a:avLst/>
          <a:gdLst/>
          <a:ahLst/>
          <a:cxnLst/>
          <a:rect l="0" t="0" r="0" b="0"/>
          <a:pathLst>
            <a:path>
              <a:moveTo>
                <a:pt x="0" y="0"/>
              </a:moveTo>
              <a:lnTo>
                <a:pt x="0" y="2114577"/>
              </a:lnTo>
              <a:lnTo>
                <a:pt x="311348" y="21145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388AB-2789-465A-B858-2F83C5BC7B0E}">
      <dsp:nvSpPr>
        <dsp:cNvPr id="0" name=""/>
        <dsp:cNvSpPr/>
      </dsp:nvSpPr>
      <dsp:spPr>
        <a:xfrm>
          <a:off x="562581" y="2351715"/>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Business Customer Gateway: </a:t>
          </a:r>
          <a:r>
            <a:rPr lang="en-GB" sz="1250" b="0" kern="1200" dirty="0">
              <a:solidFill>
                <a:prstClr val="black"/>
              </a:solidFill>
              <a:latin typeface="Calibri" panose="020F0502020204030204" pitchFamily="34" charset="0"/>
            </a:rPr>
            <a:t>Add 2 New </a:t>
          </a:r>
          <a:r>
            <a:rPr lang="en-GB" sz="1250" kern="1200" dirty="0">
              <a:solidFill>
                <a:prstClr val="black"/>
              </a:solidFill>
              <a:latin typeface="Calibri" panose="020F0502020204030204" pitchFamily="34" charset="0"/>
            </a:rPr>
            <a:t>Services - Enterprise Payment and ePOBOL  </a:t>
          </a:r>
          <a:endParaRPr lang="en-US" sz="1250" kern="1200" dirty="0">
            <a:latin typeface="Calibri" panose="020F0502020204030204" pitchFamily="34" charset="0"/>
          </a:endParaRPr>
        </a:p>
      </dsp:txBody>
      <dsp:txXfrm>
        <a:off x="576344" y="2365478"/>
        <a:ext cx="2441353" cy="442380"/>
      </dsp:txXfrm>
    </dsp:sp>
    <dsp:sp modelId="{B66FEF8D-5EDD-44BE-ACD6-5F3DC7C17ADA}">
      <dsp:nvSpPr>
        <dsp:cNvPr id="0" name=""/>
        <dsp:cNvSpPr/>
      </dsp:nvSpPr>
      <dsp:spPr>
        <a:xfrm>
          <a:off x="251233" y="472090"/>
          <a:ext cx="311348" cy="2701960"/>
        </a:xfrm>
        <a:custGeom>
          <a:avLst/>
          <a:gdLst/>
          <a:ahLst/>
          <a:cxnLst/>
          <a:rect l="0" t="0" r="0" b="0"/>
          <a:pathLst>
            <a:path>
              <a:moveTo>
                <a:pt x="0" y="0"/>
              </a:moveTo>
              <a:lnTo>
                <a:pt x="0" y="2701960"/>
              </a:lnTo>
              <a:lnTo>
                <a:pt x="311348" y="2701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9F669-CEB8-4AA3-A43D-6BF2916DB25E}">
      <dsp:nvSpPr>
        <dsp:cNvPr id="0" name=""/>
        <dsp:cNvSpPr/>
      </dsp:nvSpPr>
      <dsp:spPr>
        <a:xfrm>
          <a:off x="562581" y="2939098"/>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ePOBOL: </a:t>
          </a:r>
          <a:r>
            <a:rPr lang="en-GB" sz="1250" kern="1200" dirty="0">
              <a:solidFill>
                <a:prstClr val="black"/>
              </a:solidFill>
              <a:latin typeface="Calibri" panose="020F0502020204030204" pitchFamily="34" charset="0"/>
            </a:rPr>
            <a:t>Reserve/Manage PO Boxes, Callers &amp; Reserves online &amp; pay using Enterprise Payment</a:t>
          </a:r>
          <a:endParaRPr lang="en-US" sz="1250" kern="1200" dirty="0">
            <a:latin typeface="Calibri" panose="020F0502020204030204" pitchFamily="34" charset="0"/>
          </a:endParaRPr>
        </a:p>
      </dsp:txBody>
      <dsp:txXfrm>
        <a:off x="576344" y="2952861"/>
        <a:ext cx="2441353" cy="442380"/>
      </dsp:txXfrm>
    </dsp:sp>
    <dsp:sp modelId="{99B1F73D-2FCD-4C0C-BBA2-716C4886D47A}">
      <dsp:nvSpPr>
        <dsp:cNvPr id="0" name=""/>
        <dsp:cNvSpPr/>
      </dsp:nvSpPr>
      <dsp:spPr>
        <a:xfrm>
          <a:off x="251233" y="472090"/>
          <a:ext cx="311348" cy="3289343"/>
        </a:xfrm>
        <a:custGeom>
          <a:avLst/>
          <a:gdLst/>
          <a:ahLst/>
          <a:cxnLst/>
          <a:rect l="0" t="0" r="0" b="0"/>
          <a:pathLst>
            <a:path>
              <a:moveTo>
                <a:pt x="0" y="0"/>
              </a:moveTo>
              <a:lnTo>
                <a:pt x="0" y="3289343"/>
              </a:lnTo>
              <a:lnTo>
                <a:pt x="311348" y="32893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DEA1C-BF8D-4330-9E17-DCD46A98BD42}">
      <dsp:nvSpPr>
        <dsp:cNvPr id="0" name=""/>
        <dsp:cNvSpPr/>
      </dsp:nvSpPr>
      <dsp:spPr>
        <a:xfrm>
          <a:off x="562581" y="3526481"/>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RSS: </a:t>
          </a:r>
          <a:r>
            <a:rPr lang="en-GB" sz="1250" kern="1200" dirty="0">
              <a:solidFill>
                <a:prstClr val="black"/>
              </a:solidFill>
              <a:latin typeface="Calibri" panose="020F0502020204030204" pitchFamily="34" charset="0"/>
            </a:rPr>
            <a:t>ePOBOL refunds at retail will go back to Enterprise Payment Account</a:t>
          </a:r>
          <a:endParaRPr lang="en-US" sz="1250" kern="1200" dirty="0">
            <a:latin typeface="Calibri" panose="020F0502020204030204" pitchFamily="34" charset="0"/>
          </a:endParaRPr>
        </a:p>
      </dsp:txBody>
      <dsp:txXfrm>
        <a:off x="576344" y="3540244"/>
        <a:ext cx="2441353" cy="442380"/>
      </dsp:txXfrm>
    </dsp:sp>
    <dsp:sp modelId="{B08B2EE7-F67B-4B07-847D-57F52F999E93}">
      <dsp:nvSpPr>
        <dsp:cNvPr id="0" name=""/>
        <dsp:cNvSpPr/>
      </dsp:nvSpPr>
      <dsp:spPr>
        <a:xfrm>
          <a:off x="2985850" y="2184"/>
          <a:ext cx="1993097" cy="469906"/>
        </a:xfrm>
        <a:prstGeom prst="roundRect">
          <a:avLst>
            <a:gd name="adj" fmla="val 10000"/>
          </a:avLst>
        </a:prstGeom>
        <a:solidFill>
          <a:srgbClr val="518B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55625">
            <a:lnSpc>
              <a:spcPct val="90000"/>
            </a:lnSpc>
            <a:spcBef>
              <a:spcPct val="0"/>
            </a:spcBef>
            <a:spcAft>
              <a:spcPct val="35000"/>
            </a:spcAft>
            <a:buNone/>
          </a:pPr>
          <a:r>
            <a:rPr lang="en-US" sz="1250" b="1" kern="1200" dirty="0">
              <a:latin typeface="Calibri" panose="020F0502020204030204" pitchFamily="34" charset="0"/>
            </a:rPr>
            <a:t>Release 2</a:t>
          </a:r>
        </a:p>
      </dsp:txBody>
      <dsp:txXfrm>
        <a:off x="2999613" y="15947"/>
        <a:ext cx="1965571" cy="442380"/>
      </dsp:txXfrm>
    </dsp:sp>
    <dsp:sp modelId="{299587B4-F722-4BE2-8E1A-F77C97F968FD}">
      <dsp:nvSpPr>
        <dsp:cNvPr id="0" name=""/>
        <dsp:cNvSpPr/>
      </dsp:nvSpPr>
      <dsp:spPr>
        <a:xfrm>
          <a:off x="3185160" y="472090"/>
          <a:ext cx="199309" cy="352429"/>
        </a:xfrm>
        <a:custGeom>
          <a:avLst/>
          <a:gdLst/>
          <a:ahLst/>
          <a:cxnLst/>
          <a:rect l="0" t="0" r="0" b="0"/>
          <a:pathLst>
            <a:path>
              <a:moveTo>
                <a:pt x="0" y="0"/>
              </a:moveTo>
              <a:lnTo>
                <a:pt x="0" y="352429"/>
              </a:lnTo>
              <a:lnTo>
                <a:pt x="199309" y="352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C311CB-2D38-4A15-962F-E15ACAD225D0}">
      <dsp:nvSpPr>
        <dsp:cNvPr id="0" name=""/>
        <dsp:cNvSpPr/>
      </dsp:nvSpPr>
      <dsp:spPr>
        <a:xfrm>
          <a:off x="3384469" y="589567"/>
          <a:ext cx="2347410"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endParaRPr lang="en-US" sz="1250" kern="1200" dirty="0">
            <a:latin typeface="Calibri" panose="020F0502020204030204" pitchFamily="34" charset="0"/>
          </a:endParaRPr>
        </a:p>
      </dsp:txBody>
      <dsp:txXfrm>
        <a:off x="3398232" y="603330"/>
        <a:ext cx="2319884" cy="442380"/>
      </dsp:txXfrm>
    </dsp:sp>
    <dsp:sp modelId="{7B939A22-9FAE-489F-88EF-5BD867848E86}">
      <dsp:nvSpPr>
        <dsp:cNvPr id="0" name=""/>
        <dsp:cNvSpPr/>
      </dsp:nvSpPr>
      <dsp:spPr>
        <a:xfrm>
          <a:off x="3185160" y="472090"/>
          <a:ext cx="199309" cy="939812"/>
        </a:xfrm>
        <a:custGeom>
          <a:avLst/>
          <a:gdLst/>
          <a:ahLst/>
          <a:cxnLst/>
          <a:rect l="0" t="0" r="0" b="0"/>
          <a:pathLst>
            <a:path>
              <a:moveTo>
                <a:pt x="0" y="0"/>
              </a:moveTo>
              <a:lnTo>
                <a:pt x="0" y="939812"/>
              </a:lnTo>
              <a:lnTo>
                <a:pt x="199309" y="9398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282F92-7B67-434C-8B72-5AC9D51ADC74}">
      <dsp:nvSpPr>
        <dsp:cNvPr id="0" name=""/>
        <dsp:cNvSpPr/>
      </dsp:nvSpPr>
      <dsp:spPr>
        <a:xfrm>
          <a:off x="3384469" y="1176950"/>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Oracle AR: </a:t>
          </a:r>
          <a:r>
            <a:rPr lang="en-GB" sz="1250" kern="1200" dirty="0">
              <a:solidFill>
                <a:prstClr val="black"/>
              </a:solidFill>
              <a:latin typeface="Calibri" panose="020F0502020204030204" pitchFamily="34" charset="0"/>
            </a:rPr>
            <a:t>Accounting processing for </a:t>
          </a:r>
          <a:r>
            <a:rPr lang="en-GB" sz="1250" i="1" kern="1200" dirty="0" err="1">
              <a:solidFill>
                <a:prstClr val="black"/>
              </a:solidFill>
              <a:latin typeface="Calibri" panose="020F0502020204030204" pitchFamily="34" charset="0"/>
            </a:rPr>
            <a:t>PostalOne</a:t>
          </a:r>
          <a:r>
            <a:rPr lang="en-GB" sz="1250" i="1" kern="1200" dirty="0">
              <a:solidFill>
                <a:prstClr val="black"/>
              </a:solidFill>
              <a:latin typeface="Calibri" panose="020F0502020204030204" pitchFamily="34" charset="0"/>
            </a:rPr>
            <a:t>! </a:t>
          </a:r>
          <a:r>
            <a:rPr lang="en-GB" sz="1250" kern="1200" dirty="0">
              <a:solidFill>
                <a:prstClr val="black"/>
              </a:solidFill>
              <a:latin typeface="Calibri" panose="020F0502020204030204" pitchFamily="34" charset="0"/>
            </a:rPr>
            <a:t>and deposits</a:t>
          </a:r>
          <a:endParaRPr lang="en-US" sz="1250" kern="1200" dirty="0">
            <a:latin typeface="Calibri" panose="020F0502020204030204" pitchFamily="34" charset="0"/>
          </a:endParaRPr>
        </a:p>
      </dsp:txBody>
      <dsp:txXfrm>
        <a:off x="3398232" y="1190713"/>
        <a:ext cx="2441353" cy="442380"/>
      </dsp:txXfrm>
    </dsp:sp>
    <dsp:sp modelId="{B83B8E6B-FB2A-4A5A-99AD-A02BDDD563F9}">
      <dsp:nvSpPr>
        <dsp:cNvPr id="0" name=""/>
        <dsp:cNvSpPr/>
      </dsp:nvSpPr>
      <dsp:spPr>
        <a:xfrm>
          <a:off x="3185160" y="472090"/>
          <a:ext cx="199309" cy="1527195"/>
        </a:xfrm>
        <a:custGeom>
          <a:avLst/>
          <a:gdLst/>
          <a:ahLst/>
          <a:cxnLst/>
          <a:rect l="0" t="0" r="0" b="0"/>
          <a:pathLst>
            <a:path>
              <a:moveTo>
                <a:pt x="0" y="0"/>
              </a:moveTo>
              <a:lnTo>
                <a:pt x="0" y="1527195"/>
              </a:lnTo>
              <a:lnTo>
                <a:pt x="199309" y="1527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BE12D-EA6B-466A-98BA-7322F0309478}">
      <dsp:nvSpPr>
        <dsp:cNvPr id="0" name=""/>
        <dsp:cNvSpPr/>
      </dsp:nvSpPr>
      <dsp:spPr>
        <a:xfrm>
          <a:off x="3384469" y="1764332"/>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Global Payment: </a:t>
          </a:r>
          <a:r>
            <a:rPr lang="en-GB" sz="1250" kern="1200" dirty="0">
              <a:solidFill>
                <a:prstClr val="black"/>
              </a:solidFill>
              <a:latin typeface="Calibri" panose="020F0502020204030204" pitchFamily="34" charset="0"/>
            </a:rPr>
            <a:t>Process ACH Debit transactions for </a:t>
          </a:r>
          <a:r>
            <a:rPr lang="en-GB" sz="1250" kern="1200" dirty="0" err="1">
              <a:solidFill>
                <a:prstClr val="black"/>
              </a:solidFill>
              <a:latin typeface="Calibri" panose="020F0502020204030204" pitchFamily="34" charset="0"/>
            </a:rPr>
            <a:t>PostalOne</a:t>
          </a:r>
          <a:endParaRPr lang="en-US" sz="1250" kern="1200" dirty="0">
            <a:latin typeface="Calibri" panose="020F0502020204030204" pitchFamily="34" charset="0"/>
          </a:endParaRPr>
        </a:p>
      </dsp:txBody>
      <dsp:txXfrm>
        <a:off x="3398232" y="1778095"/>
        <a:ext cx="2441353" cy="442380"/>
      </dsp:txXfrm>
    </dsp:sp>
    <dsp:sp modelId="{C41510B5-CDD7-408F-B49E-DDF02457C459}">
      <dsp:nvSpPr>
        <dsp:cNvPr id="0" name=""/>
        <dsp:cNvSpPr/>
      </dsp:nvSpPr>
      <dsp:spPr>
        <a:xfrm>
          <a:off x="3185160" y="472090"/>
          <a:ext cx="199309" cy="2114577"/>
        </a:xfrm>
        <a:custGeom>
          <a:avLst/>
          <a:gdLst/>
          <a:ahLst/>
          <a:cxnLst/>
          <a:rect l="0" t="0" r="0" b="0"/>
          <a:pathLst>
            <a:path>
              <a:moveTo>
                <a:pt x="0" y="0"/>
              </a:moveTo>
              <a:lnTo>
                <a:pt x="0" y="2114577"/>
              </a:lnTo>
              <a:lnTo>
                <a:pt x="199309" y="21145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8B6AFF-965E-4088-A38B-3BE31B18B308}">
      <dsp:nvSpPr>
        <dsp:cNvPr id="0" name=""/>
        <dsp:cNvSpPr/>
      </dsp:nvSpPr>
      <dsp:spPr>
        <a:xfrm>
          <a:off x="3384469" y="2351715"/>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US" sz="1250" b="1" kern="1200" dirty="0">
              <a:latin typeface="Calibri" panose="020F0502020204030204" pitchFamily="34" charset="0"/>
            </a:rPr>
            <a:t>CAPS Migration: </a:t>
          </a:r>
          <a:r>
            <a:rPr lang="en-US" sz="1250" kern="1200" dirty="0">
              <a:latin typeface="Calibri" panose="020F0502020204030204" pitchFamily="34" charset="0"/>
            </a:rPr>
            <a:t>Switch existing </a:t>
          </a:r>
          <a:r>
            <a:rPr lang="en-US" sz="1250" kern="1200" dirty="0" err="1">
              <a:latin typeface="Calibri" panose="020F0502020204030204" pitchFamily="34" charset="0"/>
            </a:rPr>
            <a:t>PostalOne</a:t>
          </a:r>
          <a:r>
            <a:rPr lang="en-US" sz="1250" kern="1200" dirty="0">
              <a:latin typeface="Calibri" panose="020F0502020204030204" pitchFamily="34" charset="0"/>
            </a:rPr>
            <a:t>! CAPs customers to Enterprise Payment</a:t>
          </a:r>
        </a:p>
      </dsp:txBody>
      <dsp:txXfrm>
        <a:off x="3398232" y="2365478"/>
        <a:ext cx="2441353" cy="442380"/>
      </dsp:txXfrm>
    </dsp:sp>
    <dsp:sp modelId="{A9B78BB7-51E9-4FBE-8591-69AE89C5225E}">
      <dsp:nvSpPr>
        <dsp:cNvPr id="0" name=""/>
        <dsp:cNvSpPr/>
      </dsp:nvSpPr>
      <dsp:spPr>
        <a:xfrm>
          <a:off x="3185160" y="472090"/>
          <a:ext cx="199309" cy="2701960"/>
        </a:xfrm>
        <a:custGeom>
          <a:avLst/>
          <a:gdLst/>
          <a:ahLst/>
          <a:cxnLst/>
          <a:rect l="0" t="0" r="0" b="0"/>
          <a:pathLst>
            <a:path>
              <a:moveTo>
                <a:pt x="0" y="0"/>
              </a:moveTo>
              <a:lnTo>
                <a:pt x="0" y="2701960"/>
              </a:lnTo>
              <a:lnTo>
                <a:pt x="199309" y="2701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98DBDA-6ED7-4085-BC4A-8AC44530EDFA}">
      <dsp:nvSpPr>
        <dsp:cNvPr id="0" name=""/>
        <dsp:cNvSpPr/>
      </dsp:nvSpPr>
      <dsp:spPr>
        <a:xfrm>
          <a:off x="3384469" y="2939098"/>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US" sz="1250" b="1" i="0" kern="1200" dirty="0">
              <a:latin typeface="Calibri" panose="020F0502020204030204" pitchFamily="34" charset="0"/>
            </a:rPr>
            <a:t>PostalOne!: </a:t>
          </a:r>
          <a:r>
            <a:rPr lang="en-US" sz="1250" kern="1200" dirty="0">
              <a:latin typeface="Calibri" panose="020F0502020204030204" pitchFamily="34" charset="0"/>
            </a:rPr>
            <a:t>Pay for Permits and non-permit mailings within PO! with Enterprise Payment Account</a:t>
          </a:r>
          <a:endParaRPr lang="en-US" sz="1250" kern="1200" dirty="0"/>
        </a:p>
      </dsp:txBody>
      <dsp:txXfrm>
        <a:off x="3398232" y="2952861"/>
        <a:ext cx="2441353" cy="442380"/>
      </dsp:txXfrm>
    </dsp:sp>
    <dsp:sp modelId="{CFDB5377-FEA2-4181-8102-9D02EDBAD4E0}">
      <dsp:nvSpPr>
        <dsp:cNvPr id="0" name=""/>
        <dsp:cNvSpPr/>
      </dsp:nvSpPr>
      <dsp:spPr>
        <a:xfrm>
          <a:off x="3185160" y="472090"/>
          <a:ext cx="199309" cy="3289343"/>
        </a:xfrm>
        <a:custGeom>
          <a:avLst/>
          <a:gdLst/>
          <a:ahLst/>
          <a:cxnLst/>
          <a:rect l="0" t="0" r="0" b="0"/>
          <a:pathLst>
            <a:path>
              <a:moveTo>
                <a:pt x="0" y="0"/>
              </a:moveTo>
              <a:lnTo>
                <a:pt x="0" y="3289343"/>
              </a:lnTo>
              <a:lnTo>
                <a:pt x="199309" y="32893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F06105-F043-4DFB-BAFA-95381661B485}">
      <dsp:nvSpPr>
        <dsp:cNvPr id="0" name=""/>
        <dsp:cNvSpPr/>
      </dsp:nvSpPr>
      <dsp:spPr>
        <a:xfrm>
          <a:off x="3384469" y="3526481"/>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RSS: </a:t>
          </a:r>
          <a:r>
            <a:rPr lang="en-GB" sz="1250" b="0" kern="1200" dirty="0">
              <a:solidFill>
                <a:prstClr val="black"/>
              </a:solidFill>
              <a:latin typeface="Calibri" panose="020F0502020204030204" pitchFamily="34" charset="0"/>
            </a:rPr>
            <a:t>EPS Trust Deposits</a:t>
          </a:r>
          <a:endParaRPr lang="en-US" sz="1250" b="1" kern="1200" dirty="0"/>
        </a:p>
      </dsp:txBody>
      <dsp:txXfrm>
        <a:off x="3398232" y="3540244"/>
        <a:ext cx="2441353" cy="442380"/>
      </dsp:txXfrm>
    </dsp:sp>
    <dsp:sp modelId="{B9A31F1A-C9F1-46B3-B339-4F93C958D6C9}">
      <dsp:nvSpPr>
        <dsp:cNvPr id="0" name=""/>
        <dsp:cNvSpPr/>
      </dsp:nvSpPr>
      <dsp:spPr>
        <a:xfrm>
          <a:off x="3185160" y="472090"/>
          <a:ext cx="199309" cy="3876726"/>
        </a:xfrm>
        <a:custGeom>
          <a:avLst/>
          <a:gdLst/>
          <a:ahLst/>
          <a:cxnLst/>
          <a:rect l="0" t="0" r="0" b="0"/>
          <a:pathLst>
            <a:path>
              <a:moveTo>
                <a:pt x="0" y="0"/>
              </a:moveTo>
              <a:lnTo>
                <a:pt x="0" y="3876726"/>
              </a:lnTo>
              <a:lnTo>
                <a:pt x="199309" y="3876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09C8B-B4C2-451A-A5A4-978428E3BF21}">
      <dsp:nvSpPr>
        <dsp:cNvPr id="0" name=""/>
        <dsp:cNvSpPr/>
      </dsp:nvSpPr>
      <dsp:spPr>
        <a:xfrm>
          <a:off x="3384469" y="4113863"/>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Program </a:t>
          </a:r>
          <a:r>
            <a:rPr lang="en-GB" sz="1250" b="1" kern="1200" dirty="0" err="1">
              <a:solidFill>
                <a:prstClr val="black"/>
              </a:solidFill>
              <a:latin typeface="Calibri" panose="020F0502020204030204" pitchFamily="34" charset="0"/>
            </a:rPr>
            <a:t>Reg</a:t>
          </a:r>
          <a:r>
            <a:rPr lang="en-GB" sz="1250" b="1" kern="1200" dirty="0">
              <a:solidFill>
                <a:prstClr val="black"/>
              </a:solidFill>
              <a:latin typeface="Calibri" panose="020F0502020204030204" pitchFamily="34" charset="0"/>
            </a:rPr>
            <a:t>: </a:t>
          </a:r>
          <a:r>
            <a:rPr lang="en-GB" sz="1250" b="0" kern="1200" dirty="0">
              <a:solidFill>
                <a:prstClr val="black"/>
              </a:solidFill>
              <a:latin typeface="Calibri" panose="020F0502020204030204" pitchFamily="34" charset="0"/>
            </a:rPr>
            <a:t>Permit Online Application and Payment; retire </a:t>
          </a:r>
          <a:r>
            <a:rPr lang="en-GB" sz="1250" b="0" kern="1200" dirty="0" err="1">
              <a:solidFill>
                <a:prstClr val="black"/>
              </a:solidFill>
              <a:latin typeface="Calibri" panose="020F0502020204030204" pitchFamily="34" charset="0"/>
            </a:rPr>
            <a:t>eACH</a:t>
          </a:r>
          <a:r>
            <a:rPr lang="en-GB" sz="1250" b="0" kern="1200" dirty="0">
              <a:solidFill>
                <a:prstClr val="black"/>
              </a:solidFill>
              <a:latin typeface="Calibri" panose="020F0502020204030204" pitchFamily="34" charset="0"/>
            </a:rPr>
            <a:t> online</a:t>
          </a:r>
          <a:endParaRPr lang="en-US" sz="1250" b="1" kern="1200" dirty="0"/>
        </a:p>
      </dsp:txBody>
      <dsp:txXfrm>
        <a:off x="3398232" y="4127626"/>
        <a:ext cx="2441353" cy="442380"/>
      </dsp:txXfrm>
    </dsp:sp>
    <dsp:sp modelId="{269119E2-CBCF-471F-817C-ABCDD9A523BB}">
      <dsp:nvSpPr>
        <dsp:cNvPr id="0" name=""/>
        <dsp:cNvSpPr/>
      </dsp:nvSpPr>
      <dsp:spPr>
        <a:xfrm>
          <a:off x="5807742" y="2184"/>
          <a:ext cx="1993097" cy="469906"/>
        </a:xfrm>
        <a:prstGeom prst="roundRect">
          <a:avLst>
            <a:gd name="adj" fmla="val 10000"/>
          </a:avLst>
        </a:prstGeom>
        <a:solidFill>
          <a:srgbClr val="518B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55625">
            <a:lnSpc>
              <a:spcPct val="90000"/>
            </a:lnSpc>
            <a:spcBef>
              <a:spcPct val="0"/>
            </a:spcBef>
            <a:spcAft>
              <a:spcPct val="35000"/>
            </a:spcAft>
            <a:buNone/>
          </a:pPr>
          <a:r>
            <a:rPr lang="en-US" sz="1250" b="1" kern="1200" dirty="0">
              <a:latin typeface="Calibri" panose="020F0502020204030204" pitchFamily="34" charset="0"/>
            </a:rPr>
            <a:t>Release 3</a:t>
          </a:r>
        </a:p>
      </dsp:txBody>
      <dsp:txXfrm>
        <a:off x="5821505" y="15947"/>
        <a:ext cx="1965571" cy="442380"/>
      </dsp:txXfrm>
    </dsp:sp>
    <dsp:sp modelId="{8CFD99F3-75B6-4552-8034-741192AAB060}">
      <dsp:nvSpPr>
        <dsp:cNvPr id="0" name=""/>
        <dsp:cNvSpPr/>
      </dsp:nvSpPr>
      <dsp:spPr>
        <a:xfrm>
          <a:off x="6007052" y="472090"/>
          <a:ext cx="247807" cy="352429"/>
        </a:xfrm>
        <a:custGeom>
          <a:avLst/>
          <a:gdLst/>
          <a:ahLst/>
          <a:cxnLst/>
          <a:rect l="0" t="0" r="0" b="0"/>
          <a:pathLst>
            <a:path>
              <a:moveTo>
                <a:pt x="0" y="0"/>
              </a:moveTo>
              <a:lnTo>
                <a:pt x="0" y="352429"/>
              </a:lnTo>
              <a:lnTo>
                <a:pt x="247807" y="352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D35476-5079-4BB0-8A45-77DECCC440CE}">
      <dsp:nvSpPr>
        <dsp:cNvPr id="0" name=""/>
        <dsp:cNvSpPr/>
      </dsp:nvSpPr>
      <dsp:spPr>
        <a:xfrm>
          <a:off x="6254860" y="589567"/>
          <a:ext cx="2347410"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endParaRPr lang="en-US" sz="1250" kern="1200" dirty="0">
            <a:latin typeface="Calibri" panose="020F0502020204030204" pitchFamily="34" charset="0"/>
          </a:endParaRPr>
        </a:p>
      </dsp:txBody>
      <dsp:txXfrm>
        <a:off x="6268623" y="603330"/>
        <a:ext cx="2319884" cy="442380"/>
      </dsp:txXfrm>
    </dsp:sp>
    <dsp:sp modelId="{338A3487-D156-4265-B112-EB9F24CD04BE}">
      <dsp:nvSpPr>
        <dsp:cNvPr id="0" name=""/>
        <dsp:cNvSpPr/>
      </dsp:nvSpPr>
      <dsp:spPr>
        <a:xfrm>
          <a:off x="6007052" y="472090"/>
          <a:ext cx="247807" cy="939812"/>
        </a:xfrm>
        <a:custGeom>
          <a:avLst/>
          <a:gdLst/>
          <a:ahLst/>
          <a:cxnLst/>
          <a:rect l="0" t="0" r="0" b="0"/>
          <a:pathLst>
            <a:path>
              <a:moveTo>
                <a:pt x="0" y="0"/>
              </a:moveTo>
              <a:lnTo>
                <a:pt x="0" y="939812"/>
              </a:lnTo>
              <a:lnTo>
                <a:pt x="247807" y="9398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DBB99-F070-4959-A736-8315A1B5532C}">
      <dsp:nvSpPr>
        <dsp:cNvPr id="0" name=""/>
        <dsp:cNvSpPr/>
      </dsp:nvSpPr>
      <dsp:spPr>
        <a:xfrm>
          <a:off x="6254860" y="1176950"/>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Oracle AR: </a:t>
          </a:r>
          <a:r>
            <a:rPr lang="en-GB" sz="1250" kern="1200" dirty="0">
              <a:solidFill>
                <a:prstClr val="black"/>
              </a:solidFill>
              <a:latin typeface="Calibri" panose="020F0502020204030204" pitchFamily="34" charset="0"/>
            </a:rPr>
            <a:t>Accounting processing for NCMS, AEC/SSACS, USPS CA, and PC Postage</a:t>
          </a:r>
          <a:endParaRPr lang="en-US" sz="1250" kern="1200" dirty="0">
            <a:latin typeface="Calibri" panose="020F0502020204030204" pitchFamily="34" charset="0"/>
          </a:endParaRPr>
        </a:p>
      </dsp:txBody>
      <dsp:txXfrm>
        <a:off x="6268623" y="1190713"/>
        <a:ext cx="2441353" cy="442380"/>
      </dsp:txXfrm>
    </dsp:sp>
    <dsp:sp modelId="{854E0353-2995-4975-89DD-FAA54D20634C}">
      <dsp:nvSpPr>
        <dsp:cNvPr id="0" name=""/>
        <dsp:cNvSpPr/>
      </dsp:nvSpPr>
      <dsp:spPr>
        <a:xfrm>
          <a:off x="6007052" y="472090"/>
          <a:ext cx="247807" cy="1527195"/>
        </a:xfrm>
        <a:custGeom>
          <a:avLst/>
          <a:gdLst/>
          <a:ahLst/>
          <a:cxnLst/>
          <a:rect l="0" t="0" r="0" b="0"/>
          <a:pathLst>
            <a:path>
              <a:moveTo>
                <a:pt x="0" y="0"/>
              </a:moveTo>
              <a:lnTo>
                <a:pt x="0" y="1527195"/>
              </a:lnTo>
              <a:lnTo>
                <a:pt x="247807" y="1527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5E67F-28E2-4D5A-83A2-ABCE4D7E07D7}">
      <dsp:nvSpPr>
        <dsp:cNvPr id="0" name=""/>
        <dsp:cNvSpPr/>
      </dsp:nvSpPr>
      <dsp:spPr>
        <a:xfrm>
          <a:off x="6254860" y="1764332"/>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Global Payment: </a:t>
          </a:r>
          <a:r>
            <a:rPr lang="en-GB" sz="1250" kern="1200" dirty="0">
              <a:solidFill>
                <a:prstClr val="black"/>
              </a:solidFill>
              <a:latin typeface="Calibri" panose="020F0502020204030204" pitchFamily="34" charset="0"/>
            </a:rPr>
            <a:t>Process ACH Debit transactions for NCMS, AEC/ SSACS, USPS CA, and PC Postage</a:t>
          </a:r>
          <a:endParaRPr lang="en-US" sz="1250" kern="1200" dirty="0">
            <a:latin typeface="Calibri" panose="020F0502020204030204" pitchFamily="34" charset="0"/>
          </a:endParaRPr>
        </a:p>
      </dsp:txBody>
      <dsp:txXfrm>
        <a:off x="6268623" y="1778095"/>
        <a:ext cx="2441353" cy="442380"/>
      </dsp:txXfrm>
    </dsp:sp>
    <dsp:sp modelId="{7C9C924B-01E5-41AF-8DD5-9FB4F46EBD9D}">
      <dsp:nvSpPr>
        <dsp:cNvPr id="0" name=""/>
        <dsp:cNvSpPr/>
      </dsp:nvSpPr>
      <dsp:spPr>
        <a:xfrm>
          <a:off x="6007052" y="472090"/>
          <a:ext cx="247807" cy="2114577"/>
        </a:xfrm>
        <a:custGeom>
          <a:avLst/>
          <a:gdLst/>
          <a:ahLst/>
          <a:cxnLst/>
          <a:rect l="0" t="0" r="0" b="0"/>
          <a:pathLst>
            <a:path>
              <a:moveTo>
                <a:pt x="0" y="0"/>
              </a:moveTo>
              <a:lnTo>
                <a:pt x="0" y="2114577"/>
              </a:lnTo>
              <a:lnTo>
                <a:pt x="247807" y="21145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488FC-BC3A-401F-B71D-7DAAE105A1B9}">
      <dsp:nvSpPr>
        <dsp:cNvPr id="0" name=""/>
        <dsp:cNvSpPr/>
      </dsp:nvSpPr>
      <dsp:spPr>
        <a:xfrm>
          <a:off x="6254860" y="2351715"/>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GB" sz="1250" b="1" kern="1200" dirty="0">
              <a:solidFill>
                <a:prstClr val="black"/>
              </a:solidFill>
              <a:latin typeface="Calibri" panose="020F0502020204030204" pitchFamily="34" charset="0"/>
            </a:rPr>
            <a:t>Business Customer Gateway: </a:t>
          </a:r>
          <a:r>
            <a:rPr lang="en-GB" sz="1250" kern="1200" dirty="0">
              <a:solidFill>
                <a:prstClr val="black"/>
              </a:solidFill>
              <a:latin typeface="Calibri" panose="020F0502020204030204" pitchFamily="34" charset="0"/>
            </a:rPr>
            <a:t>Add New Service – USPS Corporate Account</a:t>
          </a:r>
          <a:endParaRPr lang="en-US" sz="1250" kern="1200" dirty="0">
            <a:latin typeface="Calibri" panose="020F0502020204030204" pitchFamily="34" charset="0"/>
          </a:endParaRPr>
        </a:p>
      </dsp:txBody>
      <dsp:txXfrm>
        <a:off x="6268623" y="2365478"/>
        <a:ext cx="2441353" cy="442380"/>
      </dsp:txXfrm>
    </dsp:sp>
    <dsp:sp modelId="{CFF36FC4-977F-4C5F-B09F-8218BDAF1CD9}">
      <dsp:nvSpPr>
        <dsp:cNvPr id="0" name=""/>
        <dsp:cNvSpPr/>
      </dsp:nvSpPr>
      <dsp:spPr>
        <a:xfrm>
          <a:off x="6007052" y="472090"/>
          <a:ext cx="247807" cy="2701960"/>
        </a:xfrm>
        <a:custGeom>
          <a:avLst/>
          <a:gdLst/>
          <a:ahLst/>
          <a:cxnLst/>
          <a:rect l="0" t="0" r="0" b="0"/>
          <a:pathLst>
            <a:path>
              <a:moveTo>
                <a:pt x="0" y="0"/>
              </a:moveTo>
              <a:lnTo>
                <a:pt x="0" y="2701960"/>
              </a:lnTo>
              <a:lnTo>
                <a:pt x="247807" y="2701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D449C6-891E-4441-A0C1-36E936E76069}">
      <dsp:nvSpPr>
        <dsp:cNvPr id="0" name=""/>
        <dsp:cNvSpPr/>
      </dsp:nvSpPr>
      <dsp:spPr>
        <a:xfrm>
          <a:off x="6254860" y="2939098"/>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US" sz="1250" b="1" kern="1200" dirty="0">
              <a:latin typeface="Calibri" panose="020F0502020204030204" pitchFamily="34" charset="0"/>
            </a:rPr>
            <a:t>USPS CA: </a:t>
          </a:r>
          <a:r>
            <a:rPr lang="en-US" sz="1250" kern="1200" dirty="0">
              <a:latin typeface="Calibri" panose="020F0502020204030204" pitchFamily="34" charset="0"/>
            </a:rPr>
            <a:t>Pay and manage USPS CA using Enterprise Payment Account</a:t>
          </a:r>
        </a:p>
      </dsp:txBody>
      <dsp:txXfrm>
        <a:off x="6268623" y="2952861"/>
        <a:ext cx="2441353" cy="442380"/>
      </dsp:txXfrm>
    </dsp:sp>
    <dsp:sp modelId="{8CC98657-DBAA-4CCE-A383-3D17295CC20C}">
      <dsp:nvSpPr>
        <dsp:cNvPr id="0" name=""/>
        <dsp:cNvSpPr/>
      </dsp:nvSpPr>
      <dsp:spPr>
        <a:xfrm>
          <a:off x="6007052" y="472090"/>
          <a:ext cx="247807" cy="3289343"/>
        </a:xfrm>
        <a:custGeom>
          <a:avLst/>
          <a:gdLst/>
          <a:ahLst/>
          <a:cxnLst/>
          <a:rect l="0" t="0" r="0" b="0"/>
          <a:pathLst>
            <a:path>
              <a:moveTo>
                <a:pt x="0" y="0"/>
              </a:moveTo>
              <a:lnTo>
                <a:pt x="0" y="3289343"/>
              </a:lnTo>
              <a:lnTo>
                <a:pt x="247807" y="32893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C23D4-BED4-4546-B9F9-66EEEE94F58A}">
      <dsp:nvSpPr>
        <dsp:cNvPr id="0" name=""/>
        <dsp:cNvSpPr/>
      </dsp:nvSpPr>
      <dsp:spPr>
        <a:xfrm>
          <a:off x="6254860" y="3526481"/>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US" sz="1250" b="1" kern="1200" dirty="0">
              <a:latin typeface="Calibri" panose="020F0502020204030204" pitchFamily="34" charset="0"/>
            </a:rPr>
            <a:t>RSS: </a:t>
          </a:r>
          <a:r>
            <a:rPr lang="en-US" sz="1250" kern="1200" dirty="0">
              <a:latin typeface="Calibri" panose="020F0502020204030204" pitchFamily="34" charset="0"/>
            </a:rPr>
            <a:t>USPS Corporate Account transactions</a:t>
          </a:r>
        </a:p>
      </dsp:txBody>
      <dsp:txXfrm>
        <a:off x="6268623" y="3540244"/>
        <a:ext cx="2441353" cy="442380"/>
      </dsp:txXfrm>
    </dsp:sp>
    <dsp:sp modelId="{C62D4D7B-6E24-40CD-8F87-4E4553E2A321}">
      <dsp:nvSpPr>
        <dsp:cNvPr id="0" name=""/>
        <dsp:cNvSpPr/>
      </dsp:nvSpPr>
      <dsp:spPr>
        <a:xfrm>
          <a:off x="6007052" y="472090"/>
          <a:ext cx="247807" cy="3876726"/>
        </a:xfrm>
        <a:custGeom>
          <a:avLst/>
          <a:gdLst/>
          <a:ahLst/>
          <a:cxnLst/>
          <a:rect l="0" t="0" r="0" b="0"/>
          <a:pathLst>
            <a:path>
              <a:moveTo>
                <a:pt x="0" y="0"/>
              </a:moveTo>
              <a:lnTo>
                <a:pt x="0" y="3876726"/>
              </a:lnTo>
              <a:lnTo>
                <a:pt x="247807" y="3876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CB41D-18AD-4977-8F00-0293ABAF8340}">
      <dsp:nvSpPr>
        <dsp:cNvPr id="0" name=""/>
        <dsp:cNvSpPr/>
      </dsp:nvSpPr>
      <dsp:spPr>
        <a:xfrm>
          <a:off x="6254860" y="4113863"/>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US" sz="1250" b="1" kern="1200" dirty="0">
              <a:latin typeface="Calibri" panose="020F0502020204030204" pitchFamily="34" charset="0"/>
            </a:rPr>
            <a:t>PC Postage: </a:t>
          </a:r>
          <a:r>
            <a:rPr lang="en-US" sz="1250" kern="1200" dirty="0">
              <a:latin typeface="Calibri" panose="020F0502020204030204" pitchFamily="34" charset="0"/>
            </a:rPr>
            <a:t>Pay for </a:t>
          </a:r>
          <a:r>
            <a:rPr lang="en-US" sz="1250" kern="1200" dirty="0" err="1">
              <a:latin typeface="Calibri" panose="020F0502020204030204" pitchFamily="34" charset="0"/>
            </a:rPr>
            <a:t>Endicia</a:t>
          </a:r>
          <a:r>
            <a:rPr lang="en-US" sz="1250" kern="1200" dirty="0">
              <a:latin typeface="Calibri" panose="020F0502020204030204" pitchFamily="34" charset="0"/>
            </a:rPr>
            <a:t> with Enterprise Payment Account</a:t>
          </a:r>
          <a:endParaRPr lang="en-US" sz="1250" kern="1200" dirty="0"/>
        </a:p>
      </dsp:txBody>
      <dsp:txXfrm>
        <a:off x="6268623" y="4127626"/>
        <a:ext cx="2441353" cy="442380"/>
      </dsp:txXfrm>
    </dsp:sp>
    <dsp:sp modelId="{006A7B25-274B-4626-92A3-96B269020791}">
      <dsp:nvSpPr>
        <dsp:cNvPr id="0" name=""/>
        <dsp:cNvSpPr/>
      </dsp:nvSpPr>
      <dsp:spPr>
        <a:xfrm>
          <a:off x="6007052" y="472090"/>
          <a:ext cx="247807" cy="4464108"/>
        </a:xfrm>
        <a:custGeom>
          <a:avLst/>
          <a:gdLst/>
          <a:ahLst/>
          <a:cxnLst/>
          <a:rect l="0" t="0" r="0" b="0"/>
          <a:pathLst>
            <a:path>
              <a:moveTo>
                <a:pt x="0" y="0"/>
              </a:moveTo>
              <a:lnTo>
                <a:pt x="0" y="4464108"/>
              </a:lnTo>
              <a:lnTo>
                <a:pt x="247807" y="44641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CA2723-BE4A-439C-8B15-8F03EDF9649C}">
      <dsp:nvSpPr>
        <dsp:cNvPr id="0" name=""/>
        <dsp:cNvSpPr/>
      </dsp:nvSpPr>
      <dsp:spPr>
        <a:xfrm>
          <a:off x="6254860" y="4701246"/>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US" sz="1250" b="1" kern="1200" dirty="0">
              <a:latin typeface="Calibri" panose="020F0502020204030204" pitchFamily="34" charset="0"/>
            </a:rPr>
            <a:t>AEC/SSACS:</a:t>
          </a:r>
          <a:r>
            <a:rPr lang="en-US" sz="1250" kern="1200" dirty="0">
              <a:latin typeface="Calibri" panose="020F0502020204030204" pitchFamily="34" charset="0"/>
            </a:rPr>
            <a:t> Pay for AEC/SSACS with Enterprise Payment Account</a:t>
          </a:r>
          <a:endParaRPr lang="en-US" sz="1250" kern="1200" dirty="0"/>
        </a:p>
      </dsp:txBody>
      <dsp:txXfrm>
        <a:off x="6268623" y="4715009"/>
        <a:ext cx="2441353" cy="442380"/>
      </dsp:txXfrm>
    </dsp:sp>
    <dsp:sp modelId="{D044BF83-0D86-47F2-8BDD-2FD19E4EAD1C}">
      <dsp:nvSpPr>
        <dsp:cNvPr id="0" name=""/>
        <dsp:cNvSpPr/>
      </dsp:nvSpPr>
      <dsp:spPr>
        <a:xfrm>
          <a:off x="6007052" y="472090"/>
          <a:ext cx="241349" cy="5051491"/>
        </a:xfrm>
        <a:custGeom>
          <a:avLst/>
          <a:gdLst/>
          <a:ahLst/>
          <a:cxnLst/>
          <a:rect l="0" t="0" r="0" b="0"/>
          <a:pathLst>
            <a:path>
              <a:moveTo>
                <a:pt x="0" y="0"/>
              </a:moveTo>
              <a:lnTo>
                <a:pt x="0" y="5051491"/>
              </a:lnTo>
              <a:lnTo>
                <a:pt x="241349" y="50514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C04C0C-AD57-487A-8380-2A2049275D65}">
      <dsp:nvSpPr>
        <dsp:cNvPr id="0" name=""/>
        <dsp:cNvSpPr/>
      </dsp:nvSpPr>
      <dsp:spPr>
        <a:xfrm>
          <a:off x="6248401" y="5288629"/>
          <a:ext cx="2468879" cy="4699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l" defTabSz="555625">
            <a:lnSpc>
              <a:spcPct val="90000"/>
            </a:lnSpc>
            <a:spcBef>
              <a:spcPct val="0"/>
            </a:spcBef>
            <a:spcAft>
              <a:spcPct val="35000"/>
            </a:spcAft>
            <a:buNone/>
          </a:pPr>
          <a:r>
            <a:rPr lang="en-US" sz="1250" b="1" kern="1200" dirty="0">
              <a:latin typeface="Calibri" panose="020F0502020204030204" pitchFamily="34" charset="0"/>
            </a:rPr>
            <a:t>NCMS: </a:t>
          </a:r>
          <a:r>
            <a:rPr lang="en-US" sz="1250" kern="1200" dirty="0">
              <a:latin typeface="Calibri" panose="020F0502020204030204" pitchFamily="34" charset="0"/>
            </a:rPr>
            <a:t>Pay for ACH Debit bulk stamps with Enterprise Payment Account</a:t>
          </a:r>
          <a:endParaRPr lang="en-US" sz="1250" kern="1200" dirty="0"/>
        </a:p>
      </dsp:txBody>
      <dsp:txXfrm>
        <a:off x="6262164" y="5302392"/>
        <a:ext cx="2441353" cy="4423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AEC6187-8C93-4C48-A3E0-1BAFC5E7D5E4}" type="datetimeFigureOut">
              <a:rPr lang="en-US" smtClean="0"/>
              <a:t>5/8/2020</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30B37332-4752-4BA9-9228-17B256E65613}" type="slidenum">
              <a:rPr lang="en-US" smtClean="0"/>
              <a:t>‹#›</a:t>
            </a:fld>
            <a:endParaRPr lang="en-US" dirty="0"/>
          </a:p>
        </p:txBody>
      </p:sp>
    </p:spTree>
    <p:extLst>
      <p:ext uri="{BB962C8B-B14F-4D97-AF65-F5344CB8AC3E}">
        <p14:creationId xmlns:p14="http://schemas.microsoft.com/office/powerpoint/2010/main" val="31848940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CED9618B-66C0-4BB2-A6E8-ADF3ED39B401}" type="datetimeFigureOut">
              <a:rPr lang="en-US"/>
              <a:pPr>
                <a:defRPr/>
              </a:pPr>
              <a:t>5/8/2020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F2C46518-F25A-4948-A6B2-55FE931CFCB4}" type="slidenum">
              <a:rPr lang="en-US"/>
              <a:pPr>
                <a:defRPr/>
              </a:pPr>
              <a:t>‹#›</a:t>
            </a:fld>
            <a:endParaRPr lang="en-US" dirty="0"/>
          </a:p>
        </p:txBody>
      </p:sp>
    </p:spTree>
    <p:extLst>
      <p:ext uri="{BB962C8B-B14F-4D97-AF65-F5344CB8AC3E}">
        <p14:creationId xmlns:p14="http://schemas.microsoft.com/office/powerpoint/2010/main" val="77534868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Slide </a:t>
            </a:r>
          </a:p>
          <a:p>
            <a:endParaRPr lang="en-US" dirty="0"/>
          </a:p>
        </p:txBody>
      </p:sp>
    </p:spTree>
    <p:extLst>
      <p:ext uri="{BB962C8B-B14F-4D97-AF65-F5344CB8AC3E}">
        <p14:creationId xmlns:p14="http://schemas.microsoft.com/office/powerpoint/2010/main" val="2729587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44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lgn="ctr">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5486400" cy="1752600"/>
          </a:xfrm>
        </p:spPr>
        <p:txBody>
          <a:bodyPr>
            <a:normAutofit/>
          </a:bodyPr>
          <a:lstStyle>
            <a:lvl1pPr marL="0" indent="0" algn="ctr">
              <a:buNone/>
              <a:defRPr sz="24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C4B57E25-D0A4-49D7-9517-6508C4FFA08B}"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C4B57E25-D0A4-49D7-9517-6508C4FFA08B}"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DA3C17C-6E76-43BF-95B5-6E4E8F565E67}"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DA3C17C-6E76-43BF-95B5-6E4E8F565E67}"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2"/>
          <p:cNvSpPr txBox="1">
            <a:spLocks noChangeArrowheads="1"/>
          </p:cNvSpPr>
          <p:nvPr/>
        </p:nvSpPr>
        <p:spPr bwMode="auto">
          <a:xfrm>
            <a:off x="8534400" y="6477000"/>
            <a:ext cx="609600" cy="307975"/>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5591F693-EF3D-4E80-9D58-5BCCA8F877E6}"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Text Box 42"/>
          <p:cNvSpPr txBox="1">
            <a:spLocks noChangeArrowheads="1"/>
          </p:cNvSpPr>
          <p:nvPr userDrawn="1"/>
        </p:nvSpPr>
        <p:spPr bwMode="auto">
          <a:xfrm>
            <a:off x="8534400" y="6477000"/>
            <a:ext cx="609600" cy="307975"/>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5591F693-EF3D-4E80-9D58-5BCCA8F877E6}"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Appendix">
    <p:spTree>
      <p:nvGrpSpPr>
        <p:cNvPr id="1" name=""/>
        <p:cNvGrpSpPr/>
        <p:nvPr/>
      </p:nvGrpSpPr>
      <p:grpSpPr>
        <a:xfrm>
          <a:off x="0" y="0"/>
          <a:ext cx="0" cy="0"/>
          <a:chOff x="0" y="0"/>
          <a:chExt cx="0" cy="0"/>
        </a:xfrm>
      </p:grpSpPr>
      <p:cxnSp>
        <p:nvCxnSpPr>
          <p:cNvPr id="4" name="Straight Connector 3"/>
          <p:cNvCxnSpPr/>
          <p:nvPr/>
        </p:nvCxnSpPr>
        <p:spPr>
          <a:xfrm>
            <a:off x="1181100" y="3429000"/>
            <a:ext cx="6781800" cy="0"/>
          </a:xfrm>
          <a:prstGeom prst="line">
            <a:avLst/>
          </a:prstGeom>
          <a:ln w="76200">
            <a:solidFill>
              <a:srgbClr val="26369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933700" y="3198168"/>
            <a:ext cx="3276600" cy="461665"/>
          </a:xfrm>
          <a:prstGeom prst="rect">
            <a:avLst/>
          </a:prstGeom>
          <a:solidFill>
            <a:schemeClr val="bg1"/>
          </a:solidFill>
        </p:spPr>
        <p:txBody>
          <a:bodyPr wrap="square" rtlCol="0">
            <a:spAutoFit/>
          </a:bodyPr>
          <a:lstStyle/>
          <a:p>
            <a:pPr algn="ctr"/>
            <a:r>
              <a:rPr lang="en-US" sz="2400" b="1" dirty="0">
                <a:latin typeface="Arial" pitchFamily="34" charset="0"/>
                <a:cs typeface="Arial" pitchFamily="34" charset="0"/>
              </a:rPr>
              <a:t>Appendix </a:t>
            </a:r>
          </a:p>
        </p:txBody>
      </p:sp>
    </p:spTree>
    <p:extLst>
      <p:ext uri="{BB962C8B-B14F-4D97-AF65-F5344CB8AC3E}">
        <p14:creationId xmlns:p14="http://schemas.microsoft.com/office/powerpoint/2010/main" val="1871090787"/>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lgn="ctr">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5486400" cy="1752600"/>
          </a:xfrm>
        </p:spPr>
        <p:txBody>
          <a:bodyPr>
            <a:normAutofit/>
          </a:bodyPr>
          <a:lstStyle>
            <a:lvl1pPr marL="0" indent="0" algn="ctr">
              <a:buNone/>
              <a:defRPr sz="24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8B7959BC-7726-4E85-BC30-9DFCFBA898AE}"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a:xfrm>
            <a:off x="2286000" y="76200"/>
            <a:ext cx="6781800" cy="571500"/>
          </a:xfrm>
        </p:spPr>
        <p:txBody>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1800" b="1">
                <a:latin typeface="Arial" pitchFamily="34" charset="0"/>
                <a:cs typeface="Arial" pitchFamily="34" charset="0"/>
              </a:defRPr>
            </a:lvl2pPr>
            <a:lvl3pPr>
              <a:defRPr sz="1600" b="1">
                <a:latin typeface="Arial" pitchFamily="34" charset="0"/>
                <a:cs typeface="Arial" pitchFamily="34" charset="0"/>
              </a:defRPr>
            </a:lvl3pPr>
            <a:lvl4pPr>
              <a:defRPr sz="1400">
                <a:latin typeface="Arial" pitchFamily="34" charset="0"/>
                <a:cs typeface="Arial" pitchFamily="34" charset="0"/>
              </a:defRPr>
            </a:lvl4pPr>
            <a:lvl5pPr>
              <a:defRPr sz="12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48FD218-E1D6-4E15-9D5A-FFDF33B481C1}"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a:xfrm>
            <a:off x="722313" y="4406900"/>
            <a:ext cx="6400800" cy="1362075"/>
          </a:xfrm>
        </p:spPr>
        <p:txBody>
          <a:bodyPr anchor="t"/>
          <a:lstStyle>
            <a:lvl1pPr algn="l">
              <a:defRPr sz="3200" b="1"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3899" y="3429000"/>
            <a:ext cx="6400800" cy="977900"/>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4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735138"/>
            <a:ext cx="3726034"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248400"/>
            <a:ext cx="12192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6248400"/>
            <a:ext cx="12192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C4B57E25-D0A4-49D7-9517-6508C4FFA08B}"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DA3C17C-6E76-43BF-95B5-6E4E8F565E67}"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2"/>
          <p:cNvSpPr txBox="1">
            <a:spLocks noChangeArrowheads="1"/>
          </p:cNvSpPr>
          <p:nvPr/>
        </p:nvSpPr>
        <p:spPr bwMode="auto">
          <a:xfrm>
            <a:off x="8534400" y="6477000"/>
            <a:ext cx="609600" cy="307975"/>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5591F693-EF3D-4E80-9D58-5BCCA8F877E6}"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8B7959BC-7726-4E85-BC30-9DFCFBA898AE}"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a:xfrm>
            <a:off x="2286000" y="76200"/>
            <a:ext cx="6781800" cy="571500"/>
          </a:xfrm>
        </p:spPr>
        <p:txBody>
          <a:bodyPr/>
          <a:lstStyle>
            <a:lvl1pPr>
              <a:defRPr sz="2400" b="1"/>
            </a:lvl1pPr>
          </a:lstStyle>
          <a:p>
            <a:r>
              <a:rPr lang="en-US" dirty="0"/>
              <a:t>Click to edit Master title style</a:t>
            </a:r>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1800" b="1">
                <a:latin typeface="Arial" pitchFamily="34" charset="0"/>
                <a:cs typeface="Arial" pitchFamily="34" charset="0"/>
              </a:defRPr>
            </a:lvl2pPr>
            <a:lvl3pPr>
              <a:defRPr sz="1600" b="1">
                <a:latin typeface="Arial" pitchFamily="34" charset="0"/>
                <a:cs typeface="Arial" pitchFamily="34" charset="0"/>
              </a:defRPr>
            </a:lvl3pPr>
            <a:lvl4pPr>
              <a:defRPr sz="1400">
                <a:latin typeface="Arial" pitchFamily="34" charset="0"/>
                <a:cs typeface="Arial" pitchFamily="34" charset="0"/>
              </a:defRPr>
            </a:lvl4pPr>
            <a:lvl5pPr>
              <a:defRPr sz="1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Appendix">
    <p:spTree>
      <p:nvGrpSpPr>
        <p:cNvPr id="1" name=""/>
        <p:cNvGrpSpPr/>
        <p:nvPr/>
      </p:nvGrpSpPr>
      <p:grpSpPr>
        <a:xfrm>
          <a:off x="0" y="0"/>
          <a:ext cx="0" cy="0"/>
          <a:chOff x="0" y="0"/>
          <a:chExt cx="0" cy="0"/>
        </a:xfrm>
      </p:grpSpPr>
      <p:cxnSp>
        <p:nvCxnSpPr>
          <p:cNvPr id="4" name="Straight Connector 3"/>
          <p:cNvCxnSpPr/>
          <p:nvPr/>
        </p:nvCxnSpPr>
        <p:spPr>
          <a:xfrm>
            <a:off x="1181100" y="3429000"/>
            <a:ext cx="6781800" cy="0"/>
          </a:xfrm>
          <a:prstGeom prst="line">
            <a:avLst/>
          </a:prstGeom>
          <a:ln w="76200">
            <a:solidFill>
              <a:srgbClr val="26369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933700" y="3198168"/>
            <a:ext cx="3276600" cy="461665"/>
          </a:xfrm>
          <a:prstGeom prst="rect">
            <a:avLst/>
          </a:prstGeom>
          <a:solidFill>
            <a:schemeClr val="bg1"/>
          </a:solidFill>
        </p:spPr>
        <p:txBody>
          <a:bodyPr wrap="square" rtlCol="0">
            <a:spAutoFit/>
          </a:bodyPr>
          <a:lstStyle/>
          <a:p>
            <a:pPr algn="ctr"/>
            <a:r>
              <a:rPr lang="en-US" sz="2400" b="1" dirty="0">
                <a:latin typeface="Arial" pitchFamily="34" charset="0"/>
                <a:cs typeface="Arial" pitchFamily="34" charset="0"/>
              </a:rPr>
              <a:t>Appendix </a:t>
            </a:r>
          </a:p>
        </p:txBody>
      </p:sp>
      <p:cxnSp>
        <p:nvCxnSpPr>
          <p:cNvPr id="6" name="Straight Connector 5"/>
          <p:cNvCxnSpPr/>
          <p:nvPr userDrawn="1"/>
        </p:nvCxnSpPr>
        <p:spPr>
          <a:xfrm>
            <a:off x="1181100" y="3429000"/>
            <a:ext cx="6781800" cy="0"/>
          </a:xfrm>
          <a:prstGeom prst="line">
            <a:avLst/>
          </a:prstGeom>
          <a:ln w="76200">
            <a:solidFill>
              <a:srgbClr val="26369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2933700" y="3198168"/>
            <a:ext cx="3276600" cy="461665"/>
          </a:xfrm>
          <a:prstGeom prst="rect">
            <a:avLst/>
          </a:prstGeom>
          <a:solidFill>
            <a:schemeClr val="bg1"/>
          </a:solidFill>
        </p:spPr>
        <p:txBody>
          <a:bodyPr wrap="square" rtlCol="0">
            <a:spAutoFit/>
          </a:bodyPr>
          <a:lstStyle/>
          <a:p>
            <a:pPr algn="ctr"/>
            <a:r>
              <a:rPr lang="en-US" sz="2400" b="1" dirty="0">
                <a:latin typeface="Arial" pitchFamily="34" charset="0"/>
                <a:cs typeface="Arial" pitchFamily="34" charset="0"/>
              </a:rPr>
              <a:t>Appendix </a:t>
            </a:r>
          </a:p>
        </p:txBody>
      </p:sp>
    </p:spTree>
    <p:extLst>
      <p:ext uri="{BB962C8B-B14F-4D97-AF65-F5344CB8AC3E}">
        <p14:creationId xmlns:p14="http://schemas.microsoft.com/office/powerpoint/2010/main" val="18710907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4"/>
          <p:cNvGrpSpPr>
            <a:grpSpLocks/>
          </p:cNvGrpSpPr>
          <p:nvPr/>
        </p:nvGrpSpPr>
        <p:grpSpPr bwMode="auto">
          <a:xfrm>
            <a:off x="-4763" y="0"/>
            <a:ext cx="9150351" cy="1004888"/>
            <a:chOff x="-3" y="0"/>
            <a:chExt cx="5764" cy="633"/>
          </a:xfrm>
        </p:grpSpPr>
        <p:sp>
          <p:nvSpPr>
            <p:cNvPr id="5" name="Rectangle 45"/>
            <p:cNvSpPr>
              <a:spLocks noChangeArrowheads="1"/>
            </p:cNvSpPr>
            <p:nvPr userDrawn="1"/>
          </p:nvSpPr>
          <p:spPr bwMode="auto">
            <a:xfrm>
              <a:off x="0" y="0"/>
              <a:ext cx="5760" cy="633"/>
            </a:xfrm>
            <a:prstGeom prst="rect">
              <a:avLst/>
            </a:prstGeom>
            <a:solidFill>
              <a:srgbClr val="60A1D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spcBef>
                  <a:spcPct val="0"/>
                </a:spcBef>
                <a:spcAft>
                  <a:spcPct val="0"/>
                </a:spcAft>
              </a:pPr>
              <a:endParaRPr lang="en-US" sz="2400" dirty="0">
                <a:solidFill>
                  <a:srgbClr val="000000"/>
                </a:solidFill>
              </a:endParaRPr>
            </a:p>
          </p:txBody>
        </p:sp>
        <p:sp>
          <p:nvSpPr>
            <p:cNvPr id="6" name="Line 5"/>
            <p:cNvSpPr>
              <a:spLocks noChangeShapeType="1"/>
            </p:cNvSpPr>
            <p:nvPr userDrawn="1"/>
          </p:nvSpPr>
          <p:spPr bwMode="auto">
            <a:xfrm>
              <a:off x="-3" y="633"/>
              <a:ext cx="5764"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latin typeface="Arial" charset="0"/>
              </a:endParaRPr>
            </a:p>
          </p:txBody>
        </p:sp>
      </p:grpSp>
      <p:grpSp>
        <p:nvGrpSpPr>
          <p:cNvPr id="7" name="Group 47"/>
          <p:cNvGrpSpPr>
            <a:grpSpLocks/>
          </p:cNvGrpSpPr>
          <p:nvPr/>
        </p:nvGrpSpPr>
        <p:grpSpPr bwMode="auto">
          <a:xfrm>
            <a:off x="76200" y="263525"/>
            <a:ext cx="2278063" cy="436563"/>
            <a:chOff x="390" y="948"/>
            <a:chExt cx="1435" cy="275"/>
          </a:xfrm>
        </p:grpSpPr>
        <p:grpSp>
          <p:nvGrpSpPr>
            <p:cNvPr id="8" name="Group 48"/>
            <p:cNvGrpSpPr>
              <a:grpSpLocks/>
            </p:cNvGrpSpPr>
            <p:nvPr/>
          </p:nvGrpSpPr>
          <p:grpSpPr bwMode="auto">
            <a:xfrm>
              <a:off x="390" y="948"/>
              <a:ext cx="1296" cy="230"/>
              <a:chOff x="397" y="387"/>
              <a:chExt cx="1752" cy="303"/>
            </a:xfrm>
          </p:grpSpPr>
          <p:sp>
            <p:nvSpPr>
              <p:cNvPr id="11" name="Freeform 8"/>
              <p:cNvSpPr>
                <a:spLocks/>
              </p:cNvSpPr>
              <p:nvPr/>
            </p:nvSpPr>
            <p:spPr bwMode="auto">
              <a:xfrm>
                <a:off x="397" y="387"/>
                <a:ext cx="496" cy="303"/>
              </a:xfrm>
              <a:custGeom>
                <a:avLst/>
                <a:gdLst>
                  <a:gd name="T0" fmla="*/ 358 w 498"/>
                  <a:gd name="T1" fmla="*/ 302 h 303"/>
                  <a:gd name="T2" fmla="*/ 409 w 498"/>
                  <a:gd name="T3" fmla="*/ 0 h 303"/>
                  <a:gd name="T4" fmla="*/ 66 w 498"/>
                  <a:gd name="T5" fmla="*/ 0 h 303"/>
                  <a:gd name="T6" fmla="*/ 0 w 498"/>
                  <a:gd name="T7" fmla="*/ 302 h 303"/>
                  <a:gd name="T8" fmla="*/ 358 w 498"/>
                  <a:gd name="T9" fmla="*/ 302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8" h="303">
                    <a:moveTo>
                      <a:pt x="431" y="302"/>
                    </a:moveTo>
                    <a:lnTo>
                      <a:pt x="497" y="0"/>
                    </a:lnTo>
                    <a:lnTo>
                      <a:pt x="66" y="0"/>
                    </a:lnTo>
                    <a:lnTo>
                      <a:pt x="0" y="302"/>
                    </a:lnTo>
                    <a:lnTo>
                      <a:pt x="431" y="302"/>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2" name="Freeform 9"/>
              <p:cNvSpPr>
                <a:spLocks/>
              </p:cNvSpPr>
              <p:nvPr/>
            </p:nvSpPr>
            <p:spPr bwMode="auto">
              <a:xfrm>
                <a:off x="446" y="398"/>
                <a:ext cx="438" cy="283"/>
              </a:xfrm>
              <a:custGeom>
                <a:avLst/>
                <a:gdLst>
                  <a:gd name="T0" fmla="*/ 27 w 436"/>
                  <a:gd name="T1" fmla="*/ 2 h 283"/>
                  <a:gd name="T2" fmla="*/ 32 w 436"/>
                  <a:gd name="T3" fmla="*/ 3 h 283"/>
                  <a:gd name="T4" fmla="*/ 42 w 436"/>
                  <a:gd name="T5" fmla="*/ 4 h 283"/>
                  <a:gd name="T6" fmla="*/ 56 w 436"/>
                  <a:gd name="T7" fmla="*/ 7 h 283"/>
                  <a:gd name="T8" fmla="*/ 73 w 436"/>
                  <a:gd name="T9" fmla="*/ 10 h 283"/>
                  <a:gd name="T10" fmla="*/ 92 w 436"/>
                  <a:gd name="T11" fmla="*/ 15 h 283"/>
                  <a:gd name="T12" fmla="*/ 157 w 436"/>
                  <a:gd name="T13" fmla="*/ 19 h 283"/>
                  <a:gd name="T14" fmla="*/ 180 w 436"/>
                  <a:gd name="T15" fmla="*/ 23 h 283"/>
                  <a:gd name="T16" fmla="*/ 203 w 436"/>
                  <a:gd name="T17" fmla="*/ 28 h 283"/>
                  <a:gd name="T18" fmla="*/ 225 w 436"/>
                  <a:gd name="T19" fmla="*/ 32 h 283"/>
                  <a:gd name="T20" fmla="*/ 246 w 436"/>
                  <a:gd name="T21" fmla="*/ 36 h 283"/>
                  <a:gd name="T22" fmla="*/ 266 w 436"/>
                  <a:gd name="T23" fmla="*/ 41 h 283"/>
                  <a:gd name="T24" fmla="*/ 283 w 436"/>
                  <a:gd name="T25" fmla="*/ 44 h 283"/>
                  <a:gd name="T26" fmla="*/ 298 w 436"/>
                  <a:gd name="T27" fmla="*/ 47 h 283"/>
                  <a:gd name="T28" fmla="*/ 308 w 436"/>
                  <a:gd name="T29" fmla="*/ 49 h 283"/>
                  <a:gd name="T30" fmla="*/ 314 w 436"/>
                  <a:gd name="T31" fmla="*/ 50 h 283"/>
                  <a:gd name="T32" fmla="*/ 325 w 436"/>
                  <a:gd name="T33" fmla="*/ 52 h 283"/>
                  <a:gd name="T34" fmla="*/ 353 w 436"/>
                  <a:gd name="T35" fmla="*/ 56 h 283"/>
                  <a:gd name="T36" fmla="*/ 377 w 436"/>
                  <a:gd name="T37" fmla="*/ 60 h 283"/>
                  <a:gd name="T38" fmla="*/ 393 w 436"/>
                  <a:gd name="T39" fmla="*/ 63 h 283"/>
                  <a:gd name="T40" fmla="*/ 403 w 436"/>
                  <a:gd name="T41" fmla="*/ 65 h 283"/>
                  <a:gd name="T42" fmla="*/ 407 w 436"/>
                  <a:gd name="T43" fmla="*/ 68 h 283"/>
                  <a:gd name="T44" fmla="*/ 409 w 436"/>
                  <a:gd name="T45" fmla="*/ 69 h 283"/>
                  <a:gd name="T46" fmla="*/ 411 w 436"/>
                  <a:gd name="T47" fmla="*/ 70 h 283"/>
                  <a:gd name="T48" fmla="*/ 426 w 436"/>
                  <a:gd name="T49" fmla="*/ 70 h 283"/>
                  <a:gd name="T50" fmla="*/ 436 w 436"/>
                  <a:gd name="T51" fmla="*/ 71 h 283"/>
                  <a:gd name="T52" fmla="*/ 444 w 436"/>
                  <a:gd name="T53" fmla="*/ 71 h 283"/>
                  <a:gd name="T54" fmla="*/ 450 w 436"/>
                  <a:gd name="T55" fmla="*/ 71 h 283"/>
                  <a:gd name="T56" fmla="*/ 454 w 436"/>
                  <a:gd name="T57" fmla="*/ 73 h 283"/>
                  <a:gd name="T58" fmla="*/ 458 w 436"/>
                  <a:gd name="T59" fmla="*/ 74 h 283"/>
                  <a:gd name="T60" fmla="*/ 461 w 436"/>
                  <a:gd name="T61" fmla="*/ 75 h 283"/>
                  <a:gd name="T62" fmla="*/ 463 w 436"/>
                  <a:gd name="T63" fmla="*/ 77 h 283"/>
                  <a:gd name="T64" fmla="*/ 468 w 436"/>
                  <a:gd name="T65" fmla="*/ 85 h 283"/>
                  <a:gd name="T66" fmla="*/ 470 w 436"/>
                  <a:gd name="T67" fmla="*/ 95 h 283"/>
                  <a:gd name="T68" fmla="*/ 468 w 436"/>
                  <a:gd name="T69" fmla="*/ 105 h 283"/>
                  <a:gd name="T70" fmla="*/ 465 w 436"/>
                  <a:gd name="T71" fmla="*/ 116 h 283"/>
                  <a:gd name="T72" fmla="*/ 460 w 436"/>
                  <a:gd name="T73" fmla="*/ 127 h 283"/>
                  <a:gd name="T74" fmla="*/ 455 w 436"/>
                  <a:gd name="T75" fmla="*/ 135 h 283"/>
                  <a:gd name="T76" fmla="*/ 452 w 436"/>
                  <a:gd name="T77" fmla="*/ 141 h 283"/>
                  <a:gd name="T78" fmla="*/ 450 w 436"/>
                  <a:gd name="T79" fmla="*/ 143 h 283"/>
                  <a:gd name="T80" fmla="*/ 446 w 436"/>
                  <a:gd name="T81" fmla="*/ 145 h 283"/>
                  <a:gd name="T82" fmla="*/ 433 w 436"/>
                  <a:gd name="T83" fmla="*/ 150 h 283"/>
                  <a:gd name="T84" fmla="*/ 415 w 436"/>
                  <a:gd name="T85" fmla="*/ 157 h 283"/>
                  <a:gd name="T86" fmla="*/ 369 w 436"/>
                  <a:gd name="T87" fmla="*/ 166 h 283"/>
                  <a:gd name="T88" fmla="*/ 320 w 436"/>
                  <a:gd name="T89" fmla="*/ 177 h 283"/>
                  <a:gd name="T90" fmla="*/ 290 w 436"/>
                  <a:gd name="T91" fmla="*/ 188 h 283"/>
                  <a:gd name="T92" fmla="*/ 257 w 436"/>
                  <a:gd name="T93" fmla="*/ 201 h 283"/>
                  <a:gd name="T94" fmla="*/ 224 w 436"/>
                  <a:gd name="T95" fmla="*/ 213 h 283"/>
                  <a:gd name="T96" fmla="*/ 190 w 436"/>
                  <a:gd name="T97" fmla="*/ 226 h 283"/>
                  <a:gd name="T98" fmla="*/ 157 w 436"/>
                  <a:gd name="T99" fmla="*/ 239 h 283"/>
                  <a:gd name="T100" fmla="*/ 83 w 436"/>
                  <a:gd name="T101" fmla="*/ 250 h 283"/>
                  <a:gd name="T102" fmla="*/ 56 w 436"/>
                  <a:gd name="T103" fmla="*/ 261 h 283"/>
                  <a:gd name="T104" fmla="*/ 33 w 436"/>
                  <a:gd name="T105" fmla="*/ 269 h 283"/>
                  <a:gd name="T106" fmla="*/ 15 w 436"/>
                  <a:gd name="T107" fmla="*/ 276 h 283"/>
                  <a:gd name="T108" fmla="*/ 4 w 436"/>
                  <a:gd name="T109" fmla="*/ 280 h 283"/>
                  <a:gd name="T110" fmla="*/ 0 w 436"/>
                  <a:gd name="T111" fmla="*/ 282 h 283"/>
                  <a:gd name="T112" fmla="*/ 523 w 436"/>
                  <a:gd name="T113" fmla="*/ 0 h 283"/>
                  <a:gd name="T114" fmla="*/ 26 w 436"/>
                  <a:gd name="T115" fmla="*/ 2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36" h="283">
                    <a:moveTo>
                      <a:pt x="26" y="2"/>
                    </a:moveTo>
                    <a:lnTo>
                      <a:pt x="27" y="2"/>
                    </a:lnTo>
                    <a:lnTo>
                      <a:pt x="29" y="2"/>
                    </a:lnTo>
                    <a:lnTo>
                      <a:pt x="32" y="3"/>
                    </a:lnTo>
                    <a:lnTo>
                      <a:pt x="37" y="3"/>
                    </a:lnTo>
                    <a:lnTo>
                      <a:pt x="42" y="4"/>
                    </a:lnTo>
                    <a:lnTo>
                      <a:pt x="48" y="6"/>
                    </a:lnTo>
                    <a:lnTo>
                      <a:pt x="56" y="7"/>
                    </a:lnTo>
                    <a:lnTo>
                      <a:pt x="64" y="9"/>
                    </a:lnTo>
                    <a:lnTo>
                      <a:pt x="73" y="10"/>
                    </a:lnTo>
                    <a:lnTo>
                      <a:pt x="82" y="13"/>
                    </a:lnTo>
                    <a:lnTo>
                      <a:pt x="92" y="15"/>
                    </a:lnTo>
                    <a:lnTo>
                      <a:pt x="102" y="17"/>
                    </a:lnTo>
                    <a:lnTo>
                      <a:pt x="113" y="19"/>
                    </a:lnTo>
                    <a:lnTo>
                      <a:pt x="125" y="21"/>
                    </a:lnTo>
                    <a:lnTo>
                      <a:pt x="136" y="23"/>
                    </a:lnTo>
                    <a:lnTo>
                      <a:pt x="147" y="25"/>
                    </a:lnTo>
                    <a:lnTo>
                      <a:pt x="159" y="28"/>
                    </a:lnTo>
                    <a:lnTo>
                      <a:pt x="170" y="30"/>
                    </a:lnTo>
                    <a:lnTo>
                      <a:pt x="181" y="32"/>
                    </a:lnTo>
                    <a:lnTo>
                      <a:pt x="192" y="35"/>
                    </a:lnTo>
                    <a:lnTo>
                      <a:pt x="202" y="36"/>
                    </a:lnTo>
                    <a:lnTo>
                      <a:pt x="212" y="39"/>
                    </a:lnTo>
                    <a:lnTo>
                      <a:pt x="222" y="41"/>
                    </a:lnTo>
                    <a:lnTo>
                      <a:pt x="231" y="43"/>
                    </a:lnTo>
                    <a:lnTo>
                      <a:pt x="239" y="44"/>
                    </a:lnTo>
                    <a:lnTo>
                      <a:pt x="247" y="46"/>
                    </a:lnTo>
                    <a:lnTo>
                      <a:pt x="254" y="47"/>
                    </a:lnTo>
                    <a:lnTo>
                      <a:pt x="259" y="48"/>
                    </a:lnTo>
                    <a:lnTo>
                      <a:pt x="264" y="49"/>
                    </a:lnTo>
                    <a:lnTo>
                      <a:pt x="268" y="50"/>
                    </a:lnTo>
                    <a:lnTo>
                      <a:pt x="270" y="50"/>
                    </a:lnTo>
                    <a:lnTo>
                      <a:pt x="271" y="50"/>
                    </a:lnTo>
                    <a:lnTo>
                      <a:pt x="281" y="52"/>
                    </a:lnTo>
                    <a:lnTo>
                      <a:pt x="289" y="54"/>
                    </a:lnTo>
                    <a:lnTo>
                      <a:pt x="296" y="56"/>
                    </a:lnTo>
                    <a:lnTo>
                      <a:pt x="303" y="58"/>
                    </a:lnTo>
                    <a:lnTo>
                      <a:pt x="308" y="60"/>
                    </a:lnTo>
                    <a:lnTo>
                      <a:pt x="312" y="61"/>
                    </a:lnTo>
                    <a:lnTo>
                      <a:pt x="316" y="63"/>
                    </a:lnTo>
                    <a:lnTo>
                      <a:pt x="319" y="64"/>
                    </a:lnTo>
                    <a:lnTo>
                      <a:pt x="321" y="65"/>
                    </a:lnTo>
                    <a:lnTo>
                      <a:pt x="322" y="67"/>
                    </a:lnTo>
                    <a:lnTo>
                      <a:pt x="323" y="68"/>
                    </a:lnTo>
                    <a:lnTo>
                      <a:pt x="324" y="69"/>
                    </a:lnTo>
                    <a:lnTo>
                      <a:pt x="325" y="70"/>
                    </a:lnTo>
                    <a:lnTo>
                      <a:pt x="332" y="70"/>
                    </a:lnTo>
                    <a:lnTo>
                      <a:pt x="338" y="70"/>
                    </a:lnTo>
                    <a:lnTo>
                      <a:pt x="343" y="70"/>
                    </a:lnTo>
                    <a:lnTo>
                      <a:pt x="348" y="71"/>
                    </a:lnTo>
                    <a:lnTo>
                      <a:pt x="352" y="71"/>
                    </a:lnTo>
                    <a:lnTo>
                      <a:pt x="356" y="71"/>
                    </a:lnTo>
                    <a:lnTo>
                      <a:pt x="359" y="71"/>
                    </a:lnTo>
                    <a:lnTo>
                      <a:pt x="362" y="71"/>
                    </a:lnTo>
                    <a:lnTo>
                      <a:pt x="364" y="72"/>
                    </a:lnTo>
                    <a:lnTo>
                      <a:pt x="366" y="73"/>
                    </a:lnTo>
                    <a:lnTo>
                      <a:pt x="368" y="73"/>
                    </a:lnTo>
                    <a:lnTo>
                      <a:pt x="370" y="74"/>
                    </a:lnTo>
                    <a:lnTo>
                      <a:pt x="371" y="75"/>
                    </a:lnTo>
                    <a:lnTo>
                      <a:pt x="373" y="75"/>
                    </a:lnTo>
                    <a:lnTo>
                      <a:pt x="374" y="76"/>
                    </a:lnTo>
                    <a:lnTo>
                      <a:pt x="375" y="77"/>
                    </a:lnTo>
                    <a:lnTo>
                      <a:pt x="378" y="81"/>
                    </a:lnTo>
                    <a:lnTo>
                      <a:pt x="380" y="85"/>
                    </a:lnTo>
                    <a:lnTo>
                      <a:pt x="381" y="90"/>
                    </a:lnTo>
                    <a:lnTo>
                      <a:pt x="382" y="95"/>
                    </a:lnTo>
                    <a:lnTo>
                      <a:pt x="381" y="100"/>
                    </a:lnTo>
                    <a:lnTo>
                      <a:pt x="380" y="105"/>
                    </a:lnTo>
                    <a:lnTo>
                      <a:pt x="379" y="111"/>
                    </a:lnTo>
                    <a:lnTo>
                      <a:pt x="377" y="116"/>
                    </a:lnTo>
                    <a:lnTo>
                      <a:pt x="374" y="122"/>
                    </a:lnTo>
                    <a:lnTo>
                      <a:pt x="372" y="127"/>
                    </a:lnTo>
                    <a:lnTo>
                      <a:pt x="370" y="131"/>
                    </a:lnTo>
                    <a:lnTo>
                      <a:pt x="367" y="135"/>
                    </a:lnTo>
                    <a:lnTo>
                      <a:pt x="365" y="139"/>
                    </a:lnTo>
                    <a:lnTo>
                      <a:pt x="364" y="141"/>
                    </a:lnTo>
                    <a:lnTo>
                      <a:pt x="363" y="142"/>
                    </a:lnTo>
                    <a:lnTo>
                      <a:pt x="362" y="143"/>
                    </a:lnTo>
                    <a:lnTo>
                      <a:pt x="361" y="144"/>
                    </a:lnTo>
                    <a:lnTo>
                      <a:pt x="358" y="145"/>
                    </a:lnTo>
                    <a:lnTo>
                      <a:pt x="352" y="147"/>
                    </a:lnTo>
                    <a:lnTo>
                      <a:pt x="345" y="150"/>
                    </a:lnTo>
                    <a:lnTo>
                      <a:pt x="337" y="153"/>
                    </a:lnTo>
                    <a:lnTo>
                      <a:pt x="327" y="157"/>
                    </a:lnTo>
                    <a:lnTo>
                      <a:pt x="316" y="161"/>
                    </a:lnTo>
                    <a:lnTo>
                      <a:pt x="304" y="166"/>
                    </a:lnTo>
                    <a:lnTo>
                      <a:pt x="290" y="171"/>
                    </a:lnTo>
                    <a:lnTo>
                      <a:pt x="276" y="177"/>
                    </a:lnTo>
                    <a:lnTo>
                      <a:pt x="261" y="182"/>
                    </a:lnTo>
                    <a:lnTo>
                      <a:pt x="246" y="188"/>
                    </a:lnTo>
                    <a:lnTo>
                      <a:pt x="230" y="195"/>
                    </a:lnTo>
                    <a:lnTo>
                      <a:pt x="213" y="201"/>
                    </a:lnTo>
                    <a:lnTo>
                      <a:pt x="196" y="207"/>
                    </a:lnTo>
                    <a:lnTo>
                      <a:pt x="180" y="213"/>
                    </a:lnTo>
                    <a:lnTo>
                      <a:pt x="163" y="220"/>
                    </a:lnTo>
                    <a:lnTo>
                      <a:pt x="146" y="226"/>
                    </a:lnTo>
                    <a:lnTo>
                      <a:pt x="130" y="233"/>
                    </a:lnTo>
                    <a:lnTo>
                      <a:pt x="113" y="239"/>
                    </a:lnTo>
                    <a:lnTo>
                      <a:pt x="98" y="245"/>
                    </a:lnTo>
                    <a:lnTo>
                      <a:pt x="83" y="250"/>
                    </a:lnTo>
                    <a:lnTo>
                      <a:pt x="69" y="256"/>
                    </a:lnTo>
                    <a:lnTo>
                      <a:pt x="56" y="261"/>
                    </a:lnTo>
                    <a:lnTo>
                      <a:pt x="44" y="265"/>
                    </a:lnTo>
                    <a:lnTo>
                      <a:pt x="33" y="269"/>
                    </a:lnTo>
                    <a:lnTo>
                      <a:pt x="24" y="273"/>
                    </a:lnTo>
                    <a:lnTo>
                      <a:pt x="15" y="276"/>
                    </a:lnTo>
                    <a:lnTo>
                      <a:pt x="9" y="279"/>
                    </a:lnTo>
                    <a:lnTo>
                      <a:pt x="4" y="280"/>
                    </a:lnTo>
                    <a:lnTo>
                      <a:pt x="1" y="282"/>
                    </a:lnTo>
                    <a:lnTo>
                      <a:pt x="0" y="282"/>
                    </a:lnTo>
                    <a:lnTo>
                      <a:pt x="374" y="282"/>
                    </a:lnTo>
                    <a:lnTo>
                      <a:pt x="435" y="0"/>
                    </a:lnTo>
                    <a:lnTo>
                      <a:pt x="26" y="0"/>
                    </a:lnTo>
                    <a:lnTo>
                      <a:pt x="26" y="2"/>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3" name="Freeform 10"/>
              <p:cNvSpPr>
                <a:spLocks/>
              </p:cNvSpPr>
              <p:nvPr/>
            </p:nvSpPr>
            <p:spPr bwMode="auto">
              <a:xfrm>
                <a:off x="717" y="484"/>
                <a:ext cx="93" cy="46"/>
              </a:xfrm>
              <a:custGeom>
                <a:avLst/>
                <a:gdLst>
                  <a:gd name="T0" fmla="*/ 32 w 93"/>
                  <a:gd name="T1" fmla="*/ 9 h 46"/>
                  <a:gd name="T2" fmla="*/ 25 w 93"/>
                  <a:gd name="T3" fmla="*/ 10 h 46"/>
                  <a:gd name="T4" fmla="*/ 18 w 93"/>
                  <a:gd name="T5" fmla="*/ 11 h 46"/>
                  <a:gd name="T6" fmla="*/ 11 w 93"/>
                  <a:gd name="T7" fmla="*/ 12 h 46"/>
                  <a:gd name="T8" fmla="*/ 4 w 93"/>
                  <a:gd name="T9" fmla="*/ 13 h 46"/>
                  <a:gd name="T10" fmla="*/ 1 w 93"/>
                  <a:gd name="T11" fmla="*/ 14 h 46"/>
                  <a:gd name="T12" fmla="*/ 0 w 93"/>
                  <a:gd name="T13" fmla="*/ 16 h 46"/>
                  <a:gd name="T14" fmla="*/ 1 w 93"/>
                  <a:gd name="T15" fmla="*/ 18 h 46"/>
                  <a:gd name="T16" fmla="*/ 3 w 93"/>
                  <a:gd name="T17" fmla="*/ 19 h 46"/>
                  <a:gd name="T18" fmla="*/ 7 w 93"/>
                  <a:gd name="T19" fmla="*/ 19 h 46"/>
                  <a:gd name="T20" fmla="*/ 14 w 93"/>
                  <a:gd name="T21" fmla="*/ 19 h 46"/>
                  <a:gd name="T22" fmla="*/ 23 w 93"/>
                  <a:gd name="T23" fmla="*/ 19 h 46"/>
                  <a:gd name="T24" fmla="*/ 33 w 93"/>
                  <a:gd name="T25" fmla="*/ 17 h 46"/>
                  <a:gd name="T26" fmla="*/ 43 w 93"/>
                  <a:gd name="T27" fmla="*/ 16 h 46"/>
                  <a:gd name="T28" fmla="*/ 53 w 93"/>
                  <a:gd name="T29" fmla="*/ 15 h 46"/>
                  <a:gd name="T30" fmla="*/ 62 w 93"/>
                  <a:gd name="T31" fmla="*/ 15 h 46"/>
                  <a:gd name="T32" fmla="*/ 70 w 93"/>
                  <a:gd name="T33" fmla="*/ 14 h 46"/>
                  <a:gd name="T34" fmla="*/ 76 w 93"/>
                  <a:gd name="T35" fmla="*/ 15 h 46"/>
                  <a:gd name="T36" fmla="*/ 81 w 93"/>
                  <a:gd name="T37" fmla="*/ 16 h 46"/>
                  <a:gd name="T38" fmla="*/ 82 w 93"/>
                  <a:gd name="T39" fmla="*/ 20 h 46"/>
                  <a:gd name="T40" fmla="*/ 80 w 93"/>
                  <a:gd name="T41" fmla="*/ 27 h 46"/>
                  <a:gd name="T42" fmla="*/ 77 w 93"/>
                  <a:gd name="T43" fmla="*/ 36 h 46"/>
                  <a:gd name="T44" fmla="*/ 75 w 93"/>
                  <a:gd name="T45" fmla="*/ 44 h 46"/>
                  <a:gd name="T46" fmla="*/ 77 w 93"/>
                  <a:gd name="T47" fmla="*/ 45 h 46"/>
                  <a:gd name="T48" fmla="*/ 80 w 93"/>
                  <a:gd name="T49" fmla="*/ 42 h 46"/>
                  <a:gd name="T50" fmla="*/ 84 w 93"/>
                  <a:gd name="T51" fmla="*/ 35 h 46"/>
                  <a:gd name="T52" fmla="*/ 88 w 93"/>
                  <a:gd name="T53" fmla="*/ 27 h 46"/>
                  <a:gd name="T54" fmla="*/ 91 w 93"/>
                  <a:gd name="T55" fmla="*/ 19 h 46"/>
                  <a:gd name="T56" fmla="*/ 92 w 93"/>
                  <a:gd name="T57" fmla="*/ 10 h 46"/>
                  <a:gd name="T58" fmla="*/ 89 w 93"/>
                  <a:gd name="T59" fmla="*/ 5 h 46"/>
                  <a:gd name="T60" fmla="*/ 82 w 93"/>
                  <a:gd name="T61" fmla="*/ 2 h 46"/>
                  <a:gd name="T62" fmla="*/ 73 w 93"/>
                  <a:gd name="T63" fmla="*/ 0 h 46"/>
                  <a:gd name="T64" fmla="*/ 44 w 93"/>
                  <a:gd name="T65" fmla="*/ 0 h 46"/>
                  <a:gd name="T66" fmla="*/ 41 w 93"/>
                  <a:gd name="T67" fmla="*/ 1 h 46"/>
                  <a:gd name="T68" fmla="*/ 39 w 93"/>
                  <a:gd name="T69" fmla="*/ 3 h 46"/>
                  <a:gd name="T70" fmla="*/ 37 w 93"/>
                  <a:gd name="T71" fmla="*/ 5 h 46"/>
                  <a:gd name="T72" fmla="*/ 34 w 93"/>
                  <a:gd name="T73" fmla="*/ 7 h 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 h="46">
                    <a:moveTo>
                      <a:pt x="34" y="7"/>
                    </a:moveTo>
                    <a:lnTo>
                      <a:pt x="32" y="9"/>
                    </a:lnTo>
                    <a:lnTo>
                      <a:pt x="28" y="10"/>
                    </a:lnTo>
                    <a:lnTo>
                      <a:pt x="25" y="10"/>
                    </a:lnTo>
                    <a:lnTo>
                      <a:pt x="21" y="10"/>
                    </a:lnTo>
                    <a:lnTo>
                      <a:pt x="18" y="11"/>
                    </a:lnTo>
                    <a:lnTo>
                      <a:pt x="14" y="12"/>
                    </a:lnTo>
                    <a:lnTo>
                      <a:pt x="11" y="12"/>
                    </a:lnTo>
                    <a:lnTo>
                      <a:pt x="8" y="12"/>
                    </a:lnTo>
                    <a:lnTo>
                      <a:pt x="4" y="13"/>
                    </a:lnTo>
                    <a:lnTo>
                      <a:pt x="2" y="13"/>
                    </a:lnTo>
                    <a:lnTo>
                      <a:pt x="1" y="14"/>
                    </a:lnTo>
                    <a:lnTo>
                      <a:pt x="0" y="16"/>
                    </a:lnTo>
                    <a:lnTo>
                      <a:pt x="0" y="17"/>
                    </a:lnTo>
                    <a:lnTo>
                      <a:pt x="1" y="18"/>
                    </a:lnTo>
                    <a:lnTo>
                      <a:pt x="2" y="18"/>
                    </a:lnTo>
                    <a:lnTo>
                      <a:pt x="3" y="19"/>
                    </a:lnTo>
                    <a:lnTo>
                      <a:pt x="5" y="19"/>
                    </a:lnTo>
                    <a:lnTo>
                      <a:pt x="7" y="19"/>
                    </a:lnTo>
                    <a:lnTo>
                      <a:pt x="10" y="19"/>
                    </a:lnTo>
                    <a:lnTo>
                      <a:pt x="14" y="19"/>
                    </a:lnTo>
                    <a:lnTo>
                      <a:pt x="18" y="19"/>
                    </a:lnTo>
                    <a:lnTo>
                      <a:pt x="23" y="19"/>
                    </a:lnTo>
                    <a:lnTo>
                      <a:pt x="28" y="18"/>
                    </a:lnTo>
                    <a:lnTo>
                      <a:pt x="33" y="17"/>
                    </a:lnTo>
                    <a:lnTo>
                      <a:pt x="38" y="17"/>
                    </a:lnTo>
                    <a:lnTo>
                      <a:pt x="43" y="16"/>
                    </a:lnTo>
                    <a:lnTo>
                      <a:pt x="48" y="16"/>
                    </a:lnTo>
                    <a:lnTo>
                      <a:pt x="53" y="15"/>
                    </a:lnTo>
                    <a:lnTo>
                      <a:pt x="58" y="15"/>
                    </a:lnTo>
                    <a:lnTo>
                      <a:pt x="62" y="15"/>
                    </a:lnTo>
                    <a:lnTo>
                      <a:pt x="66" y="14"/>
                    </a:lnTo>
                    <a:lnTo>
                      <a:pt x="70" y="14"/>
                    </a:lnTo>
                    <a:lnTo>
                      <a:pt x="73" y="14"/>
                    </a:lnTo>
                    <a:lnTo>
                      <a:pt x="76" y="15"/>
                    </a:lnTo>
                    <a:lnTo>
                      <a:pt x="79" y="15"/>
                    </a:lnTo>
                    <a:lnTo>
                      <a:pt x="81" y="16"/>
                    </a:lnTo>
                    <a:lnTo>
                      <a:pt x="81" y="18"/>
                    </a:lnTo>
                    <a:lnTo>
                      <a:pt x="82" y="20"/>
                    </a:lnTo>
                    <a:lnTo>
                      <a:pt x="81" y="24"/>
                    </a:lnTo>
                    <a:lnTo>
                      <a:pt x="80" y="27"/>
                    </a:lnTo>
                    <a:lnTo>
                      <a:pt x="79" y="31"/>
                    </a:lnTo>
                    <a:lnTo>
                      <a:pt x="77" y="36"/>
                    </a:lnTo>
                    <a:lnTo>
                      <a:pt x="75" y="41"/>
                    </a:lnTo>
                    <a:lnTo>
                      <a:pt x="75" y="44"/>
                    </a:lnTo>
                    <a:lnTo>
                      <a:pt x="76" y="45"/>
                    </a:lnTo>
                    <a:lnTo>
                      <a:pt x="77" y="45"/>
                    </a:lnTo>
                    <a:lnTo>
                      <a:pt x="79" y="44"/>
                    </a:lnTo>
                    <a:lnTo>
                      <a:pt x="80" y="42"/>
                    </a:lnTo>
                    <a:lnTo>
                      <a:pt x="82" y="39"/>
                    </a:lnTo>
                    <a:lnTo>
                      <a:pt x="84" y="35"/>
                    </a:lnTo>
                    <a:lnTo>
                      <a:pt x="86" y="32"/>
                    </a:lnTo>
                    <a:lnTo>
                      <a:pt x="88" y="27"/>
                    </a:lnTo>
                    <a:lnTo>
                      <a:pt x="90" y="23"/>
                    </a:lnTo>
                    <a:lnTo>
                      <a:pt x="91" y="19"/>
                    </a:lnTo>
                    <a:lnTo>
                      <a:pt x="92" y="15"/>
                    </a:lnTo>
                    <a:lnTo>
                      <a:pt x="92" y="10"/>
                    </a:lnTo>
                    <a:lnTo>
                      <a:pt x="91" y="7"/>
                    </a:lnTo>
                    <a:lnTo>
                      <a:pt x="89" y="5"/>
                    </a:lnTo>
                    <a:lnTo>
                      <a:pt x="86" y="3"/>
                    </a:lnTo>
                    <a:lnTo>
                      <a:pt x="82" y="2"/>
                    </a:lnTo>
                    <a:lnTo>
                      <a:pt x="78" y="1"/>
                    </a:lnTo>
                    <a:lnTo>
                      <a:pt x="73" y="0"/>
                    </a:lnTo>
                    <a:lnTo>
                      <a:pt x="67" y="0"/>
                    </a:lnTo>
                    <a:lnTo>
                      <a:pt x="44" y="0"/>
                    </a:lnTo>
                    <a:lnTo>
                      <a:pt x="43" y="0"/>
                    </a:lnTo>
                    <a:lnTo>
                      <a:pt x="41" y="1"/>
                    </a:lnTo>
                    <a:lnTo>
                      <a:pt x="41" y="2"/>
                    </a:lnTo>
                    <a:lnTo>
                      <a:pt x="39" y="3"/>
                    </a:lnTo>
                    <a:lnTo>
                      <a:pt x="39" y="4"/>
                    </a:lnTo>
                    <a:lnTo>
                      <a:pt x="37" y="5"/>
                    </a:lnTo>
                    <a:lnTo>
                      <a:pt x="36" y="6"/>
                    </a:lnTo>
                    <a:lnTo>
                      <a:pt x="34" y="7"/>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4" name="Freeform 11"/>
              <p:cNvSpPr>
                <a:spLocks/>
              </p:cNvSpPr>
              <p:nvPr/>
            </p:nvSpPr>
            <p:spPr bwMode="auto">
              <a:xfrm>
                <a:off x="412" y="463"/>
                <a:ext cx="374" cy="216"/>
              </a:xfrm>
              <a:custGeom>
                <a:avLst/>
                <a:gdLst>
                  <a:gd name="T0" fmla="*/ 0 w 373"/>
                  <a:gd name="T1" fmla="*/ 172 h 217"/>
                  <a:gd name="T2" fmla="*/ 6 w 373"/>
                  <a:gd name="T3" fmla="*/ 169 h 217"/>
                  <a:gd name="T4" fmla="*/ 23 w 373"/>
                  <a:gd name="T5" fmla="*/ 161 h 217"/>
                  <a:gd name="T6" fmla="*/ 46 w 373"/>
                  <a:gd name="T7" fmla="*/ 150 h 217"/>
                  <a:gd name="T8" fmla="*/ 74 w 373"/>
                  <a:gd name="T9" fmla="*/ 136 h 217"/>
                  <a:gd name="T10" fmla="*/ 102 w 373"/>
                  <a:gd name="T11" fmla="*/ 123 h 217"/>
                  <a:gd name="T12" fmla="*/ 128 w 373"/>
                  <a:gd name="T13" fmla="*/ 110 h 217"/>
                  <a:gd name="T14" fmla="*/ 149 w 373"/>
                  <a:gd name="T15" fmla="*/ 108 h 217"/>
                  <a:gd name="T16" fmla="*/ 161 w 373"/>
                  <a:gd name="T17" fmla="*/ 108 h 217"/>
                  <a:gd name="T18" fmla="*/ 175 w 373"/>
                  <a:gd name="T19" fmla="*/ 108 h 217"/>
                  <a:gd name="T20" fmla="*/ 234 w 373"/>
                  <a:gd name="T21" fmla="*/ 108 h 217"/>
                  <a:gd name="T22" fmla="*/ 250 w 373"/>
                  <a:gd name="T23" fmla="*/ 108 h 217"/>
                  <a:gd name="T24" fmla="*/ 267 w 373"/>
                  <a:gd name="T25" fmla="*/ 108 h 217"/>
                  <a:gd name="T26" fmla="*/ 284 w 373"/>
                  <a:gd name="T27" fmla="*/ 101 h 217"/>
                  <a:gd name="T28" fmla="*/ 301 w 373"/>
                  <a:gd name="T29" fmla="*/ 94 h 217"/>
                  <a:gd name="T30" fmla="*/ 319 w 373"/>
                  <a:gd name="T31" fmla="*/ 87 h 217"/>
                  <a:gd name="T32" fmla="*/ 336 w 373"/>
                  <a:gd name="T33" fmla="*/ 81 h 217"/>
                  <a:gd name="T34" fmla="*/ 341 w 373"/>
                  <a:gd name="T35" fmla="*/ 79 h 217"/>
                  <a:gd name="T36" fmla="*/ 348 w 373"/>
                  <a:gd name="T37" fmla="*/ 77 h 217"/>
                  <a:gd name="T38" fmla="*/ 356 w 373"/>
                  <a:gd name="T39" fmla="*/ 75 h 217"/>
                  <a:gd name="T40" fmla="*/ 365 w 373"/>
                  <a:gd name="T41" fmla="*/ 72 h 217"/>
                  <a:gd name="T42" fmla="*/ 375 w 373"/>
                  <a:gd name="T43" fmla="*/ 69 h 217"/>
                  <a:gd name="T44" fmla="*/ 385 w 373"/>
                  <a:gd name="T45" fmla="*/ 67 h 217"/>
                  <a:gd name="T46" fmla="*/ 395 w 373"/>
                  <a:gd name="T47" fmla="*/ 64 h 217"/>
                  <a:gd name="T48" fmla="*/ 404 w 373"/>
                  <a:gd name="T49" fmla="*/ 63 h 217"/>
                  <a:gd name="T50" fmla="*/ 409 w 373"/>
                  <a:gd name="T51" fmla="*/ 62 h 217"/>
                  <a:gd name="T52" fmla="*/ 413 w 373"/>
                  <a:gd name="T53" fmla="*/ 61 h 217"/>
                  <a:gd name="T54" fmla="*/ 415 w 373"/>
                  <a:gd name="T55" fmla="*/ 59 h 217"/>
                  <a:gd name="T56" fmla="*/ 416 w 373"/>
                  <a:gd name="T57" fmla="*/ 58 h 217"/>
                  <a:gd name="T58" fmla="*/ 414 w 373"/>
                  <a:gd name="T59" fmla="*/ 56 h 217"/>
                  <a:gd name="T60" fmla="*/ 409 w 373"/>
                  <a:gd name="T61" fmla="*/ 55 h 217"/>
                  <a:gd name="T62" fmla="*/ 402 w 373"/>
                  <a:gd name="T63" fmla="*/ 54 h 217"/>
                  <a:gd name="T64" fmla="*/ 393 w 373"/>
                  <a:gd name="T65" fmla="*/ 54 h 217"/>
                  <a:gd name="T66" fmla="*/ 374 w 373"/>
                  <a:gd name="T67" fmla="*/ 56 h 217"/>
                  <a:gd name="T68" fmla="*/ 354 w 373"/>
                  <a:gd name="T69" fmla="*/ 61 h 217"/>
                  <a:gd name="T70" fmla="*/ 332 w 373"/>
                  <a:gd name="T71" fmla="*/ 67 h 217"/>
                  <a:gd name="T72" fmla="*/ 310 w 373"/>
                  <a:gd name="T73" fmla="*/ 74 h 217"/>
                  <a:gd name="T74" fmla="*/ 288 w 373"/>
                  <a:gd name="T75" fmla="*/ 82 h 217"/>
                  <a:gd name="T76" fmla="*/ 268 w 373"/>
                  <a:gd name="T77" fmla="*/ 90 h 217"/>
                  <a:gd name="T78" fmla="*/ 252 w 373"/>
                  <a:gd name="T79" fmla="*/ 96 h 217"/>
                  <a:gd name="T80" fmla="*/ 241 w 373"/>
                  <a:gd name="T81" fmla="*/ 102 h 217"/>
                  <a:gd name="T82" fmla="*/ 388 w 373"/>
                  <a:gd name="T83" fmla="*/ 19 h 217"/>
                  <a:gd name="T84" fmla="*/ 386 w 373"/>
                  <a:gd name="T85" fmla="*/ 12 h 217"/>
                  <a:gd name="T86" fmla="*/ 375 w 373"/>
                  <a:gd name="T87" fmla="*/ 7 h 217"/>
                  <a:gd name="T88" fmla="*/ 358 w 373"/>
                  <a:gd name="T89" fmla="*/ 3 h 217"/>
                  <a:gd name="T90" fmla="*/ 339 w 373"/>
                  <a:gd name="T91" fmla="*/ 2 h 217"/>
                  <a:gd name="T92" fmla="*/ 319 w 373"/>
                  <a:gd name="T93" fmla="*/ 0 h 217"/>
                  <a:gd name="T94" fmla="*/ 300 w 373"/>
                  <a:gd name="T95" fmla="*/ 0 h 217"/>
                  <a:gd name="T96" fmla="*/ 287 w 373"/>
                  <a:gd name="T97" fmla="*/ 0 h 217"/>
                  <a:gd name="T98" fmla="*/ 281 w 373"/>
                  <a:gd name="T99" fmla="*/ 0 h 2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73" h="217">
                    <a:moveTo>
                      <a:pt x="47" y="0"/>
                    </a:moveTo>
                    <a:lnTo>
                      <a:pt x="0" y="216"/>
                    </a:lnTo>
                    <a:lnTo>
                      <a:pt x="2" y="215"/>
                    </a:lnTo>
                    <a:lnTo>
                      <a:pt x="6" y="213"/>
                    </a:lnTo>
                    <a:lnTo>
                      <a:pt x="14" y="209"/>
                    </a:lnTo>
                    <a:lnTo>
                      <a:pt x="23" y="205"/>
                    </a:lnTo>
                    <a:lnTo>
                      <a:pt x="34" y="200"/>
                    </a:lnTo>
                    <a:lnTo>
                      <a:pt x="46" y="194"/>
                    </a:lnTo>
                    <a:lnTo>
                      <a:pt x="60" y="187"/>
                    </a:lnTo>
                    <a:lnTo>
                      <a:pt x="74" y="180"/>
                    </a:lnTo>
                    <a:lnTo>
                      <a:pt x="88" y="173"/>
                    </a:lnTo>
                    <a:lnTo>
                      <a:pt x="102" y="167"/>
                    </a:lnTo>
                    <a:lnTo>
                      <a:pt x="116" y="160"/>
                    </a:lnTo>
                    <a:lnTo>
                      <a:pt x="128" y="154"/>
                    </a:lnTo>
                    <a:lnTo>
                      <a:pt x="140" y="148"/>
                    </a:lnTo>
                    <a:lnTo>
                      <a:pt x="149" y="144"/>
                    </a:lnTo>
                    <a:lnTo>
                      <a:pt x="156" y="140"/>
                    </a:lnTo>
                    <a:lnTo>
                      <a:pt x="161" y="138"/>
                    </a:lnTo>
                    <a:lnTo>
                      <a:pt x="168" y="135"/>
                    </a:lnTo>
                    <a:lnTo>
                      <a:pt x="175" y="131"/>
                    </a:lnTo>
                    <a:lnTo>
                      <a:pt x="182" y="127"/>
                    </a:lnTo>
                    <a:lnTo>
                      <a:pt x="190" y="124"/>
                    </a:lnTo>
                    <a:lnTo>
                      <a:pt x="198" y="120"/>
                    </a:lnTo>
                    <a:lnTo>
                      <a:pt x="206" y="116"/>
                    </a:lnTo>
                    <a:lnTo>
                      <a:pt x="214" y="112"/>
                    </a:lnTo>
                    <a:lnTo>
                      <a:pt x="223" y="109"/>
                    </a:lnTo>
                    <a:lnTo>
                      <a:pt x="231" y="105"/>
                    </a:lnTo>
                    <a:lnTo>
                      <a:pt x="240" y="101"/>
                    </a:lnTo>
                    <a:lnTo>
                      <a:pt x="248" y="97"/>
                    </a:lnTo>
                    <a:lnTo>
                      <a:pt x="257" y="94"/>
                    </a:lnTo>
                    <a:lnTo>
                      <a:pt x="266" y="90"/>
                    </a:lnTo>
                    <a:lnTo>
                      <a:pt x="275" y="87"/>
                    </a:lnTo>
                    <a:lnTo>
                      <a:pt x="284" y="84"/>
                    </a:lnTo>
                    <a:lnTo>
                      <a:pt x="292" y="81"/>
                    </a:lnTo>
                    <a:lnTo>
                      <a:pt x="294" y="80"/>
                    </a:lnTo>
                    <a:lnTo>
                      <a:pt x="297" y="79"/>
                    </a:lnTo>
                    <a:lnTo>
                      <a:pt x="300" y="79"/>
                    </a:lnTo>
                    <a:lnTo>
                      <a:pt x="304" y="77"/>
                    </a:lnTo>
                    <a:lnTo>
                      <a:pt x="308" y="76"/>
                    </a:lnTo>
                    <a:lnTo>
                      <a:pt x="312" y="75"/>
                    </a:lnTo>
                    <a:lnTo>
                      <a:pt x="316" y="74"/>
                    </a:lnTo>
                    <a:lnTo>
                      <a:pt x="321" y="72"/>
                    </a:lnTo>
                    <a:lnTo>
                      <a:pt x="326" y="71"/>
                    </a:lnTo>
                    <a:lnTo>
                      <a:pt x="331" y="69"/>
                    </a:lnTo>
                    <a:lnTo>
                      <a:pt x="336" y="68"/>
                    </a:lnTo>
                    <a:lnTo>
                      <a:pt x="341" y="67"/>
                    </a:lnTo>
                    <a:lnTo>
                      <a:pt x="346" y="66"/>
                    </a:lnTo>
                    <a:lnTo>
                      <a:pt x="351" y="64"/>
                    </a:lnTo>
                    <a:lnTo>
                      <a:pt x="356" y="64"/>
                    </a:lnTo>
                    <a:lnTo>
                      <a:pt x="360" y="63"/>
                    </a:lnTo>
                    <a:lnTo>
                      <a:pt x="363" y="62"/>
                    </a:lnTo>
                    <a:lnTo>
                      <a:pt x="365" y="62"/>
                    </a:lnTo>
                    <a:lnTo>
                      <a:pt x="368" y="61"/>
                    </a:lnTo>
                    <a:lnTo>
                      <a:pt x="369" y="61"/>
                    </a:lnTo>
                    <a:lnTo>
                      <a:pt x="371" y="60"/>
                    </a:lnTo>
                    <a:lnTo>
                      <a:pt x="371" y="59"/>
                    </a:lnTo>
                    <a:lnTo>
                      <a:pt x="372" y="59"/>
                    </a:lnTo>
                    <a:lnTo>
                      <a:pt x="372" y="58"/>
                    </a:lnTo>
                    <a:lnTo>
                      <a:pt x="371" y="57"/>
                    </a:lnTo>
                    <a:lnTo>
                      <a:pt x="370" y="56"/>
                    </a:lnTo>
                    <a:lnTo>
                      <a:pt x="368" y="55"/>
                    </a:lnTo>
                    <a:lnTo>
                      <a:pt x="365" y="55"/>
                    </a:lnTo>
                    <a:lnTo>
                      <a:pt x="362" y="54"/>
                    </a:lnTo>
                    <a:lnTo>
                      <a:pt x="358" y="54"/>
                    </a:lnTo>
                    <a:lnTo>
                      <a:pt x="354" y="54"/>
                    </a:lnTo>
                    <a:lnTo>
                      <a:pt x="349" y="54"/>
                    </a:lnTo>
                    <a:lnTo>
                      <a:pt x="340" y="55"/>
                    </a:lnTo>
                    <a:lnTo>
                      <a:pt x="330" y="56"/>
                    </a:lnTo>
                    <a:lnTo>
                      <a:pt x="321" y="58"/>
                    </a:lnTo>
                    <a:lnTo>
                      <a:pt x="310" y="61"/>
                    </a:lnTo>
                    <a:lnTo>
                      <a:pt x="299" y="64"/>
                    </a:lnTo>
                    <a:lnTo>
                      <a:pt x="288" y="67"/>
                    </a:lnTo>
                    <a:lnTo>
                      <a:pt x="276" y="70"/>
                    </a:lnTo>
                    <a:lnTo>
                      <a:pt x="266" y="74"/>
                    </a:lnTo>
                    <a:lnTo>
                      <a:pt x="254" y="78"/>
                    </a:lnTo>
                    <a:lnTo>
                      <a:pt x="244" y="82"/>
                    </a:lnTo>
                    <a:lnTo>
                      <a:pt x="234" y="86"/>
                    </a:lnTo>
                    <a:lnTo>
                      <a:pt x="224" y="90"/>
                    </a:lnTo>
                    <a:lnTo>
                      <a:pt x="216" y="93"/>
                    </a:lnTo>
                    <a:lnTo>
                      <a:pt x="208" y="96"/>
                    </a:lnTo>
                    <a:lnTo>
                      <a:pt x="202" y="99"/>
                    </a:lnTo>
                    <a:lnTo>
                      <a:pt x="197" y="102"/>
                    </a:lnTo>
                    <a:lnTo>
                      <a:pt x="169" y="19"/>
                    </a:lnTo>
                    <a:lnTo>
                      <a:pt x="344" y="19"/>
                    </a:lnTo>
                    <a:lnTo>
                      <a:pt x="344" y="15"/>
                    </a:lnTo>
                    <a:lnTo>
                      <a:pt x="342" y="12"/>
                    </a:lnTo>
                    <a:lnTo>
                      <a:pt x="337" y="9"/>
                    </a:lnTo>
                    <a:lnTo>
                      <a:pt x="331" y="7"/>
                    </a:lnTo>
                    <a:lnTo>
                      <a:pt x="323" y="5"/>
                    </a:lnTo>
                    <a:lnTo>
                      <a:pt x="314" y="3"/>
                    </a:lnTo>
                    <a:lnTo>
                      <a:pt x="305" y="3"/>
                    </a:lnTo>
                    <a:lnTo>
                      <a:pt x="295" y="2"/>
                    </a:lnTo>
                    <a:lnTo>
                      <a:pt x="285" y="1"/>
                    </a:lnTo>
                    <a:lnTo>
                      <a:pt x="275" y="0"/>
                    </a:lnTo>
                    <a:lnTo>
                      <a:pt x="265" y="0"/>
                    </a:lnTo>
                    <a:lnTo>
                      <a:pt x="256" y="0"/>
                    </a:lnTo>
                    <a:lnTo>
                      <a:pt x="249" y="0"/>
                    </a:lnTo>
                    <a:lnTo>
                      <a:pt x="243" y="0"/>
                    </a:lnTo>
                    <a:lnTo>
                      <a:pt x="239" y="0"/>
                    </a:lnTo>
                    <a:lnTo>
                      <a:pt x="237" y="0"/>
                    </a:lnTo>
                    <a:lnTo>
                      <a:pt x="47" y="0"/>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5" name="Freeform 12"/>
              <p:cNvSpPr>
                <a:spLocks/>
              </p:cNvSpPr>
              <p:nvPr/>
            </p:nvSpPr>
            <p:spPr bwMode="auto">
              <a:xfrm>
                <a:off x="945" y="398"/>
                <a:ext cx="112" cy="108"/>
              </a:xfrm>
              <a:custGeom>
                <a:avLst/>
                <a:gdLst>
                  <a:gd name="T0" fmla="*/ 31 w 113"/>
                  <a:gd name="T1" fmla="*/ 150 h 107"/>
                  <a:gd name="T2" fmla="*/ 15 w 113"/>
                  <a:gd name="T3" fmla="*/ 146 h 107"/>
                  <a:gd name="T4" fmla="*/ 4 w 113"/>
                  <a:gd name="T5" fmla="*/ 137 h 107"/>
                  <a:gd name="T6" fmla="*/ 0 w 113"/>
                  <a:gd name="T7" fmla="*/ 123 h 107"/>
                  <a:gd name="T8" fmla="*/ 3 w 113"/>
                  <a:gd name="T9" fmla="*/ 107 h 107"/>
                  <a:gd name="T10" fmla="*/ 6 w 113"/>
                  <a:gd name="T11" fmla="*/ 48 h 107"/>
                  <a:gd name="T12" fmla="*/ 9 w 113"/>
                  <a:gd name="T13" fmla="*/ 35 h 107"/>
                  <a:gd name="T14" fmla="*/ 11 w 113"/>
                  <a:gd name="T15" fmla="*/ 24 h 107"/>
                  <a:gd name="T16" fmla="*/ 13 w 113"/>
                  <a:gd name="T17" fmla="*/ 15 h 107"/>
                  <a:gd name="T18" fmla="*/ 15 w 113"/>
                  <a:gd name="T19" fmla="*/ 8 h 107"/>
                  <a:gd name="T20" fmla="*/ 16 w 113"/>
                  <a:gd name="T21" fmla="*/ 3 h 107"/>
                  <a:gd name="T22" fmla="*/ 17 w 113"/>
                  <a:gd name="T23" fmla="*/ 0 h 107"/>
                  <a:gd name="T24" fmla="*/ 40 w 113"/>
                  <a:gd name="T25" fmla="*/ 0 h 107"/>
                  <a:gd name="T26" fmla="*/ 40 w 113"/>
                  <a:gd name="T27" fmla="*/ 3 h 107"/>
                  <a:gd name="T28" fmla="*/ 38 w 113"/>
                  <a:gd name="T29" fmla="*/ 10 h 107"/>
                  <a:gd name="T30" fmla="*/ 36 w 113"/>
                  <a:gd name="T31" fmla="*/ 20 h 107"/>
                  <a:gd name="T32" fmla="*/ 33 w 113"/>
                  <a:gd name="T33" fmla="*/ 33 h 107"/>
                  <a:gd name="T34" fmla="*/ 30 w 113"/>
                  <a:gd name="T35" fmla="*/ 44 h 107"/>
                  <a:gd name="T36" fmla="*/ 28 w 113"/>
                  <a:gd name="T37" fmla="*/ 98 h 107"/>
                  <a:gd name="T38" fmla="*/ 27 w 113"/>
                  <a:gd name="T39" fmla="*/ 106 h 107"/>
                  <a:gd name="T40" fmla="*/ 26 w 113"/>
                  <a:gd name="T41" fmla="*/ 108 h 107"/>
                  <a:gd name="T42" fmla="*/ 25 w 113"/>
                  <a:gd name="T43" fmla="*/ 118 h 107"/>
                  <a:gd name="T44" fmla="*/ 27 w 113"/>
                  <a:gd name="T45" fmla="*/ 127 h 107"/>
                  <a:gd name="T46" fmla="*/ 34 w 113"/>
                  <a:gd name="T47" fmla="*/ 132 h 107"/>
                  <a:gd name="T48" fmla="*/ 44 w 113"/>
                  <a:gd name="T49" fmla="*/ 133 h 107"/>
                  <a:gd name="T50" fmla="*/ 56 w 113"/>
                  <a:gd name="T51" fmla="*/ 132 h 107"/>
                  <a:gd name="T52" fmla="*/ 56 w 113"/>
                  <a:gd name="T53" fmla="*/ 127 h 107"/>
                  <a:gd name="T54" fmla="*/ 56 w 113"/>
                  <a:gd name="T55" fmla="*/ 118 h 107"/>
                  <a:gd name="T56" fmla="*/ 56 w 113"/>
                  <a:gd name="T57" fmla="*/ 108 h 107"/>
                  <a:gd name="T58" fmla="*/ 56 w 113"/>
                  <a:gd name="T59" fmla="*/ 102 h 107"/>
                  <a:gd name="T60" fmla="*/ 56 w 113"/>
                  <a:gd name="T61" fmla="*/ 50 h 107"/>
                  <a:gd name="T62" fmla="*/ 56 w 113"/>
                  <a:gd name="T63" fmla="*/ 39 h 107"/>
                  <a:gd name="T64" fmla="*/ 56 w 113"/>
                  <a:gd name="T65" fmla="*/ 28 h 107"/>
                  <a:gd name="T66" fmla="*/ 56 w 113"/>
                  <a:gd name="T67" fmla="*/ 18 h 107"/>
                  <a:gd name="T68" fmla="*/ 56 w 113"/>
                  <a:gd name="T69" fmla="*/ 9 h 107"/>
                  <a:gd name="T70" fmla="*/ 56 w 113"/>
                  <a:gd name="T71" fmla="*/ 2 h 107"/>
                  <a:gd name="T72" fmla="*/ 56 w 113"/>
                  <a:gd name="T73" fmla="*/ 0 h 107"/>
                  <a:gd name="T74" fmla="*/ 65 w 113"/>
                  <a:gd name="T75" fmla="*/ 12 h 107"/>
                  <a:gd name="T76" fmla="*/ 62 w 113"/>
                  <a:gd name="T77" fmla="*/ 27 h 107"/>
                  <a:gd name="T78" fmla="*/ 61 w 113"/>
                  <a:gd name="T79" fmla="*/ 33 h 107"/>
                  <a:gd name="T80" fmla="*/ 60 w 113"/>
                  <a:gd name="T81" fmla="*/ 35 h 107"/>
                  <a:gd name="T82" fmla="*/ 60 w 113"/>
                  <a:gd name="T83" fmla="*/ 37 h 107"/>
                  <a:gd name="T84" fmla="*/ 58 w 113"/>
                  <a:gd name="T85" fmla="*/ 44 h 107"/>
                  <a:gd name="T86" fmla="*/ 56 w 113"/>
                  <a:gd name="T87" fmla="*/ 103 h 107"/>
                  <a:gd name="T88" fmla="*/ 56 w 113"/>
                  <a:gd name="T89" fmla="*/ 119 h 107"/>
                  <a:gd name="T90" fmla="*/ 56 w 113"/>
                  <a:gd name="T91" fmla="*/ 127 h 107"/>
                  <a:gd name="T92" fmla="*/ 56 w 113"/>
                  <a:gd name="T93" fmla="*/ 134 h 107"/>
                  <a:gd name="T94" fmla="*/ 56 w 113"/>
                  <a:gd name="T95" fmla="*/ 139 h 107"/>
                  <a:gd name="T96" fmla="*/ 56 w 113"/>
                  <a:gd name="T97" fmla="*/ 143 h 107"/>
                  <a:gd name="T98" fmla="*/ 56 w 113"/>
                  <a:gd name="T99" fmla="*/ 147 h 107"/>
                  <a:gd name="T100" fmla="*/ 56 w 113"/>
                  <a:gd name="T101" fmla="*/ 149 h 107"/>
                  <a:gd name="T102" fmla="*/ 46 w 113"/>
                  <a:gd name="T103" fmla="*/ 150 h 1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 h="107">
                    <a:moveTo>
                      <a:pt x="41" y="106"/>
                    </a:moveTo>
                    <a:lnTo>
                      <a:pt x="31" y="106"/>
                    </a:lnTo>
                    <a:lnTo>
                      <a:pt x="22" y="104"/>
                    </a:lnTo>
                    <a:lnTo>
                      <a:pt x="15" y="102"/>
                    </a:lnTo>
                    <a:lnTo>
                      <a:pt x="8" y="98"/>
                    </a:lnTo>
                    <a:lnTo>
                      <a:pt x="4" y="93"/>
                    </a:lnTo>
                    <a:lnTo>
                      <a:pt x="1" y="87"/>
                    </a:lnTo>
                    <a:lnTo>
                      <a:pt x="0" y="79"/>
                    </a:lnTo>
                    <a:lnTo>
                      <a:pt x="1" y="70"/>
                    </a:lnTo>
                    <a:lnTo>
                      <a:pt x="3" y="63"/>
                    </a:lnTo>
                    <a:lnTo>
                      <a:pt x="5" y="55"/>
                    </a:lnTo>
                    <a:lnTo>
                      <a:pt x="6" y="48"/>
                    </a:lnTo>
                    <a:lnTo>
                      <a:pt x="7" y="42"/>
                    </a:lnTo>
                    <a:lnTo>
                      <a:pt x="9" y="35"/>
                    </a:lnTo>
                    <a:lnTo>
                      <a:pt x="10" y="30"/>
                    </a:lnTo>
                    <a:lnTo>
                      <a:pt x="11" y="24"/>
                    </a:lnTo>
                    <a:lnTo>
                      <a:pt x="12" y="19"/>
                    </a:lnTo>
                    <a:lnTo>
                      <a:pt x="13" y="15"/>
                    </a:lnTo>
                    <a:lnTo>
                      <a:pt x="14" y="11"/>
                    </a:lnTo>
                    <a:lnTo>
                      <a:pt x="15" y="8"/>
                    </a:lnTo>
                    <a:lnTo>
                      <a:pt x="16" y="5"/>
                    </a:lnTo>
                    <a:lnTo>
                      <a:pt x="16" y="3"/>
                    </a:lnTo>
                    <a:lnTo>
                      <a:pt x="17" y="2"/>
                    </a:lnTo>
                    <a:lnTo>
                      <a:pt x="17" y="0"/>
                    </a:lnTo>
                    <a:lnTo>
                      <a:pt x="40" y="0"/>
                    </a:lnTo>
                    <a:lnTo>
                      <a:pt x="40" y="1"/>
                    </a:lnTo>
                    <a:lnTo>
                      <a:pt x="40" y="3"/>
                    </a:lnTo>
                    <a:lnTo>
                      <a:pt x="39" y="6"/>
                    </a:lnTo>
                    <a:lnTo>
                      <a:pt x="38" y="10"/>
                    </a:lnTo>
                    <a:lnTo>
                      <a:pt x="37" y="15"/>
                    </a:lnTo>
                    <a:lnTo>
                      <a:pt x="36" y="20"/>
                    </a:lnTo>
                    <a:lnTo>
                      <a:pt x="35" y="27"/>
                    </a:lnTo>
                    <a:lnTo>
                      <a:pt x="33" y="33"/>
                    </a:lnTo>
                    <a:lnTo>
                      <a:pt x="32" y="38"/>
                    </a:lnTo>
                    <a:lnTo>
                      <a:pt x="30" y="44"/>
                    </a:lnTo>
                    <a:lnTo>
                      <a:pt x="29" y="50"/>
                    </a:lnTo>
                    <a:lnTo>
                      <a:pt x="28" y="54"/>
                    </a:lnTo>
                    <a:lnTo>
                      <a:pt x="27" y="58"/>
                    </a:lnTo>
                    <a:lnTo>
                      <a:pt x="27" y="62"/>
                    </a:lnTo>
                    <a:lnTo>
                      <a:pt x="26" y="63"/>
                    </a:lnTo>
                    <a:lnTo>
                      <a:pt x="26" y="64"/>
                    </a:lnTo>
                    <a:lnTo>
                      <a:pt x="25" y="69"/>
                    </a:lnTo>
                    <a:lnTo>
                      <a:pt x="25" y="74"/>
                    </a:lnTo>
                    <a:lnTo>
                      <a:pt x="26" y="79"/>
                    </a:lnTo>
                    <a:lnTo>
                      <a:pt x="27" y="83"/>
                    </a:lnTo>
                    <a:lnTo>
                      <a:pt x="30" y="86"/>
                    </a:lnTo>
                    <a:lnTo>
                      <a:pt x="34" y="88"/>
                    </a:lnTo>
                    <a:lnTo>
                      <a:pt x="38" y="89"/>
                    </a:lnTo>
                    <a:lnTo>
                      <a:pt x="44" y="89"/>
                    </a:lnTo>
                    <a:lnTo>
                      <a:pt x="51" y="89"/>
                    </a:lnTo>
                    <a:lnTo>
                      <a:pt x="56" y="88"/>
                    </a:lnTo>
                    <a:lnTo>
                      <a:pt x="61" y="86"/>
                    </a:lnTo>
                    <a:lnTo>
                      <a:pt x="65" y="83"/>
                    </a:lnTo>
                    <a:lnTo>
                      <a:pt x="68" y="79"/>
                    </a:lnTo>
                    <a:lnTo>
                      <a:pt x="71" y="74"/>
                    </a:lnTo>
                    <a:lnTo>
                      <a:pt x="73" y="69"/>
                    </a:lnTo>
                    <a:lnTo>
                      <a:pt x="74" y="64"/>
                    </a:lnTo>
                    <a:lnTo>
                      <a:pt x="75" y="62"/>
                    </a:lnTo>
                    <a:lnTo>
                      <a:pt x="76" y="58"/>
                    </a:lnTo>
                    <a:lnTo>
                      <a:pt x="76" y="54"/>
                    </a:lnTo>
                    <a:lnTo>
                      <a:pt x="78" y="50"/>
                    </a:lnTo>
                    <a:lnTo>
                      <a:pt x="78" y="45"/>
                    </a:lnTo>
                    <a:lnTo>
                      <a:pt x="80" y="39"/>
                    </a:lnTo>
                    <a:lnTo>
                      <a:pt x="81" y="34"/>
                    </a:lnTo>
                    <a:lnTo>
                      <a:pt x="82" y="28"/>
                    </a:lnTo>
                    <a:lnTo>
                      <a:pt x="83" y="23"/>
                    </a:lnTo>
                    <a:lnTo>
                      <a:pt x="84" y="18"/>
                    </a:lnTo>
                    <a:lnTo>
                      <a:pt x="86" y="13"/>
                    </a:lnTo>
                    <a:lnTo>
                      <a:pt x="87" y="9"/>
                    </a:lnTo>
                    <a:lnTo>
                      <a:pt x="87" y="5"/>
                    </a:lnTo>
                    <a:lnTo>
                      <a:pt x="88" y="2"/>
                    </a:lnTo>
                    <a:lnTo>
                      <a:pt x="89" y="0"/>
                    </a:lnTo>
                    <a:lnTo>
                      <a:pt x="112" y="0"/>
                    </a:lnTo>
                    <a:lnTo>
                      <a:pt x="109" y="12"/>
                    </a:lnTo>
                    <a:lnTo>
                      <a:pt x="107" y="20"/>
                    </a:lnTo>
                    <a:lnTo>
                      <a:pt x="106" y="27"/>
                    </a:lnTo>
                    <a:lnTo>
                      <a:pt x="105" y="31"/>
                    </a:lnTo>
                    <a:lnTo>
                      <a:pt x="105" y="33"/>
                    </a:lnTo>
                    <a:lnTo>
                      <a:pt x="104" y="35"/>
                    </a:lnTo>
                    <a:lnTo>
                      <a:pt x="104" y="36"/>
                    </a:lnTo>
                    <a:lnTo>
                      <a:pt x="104" y="37"/>
                    </a:lnTo>
                    <a:lnTo>
                      <a:pt x="103" y="40"/>
                    </a:lnTo>
                    <a:lnTo>
                      <a:pt x="102" y="44"/>
                    </a:lnTo>
                    <a:lnTo>
                      <a:pt x="101" y="50"/>
                    </a:lnTo>
                    <a:lnTo>
                      <a:pt x="99" y="59"/>
                    </a:lnTo>
                    <a:lnTo>
                      <a:pt x="97" y="70"/>
                    </a:lnTo>
                    <a:lnTo>
                      <a:pt x="95" y="75"/>
                    </a:lnTo>
                    <a:lnTo>
                      <a:pt x="94" y="79"/>
                    </a:lnTo>
                    <a:lnTo>
                      <a:pt x="92" y="83"/>
                    </a:lnTo>
                    <a:lnTo>
                      <a:pt x="90" y="87"/>
                    </a:lnTo>
                    <a:lnTo>
                      <a:pt x="87" y="90"/>
                    </a:lnTo>
                    <a:lnTo>
                      <a:pt x="84" y="93"/>
                    </a:lnTo>
                    <a:lnTo>
                      <a:pt x="81" y="95"/>
                    </a:lnTo>
                    <a:lnTo>
                      <a:pt x="77" y="98"/>
                    </a:lnTo>
                    <a:lnTo>
                      <a:pt x="74" y="99"/>
                    </a:lnTo>
                    <a:lnTo>
                      <a:pt x="70" y="102"/>
                    </a:lnTo>
                    <a:lnTo>
                      <a:pt x="65" y="103"/>
                    </a:lnTo>
                    <a:lnTo>
                      <a:pt x="61" y="104"/>
                    </a:lnTo>
                    <a:lnTo>
                      <a:pt x="56" y="105"/>
                    </a:lnTo>
                    <a:lnTo>
                      <a:pt x="52" y="106"/>
                    </a:lnTo>
                    <a:lnTo>
                      <a:pt x="46" y="106"/>
                    </a:lnTo>
                    <a:lnTo>
                      <a:pt x="41" y="106"/>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6" name="Freeform 13"/>
              <p:cNvSpPr>
                <a:spLocks/>
              </p:cNvSpPr>
              <p:nvPr/>
            </p:nvSpPr>
            <p:spPr bwMode="auto">
              <a:xfrm>
                <a:off x="1057" y="398"/>
                <a:ext cx="120" cy="108"/>
              </a:xfrm>
              <a:custGeom>
                <a:avLst/>
                <a:gdLst>
                  <a:gd name="T0" fmla="*/ 199 w 118"/>
                  <a:gd name="T1" fmla="*/ 235 h 106"/>
                  <a:gd name="T2" fmla="*/ 129 w 118"/>
                  <a:gd name="T3" fmla="*/ 235 h 106"/>
                  <a:gd name="T4" fmla="*/ 82 w 118"/>
                  <a:gd name="T5" fmla="*/ 71 h 106"/>
                  <a:gd name="T6" fmla="*/ 82 w 118"/>
                  <a:gd name="T7" fmla="*/ 71 h 106"/>
                  <a:gd name="T8" fmla="*/ 21 w 118"/>
                  <a:gd name="T9" fmla="*/ 235 h 106"/>
                  <a:gd name="T10" fmla="*/ 0 w 118"/>
                  <a:gd name="T11" fmla="*/ 235 h 106"/>
                  <a:gd name="T12" fmla="*/ 23 w 118"/>
                  <a:gd name="T13" fmla="*/ 0 h 106"/>
                  <a:gd name="T14" fmla="*/ 105 w 118"/>
                  <a:gd name="T15" fmla="*/ 0 h 106"/>
                  <a:gd name="T16" fmla="*/ 161 w 118"/>
                  <a:gd name="T17" fmla="*/ 182 h 106"/>
                  <a:gd name="T18" fmla="*/ 161 w 118"/>
                  <a:gd name="T19" fmla="*/ 182 h 106"/>
                  <a:gd name="T20" fmla="*/ 202 w 118"/>
                  <a:gd name="T21" fmla="*/ 0 h 106"/>
                  <a:gd name="T22" fmla="*/ 241 w 118"/>
                  <a:gd name="T23" fmla="*/ 0 h 106"/>
                  <a:gd name="T24" fmla="*/ 199 w 118"/>
                  <a:gd name="T25" fmla="*/ 235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8" h="106">
                    <a:moveTo>
                      <a:pt x="94" y="105"/>
                    </a:moveTo>
                    <a:lnTo>
                      <a:pt x="65" y="105"/>
                    </a:lnTo>
                    <a:lnTo>
                      <a:pt x="38" y="27"/>
                    </a:lnTo>
                    <a:lnTo>
                      <a:pt x="21" y="105"/>
                    </a:lnTo>
                    <a:lnTo>
                      <a:pt x="0" y="105"/>
                    </a:lnTo>
                    <a:lnTo>
                      <a:pt x="23" y="0"/>
                    </a:lnTo>
                    <a:lnTo>
                      <a:pt x="53" y="0"/>
                    </a:lnTo>
                    <a:lnTo>
                      <a:pt x="79" y="79"/>
                    </a:lnTo>
                    <a:lnTo>
                      <a:pt x="96" y="0"/>
                    </a:lnTo>
                    <a:lnTo>
                      <a:pt x="117" y="0"/>
                    </a:lnTo>
                    <a:lnTo>
                      <a:pt x="94"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7" name="Freeform 14"/>
              <p:cNvSpPr>
                <a:spLocks/>
              </p:cNvSpPr>
              <p:nvPr/>
            </p:nvSpPr>
            <p:spPr bwMode="auto">
              <a:xfrm>
                <a:off x="1177" y="398"/>
                <a:ext cx="46" cy="108"/>
              </a:xfrm>
              <a:custGeom>
                <a:avLst/>
                <a:gdLst>
                  <a:gd name="T0" fmla="*/ 23 w 46"/>
                  <a:gd name="T1" fmla="*/ 235 h 106"/>
                  <a:gd name="T2" fmla="*/ 0 w 46"/>
                  <a:gd name="T3" fmla="*/ 235 h 106"/>
                  <a:gd name="T4" fmla="*/ 22 w 46"/>
                  <a:gd name="T5" fmla="*/ 0 h 106"/>
                  <a:gd name="T6" fmla="*/ 45 w 46"/>
                  <a:gd name="T7" fmla="*/ 0 h 106"/>
                  <a:gd name="T8" fmla="*/ 23 w 46"/>
                  <a:gd name="T9" fmla="*/ 235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6">
                    <a:moveTo>
                      <a:pt x="23" y="105"/>
                    </a:moveTo>
                    <a:lnTo>
                      <a:pt x="0" y="105"/>
                    </a:lnTo>
                    <a:lnTo>
                      <a:pt x="22" y="0"/>
                    </a:lnTo>
                    <a:lnTo>
                      <a:pt x="45" y="0"/>
                    </a:lnTo>
                    <a:lnTo>
                      <a:pt x="23"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8" name="Freeform 15"/>
              <p:cNvSpPr>
                <a:spLocks/>
              </p:cNvSpPr>
              <p:nvPr/>
            </p:nvSpPr>
            <p:spPr bwMode="auto">
              <a:xfrm>
                <a:off x="1235" y="398"/>
                <a:ext cx="92" cy="108"/>
              </a:xfrm>
              <a:custGeom>
                <a:avLst/>
                <a:gdLst>
                  <a:gd name="T0" fmla="*/ 131 w 91"/>
                  <a:gd name="T1" fmla="*/ 17 h 106"/>
                  <a:gd name="T2" fmla="*/ 98 w 91"/>
                  <a:gd name="T3" fmla="*/ 17 h 106"/>
                  <a:gd name="T4" fmla="*/ 36 w 91"/>
                  <a:gd name="T5" fmla="*/ 235 h 106"/>
                  <a:gd name="T6" fmla="*/ 13 w 91"/>
                  <a:gd name="T7" fmla="*/ 235 h 106"/>
                  <a:gd name="T8" fmla="*/ 32 w 91"/>
                  <a:gd name="T9" fmla="*/ 17 h 106"/>
                  <a:gd name="T10" fmla="*/ 0 w 91"/>
                  <a:gd name="T11" fmla="*/ 17 h 106"/>
                  <a:gd name="T12" fmla="*/ 4 w 91"/>
                  <a:gd name="T13" fmla="*/ 0 h 106"/>
                  <a:gd name="T14" fmla="*/ 134 w 91"/>
                  <a:gd name="T15" fmla="*/ 0 h 106"/>
                  <a:gd name="T16" fmla="*/ 131 w 91"/>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 h="106">
                    <a:moveTo>
                      <a:pt x="87" y="17"/>
                    </a:moveTo>
                    <a:lnTo>
                      <a:pt x="54" y="17"/>
                    </a:lnTo>
                    <a:lnTo>
                      <a:pt x="36" y="105"/>
                    </a:lnTo>
                    <a:lnTo>
                      <a:pt x="13" y="105"/>
                    </a:lnTo>
                    <a:lnTo>
                      <a:pt x="32" y="17"/>
                    </a:lnTo>
                    <a:lnTo>
                      <a:pt x="0" y="17"/>
                    </a:lnTo>
                    <a:lnTo>
                      <a:pt x="4" y="0"/>
                    </a:lnTo>
                    <a:lnTo>
                      <a:pt x="90"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9" name="Freeform 16"/>
              <p:cNvSpPr>
                <a:spLocks/>
              </p:cNvSpPr>
              <p:nvPr/>
            </p:nvSpPr>
            <p:spPr bwMode="auto">
              <a:xfrm>
                <a:off x="1322" y="398"/>
                <a:ext cx="101" cy="108"/>
              </a:xfrm>
              <a:custGeom>
                <a:avLst/>
                <a:gdLst>
                  <a:gd name="T0" fmla="*/ 53 w 102"/>
                  <a:gd name="T1" fmla="*/ 17 h 106"/>
                  <a:gd name="T2" fmla="*/ 43 w 102"/>
                  <a:gd name="T3" fmla="*/ 17 h 106"/>
                  <a:gd name="T4" fmla="*/ 37 w 102"/>
                  <a:gd name="T5" fmla="*/ 96 h 106"/>
                  <a:gd name="T6" fmla="*/ 51 w 102"/>
                  <a:gd name="T7" fmla="*/ 96 h 106"/>
                  <a:gd name="T8" fmla="*/ 51 w 102"/>
                  <a:gd name="T9" fmla="*/ 126 h 106"/>
                  <a:gd name="T10" fmla="*/ 34 w 102"/>
                  <a:gd name="T11" fmla="*/ 126 h 106"/>
                  <a:gd name="T12" fmla="*/ 27 w 102"/>
                  <a:gd name="T13" fmla="*/ 200 h 106"/>
                  <a:gd name="T14" fmla="*/ 51 w 102"/>
                  <a:gd name="T15" fmla="*/ 200 h 106"/>
                  <a:gd name="T16" fmla="*/ 51 w 102"/>
                  <a:gd name="T17" fmla="*/ 235 h 106"/>
                  <a:gd name="T18" fmla="*/ 0 w 102"/>
                  <a:gd name="T19" fmla="*/ 235 h 106"/>
                  <a:gd name="T20" fmla="*/ 23 w 102"/>
                  <a:gd name="T21" fmla="*/ 0 h 106"/>
                  <a:gd name="T22" fmla="*/ 57 w 102"/>
                  <a:gd name="T23" fmla="*/ 0 h 106"/>
                  <a:gd name="T24" fmla="*/ 53 w 102"/>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06">
                    <a:moveTo>
                      <a:pt x="97" y="17"/>
                    </a:moveTo>
                    <a:lnTo>
                      <a:pt x="43" y="17"/>
                    </a:lnTo>
                    <a:lnTo>
                      <a:pt x="37" y="44"/>
                    </a:lnTo>
                    <a:lnTo>
                      <a:pt x="84" y="44"/>
                    </a:lnTo>
                    <a:lnTo>
                      <a:pt x="81" y="59"/>
                    </a:lnTo>
                    <a:lnTo>
                      <a:pt x="34" y="59"/>
                    </a:lnTo>
                    <a:lnTo>
                      <a:pt x="27" y="88"/>
                    </a:lnTo>
                    <a:lnTo>
                      <a:pt x="81" y="88"/>
                    </a:lnTo>
                    <a:lnTo>
                      <a:pt x="78" y="105"/>
                    </a:lnTo>
                    <a:lnTo>
                      <a:pt x="0" y="105"/>
                    </a:lnTo>
                    <a:lnTo>
                      <a:pt x="23" y="0"/>
                    </a:lnTo>
                    <a:lnTo>
                      <a:pt x="101"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0" name="Freeform 17"/>
              <p:cNvSpPr>
                <a:spLocks/>
              </p:cNvSpPr>
              <p:nvPr/>
            </p:nvSpPr>
            <p:spPr bwMode="auto">
              <a:xfrm>
                <a:off x="1427" y="398"/>
                <a:ext cx="104" cy="54"/>
              </a:xfrm>
              <a:custGeom>
                <a:avLst/>
                <a:gdLst>
                  <a:gd name="T0" fmla="*/ 0 w 103"/>
                  <a:gd name="T1" fmla="*/ 268 h 52"/>
                  <a:gd name="T2" fmla="*/ 11 w 103"/>
                  <a:gd name="T3" fmla="*/ 0 h 52"/>
                  <a:gd name="T4" fmla="*/ 107 w 103"/>
                  <a:gd name="T5" fmla="*/ 0 h 52"/>
                  <a:gd name="T6" fmla="*/ 113 w 103"/>
                  <a:gd name="T7" fmla="*/ 0 h 52"/>
                  <a:gd name="T8" fmla="*/ 118 w 103"/>
                  <a:gd name="T9" fmla="*/ 1 h 52"/>
                  <a:gd name="T10" fmla="*/ 122 w 103"/>
                  <a:gd name="T11" fmla="*/ 2 h 52"/>
                  <a:gd name="T12" fmla="*/ 127 w 103"/>
                  <a:gd name="T13" fmla="*/ 3 h 52"/>
                  <a:gd name="T14" fmla="*/ 131 w 103"/>
                  <a:gd name="T15" fmla="*/ 5 h 52"/>
                  <a:gd name="T16" fmla="*/ 134 w 103"/>
                  <a:gd name="T17" fmla="*/ 8 h 52"/>
                  <a:gd name="T18" fmla="*/ 137 w 103"/>
                  <a:gd name="T19" fmla="*/ 10 h 52"/>
                  <a:gd name="T20" fmla="*/ 140 w 103"/>
                  <a:gd name="T21" fmla="*/ 80 h 52"/>
                  <a:gd name="T22" fmla="*/ 142 w 103"/>
                  <a:gd name="T23" fmla="*/ 92 h 52"/>
                  <a:gd name="T24" fmla="*/ 144 w 103"/>
                  <a:gd name="T25" fmla="*/ 104 h 52"/>
                  <a:gd name="T26" fmla="*/ 145 w 103"/>
                  <a:gd name="T27" fmla="*/ 120 h 52"/>
                  <a:gd name="T28" fmla="*/ 146 w 103"/>
                  <a:gd name="T29" fmla="*/ 140 h 52"/>
                  <a:gd name="T30" fmla="*/ 146 w 103"/>
                  <a:gd name="T31" fmla="*/ 169 h 52"/>
                  <a:gd name="T32" fmla="*/ 146 w 103"/>
                  <a:gd name="T33" fmla="*/ 197 h 52"/>
                  <a:gd name="T34" fmla="*/ 146 w 103"/>
                  <a:gd name="T35" fmla="*/ 223 h 52"/>
                  <a:gd name="T36" fmla="*/ 145 w 103"/>
                  <a:gd name="T37" fmla="*/ 241 h 52"/>
                  <a:gd name="T38" fmla="*/ 144 w 103"/>
                  <a:gd name="T39" fmla="*/ 268 h 52"/>
                  <a:gd name="T40" fmla="*/ 121 w 103"/>
                  <a:gd name="T41" fmla="*/ 268 h 52"/>
                  <a:gd name="T42" fmla="*/ 122 w 103"/>
                  <a:gd name="T43" fmla="*/ 260 h 52"/>
                  <a:gd name="T44" fmla="*/ 122 w 103"/>
                  <a:gd name="T45" fmla="*/ 241 h 52"/>
                  <a:gd name="T46" fmla="*/ 123 w 103"/>
                  <a:gd name="T47" fmla="*/ 215 h 52"/>
                  <a:gd name="T48" fmla="*/ 123 w 103"/>
                  <a:gd name="T49" fmla="*/ 183 h 52"/>
                  <a:gd name="T50" fmla="*/ 121 w 103"/>
                  <a:gd name="T51" fmla="*/ 145 h 52"/>
                  <a:gd name="T52" fmla="*/ 119 w 103"/>
                  <a:gd name="T53" fmla="*/ 125 h 52"/>
                  <a:gd name="T54" fmla="*/ 116 w 103"/>
                  <a:gd name="T55" fmla="*/ 108 h 52"/>
                  <a:gd name="T56" fmla="*/ 111 w 103"/>
                  <a:gd name="T57" fmla="*/ 96 h 52"/>
                  <a:gd name="T58" fmla="*/ 106 w 103"/>
                  <a:gd name="T59" fmla="*/ 89 h 52"/>
                  <a:gd name="T60" fmla="*/ 99 w 103"/>
                  <a:gd name="T61" fmla="*/ 89 h 52"/>
                  <a:gd name="T62" fmla="*/ 31 w 103"/>
                  <a:gd name="T63" fmla="*/ 89 h 52"/>
                  <a:gd name="T64" fmla="*/ 24 w 103"/>
                  <a:gd name="T65" fmla="*/ 268 h 52"/>
                  <a:gd name="T66" fmla="*/ 0 w 103"/>
                  <a:gd name="T67" fmla="*/ 268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3" h="52">
                    <a:moveTo>
                      <a:pt x="0" y="51"/>
                    </a:moveTo>
                    <a:lnTo>
                      <a:pt x="11" y="0"/>
                    </a:lnTo>
                    <a:lnTo>
                      <a:pt x="63" y="0"/>
                    </a:lnTo>
                    <a:lnTo>
                      <a:pt x="69" y="0"/>
                    </a:lnTo>
                    <a:lnTo>
                      <a:pt x="74" y="1"/>
                    </a:lnTo>
                    <a:lnTo>
                      <a:pt x="78" y="2"/>
                    </a:lnTo>
                    <a:lnTo>
                      <a:pt x="83" y="3"/>
                    </a:lnTo>
                    <a:lnTo>
                      <a:pt x="87" y="5"/>
                    </a:lnTo>
                    <a:lnTo>
                      <a:pt x="90" y="8"/>
                    </a:lnTo>
                    <a:lnTo>
                      <a:pt x="93" y="10"/>
                    </a:lnTo>
                    <a:lnTo>
                      <a:pt x="96" y="13"/>
                    </a:lnTo>
                    <a:lnTo>
                      <a:pt x="98" y="17"/>
                    </a:lnTo>
                    <a:lnTo>
                      <a:pt x="100" y="20"/>
                    </a:lnTo>
                    <a:lnTo>
                      <a:pt x="101" y="24"/>
                    </a:lnTo>
                    <a:lnTo>
                      <a:pt x="102" y="28"/>
                    </a:lnTo>
                    <a:lnTo>
                      <a:pt x="102" y="33"/>
                    </a:lnTo>
                    <a:lnTo>
                      <a:pt x="102" y="37"/>
                    </a:lnTo>
                    <a:lnTo>
                      <a:pt x="102" y="42"/>
                    </a:lnTo>
                    <a:lnTo>
                      <a:pt x="101" y="46"/>
                    </a:lnTo>
                    <a:lnTo>
                      <a:pt x="100" y="51"/>
                    </a:lnTo>
                    <a:lnTo>
                      <a:pt x="77" y="51"/>
                    </a:lnTo>
                    <a:lnTo>
                      <a:pt x="78" y="50"/>
                    </a:lnTo>
                    <a:lnTo>
                      <a:pt x="78" y="46"/>
                    </a:lnTo>
                    <a:lnTo>
                      <a:pt x="79" y="40"/>
                    </a:lnTo>
                    <a:lnTo>
                      <a:pt x="79" y="35"/>
                    </a:lnTo>
                    <a:lnTo>
                      <a:pt x="77" y="29"/>
                    </a:lnTo>
                    <a:lnTo>
                      <a:pt x="75" y="25"/>
                    </a:lnTo>
                    <a:lnTo>
                      <a:pt x="72" y="21"/>
                    </a:lnTo>
                    <a:lnTo>
                      <a:pt x="67" y="18"/>
                    </a:lnTo>
                    <a:lnTo>
                      <a:pt x="62" y="16"/>
                    </a:lnTo>
                    <a:lnTo>
                      <a:pt x="55" y="16"/>
                    </a:lnTo>
                    <a:lnTo>
                      <a:pt x="31" y="16"/>
                    </a:lnTo>
                    <a:lnTo>
                      <a:pt x="24" y="51"/>
                    </a:lnTo>
                    <a:lnTo>
                      <a:pt x="0" y="51"/>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1" name="Freeform 18"/>
              <p:cNvSpPr>
                <a:spLocks/>
              </p:cNvSpPr>
              <p:nvPr/>
            </p:nvSpPr>
            <p:spPr bwMode="auto">
              <a:xfrm>
                <a:off x="1418" y="452"/>
                <a:ext cx="111" cy="54"/>
              </a:xfrm>
              <a:custGeom>
                <a:avLst/>
                <a:gdLst>
                  <a:gd name="T0" fmla="*/ 11 w 111"/>
                  <a:gd name="T1" fmla="*/ 0 h 53"/>
                  <a:gd name="T2" fmla="*/ 0 w 111"/>
                  <a:gd name="T3" fmla="*/ 112 h 53"/>
                  <a:gd name="T4" fmla="*/ 47 w 111"/>
                  <a:gd name="T5" fmla="*/ 112 h 53"/>
                  <a:gd name="T6" fmla="*/ 53 w 111"/>
                  <a:gd name="T7" fmla="*/ 110 h 53"/>
                  <a:gd name="T8" fmla="*/ 58 w 111"/>
                  <a:gd name="T9" fmla="*/ 110 h 53"/>
                  <a:gd name="T10" fmla="*/ 63 w 111"/>
                  <a:gd name="T11" fmla="*/ 108 h 53"/>
                  <a:gd name="T12" fmla="*/ 69 w 111"/>
                  <a:gd name="T13" fmla="*/ 104 h 53"/>
                  <a:gd name="T14" fmla="*/ 74 w 111"/>
                  <a:gd name="T15" fmla="*/ 100 h 53"/>
                  <a:gd name="T16" fmla="*/ 79 w 111"/>
                  <a:gd name="T17" fmla="*/ 96 h 53"/>
                  <a:gd name="T18" fmla="*/ 83 w 111"/>
                  <a:gd name="T19" fmla="*/ 90 h 53"/>
                  <a:gd name="T20" fmla="*/ 88 w 111"/>
                  <a:gd name="T21" fmla="*/ 84 h 53"/>
                  <a:gd name="T22" fmla="*/ 92 w 111"/>
                  <a:gd name="T23" fmla="*/ 78 h 53"/>
                  <a:gd name="T24" fmla="*/ 95 w 111"/>
                  <a:gd name="T25" fmla="*/ 74 h 53"/>
                  <a:gd name="T26" fmla="*/ 99 w 111"/>
                  <a:gd name="T27" fmla="*/ 25 h 53"/>
                  <a:gd name="T28" fmla="*/ 102 w 111"/>
                  <a:gd name="T29" fmla="*/ 20 h 53"/>
                  <a:gd name="T30" fmla="*/ 105 w 111"/>
                  <a:gd name="T31" fmla="*/ 15 h 53"/>
                  <a:gd name="T32" fmla="*/ 107 w 111"/>
                  <a:gd name="T33" fmla="*/ 8 h 53"/>
                  <a:gd name="T34" fmla="*/ 110 w 111"/>
                  <a:gd name="T35" fmla="*/ 2 h 53"/>
                  <a:gd name="T36" fmla="*/ 110 w 111"/>
                  <a:gd name="T37" fmla="*/ 0 h 53"/>
                  <a:gd name="T38" fmla="*/ 87 w 111"/>
                  <a:gd name="T39" fmla="*/ 0 h 53"/>
                  <a:gd name="T40" fmla="*/ 86 w 111"/>
                  <a:gd name="T41" fmla="*/ 3 h 53"/>
                  <a:gd name="T42" fmla="*/ 85 w 111"/>
                  <a:gd name="T43" fmla="*/ 7 h 53"/>
                  <a:gd name="T44" fmla="*/ 83 w 111"/>
                  <a:gd name="T45" fmla="*/ 11 h 53"/>
                  <a:gd name="T46" fmla="*/ 82 w 111"/>
                  <a:gd name="T47" fmla="*/ 15 h 53"/>
                  <a:gd name="T48" fmla="*/ 79 w 111"/>
                  <a:gd name="T49" fmla="*/ 18 h 53"/>
                  <a:gd name="T50" fmla="*/ 77 w 111"/>
                  <a:gd name="T51" fmla="*/ 21 h 53"/>
                  <a:gd name="T52" fmla="*/ 74 w 111"/>
                  <a:gd name="T53" fmla="*/ 24 h 53"/>
                  <a:gd name="T54" fmla="*/ 71 w 111"/>
                  <a:gd name="T55" fmla="*/ 26 h 53"/>
                  <a:gd name="T56" fmla="*/ 68 w 111"/>
                  <a:gd name="T57" fmla="*/ 72 h 53"/>
                  <a:gd name="T58" fmla="*/ 65 w 111"/>
                  <a:gd name="T59" fmla="*/ 75 h 53"/>
                  <a:gd name="T60" fmla="*/ 61 w 111"/>
                  <a:gd name="T61" fmla="*/ 76 h 53"/>
                  <a:gd name="T62" fmla="*/ 57 w 111"/>
                  <a:gd name="T63" fmla="*/ 77 h 53"/>
                  <a:gd name="T64" fmla="*/ 52 w 111"/>
                  <a:gd name="T65" fmla="*/ 79 h 53"/>
                  <a:gd name="T66" fmla="*/ 48 w 111"/>
                  <a:gd name="T67" fmla="*/ 79 h 53"/>
                  <a:gd name="T68" fmla="*/ 43 w 111"/>
                  <a:gd name="T69" fmla="*/ 79 h 53"/>
                  <a:gd name="T70" fmla="*/ 27 w 111"/>
                  <a:gd name="T71" fmla="*/ 79 h 53"/>
                  <a:gd name="T72" fmla="*/ 34 w 111"/>
                  <a:gd name="T73" fmla="*/ 0 h 53"/>
                  <a:gd name="T74" fmla="*/ 11 w 111"/>
                  <a:gd name="T75" fmla="*/ 0 h 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53">
                    <a:moveTo>
                      <a:pt x="11" y="0"/>
                    </a:moveTo>
                    <a:lnTo>
                      <a:pt x="0" y="52"/>
                    </a:lnTo>
                    <a:lnTo>
                      <a:pt x="47" y="52"/>
                    </a:lnTo>
                    <a:lnTo>
                      <a:pt x="53" y="51"/>
                    </a:lnTo>
                    <a:lnTo>
                      <a:pt x="58" y="51"/>
                    </a:lnTo>
                    <a:lnTo>
                      <a:pt x="63" y="50"/>
                    </a:lnTo>
                    <a:lnTo>
                      <a:pt x="69" y="48"/>
                    </a:lnTo>
                    <a:lnTo>
                      <a:pt x="74" y="46"/>
                    </a:lnTo>
                    <a:lnTo>
                      <a:pt x="79" y="44"/>
                    </a:lnTo>
                    <a:lnTo>
                      <a:pt x="83" y="41"/>
                    </a:lnTo>
                    <a:lnTo>
                      <a:pt x="88" y="38"/>
                    </a:lnTo>
                    <a:lnTo>
                      <a:pt x="92" y="34"/>
                    </a:lnTo>
                    <a:lnTo>
                      <a:pt x="95" y="30"/>
                    </a:lnTo>
                    <a:lnTo>
                      <a:pt x="99" y="25"/>
                    </a:lnTo>
                    <a:lnTo>
                      <a:pt x="102" y="20"/>
                    </a:lnTo>
                    <a:lnTo>
                      <a:pt x="105" y="15"/>
                    </a:lnTo>
                    <a:lnTo>
                      <a:pt x="107" y="8"/>
                    </a:lnTo>
                    <a:lnTo>
                      <a:pt x="110" y="2"/>
                    </a:lnTo>
                    <a:lnTo>
                      <a:pt x="110" y="0"/>
                    </a:lnTo>
                    <a:lnTo>
                      <a:pt x="87" y="0"/>
                    </a:lnTo>
                    <a:lnTo>
                      <a:pt x="86" y="3"/>
                    </a:lnTo>
                    <a:lnTo>
                      <a:pt x="85" y="7"/>
                    </a:lnTo>
                    <a:lnTo>
                      <a:pt x="83" y="11"/>
                    </a:lnTo>
                    <a:lnTo>
                      <a:pt x="82" y="15"/>
                    </a:lnTo>
                    <a:lnTo>
                      <a:pt x="79" y="18"/>
                    </a:lnTo>
                    <a:lnTo>
                      <a:pt x="77" y="21"/>
                    </a:lnTo>
                    <a:lnTo>
                      <a:pt x="74" y="24"/>
                    </a:lnTo>
                    <a:lnTo>
                      <a:pt x="71" y="26"/>
                    </a:lnTo>
                    <a:lnTo>
                      <a:pt x="68" y="28"/>
                    </a:lnTo>
                    <a:lnTo>
                      <a:pt x="65" y="31"/>
                    </a:lnTo>
                    <a:lnTo>
                      <a:pt x="61" y="32"/>
                    </a:lnTo>
                    <a:lnTo>
                      <a:pt x="57" y="33"/>
                    </a:lnTo>
                    <a:lnTo>
                      <a:pt x="52" y="35"/>
                    </a:lnTo>
                    <a:lnTo>
                      <a:pt x="48" y="35"/>
                    </a:lnTo>
                    <a:lnTo>
                      <a:pt x="43" y="35"/>
                    </a:lnTo>
                    <a:lnTo>
                      <a:pt x="27" y="35"/>
                    </a:lnTo>
                    <a:lnTo>
                      <a:pt x="34" y="0"/>
                    </a:lnTo>
                    <a:lnTo>
                      <a:pt x="1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2" name="Freeform 19"/>
              <p:cNvSpPr>
                <a:spLocks/>
              </p:cNvSpPr>
              <p:nvPr/>
            </p:nvSpPr>
            <p:spPr bwMode="auto">
              <a:xfrm>
                <a:off x="1560" y="398"/>
                <a:ext cx="92" cy="108"/>
              </a:xfrm>
              <a:custGeom>
                <a:avLst/>
                <a:gdLst>
                  <a:gd name="T0" fmla="*/ 129 w 91"/>
                  <a:gd name="T1" fmla="*/ 17 h 106"/>
                  <a:gd name="T2" fmla="*/ 125 w 91"/>
                  <a:gd name="T3" fmla="*/ 17 h 106"/>
                  <a:gd name="T4" fmla="*/ 117 w 91"/>
                  <a:gd name="T5" fmla="*/ 17 h 106"/>
                  <a:gd name="T6" fmla="*/ 109 w 91"/>
                  <a:gd name="T7" fmla="*/ 17 h 106"/>
                  <a:gd name="T8" fmla="*/ 101 w 91"/>
                  <a:gd name="T9" fmla="*/ 17 h 106"/>
                  <a:gd name="T10" fmla="*/ 94 w 91"/>
                  <a:gd name="T11" fmla="*/ 18 h 106"/>
                  <a:gd name="T12" fmla="*/ 45 w 91"/>
                  <a:gd name="T13" fmla="*/ 19 h 106"/>
                  <a:gd name="T14" fmla="*/ 43 w 91"/>
                  <a:gd name="T15" fmla="*/ 23 h 106"/>
                  <a:gd name="T16" fmla="*/ 42 w 91"/>
                  <a:gd name="T17" fmla="*/ 71 h 106"/>
                  <a:gd name="T18" fmla="*/ 45 w 91"/>
                  <a:gd name="T19" fmla="*/ 78 h 106"/>
                  <a:gd name="T20" fmla="*/ 94 w 91"/>
                  <a:gd name="T21" fmla="*/ 86 h 106"/>
                  <a:gd name="T22" fmla="*/ 101 w 91"/>
                  <a:gd name="T23" fmla="*/ 98 h 106"/>
                  <a:gd name="T24" fmla="*/ 109 w 91"/>
                  <a:gd name="T25" fmla="*/ 112 h 106"/>
                  <a:gd name="T26" fmla="*/ 116 w 91"/>
                  <a:gd name="T27" fmla="*/ 126 h 106"/>
                  <a:gd name="T28" fmla="*/ 122 w 91"/>
                  <a:gd name="T29" fmla="*/ 146 h 106"/>
                  <a:gd name="T30" fmla="*/ 124 w 91"/>
                  <a:gd name="T31" fmla="*/ 170 h 106"/>
                  <a:gd name="T32" fmla="*/ 122 w 91"/>
                  <a:gd name="T33" fmla="*/ 195 h 106"/>
                  <a:gd name="T34" fmla="*/ 116 w 91"/>
                  <a:gd name="T35" fmla="*/ 212 h 106"/>
                  <a:gd name="T36" fmla="*/ 106 w 91"/>
                  <a:gd name="T37" fmla="*/ 227 h 106"/>
                  <a:gd name="T38" fmla="*/ 90 w 91"/>
                  <a:gd name="T39" fmla="*/ 232 h 106"/>
                  <a:gd name="T40" fmla="*/ 0 w 91"/>
                  <a:gd name="T41" fmla="*/ 235 h 106"/>
                  <a:gd name="T42" fmla="*/ 32 w 91"/>
                  <a:gd name="T43" fmla="*/ 200 h 106"/>
                  <a:gd name="T44" fmla="*/ 39 w 91"/>
                  <a:gd name="T45" fmla="*/ 200 h 106"/>
                  <a:gd name="T46" fmla="*/ 90 w 91"/>
                  <a:gd name="T47" fmla="*/ 199 h 106"/>
                  <a:gd name="T48" fmla="*/ 95 w 91"/>
                  <a:gd name="T49" fmla="*/ 195 h 106"/>
                  <a:gd name="T50" fmla="*/ 98 w 91"/>
                  <a:gd name="T51" fmla="*/ 185 h 106"/>
                  <a:gd name="T52" fmla="*/ 97 w 91"/>
                  <a:gd name="T53" fmla="*/ 167 h 106"/>
                  <a:gd name="T54" fmla="*/ 93 w 91"/>
                  <a:gd name="T55" fmla="*/ 152 h 106"/>
                  <a:gd name="T56" fmla="*/ 42 w 91"/>
                  <a:gd name="T57" fmla="*/ 132 h 106"/>
                  <a:gd name="T58" fmla="*/ 35 w 91"/>
                  <a:gd name="T59" fmla="*/ 120 h 106"/>
                  <a:gd name="T60" fmla="*/ 27 w 91"/>
                  <a:gd name="T61" fmla="*/ 106 h 106"/>
                  <a:gd name="T62" fmla="*/ 21 w 91"/>
                  <a:gd name="T63" fmla="*/ 92 h 106"/>
                  <a:gd name="T64" fmla="*/ 17 w 91"/>
                  <a:gd name="T65" fmla="*/ 78 h 106"/>
                  <a:gd name="T66" fmla="*/ 16 w 91"/>
                  <a:gd name="T67" fmla="*/ 25 h 106"/>
                  <a:gd name="T68" fmla="*/ 20 w 91"/>
                  <a:gd name="T69" fmla="*/ 14 h 106"/>
                  <a:gd name="T70" fmla="*/ 28 w 91"/>
                  <a:gd name="T71" fmla="*/ 7 h 106"/>
                  <a:gd name="T72" fmla="*/ 41 w 91"/>
                  <a:gd name="T73" fmla="*/ 2 h 106"/>
                  <a:gd name="T74" fmla="*/ 103 w 91"/>
                  <a:gd name="T75" fmla="*/ 0 h 106"/>
                  <a:gd name="T76" fmla="*/ 108 w 91"/>
                  <a:gd name="T77" fmla="*/ 0 h 106"/>
                  <a:gd name="T78" fmla="*/ 118 w 91"/>
                  <a:gd name="T79" fmla="*/ 0 h 106"/>
                  <a:gd name="T80" fmla="*/ 129 w 91"/>
                  <a:gd name="T81" fmla="*/ 0 h 106"/>
                  <a:gd name="T82" fmla="*/ 134 w 91"/>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1" h="106">
                    <a:moveTo>
                      <a:pt x="86" y="17"/>
                    </a:moveTo>
                    <a:lnTo>
                      <a:pt x="85" y="17"/>
                    </a:lnTo>
                    <a:lnTo>
                      <a:pt x="83" y="17"/>
                    </a:lnTo>
                    <a:lnTo>
                      <a:pt x="81" y="17"/>
                    </a:lnTo>
                    <a:lnTo>
                      <a:pt x="77" y="17"/>
                    </a:lnTo>
                    <a:lnTo>
                      <a:pt x="73" y="17"/>
                    </a:lnTo>
                    <a:lnTo>
                      <a:pt x="69" y="17"/>
                    </a:lnTo>
                    <a:lnTo>
                      <a:pt x="65" y="17"/>
                    </a:lnTo>
                    <a:lnTo>
                      <a:pt x="62" y="17"/>
                    </a:lnTo>
                    <a:lnTo>
                      <a:pt x="57" y="17"/>
                    </a:lnTo>
                    <a:lnTo>
                      <a:pt x="53" y="17"/>
                    </a:lnTo>
                    <a:lnTo>
                      <a:pt x="50" y="18"/>
                    </a:lnTo>
                    <a:lnTo>
                      <a:pt x="47" y="19"/>
                    </a:lnTo>
                    <a:lnTo>
                      <a:pt x="45" y="19"/>
                    </a:lnTo>
                    <a:lnTo>
                      <a:pt x="44" y="21"/>
                    </a:lnTo>
                    <a:lnTo>
                      <a:pt x="43" y="23"/>
                    </a:lnTo>
                    <a:lnTo>
                      <a:pt x="42" y="24"/>
                    </a:lnTo>
                    <a:lnTo>
                      <a:pt x="42" y="27"/>
                    </a:lnTo>
                    <a:lnTo>
                      <a:pt x="43" y="30"/>
                    </a:lnTo>
                    <a:lnTo>
                      <a:pt x="45" y="34"/>
                    </a:lnTo>
                    <a:lnTo>
                      <a:pt x="47" y="36"/>
                    </a:lnTo>
                    <a:lnTo>
                      <a:pt x="50" y="39"/>
                    </a:lnTo>
                    <a:lnTo>
                      <a:pt x="53" y="42"/>
                    </a:lnTo>
                    <a:lnTo>
                      <a:pt x="57" y="45"/>
                    </a:lnTo>
                    <a:lnTo>
                      <a:pt x="61" y="49"/>
                    </a:lnTo>
                    <a:lnTo>
                      <a:pt x="65" y="52"/>
                    </a:lnTo>
                    <a:lnTo>
                      <a:pt x="69" y="55"/>
                    </a:lnTo>
                    <a:lnTo>
                      <a:pt x="72" y="59"/>
                    </a:lnTo>
                    <a:lnTo>
                      <a:pt x="75" y="63"/>
                    </a:lnTo>
                    <a:lnTo>
                      <a:pt x="78" y="67"/>
                    </a:lnTo>
                    <a:lnTo>
                      <a:pt x="79" y="71"/>
                    </a:lnTo>
                    <a:lnTo>
                      <a:pt x="80" y="75"/>
                    </a:lnTo>
                    <a:lnTo>
                      <a:pt x="80" y="80"/>
                    </a:lnTo>
                    <a:lnTo>
                      <a:pt x="78" y="85"/>
                    </a:lnTo>
                    <a:lnTo>
                      <a:pt x="76" y="90"/>
                    </a:lnTo>
                    <a:lnTo>
                      <a:pt x="72" y="94"/>
                    </a:lnTo>
                    <a:lnTo>
                      <a:pt x="68" y="98"/>
                    </a:lnTo>
                    <a:lnTo>
                      <a:pt x="62" y="101"/>
                    </a:lnTo>
                    <a:lnTo>
                      <a:pt x="54" y="103"/>
                    </a:lnTo>
                    <a:lnTo>
                      <a:pt x="46" y="104"/>
                    </a:lnTo>
                    <a:lnTo>
                      <a:pt x="36" y="105"/>
                    </a:lnTo>
                    <a:lnTo>
                      <a:pt x="0" y="105"/>
                    </a:lnTo>
                    <a:lnTo>
                      <a:pt x="3" y="88"/>
                    </a:lnTo>
                    <a:lnTo>
                      <a:pt x="32" y="88"/>
                    </a:lnTo>
                    <a:lnTo>
                      <a:pt x="36" y="88"/>
                    </a:lnTo>
                    <a:lnTo>
                      <a:pt x="39" y="88"/>
                    </a:lnTo>
                    <a:lnTo>
                      <a:pt x="42" y="88"/>
                    </a:lnTo>
                    <a:lnTo>
                      <a:pt x="46" y="87"/>
                    </a:lnTo>
                    <a:lnTo>
                      <a:pt x="49" y="86"/>
                    </a:lnTo>
                    <a:lnTo>
                      <a:pt x="51" y="85"/>
                    </a:lnTo>
                    <a:lnTo>
                      <a:pt x="53" y="82"/>
                    </a:lnTo>
                    <a:lnTo>
                      <a:pt x="54" y="80"/>
                    </a:lnTo>
                    <a:lnTo>
                      <a:pt x="54" y="77"/>
                    </a:lnTo>
                    <a:lnTo>
                      <a:pt x="53" y="74"/>
                    </a:lnTo>
                    <a:lnTo>
                      <a:pt x="51" y="71"/>
                    </a:lnTo>
                    <a:lnTo>
                      <a:pt x="49" y="69"/>
                    </a:lnTo>
                    <a:lnTo>
                      <a:pt x="46" y="65"/>
                    </a:lnTo>
                    <a:lnTo>
                      <a:pt x="42" y="62"/>
                    </a:lnTo>
                    <a:lnTo>
                      <a:pt x="38" y="59"/>
                    </a:lnTo>
                    <a:lnTo>
                      <a:pt x="35" y="56"/>
                    </a:lnTo>
                    <a:lnTo>
                      <a:pt x="31" y="53"/>
                    </a:lnTo>
                    <a:lnTo>
                      <a:pt x="27" y="49"/>
                    </a:lnTo>
                    <a:lnTo>
                      <a:pt x="24" y="45"/>
                    </a:lnTo>
                    <a:lnTo>
                      <a:pt x="21" y="42"/>
                    </a:lnTo>
                    <a:lnTo>
                      <a:pt x="18" y="38"/>
                    </a:lnTo>
                    <a:lnTo>
                      <a:pt x="17" y="34"/>
                    </a:lnTo>
                    <a:lnTo>
                      <a:pt x="16" y="29"/>
                    </a:lnTo>
                    <a:lnTo>
                      <a:pt x="16" y="25"/>
                    </a:lnTo>
                    <a:lnTo>
                      <a:pt x="17" y="19"/>
                    </a:lnTo>
                    <a:lnTo>
                      <a:pt x="20" y="14"/>
                    </a:lnTo>
                    <a:lnTo>
                      <a:pt x="23" y="10"/>
                    </a:lnTo>
                    <a:lnTo>
                      <a:pt x="28" y="7"/>
                    </a:lnTo>
                    <a:lnTo>
                      <a:pt x="34" y="4"/>
                    </a:lnTo>
                    <a:lnTo>
                      <a:pt x="41" y="2"/>
                    </a:lnTo>
                    <a:lnTo>
                      <a:pt x="49" y="0"/>
                    </a:lnTo>
                    <a:lnTo>
                      <a:pt x="59" y="0"/>
                    </a:lnTo>
                    <a:lnTo>
                      <a:pt x="60" y="0"/>
                    </a:lnTo>
                    <a:lnTo>
                      <a:pt x="64" y="0"/>
                    </a:lnTo>
                    <a:lnTo>
                      <a:pt x="69" y="0"/>
                    </a:lnTo>
                    <a:lnTo>
                      <a:pt x="74" y="0"/>
                    </a:lnTo>
                    <a:lnTo>
                      <a:pt x="80" y="0"/>
                    </a:lnTo>
                    <a:lnTo>
                      <a:pt x="85" y="0"/>
                    </a:lnTo>
                    <a:lnTo>
                      <a:pt x="89" y="0"/>
                    </a:lnTo>
                    <a:lnTo>
                      <a:pt x="90" y="0"/>
                    </a:lnTo>
                    <a:lnTo>
                      <a:pt x="8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3" name="Freeform 20"/>
              <p:cNvSpPr>
                <a:spLocks/>
              </p:cNvSpPr>
              <p:nvPr/>
            </p:nvSpPr>
            <p:spPr bwMode="auto">
              <a:xfrm>
                <a:off x="1660" y="398"/>
                <a:ext cx="92" cy="108"/>
              </a:xfrm>
              <a:custGeom>
                <a:avLst/>
                <a:gdLst>
                  <a:gd name="T0" fmla="*/ 46 w 93"/>
                  <a:gd name="T1" fmla="*/ 17 h 106"/>
                  <a:gd name="T2" fmla="*/ 46 w 93"/>
                  <a:gd name="T3" fmla="*/ 17 h 106"/>
                  <a:gd name="T4" fmla="*/ 37 w 93"/>
                  <a:gd name="T5" fmla="*/ 235 h 106"/>
                  <a:gd name="T6" fmla="*/ 14 w 93"/>
                  <a:gd name="T7" fmla="*/ 235 h 106"/>
                  <a:gd name="T8" fmla="*/ 33 w 93"/>
                  <a:gd name="T9" fmla="*/ 17 h 106"/>
                  <a:gd name="T10" fmla="*/ 0 w 93"/>
                  <a:gd name="T11" fmla="*/ 17 h 106"/>
                  <a:gd name="T12" fmla="*/ 4 w 93"/>
                  <a:gd name="T13" fmla="*/ 0 h 106"/>
                  <a:gd name="T14" fmla="*/ 48 w 93"/>
                  <a:gd name="T15" fmla="*/ 0 h 106"/>
                  <a:gd name="T16" fmla="*/ 46 w 93"/>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106">
                    <a:moveTo>
                      <a:pt x="88" y="17"/>
                    </a:moveTo>
                    <a:lnTo>
                      <a:pt x="56" y="17"/>
                    </a:lnTo>
                    <a:lnTo>
                      <a:pt x="37" y="105"/>
                    </a:lnTo>
                    <a:lnTo>
                      <a:pt x="14" y="105"/>
                    </a:lnTo>
                    <a:lnTo>
                      <a:pt x="33" y="17"/>
                    </a:lnTo>
                    <a:lnTo>
                      <a:pt x="0" y="17"/>
                    </a:lnTo>
                    <a:lnTo>
                      <a:pt x="4"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4" name="Freeform 21"/>
              <p:cNvSpPr>
                <a:spLocks/>
              </p:cNvSpPr>
              <p:nvPr/>
            </p:nvSpPr>
            <p:spPr bwMode="auto">
              <a:xfrm>
                <a:off x="1716" y="398"/>
                <a:ext cx="108" cy="108"/>
              </a:xfrm>
              <a:custGeom>
                <a:avLst/>
                <a:gdLst>
                  <a:gd name="T0" fmla="*/ 37 w 108"/>
                  <a:gd name="T1" fmla="*/ 235 h 106"/>
                  <a:gd name="T2" fmla="*/ 47 w 108"/>
                  <a:gd name="T3" fmla="*/ 200 h 106"/>
                  <a:gd name="T4" fmla="*/ 81 w 108"/>
                  <a:gd name="T5" fmla="*/ 200 h 106"/>
                  <a:gd name="T6" fmla="*/ 71 w 108"/>
                  <a:gd name="T7" fmla="*/ 20 h 106"/>
                  <a:gd name="T8" fmla="*/ 24 w 108"/>
                  <a:gd name="T9" fmla="*/ 235 h 106"/>
                  <a:gd name="T10" fmla="*/ 0 w 108"/>
                  <a:gd name="T11" fmla="*/ 235 h 106"/>
                  <a:gd name="T12" fmla="*/ 62 w 108"/>
                  <a:gd name="T13" fmla="*/ 0 h 106"/>
                  <a:gd name="T14" fmla="*/ 90 w 108"/>
                  <a:gd name="T15" fmla="*/ 0 h 106"/>
                  <a:gd name="T16" fmla="*/ 107 w 108"/>
                  <a:gd name="T17" fmla="*/ 235 h 106"/>
                  <a:gd name="T18" fmla="*/ 37 w 108"/>
                  <a:gd name="T19" fmla="*/ 235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106">
                    <a:moveTo>
                      <a:pt x="37" y="105"/>
                    </a:moveTo>
                    <a:lnTo>
                      <a:pt x="47" y="88"/>
                    </a:lnTo>
                    <a:lnTo>
                      <a:pt x="81" y="88"/>
                    </a:lnTo>
                    <a:lnTo>
                      <a:pt x="71" y="20"/>
                    </a:lnTo>
                    <a:lnTo>
                      <a:pt x="24" y="105"/>
                    </a:lnTo>
                    <a:lnTo>
                      <a:pt x="0" y="105"/>
                    </a:lnTo>
                    <a:lnTo>
                      <a:pt x="62" y="0"/>
                    </a:lnTo>
                    <a:lnTo>
                      <a:pt x="90" y="0"/>
                    </a:lnTo>
                    <a:lnTo>
                      <a:pt x="107" y="105"/>
                    </a:lnTo>
                    <a:lnTo>
                      <a:pt x="37"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5" name="Freeform 22"/>
              <p:cNvSpPr>
                <a:spLocks/>
              </p:cNvSpPr>
              <p:nvPr/>
            </p:nvSpPr>
            <p:spPr bwMode="auto">
              <a:xfrm>
                <a:off x="1831" y="398"/>
                <a:ext cx="93" cy="108"/>
              </a:xfrm>
              <a:custGeom>
                <a:avLst/>
                <a:gdLst>
                  <a:gd name="T0" fmla="*/ 47 w 94"/>
                  <a:gd name="T1" fmla="*/ 17 h 106"/>
                  <a:gd name="T2" fmla="*/ 47 w 94"/>
                  <a:gd name="T3" fmla="*/ 17 h 106"/>
                  <a:gd name="T4" fmla="*/ 38 w 94"/>
                  <a:gd name="T5" fmla="*/ 235 h 106"/>
                  <a:gd name="T6" fmla="*/ 14 w 94"/>
                  <a:gd name="T7" fmla="*/ 235 h 106"/>
                  <a:gd name="T8" fmla="*/ 33 w 94"/>
                  <a:gd name="T9" fmla="*/ 17 h 106"/>
                  <a:gd name="T10" fmla="*/ 0 w 94"/>
                  <a:gd name="T11" fmla="*/ 17 h 106"/>
                  <a:gd name="T12" fmla="*/ 4 w 94"/>
                  <a:gd name="T13" fmla="*/ 0 h 106"/>
                  <a:gd name="T14" fmla="*/ 49 w 94"/>
                  <a:gd name="T15" fmla="*/ 0 h 106"/>
                  <a:gd name="T16" fmla="*/ 47 w 94"/>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 h="106">
                    <a:moveTo>
                      <a:pt x="89" y="17"/>
                    </a:moveTo>
                    <a:lnTo>
                      <a:pt x="56" y="17"/>
                    </a:lnTo>
                    <a:lnTo>
                      <a:pt x="38" y="105"/>
                    </a:lnTo>
                    <a:lnTo>
                      <a:pt x="14" y="105"/>
                    </a:lnTo>
                    <a:lnTo>
                      <a:pt x="33" y="17"/>
                    </a:lnTo>
                    <a:lnTo>
                      <a:pt x="0" y="17"/>
                    </a:lnTo>
                    <a:lnTo>
                      <a:pt x="4" y="0"/>
                    </a:lnTo>
                    <a:lnTo>
                      <a:pt x="93" y="0"/>
                    </a:lnTo>
                    <a:lnTo>
                      <a:pt x="89"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6" name="Freeform 23"/>
              <p:cNvSpPr>
                <a:spLocks/>
              </p:cNvSpPr>
              <p:nvPr/>
            </p:nvSpPr>
            <p:spPr bwMode="auto">
              <a:xfrm>
                <a:off x="1918" y="398"/>
                <a:ext cx="101" cy="108"/>
              </a:xfrm>
              <a:custGeom>
                <a:avLst/>
                <a:gdLst>
                  <a:gd name="T0" fmla="*/ 97 w 101"/>
                  <a:gd name="T1" fmla="*/ 17 h 106"/>
                  <a:gd name="T2" fmla="*/ 43 w 101"/>
                  <a:gd name="T3" fmla="*/ 17 h 106"/>
                  <a:gd name="T4" fmla="*/ 37 w 101"/>
                  <a:gd name="T5" fmla="*/ 96 h 106"/>
                  <a:gd name="T6" fmla="*/ 84 w 101"/>
                  <a:gd name="T7" fmla="*/ 96 h 106"/>
                  <a:gd name="T8" fmla="*/ 80 w 101"/>
                  <a:gd name="T9" fmla="*/ 126 h 106"/>
                  <a:gd name="T10" fmla="*/ 33 w 101"/>
                  <a:gd name="T11" fmla="*/ 126 h 106"/>
                  <a:gd name="T12" fmla="*/ 27 w 101"/>
                  <a:gd name="T13" fmla="*/ 200 h 106"/>
                  <a:gd name="T14" fmla="*/ 81 w 101"/>
                  <a:gd name="T15" fmla="*/ 200 h 106"/>
                  <a:gd name="T16" fmla="*/ 78 w 101"/>
                  <a:gd name="T17" fmla="*/ 235 h 106"/>
                  <a:gd name="T18" fmla="*/ 0 w 101"/>
                  <a:gd name="T19" fmla="*/ 235 h 106"/>
                  <a:gd name="T20" fmla="*/ 23 w 101"/>
                  <a:gd name="T21" fmla="*/ 0 h 106"/>
                  <a:gd name="T22" fmla="*/ 100 w 101"/>
                  <a:gd name="T23" fmla="*/ 0 h 106"/>
                  <a:gd name="T24" fmla="*/ 97 w 101"/>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06">
                    <a:moveTo>
                      <a:pt x="97" y="17"/>
                    </a:moveTo>
                    <a:lnTo>
                      <a:pt x="43" y="17"/>
                    </a:lnTo>
                    <a:lnTo>
                      <a:pt x="37" y="44"/>
                    </a:lnTo>
                    <a:lnTo>
                      <a:pt x="84" y="44"/>
                    </a:lnTo>
                    <a:lnTo>
                      <a:pt x="80" y="59"/>
                    </a:lnTo>
                    <a:lnTo>
                      <a:pt x="33" y="59"/>
                    </a:lnTo>
                    <a:lnTo>
                      <a:pt x="27" y="88"/>
                    </a:lnTo>
                    <a:lnTo>
                      <a:pt x="81" y="88"/>
                    </a:lnTo>
                    <a:lnTo>
                      <a:pt x="78" y="105"/>
                    </a:lnTo>
                    <a:lnTo>
                      <a:pt x="0" y="105"/>
                    </a:lnTo>
                    <a:lnTo>
                      <a:pt x="23" y="0"/>
                    </a:lnTo>
                    <a:lnTo>
                      <a:pt x="100"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7" name="Freeform 24"/>
              <p:cNvSpPr>
                <a:spLocks/>
              </p:cNvSpPr>
              <p:nvPr/>
            </p:nvSpPr>
            <p:spPr bwMode="auto">
              <a:xfrm>
                <a:off x="2011" y="398"/>
                <a:ext cx="89" cy="108"/>
              </a:xfrm>
              <a:custGeom>
                <a:avLst/>
                <a:gdLst>
                  <a:gd name="T0" fmla="*/ 45 w 90"/>
                  <a:gd name="T1" fmla="*/ 17 h 106"/>
                  <a:gd name="T2" fmla="*/ 45 w 90"/>
                  <a:gd name="T3" fmla="*/ 17 h 106"/>
                  <a:gd name="T4" fmla="*/ 45 w 90"/>
                  <a:gd name="T5" fmla="*/ 17 h 106"/>
                  <a:gd name="T6" fmla="*/ 45 w 90"/>
                  <a:gd name="T7" fmla="*/ 17 h 106"/>
                  <a:gd name="T8" fmla="*/ 45 w 90"/>
                  <a:gd name="T9" fmla="*/ 17 h 106"/>
                  <a:gd name="T10" fmla="*/ 45 w 90"/>
                  <a:gd name="T11" fmla="*/ 18 h 106"/>
                  <a:gd name="T12" fmla="*/ 45 w 90"/>
                  <a:gd name="T13" fmla="*/ 19 h 106"/>
                  <a:gd name="T14" fmla="*/ 42 w 90"/>
                  <a:gd name="T15" fmla="*/ 23 h 106"/>
                  <a:gd name="T16" fmla="*/ 42 w 90"/>
                  <a:gd name="T17" fmla="*/ 71 h 106"/>
                  <a:gd name="T18" fmla="*/ 44 w 90"/>
                  <a:gd name="T19" fmla="*/ 78 h 106"/>
                  <a:gd name="T20" fmla="*/ 45 w 90"/>
                  <a:gd name="T21" fmla="*/ 86 h 106"/>
                  <a:gd name="T22" fmla="*/ 45 w 90"/>
                  <a:gd name="T23" fmla="*/ 98 h 106"/>
                  <a:gd name="T24" fmla="*/ 45 w 90"/>
                  <a:gd name="T25" fmla="*/ 112 h 106"/>
                  <a:gd name="T26" fmla="*/ 45 w 90"/>
                  <a:gd name="T27" fmla="*/ 126 h 106"/>
                  <a:gd name="T28" fmla="*/ 45 w 90"/>
                  <a:gd name="T29" fmla="*/ 146 h 106"/>
                  <a:gd name="T30" fmla="*/ 45 w 90"/>
                  <a:gd name="T31" fmla="*/ 170 h 106"/>
                  <a:gd name="T32" fmla="*/ 45 w 90"/>
                  <a:gd name="T33" fmla="*/ 195 h 106"/>
                  <a:gd name="T34" fmla="*/ 45 w 90"/>
                  <a:gd name="T35" fmla="*/ 212 h 106"/>
                  <a:gd name="T36" fmla="*/ 45 w 90"/>
                  <a:gd name="T37" fmla="*/ 227 h 106"/>
                  <a:gd name="T38" fmla="*/ 45 w 90"/>
                  <a:gd name="T39" fmla="*/ 232 h 106"/>
                  <a:gd name="T40" fmla="*/ 0 w 90"/>
                  <a:gd name="T41" fmla="*/ 235 h 106"/>
                  <a:gd name="T42" fmla="*/ 32 w 90"/>
                  <a:gd name="T43" fmla="*/ 200 h 106"/>
                  <a:gd name="T44" fmla="*/ 38 w 90"/>
                  <a:gd name="T45" fmla="*/ 200 h 106"/>
                  <a:gd name="T46" fmla="*/ 45 w 90"/>
                  <a:gd name="T47" fmla="*/ 199 h 106"/>
                  <a:gd name="T48" fmla="*/ 45 w 90"/>
                  <a:gd name="T49" fmla="*/ 195 h 106"/>
                  <a:gd name="T50" fmla="*/ 45 w 90"/>
                  <a:gd name="T51" fmla="*/ 185 h 106"/>
                  <a:gd name="T52" fmla="*/ 45 w 90"/>
                  <a:gd name="T53" fmla="*/ 167 h 106"/>
                  <a:gd name="T54" fmla="*/ 45 w 90"/>
                  <a:gd name="T55" fmla="*/ 152 h 106"/>
                  <a:gd name="T56" fmla="*/ 42 w 90"/>
                  <a:gd name="T57" fmla="*/ 132 h 106"/>
                  <a:gd name="T58" fmla="*/ 35 w 90"/>
                  <a:gd name="T59" fmla="*/ 120 h 106"/>
                  <a:gd name="T60" fmla="*/ 27 w 90"/>
                  <a:gd name="T61" fmla="*/ 106 h 106"/>
                  <a:gd name="T62" fmla="*/ 21 w 90"/>
                  <a:gd name="T63" fmla="*/ 92 h 106"/>
                  <a:gd name="T64" fmla="*/ 16 w 90"/>
                  <a:gd name="T65" fmla="*/ 78 h 106"/>
                  <a:gd name="T66" fmla="*/ 15 w 90"/>
                  <a:gd name="T67" fmla="*/ 25 h 106"/>
                  <a:gd name="T68" fmla="*/ 19 w 90"/>
                  <a:gd name="T69" fmla="*/ 14 h 106"/>
                  <a:gd name="T70" fmla="*/ 27 w 90"/>
                  <a:gd name="T71" fmla="*/ 7 h 106"/>
                  <a:gd name="T72" fmla="*/ 40 w 90"/>
                  <a:gd name="T73" fmla="*/ 2 h 106"/>
                  <a:gd name="T74" fmla="*/ 45 w 90"/>
                  <a:gd name="T75" fmla="*/ 0 h 106"/>
                  <a:gd name="T76" fmla="*/ 45 w 90"/>
                  <a:gd name="T77" fmla="*/ 0 h 106"/>
                  <a:gd name="T78" fmla="*/ 45 w 90"/>
                  <a:gd name="T79" fmla="*/ 0 h 106"/>
                  <a:gd name="T80" fmla="*/ 45 w 90"/>
                  <a:gd name="T81" fmla="*/ 0 h 106"/>
                  <a:gd name="T82" fmla="*/ 45 w 90"/>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0" h="106">
                    <a:moveTo>
                      <a:pt x="85" y="17"/>
                    </a:moveTo>
                    <a:lnTo>
                      <a:pt x="84" y="17"/>
                    </a:lnTo>
                    <a:lnTo>
                      <a:pt x="83" y="17"/>
                    </a:lnTo>
                    <a:lnTo>
                      <a:pt x="79" y="17"/>
                    </a:lnTo>
                    <a:lnTo>
                      <a:pt x="76" y="17"/>
                    </a:lnTo>
                    <a:lnTo>
                      <a:pt x="72" y="17"/>
                    </a:lnTo>
                    <a:lnTo>
                      <a:pt x="68" y="17"/>
                    </a:lnTo>
                    <a:lnTo>
                      <a:pt x="64" y="17"/>
                    </a:lnTo>
                    <a:lnTo>
                      <a:pt x="61" y="17"/>
                    </a:lnTo>
                    <a:lnTo>
                      <a:pt x="56" y="17"/>
                    </a:lnTo>
                    <a:lnTo>
                      <a:pt x="53" y="17"/>
                    </a:lnTo>
                    <a:lnTo>
                      <a:pt x="49" y="18"/>
                    </a:lnTo>
                    <a:lnTo>
                      <a:pt x="47" y="19"/>
                    </a:lnTo>
                    <a:lnTo>
                      <a:pt x="45" y="19"/>
                    </a:lnTo>
                    <a:lnTo>
                      <a:pt x="43" y="21"/>
                    </a:lnTo>
                    <a:lnTo>
                      <a:pt x="42" y="23"/>
                    </a:lnTo>
                    <a:lnTo>
                      <a:pt x="42" y="24"/>
                    </a:lnTo>
                    <a:lnTo>
                      <a:pt x="42" y="27"/>
                    </a:lnTo>
                    <a:lnTo>
                      <a:pt x="42" y="30"/>
                    </a:lnTo>
                    <a:lnTo>
                      <a:pt x="44" y="34"/>
                    </a:lnTo>
                    <a:lnTo>
                      <a:pt x="46" y="36"/>
                    </a:lnTo>
                    <a:lnTo>
                      <a:pt x="49" y="39"/>
                    </a:lnTo>
                    <a:lnTo>
                      <a:pt x="53" y="42"/>
                    </a:lnTo>
                    <a:lnTo>
                      <a:pt x="56" y="45"/>
                    </a:lnTo>
                    <a:lnTo>
                      <a:pt x="60" y="49"/>
                    </a:lnTo>
                    <a:lnTo>
                      <a:pt x="64" y="52"/>
                    </a:lnTo>
                    <a:lnTo>
                      <a:pt x="68" y="55"/>
                    </a:lnTo>
                    <a:lnTo>
                      <a:pt x="71" y="59"/>
                    </a:lnTo>
                    <a:lnTo>
                      <a:pt x="74" y="63"/>
                    </a:lnTo>
                    <a:lnTo>
                      <a:pt x="76" y="67"/>
                    </a:lnTo>
                    <a:lnTo>
                      <a:pt x="78" y="71"/>
                    </a:lnTo>
                    <a:lnTo>
                      <a:pt x="79" y="75"/>
                    </a:lnTo>
                    <a:lnTo>
                      <a:pt x="79" y="80"/>
                    </a:lnTo>
                    <a:lnTo>
                      <a:pt x="77" y="85"/>
                    </a:lnTo>
                    <a:lnTo>
                      <a:pt x="75" y="90"/>
                    </a:lnTo>
                    <a:lnTo>
                      <a:pt x="72" y="94"/>
                    </a:lnTo>
                    <a:lnTo>
                      <a:pt x="67" y="98"/>
                    </a:lnTo>
                    <a:lnTo>
                      <a:pt x="61" y="101"/>
                    </a:lnTo>
                    <a:lnTo>
                      <a:pt x="54" y="103"/>
                    </a:lnTo>
                    <a:lnTo>
                      <a:pt x="45" y="104"/>
                    </a:lnTo>
                    <a:lnTo>
                      <a:pt x="35" y="105"/>
                    </a:lnTo>
                    <a:lnTo>
                      <a:pt x="0" y="105"/>
                    </a:lnTo>
                    <a:lnTo>
                      <a:pt x="4" y="88"/>
                    </a:lnTo>
                    <a:lnTo>
                      <a:pt x="32" y="88"/>
                    </a:lnTo>
                    <a:lnTo>
                      <a:pt x="35" y="88"/>
                    </a:lnTo>
                    <a:lnTo>
                      <a:pt x="38" y="88"/>
                    </a:lnTo>
                    <a:lnTo>
                      <a:pt x="42" y="88"/>
                    </a:lnTo>
                    <a:lnTo>
                      <a:pt x="45" y="87"/>
                    </a:lnTo>
                    <a:lnTo>
                      <a:pt x="48" y="86"/>
                    </a:lnTo>
                    <a:lnTo>
                      <a:pt x="50" y="85"/>
                    </a:lnTo>
                    <a:lnTo>
                      <a:pt x="52" y="82"/>
                    </a:lnTo>
                    <a:lnTo>
                      <a:pt x="53" y="80"/>
                    </a:lnTo>
                    <a:lnTo>
                      <a:pt x="53" y="77"/>
                    </a:lnTo>
                    <a:lnTo>
                      <a:pt x="53" y="74"/>
                    </a:lnTo>
                    <a:lnTo>
                      <a:pt x="51" y="71"/>
                    </a:lnTo>
                    <a:lnTo>
                      <a:pt x="48" y="69"/>
                    </a:lnTo>
                    <a:lnTo>
                      <a:pt x="45" y="65"/>
                    </a:lnTo>
                    <a:lnTo>
                      <a:pt x="42" y="62"/>
                    </a:lnTo>
                    <a:lnTo>
                      <a:pt x="38" y="59"/>
                    </a:lnTo>
                    <a:lnTo>
                      <a:pt x="35" y="56"/>
                    </a:lnTo>
                    <a:lnTo>
                      <a:pt x="31" y="53"/>
                    </a:lnTo>
                    <a:lnTo>
                      <a:pt x="27" y="49"/>
                    </a:lnTo>
                    <a:lnTo>
                      <a:pt x="24" y="45"/>
                    </a:lnTo>
                    <a:lnTo>
                      <a:pt x="21" y="42"/>
                    </a:lnTo>
                    <a:lnTo>
                      <a:pt x="18" y="38"/>
                    </a:lnTo>
                    <a:lnTo>
                      <a:pt x="16" y="34"/>
                    </a:lnTo>
                    <a:lnTo>
                      <a:pt x="15" y="29"/>
                    </a:lnTo>
                    <a:lnTo>
                      <a:pt x="15" y="25"/>
                    </a:lnTo>
                    <a:lnTo>
                      <a:pt x="17" y="19"/>
                    </a:lnTo>
                    <a:lnTo>
                      <a:pt x="19" y="14"/>
                    </a:lnTo>
                    <a:lnTo>
                      <a:pt x="23" y="10"/>
                    </a:lnTo>
                    <a:lnTo>
                      <a:pt x="27" y="7"/>
                    </a:lnTo>
                    <a:lnTo>
                      <a:pt x="34" y="4"/>
                    </a:lnTo>
                    <a:lnTo>
                      <a:pt x="40" y="2"/>
                    </a:lnTo>
                    <a:lnTo>
                      <a:pt x="49" y="0"/>
                    </a:lnTo>
                    <a:lnTo>
                      <a:pt x="58" y="0"/>
                    </a:lnTo>
                    <a:lnTo>
                      <a:pt x="60" y="0"/>
                    </a:lnTo>
                    <a:lnTo>
                      <a:pt x="63" y="0"/>
                    </a:lnTo>
                    <a:lnTo>
                      <a:pt x="68" y="0"/>
                    </a:lnTo>
                    <a:lnTo>
                      <a:pt x="74" y="0"/>
                    </a:lnTo>
                    <a:lnTo>
                      <a:pt x="79" y="0"/>
                    </a:lnTo>
                    <a:lnTo>
                      <a:pt x="84" y="0"/>
                    </a:lnTo>
                    <a:lnTo>
                      <a:pt x="88" y="0"/>
                    </a:lnTo>
                    <a:lnTo>
                      <a:pt x="89" y="0"/>
                    </a:lnTo>
                    <a:lnTo>
                      <a:pt x="8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8" name="Freeform 25"/>
              <p:cNvSpPr>
                <a:spLocks/>
              </p:cNvSpPr>
              <p:nvPr/>
            </p:nvSpPr>
            <p:spPr bwMode="auto">
              <a:xfrm>
                <a:off x="899" y="575"/>
                <a:ext cx="100" cy="104"/>
              </a:xfrm>
              <a:custGeom>
                <a:avLst/>
                <a:gdLst>
                  <a:gd name="T0" fmla="*/ 97 w 99"/>
                  <a:gd name="T1" fmla="*/ 52 h 105"/>
                  <a:gd name="T2" fmla="*/ 95 w 99"/>
                  <a:gd name="T3" fmla="*/ 52 h 105"/>
                  <a:gd name="T4" fmla="*/ 94 w 99"/>
                  <a:gd name="T5" fmla="*/ 52 h 105"/>
                  <a:gd name="T6" fmla="*/ 49 w 99"/>
                  <a:gd name="T7" fmla="*/ 52 h 105"/>
                  <a:gd name="T8" fmla="*/ 47 w 99"/>
                  <a:gd name="T9" fmla="*/ 52 h 105"/>
                  <a:gd name="T10" fmla="*/ 46 w 99"/>
                  <a:gd name="T11" fmla="*/ 52 h 105"/>
                  <a:gd name="T12" fmla="*/ 44 w 99"/>
                  <a:gd name="T13" fmla="*/ 52 h 105"/>
                  <a:gd name="T14" fmla="*/ 43 w 99"/>
                  <a:gd name="T15" fmla="*/ 52 h 105"/>
                  <a:gd name="T16" fmla="*/ 42 w 99"/>
                  <a:gd name="T17" fmla="*/ 52 h 105"/>
                  <a:gd name="T18" fmla="*/ 41 w 99"/>
                  <a:gd name="T19" fmla="*/ 48 h 105"/>
                  <a:gd name="T20" fmla="*/ 42 w 99"/>
                  <a:gd name="T21" fmla="*/ 48 h 105"/>
                  <a:gd name="T22" fmla="*/ 43 w 99"/>
                  <a:gd name="T23" fmla="*/ 49 h 105"/>
                  <a:gd name="T24" fmla="*/ 44 w 99"/>
                  <a:gd name="T25" fmla="*/ 49 h 105"/>
                  <a:gd name="T26" fmla="*/ 46 w 99"/>
                  <a:gd name="T27" fmla="*/ 49 h 105"/>
                  <a:gd name="T28" fmla="*/ 47 w 99"/>
                  <a:gd name="T29" fmla="*/ 49 h 105"/>
                  <a:gd name="T30" fmla="*/ 48 w 99"/>
                  <a:gd name="T31" fmla="*/ 49 h 105"/>
                  <a:gd name="T32" fmla="*/ 94 w 99"/>
                  <a:gd name="T33" fmla="*/ 49 h 105"/>
                  <a:gd name="T34" fmla="*/ 95 w 99"/>
                  <a:gd name="T35" fmla="*/ 49 h 105"/>
                  <a:gd name="T36" fmla="*/ 100 w 99"/>
                  <a:gd name="T37" fmla="*/ 49 h 105"/>
                  <a:gd name="T38" fmla="*/ 105 w 99"/>
                  <a:gd name="T39" fmla="*/ 47 h 105"/>
                  <a:gd name="T40" fmla="*/ 109 w 99"/>
                  <a:gd name="T41" fmla="*/ 45 h 105"/>
                  <a:gd name="T42" fmla="*/ 112 w 99"/>
                  <a:gd name="T43" fmla="*/ 43 h 105"/>
                  <a:gd name="T44" fmla="*/ 115 w 99"/>
                  <a:gd name="T45" fmla="*/ 40 h 105"/>
                  <a:gd name="T46" fmla="*/ 116 w 99"/>
                  <a:gd name="T47" fmla="*/ 37 h 105"/>
                  <a:gd name="T48" fmla="*/ 117 w 99"/>
                  <a:gd name="T49" fmla="*/ 35 h 105"/>
                  <a:gd name="T50" fmla="*/ 118 w 99"/>
                  <a:gd name="T51" fmla="*/ 32 h 105"/>
                  <a:gd name="T52" fmla="*/ 119 w 99"/>
                  <a:gd name="T53" fmla="*/ 28 h 105"/>
                  <a:gd name="T54" fmla="*/ 118 w 99"/>
                  <a:gd name="T55" fmla="*/ 25 h 105"/>
                  <a:gd name="T56" fmla="*/ 118 w 99"/>
                  <a:gd name="T57" fmla="*/ 22 h 105"/>
                  <a:gd name="T58" fmla="*/ 116 w 99"/>
                  <a:gd name="T59" fmla="*/ 20 h 105"/>
                  <a:gd name="T60" fmla="*/ 115 w 99"/>
                  <a:gd name="T61" fmla="*/ 19 h 105"/>
                  <a:gd name="T62" fmla="*/ 112 w 99"/>
                  <a:gd name="T63" fmla="*/ 17 h 105"/>
                  <a:gd name="T64" fmla="*/ 109 w 99"/>
                  <a:gd name="T65" fmla="*/ 17 h 105"/>
                  <a:gd name="T66" fmla="*/ 106 w 99"/>
                  <a:gd name="T67" fmla="*/ 17 h 105"/>
                  <a:gd name="T68" fmla="*/ 43 w 99"/>
                  <a:gd name="T69" fmla="*/ 17 h 105"/>
                  <a:gd name="T70" fmla="*/ 24 w 99"/>
                  <a:gd name="T71" fmla="*/ 60 h 105"/>
                  <a:gd name="T72" fmla="*/ 0 w 99"/>
                  <a:gd name="T73" fmla="*/ 60 h 105"/>
                  <a:gd name="T74" fmla="*/ 23 w 99"/>
                  <a:gd name="T75" fmla="*/ 0 h 105"/>
                  <a:gd name="T76" fmla="*/ 118 w 99"/>
                  <a:gd name="T77" fmla="*/ 0 h 105"/>
                  <a:gd name="T78" fmla="*/ 126 w 99"/>
                  <a:gd name="T79" fmla="*/ 1 h 105"/>
                  <a:gd name="T80" fmla="*/ 132 w 99"/>
                  <a:gd name="T81" fmla="*/ 3 h 105"/>
                  <a:gd name="T82" fmla="*/ 136 w 99"/>
                  <a:gd name="T83" fmla="*/ 7 h 105"/>
                  <a:gd name="T84" fmla="*/ 140 w 99"/>
                  <a:gd name="T85" fmla="*/ 11 h 105"/>
                  <a:gd name="T86" fmla="*/ 141 w 99"/>
                  <a:gd name="T87" fmla="*/ 17 h 105"/>
                  <a:gd name="T88" fmla="*/ 142 w 99"/>
                  <a:gd name="T89" fmla="*/ 22 h 105"/>
                  <a:gd name="T90" fmla="*/ 142 w 99"/>
                  <a:gd name="T91" fmla="*/ 27 h 105"/>
                  <a:gd name="T92" fmla="*/ 141 w 99"/>
                  <a:gd name="T93" fmla="*/ 32 h 105"/>
                  <a:gd name="T94" fmla="*/ 139 w 99"/>
                  <a:gd name="T95" fmla="*/ 40 h 105"/>
                  <a:gd name="T96" fmla="*/ 135 w 99"/>
                  <a:gd name="T97" fmla="*/ 46 h 105"/>
                  <a:gd name="T98" fmla="*/ 131 w 99"/>
                  <a:gd name="T99" fmla="*/ 51 h 105"/>
                  <a:gd name="T100" fmla="*/ 125 w 99"/>
                  <a:gd name="T101" fmla="*/ 52 h 105"/>
                  <a:gd name="T102" fmla="*/ 119 w 99"/>
                  <a:gd name="T103" fmla="*/ 52 h 105"/>
                  <a:gd name="T104" fmla="*/ 112 w 99"/>
                  <a:gd name="T105" fmla="*/ 52 h 105"/>
                  <a:gd name="T106" fmla="*/ 105 w 99"/>
                  <a:gd name="T107" fmla="*/ 52 h 105"/>
                  <a:gd name="T108" fmla="*/ 97 w 99"/>
                  <a:gd name="T109" fmla="*/ 52 h 1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 h="105">
                    <a:moveTo>
                      <a:pt x="53" y="64"/>
                    </a:moveTo>
                    <a:lnTo>
                      <a:pt x="51" y="64"/>
                    </a:lnTo>
                    <a:lnTo>
                      <a:pt x="50" y="64"/>
                    </a:lnTo>
                    <a:lnTo>
                      <a:pt x="49" y="64"/>
                    </a:lnTo>
                    <a:lnTo>
                      <a:pt x="47" y="64"/>
                    </a:lnTo>
                    <a:lnTo>
                      <a:pt x="46" y="64"/>
                    </a:lnTo>
                    <a:lnTo>
                      <a:pt x="44" y="64"/>
                    </a:lnTo>
                    <a:lnTo>
                      <a:pt x="43" y="64"/>
                    </a:lnTo>
                    <a:lnTo>
                      <a:pt x="42" y="63"/>
                    </a:lnTo>
                    <a:lnTo>
                      <a:pt x="41" y="48"/>
                    </a:lnTo>
                    <a:lnTo>
                      <a:pt x="42" y="48"/>
                    </a:lnTo>
                    <a:lnTo>
                      <a:pt x="43" y="49"/>
                    </a:lnTo>
                    <a:lnTo>
                      <a:pt x="44" y="49"/>
                    </a:lnTo>
                    <a:lnTo>
                      <a:pt x="46" y="49"/>
                    </a:lnTo>
                    <a:lnTo>
                      <a:pt x="47" y="49"/>
                    </a:lnTo>
                    <a:lnTo>
                      <a:pt x="48" y="49"/>
                    </a:lnTo>
                    <a:lnTo>
                      <a:pt x="50" y="49"/>
                    </a:lnTo>
                    <a:lnTo>
                      <a:pt x="51" y="49"/>
                    </a:lnTo>
                    <a:lnTo>
                      <a:pt x="56" y="49"/>
                    </a:lnTo>
                    <a:lnTo>
                      <a:pt x="61" y="47"/>
                    </a:lnTo>
                    <a:lnTo>
                      <a:pt x="65" y="45"/>
                    </a:lnTo>
                    <a:lnTo>
                      <a:pt x="68" y="43"/>
                    </a:lnTo>
                    <a:lnTo>
                      <a:pt x="71" y="40"/>
                    </a:lnTo>
                    <a:lnTo>
                      <a:pt x="72" y="37"/>
                    </a:lnTo>
                    <a:lnTo>
                      <a:pt x="73" y="35"/>
                    </a:lnTo>
                    <a:lnTo>
                      <a:pt x="74" y="32"/>
                    </a:lnTo>
                    <a:lnTo>
                      <a:pt x="75" y="28"/>
                    </a:lnTo>
                    <a:lnTo>
                      <a:pt x="74" y="25"/>
                    </a:lnTo>
                    <a:lnTo>
                      <a:pt x="74" y="22"/>
                    </a:lnTo>
                    <a:lnTo>
                      <a:pt x="72" y="20"/>
                    </a:lnTo>
                    <a:lnTo>
                      <a:pt x="71" y="19"/>
                    </a:lnTo>
                    <a:lnTo>
                      <a:pt x="68" y="17"/>
                    </a:lnTo>
                    <a:lnTo>
                      <a:pt x="65" y="17"/>
                    </a:lnTo>
                    <a:lnTo>
                      <a:pt x="62" y="17"/>
                    </a:lnTo>
                    <a:lnTo>
                      <a:pt x="43" y="17"/>
                    </a:lnTo>
                    <a:lnTo>
                      <a:pt x="24" y="104"/>
                    </a:lnTo>
                    <a:lnTo>
                      <a:pt x="0" y="104"/>
                    </a:lnTo>
                    <a:lnTo>
                      <a:pt x="23" y="0"/>
                    </a:lnTo>
                    <a:lnTo>
                      <a:pt x="74" y="0"/>
                    </a:lnTo>
                    <a:lnTo>
                      <a:pt x="82" y="1"/>
                    </a:lnTo>
                    <a:lnTo>
                      <a:pt x="88" y="3"/>
                    </a:lnTo>
                    <a:lnTo>
                      <a:pt x="92" y="7"/>
                    </a:lnTo>
                    <a:lnTo>
                      <a:pt x="96" y="11"/>
                    </a:lnTo>
                    <a:lnTo>
                      <a:pt x="97" y="17"/>
                    </a:lnTo>
                    <a:lnTo>
                      <a:pt x="98" y="22"/>
                    </a:lnTo>
                    <a:lnTo>
                      <a:pt x="98" y="27"/>
                    </a:lnTo>
                    <a:lnTo>
                      <a:pt x="97" y="32"/>
                    </a:lnTo>
                    <a:lnTo>
                      <a:pt x="95" y="40"/>
                    </a:lnTo>
                    <a:lnTo>
                      <a:pt x="91" y="46"/>
                    </a:lnTo>
                    <a:lnTo>
                      <a:pt x="87" y="51"/>
                    </a:lnTo>
                    <a:lnTo>
                      <a:pt x="81" y="56"/>
                    </a:lnTo>
                    <a:lnTo>
                      <a:pt x="75" y="59"/>
                    </a:lnTo>
                    <a:lnTo>
                      <a:pt x="68" y="62"/>
                    </a:lnTo>
                    <a:lnTo>
                      <a:pt x="61" y="64"/>
                    </a:lnTo>
                    <a:lnTo>
                      <a:pt x="53" y="6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9" name="Freeform 26"/>
              <p:cNvSpPr>
                <a:spLocks/>
              </p:cNvSpPr>
              <p:nvPr/>
            </p:nvSpPr>
            <p:spPr bwMode="auto">
              <a:xfrm>
                <a:off x="1005" y="574"/>
                <a:ext cx="115" cy="55"/>
              </a:xfrm>
              <a:custGeom>
                <a:avLst/>
                <a:gdLst>
                  <a:gd name="T0" fmla="*/ 0 w 115"/>
                  <a:gd name="T1" fmla="*/ 54 h 55"/>
                  <a:gd name="T2" fmla="*/ 0 w 115"/>
                  <a:gd name="T3" fmla="*/ 54 h 55"/>
                  <a:gd name="T4" fmla="*/ 2 w 115"/>
                  <a:gd name="T5" fmla="*/ 47 h 55"/>
                  <a:gd name="T6" fmla="*/ 4 w 115"/>
                  <a:gd name="T7" fmla="*/ 41 h 55"/>
                  <a:gd name="T8" fmla="*/ 7 w 115"/>
                  <a:gd name="T9" fmla="*/ 35 h 55"/>
                  <a:gd name="T10" fmla="*/ 10 w 115"/>
                  <a:gd name="T11" fmla="*/ 30 h 55"/>
                  <a:gd name="T12" fmla="*/ 13 w 115"/>
                  <a:gd name="T13" fmla="*/ 25 h 55"/>
                  <a:gd name="T14" fmla="*/ 16 w 115"/>
                  <a:gd name="T15" fmla="*/ 21 h 55"/>
                  <a:gd name="T16" fmla="*/ 20 w 115"/>
                  <a:gd name="T17" fmla="*/ 17 h 55"/>
                  <a:gd name="T18" fmla="*/ 25 w 115"/>
                  <a:gd name="T19" fmla="*/ 13 h 55"/>
                  <a:gd name="T20" fmla="*/ 29 w 115"/>
                  <a:gd name="T21" fmla="*/ 10 h 55"/>
                  <a:gd name="T22" fmla="*/ 34 w 115"/>
                  <a:gd name="T23" fmla="*/ 7 h 55"/>
                  <a:gd name="T24" fmla="*/ 39 w 115"/>
                  <a:gd name="T25" fmla="*/ 5 h 55"/>
                  <a:gd name="T26" fmla="*/ 45 w 115"/>
                  <a:gd name="T27" fmla="*/ 3 h 55"/>
                  <a:gd name="T28" fmla="*/ 50 w 115"/>
                  <a:gd name="T29" fmla="*/ 2 h 55"/>
                  <a:gd name="T30" fmla="*/ 56 w 115"/>
                  <a:gd name="T31" fmla="*/ 1 h 55"/>
                  <a:gd name="T32" fmla="*/ 62 w 115"/>
                  <a:gd name="T33" fmla="*/ 0 h 55"/>
                  <a:gd name="T34" fmla="*/ 68 w 115"/>
                  <a:gd name="T35" fmla="*/ 0 h 55"/>
                  <a:gd name="T36" fmla="*/ 74 w 115"/>
                  <a:gd name="T37" fmla="*/ 0 h 55"/>
                  <a:gd name="T38" fmla="*/ 80 w 115"/>
                  <a:gd name="T39" fmla="*/ 1 h 55"/>
                  <a:gd name="T40" fmla="*/ 85 w 115"/>
                  <a:gd name="T41" fmla="*/ 2 h 55"/>
                  <a:gd name="T42" fmla="*/ 89 w 115"/>
                  <a:gd name="T43" fmla="*/ 4 h 55"/>
                  <a:gd name="T44" fmla="*/ 94 w 115"/>
                  <a:gd name="T45" fmla="*/ 6 h 55"/>
                  <a:gd name="T46" fmla="*/ 98 w 115"/>
                  <a:gd name="T47" fmla="*/ 9 h 55"/>
                  <a:gd name="T48" fmla="*/ 102 w 115"/>
                  <a:gd name="T49" fmla="*/ 12 h 55"/>
                  <a:gd name="T50" fmla="*/ 105 w 115"/>
                  <a:gd name="T51" fmla="*/ 15 h 55"/>
                  <a:gd name="T52" fmla="*/ 107 w 115"/>
                  <a:gd name="T53" fmla="*/ 19 h 55"/>
                  <a:gd name="T54" fmla="*/ 110 w 115"/>
                  <a:gd name="T55" fmla="*/ 23 h 55"/>
                  <a:gd name="T56" fmla="*/ 111 w 115"/>
                  <a:gd name="T57" fmla="*/ 28 h 55"/>
                  <a:gd name="T58" fmla="*/ 113 w 115"/>
                  <a:gd name="T59" fmla="*/ 32 h 55"/>
                  <a:gd name="T60" fmla="*/ 114 w 115"/>
                  <a:gd name="T61" fmla="*/ 37 h 55"/>
                  <a:gd name="T62" fmla="*/ 114 w 115"/>
                  <a:gd name="T63" fmla="*/ 43 h 55"/>
                  <a:gd name="T64" fmla="*/ 113 w 115"/>
                  <a:gd name="T65" fmla="*/ 48 h 55"/>
                  <a:gd name="T66" fmla="*/ 112 w 115"/>
                  <a:gd name="T67" fmla="*/ 54 h 55"/>
                  <a:gd name="T68" fmla="*/ 112 w 115"/>
                  <a:gd name="T69" fmla="*/ 54 h 55"/>
                  <a:gd name="T70" fmla="*/ 88 w 115"/>
                  <a:gd name="T71" fmla="*/ 54 h 55"/>
                  <a:gd name="T72" fmla="*/ 88 w 115"/>
                  <a:gd name="T73" fmla="*/ 54 h 55"/>
                  <a:gd name="T74" fmla="*/ 89 w 115"/>
                  <a:gd name="T75" fmla="*/ 46 h 55"/>
                  <a:gd name="T76" fmla="*/ 90 w 115"/>
                  <a:gd name="T77" fmla="*/ 39 h 55"/>
                  <a:gd name="T78" fmla="*/ 88 w 115"/>
                  <a:gd name="T79" fmla="*/ 33 h 55"/>
                  <a:gd name="T80" fmla="*/ 86 w 115"/>
                  <a:gd name="T81" fmla="*/ 27 h 55"/>
                  <a:gd name="T82" fmla="*/ 83 w 115"/>
                  <a:gd name="T83" fmla="*/ 23 h 55"/>
                  <a:gd name="T84" fmla="*/ 78 w 115"/>
                  <a:gd name="T85" fmla="*/ 19 h 55"/>
                  <a:gd name="T86" fmla="*/ 72 w 115"/>
                  <a:gd name="T87" fmla="*/ 17 h 55"/>
                  <a:gd name="T88" fmla="*/ 65 w 115"/>
                  <a:gd name="T89" fmla="*/ 17 h 55"/>
                  <a:gd name="T90" fmla="*/ 57 w 115"/>
                  <a:gd name="T91" fmla="*/ 17 h 55"/>
                  <a:gd name="T92" fmla="*/ 50 w 115"/>
                  <a:gd name="T93" fmla="*/ 19 h 55"/>
                  <a:gd name="T94" fmla="*/ 44 w 115"/>
                  <a:gd name="T95" fmla="*/ 22 h 55"/>
                  <a:gd name="T96" fmla="*/ 38 w 115"/>
                  <a:gd name="T97" fmla="*/ 27 h 55"/>
                  <a:gd name="T98" fmla="*/ 33 w 115"/>
                  <a:gd name="T99" fmla="*/ 32 h 55"/>
                  <a:gd name="T100" fmla="*/ 29 w 115"/>
                  <a:gd name="T101" fmla="*/ 38 h 55"/>
                  <a:gd name="T102" fmla="*/ 27 w 115"/>
                  <a:gd name="T103" fmla="*/ 46 h 55"/>
                  <a:gd name="T104" fmla="*/ 24 w 115"/>
                  <a:gd name="T105" fmla="*/ 54 h 55"/>
                  <a:gd name="T106" fmla="*/ 24 w 115"/>
                  <a:gd name="T107" fmla="*/ 54 h 55"/>
                  <a:gd name="T108" fmla="*/ 0 w 115"/>
                  <a:gd name="T109" fmla="*/ 54 h 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5" h="55">
                    <a:moveTo>
                      <a:pt x="0" y="54"/>
                    </a:moveTo>
                    <a:lnTo>
                      <a:pt x="0" y="54"/>
                    </a:lnTo>
                    <a:lnTo>
                      <a:pt x="2" y="47"/>
                    </a:lnTo>
                    <a:lnTo>
                      <a:pt x="4" y="41"/>
                    </a:lnTo>
                    <a:lnTo>
                      <a:pt x="7" y="35"/>
                    </a:lnTo>
                    <a:lnTo>
                      <a:pt x="10" y="30"/>
                    </a:lnTo>
                    <a:lnTo>
                      <a:pt x="13" y="25"/>
                    </a:lnTo>
                    <a:lnTo>
                      <a:pt x="16" y="21"/>
                    </a:lnTo>
                    <a:lnTo>
                      <a:pt x="20" y="17"/>
                    </a:lnTo>
                    <a:lnTo>
                      <a:pt x="25" y="13"/>
                    </a:lnTo>
                    <a:lnTo>
                      <a:pt x="29" y="10"/>
                    </a:lnTo>
                    <a:lnTo>
                      <a:pt x="34" y="7"/>
                    </a:lnTo>
                    <a:lnTo>
                      <a:pt x="39" y="5"/>
                    </a:lnTo>
                    <a:lnTo>
                      <a:pt x="45" y="3"/>
                    </a:lnTo>
                    <a:lnTo>
                      <a:pt x="50" y="2"/>
                    </a:lnTo>
                    <a:lnTo>
                      <a:pt x="56" y="1"/>
                    </a:lnTo>
                    <a:lnTo>
                      <a:pt x="62" y="0"/>
                    </a:lnTo>
                    <a:lnTo>
                      <a:pt x="68" y="0"/>
                    </a:lnTo>
                    <a:lnTo>
                      <a:pt x="74" y="0"/>
                    </a:lnTo>
                    <a:lnTo>
                      <a:pt x="80" y="1"/>
                    </a:lnTo>
                    <a:lnTo>
                      <a:pt x="85" y="2"/>
                    </a:lnTo>
                    <a:lnTo>
                      <a:pt x="89" y="4"/>
                    </a:lnTo>
                    <a:lnTo>
                      <a:pt x="94" y="6"/>
                    </a:lnTo>
                    <a:lnTo>
                      <a:pt x="98" y="9"/>
                    </a:lnTo>
                    <a:lnTo>
                      <a:pt x="102" y="12"/>
                    </a:lnTo>
                    <a:lnTo>
                      <a:pt x="105" y="15"/>
                    </a:lnTo>
                    <a:lnTo>
                      <a:pt x="107" y="19"/>
                    </a:lnTo>
                    <a:lnTo>
                      <a:pt x="110" y="23"/>
                    </a:lnTo>
                    <a:lnTo>
                      <a:pt x="111" y="28"/>
                    </a:lnTo>
                    <a:lnTo>
                      <a:pt x="113" y="32"/>
                    </a:lnTo>
                    <a:lnTo>
                      <a:pt x="114" y="37"/>
                    </a:lnTo>
                    <a:lnTo>
                      <a:pt x="114" y="43"/>
                    </a:lnTo>
                    <a:lnTo>
                      <a:pt x="113" y="48"/>
                    </a:lnTo>
                    <a:lnTo>
                      <a:pt x="112" y="54"/>
                    </a:lnTo>
                    <a:lnTo>
                      <a:pt x="88" y="54"/>
                    </a:lnTo>
                    <a:lnTo>
                      <a:pt x="89" y="46"/>
                    </a:lnTo>
                    <a:lnTo>
                      <a:pt x="90" y="39"/>
                    </a:lnTo>
                    <a:lnTo>
                      <a:pt x="88" y="33"/>
                    </a:lnTo>
                    <a:lnTo>
                      <a:pt x="86" y="27"/>
                    </a:lnTo>
                    <a:lnTo>
                      <a:pt x="83" y="23"/>
                    </a:lnTo>
                    <a:lnTo>
                      <a:pt x="78" y="19"/>
                    </a:lnTo>
                    <a:lnTo>
                      <a:pt x="72" y="17"/>
                    </a:lnTo>
                    <a:lnTo>
                      <a:pt x="65" y="17"/>
                    </a:lnTo>
                    <a:lnTo>
                      <a:pt x="57" y="17"/>
                    </a:lnTo>
                    <a:lnTo>
                      <a:pt x="50" y="19"/>
                    </a:lnTo>
                    <a:lnTo>
                      <a:pt x="44" y="22"/>
                    </a:lnTo>
                    <a:lnTo>
                      <a:pt x="38" y="27"/>
                    </a:lnTo>
                    <a:lnTo>
                      <a:pt x="33" y="32"/>
                    </a:lnTo>
                    <a:lnTo>
                      <a:pt x="29" y="38"/>
                    </a:lnTo>
                    <a:lnTo>
                      <a:pt x="27" y="46"/>
                    </a:lnTo>
                    <a:lnTo>
                      <a:pt x="24" y="54"/>
                    </a:lnTo>
                    <a:lnTo>
                      <a:pt x="0" y="5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0" name="Freeform 27"/>
              <p:cNvSpPr>
                <a:spLocks/>
              </p:cNvSpPr>
              <p:nvPr/>
            </p:nvSpPr>
            <p:spPr bwMode="auto">
              <a:xfrm>
                <a:off x="1003" y="629"/>
                <a:ext cx="116" cy="54"/>
              </a:xfrm>
              <a:custGeom>
                <a:avLst/>
                <a:gdLst>
                  <a:gd name="T0" fmla="*/ 1 w 116"/>
                  <a:gd name="T1" fmla="*/ 0 h 54"/>
                  <a:gd name="T2" fmla="*/ 1 w 116"/>
                  <a:gd name="T3" fmla="*/ 5 h 54"/>
                  <a:gd name="T4" fmla="*/ 0 w 116"/>
                  <a:gd name="T5" fmla="*/ 10 h 54"/>
                  <a:gd name="T6" fmla="*/ 0 w 116"/>
                  <a:gd name="T7" fmla="*/ 16 h 54"/>
                  <a:gd name="T8" fmla="*/ 1 w 116"/>
                  <a:gd name="T9" fmla="*/ 21 h 54"/>
                  <a:gd name="T10" fmla="*/ 2 w 116"/>
                  <a:gd name="T11" fmla="*/ 25 h 54"/>
                  <a:gd name="T12" fmla="*/ 4 w 116"/>
                  <a:gd name="T13" fmla="*/ 29 h 54"/>
                  <a:gd name="T14" fmla="*/ 6 w 116"/>
                  <a:gd name="T15" fmla="*/ 33 h 54"/>
                  <a:gd name="T16" fmla="*/ 9 w 116"/>
                  <a:gd name="T17" fmla="*/ 37 h 54"/>
                  <a:gd name="T18" fmla="*/ 12 w 116"/>
                  <a:gd name="T19" fmla="*/ 41 h 54"/>
                  <a:gd name="T20" fmla="*/ 16 w 116"/>
                  <a:gd name="T21" fmla="*/ 44 h 54"/>
                  <a:gd name="T22" fmla="*/ 20 w 116"/>
                  <a:gd name="T23" fmla="*/ 47 h 54"/>
                  <a:gd name="T24" fmla="*/ 24 w 116"/>
                  <a:gd name="T25" fmla="*/ 49 h 54"/>
                  <a:gd name="T26" fmla="*/ 29 w 116"/>
                  <a:gd name="T27" fmla="*/ 51 h 54"/>
                  <a:gd name="T28" fmla="*/ 35 w 116"/>
                  <a:gd name="T29" fmla="*/ 52 h 54"/>
                  <a:gd name="T30" fmla="*/ 40 w 116"/>
                  <a:gd name="T31" fmla="*/ 53 h 54"/>
                  <a:gd name="T32" fmla="*/ 47 w 116"/>
                  <a:gd name="T33" fmla="*/ 53 h 54"/>
                  <a:gd name="T34" fmla="*/ 53 w 116"/>
                  <a:gd name="T35" fmla="*/ 53 h 54"/>
                  <a:gd name="T36" fmla="*/ 59 w 116"/>
                  <a:gd name="T37" fmla="*/ 52 h 54"/>
                  <a:gd name="T38" fmla="*/ 65 w 116"/>
                  <a:gd name="T39" fmla="*/ 51 h 54"/>
                  <a:gd name="T40" fmla="*/ 70 w 116"/>
                  <a:gd name="T41" fmla="*/ 50 h 54"/>
                  <a:gd name="T42" fmla="*/ 76 w 116"/>
                  <a:gd name="T43" fmla="*/ 48 h 54"/>
                  <a:gd name="T44" fmla="*/ 81 w 116"/>
                  <a:gd name="T45" fmla="*/ 46 h 54"/>
                  <a:gd name="T46" fmla="*/ 86 w 116"/>
                  <a:gd name="T47" fmla="*/ 44 h 54"/>
                  <a:gd name="T48" fmla="*/ 90 w 116"/>
                  <a:gd name="T49" fmla="*/ 40 h 54"/>
                  <a:gd name="T50" fmla="*/ 94 w 116"/>
                  <a:gd name="T51" fmla="*/ 37 h 54"/>
                  <a:gd name="T52" fmla="*/ 98 w 116"/>
                  <a:gd name="T53" fmla="*/ 33 h 54"/>
                  <a:gd name="T54" fmla="*/ 102 w 116"/>
                  <a:gd name="T55" fmla="*/ 29 h 54"/>
                  <a:gd name="T56" fmla="*/ 105 w 116"/>
                  <a:gd name="T57" fmla="*/ 24 h 54"/>
                  <a:gd name="T58" fmla="*/ 108 w 116"/>
                  <a:gd name="T59" fmla="*/ 19 h 54"/>
                  <a:gd name="T60" fmla="*/ 111 w 116"/>
                  <a:gd name="T61" fmla="*/ 13 h 54"/>
                  <a:gd name="T62" fmla="*/ 113 w 116"/>
                  <a:gd name="T63" fmla="*/ 7 h 54"/>
                  <a:gd name="T64" fmla="*/ 115 w 116"/>
                  <a:gd name="T65" fmla="*/ 0 h 54"/>
                  <a:gd name="T66" fmla="*/ 91 w 116"/>
                  <a:gd name="T67" fmla="*/ 0 h 54"/>
                  <a:gd name="T68" fmla="*/ 88 w 116"/>
                  <a:gd name="T69" fmla="*/ 8 h 54"/>
                  <a:gd name="T70" fmla="*/ 85 w 116"/>
                  <a:gd name="T71" fmla="*/ 15 h 54"/>
                  <a:gd name="T72" fmla="*/ 82 w 116"/>
                  <a:gd name="T73" fmla="*/ 22 h 54"/>
                  <a:gd name="T74" fmla="*/ 77 w 116"/>
                  <a:gd name="T75" fmla="*/ 27 h 54"/>
                  <a:gd name="T76" fmla="*/ 71 w 116"/>
                  <a:gd name="T77" fmla="*/ 31 h 54"/>
                  <a:gd name="T78" fmla="*/ 65 w 116"/>
                  <a:gd name="T79" fmla="*/ 34 h 54"/>
                  <a:gd name="T80" fmla="*/ 58 w 116"/>
                  <a:gd name="T81" fmla="*/ 36 h 54"/>
                  <a:gd name="T82" fmla="*/ 50 w 116"/>
                  <a:gd name="T83" fmla="*/ 37 h 54"/>
                  <a:gd name="T84" fmla="*/ 42 w 116"/>
                  <a:gd name="T85" fmla="*/ 36 h 54"/>
                  <a:gd name="T86" fmla="*/ 36 w 116"/>
                  <a:gd name="T87" fmla="*/ 33 h 54"/>
                  <a:gd name="T88" fmla="*/ 31 w 116"/>
                  <a:gd name="T89" fmla="*/ 30 h 54"/>
                  <a:gd name="T90" fmla="*/ 28 w 116"/>
                  <a:gd name="T91" fmla="*/ 26 h 54"/>
                  <a:gd name="T92" fmla="*/ 25 w 116"/>
                  <a:gd name="T93" fmla="*/ 20 h 54"/>
                  <a:gd name="T94" fmla="*/ 24 w 116"/>
                  <a:gd name="T95" fmla="*/ 14 h 54"/>
                  <a:gd name="T96" fmla="*/ 24 w 116"/>
                  <a:gd name="T97" fmla="*/ 7 h 54"/>
                  <a:gd name="T98" fmla="*/ 25 w 116"/>
                  <a:gd name="T99" fmla="*/ 0 h 54"/>
                  <a:gd name="T100" fmla="*/ 1 w 116"/>
                  <a:gd name="T101" fmla="*/ 0 h 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6" h="54">
                    <a:moveTo>
                      <a:pt x="1" y="0"/>
                    </a:moveTo>
                    <a:lnTo>
                      <a:pt x="1" y="5"/>
                    </a:lnTo>
                    <a:lnTo>
                      <a:pt x="0" y="10"/>
                    </a:lnTo>
                    <a:lnTo>
                      <a:pt x="0" y="16"/>
                    </a:lnTo>
                    <a:lnTo>
                      <a:pt x="1" y="21"/>
                    </a:lnTo>
                    <a:lnTo>
                      <a:pt x="2" y="25"/>
                    </a:lnTo>
                    <a:lnTo>
                      <a:pt x="4" y="29"/>
                    </a:lnTo>
                    <a:lnTo>
                      <a:pt x="6" y="33"/>
                    </a:lnTo>
                    <a:lnTo>
                      <a:pt x="9" y="37"/>
                    </a:lnTo>
                    <a:lnTo>
                      <a:pt x="12" y="41"/>
                    </a:lnTo>
                    <a:lnTo>
                      <a:pt x="16" y="44"/>
                    </a:lnTo>
                    <a:lnTo>
                      <a:pt x="20" y="47"/>
                    </a:lnTo>
                    <a:lnTo>
                      <a:pt x="24" y="49"/>
                    </a:lnTo>
                    <a:lnTo>
                      <a:pt x="29" y="51"/>
                    </a:lnTo>
                    <a:lnTo>
                      <a:pt x="35" y="52"/>
                    </a:lnTo>
                    <a:lnTo>
                      <a:pt x="40" y="53"/>
                    </a:lnTo>
                    <a:lnTo>
                      <a:pt x="47" y="53"/>
                    </a:lnTo>
                    <a:lnTo>
                      <a:pt x="53" y="53"/>
                    </a:lnTo>
                    <a:lnTo>
                      <a:pt x="59" y="52"/>
                    </a:lnTo>
                    <a:lnTo>
                      <a:pt x="65" y="51"/>
                    </a:lnTo>
                    <a:lnTo>
                      <a:pt x="70" y="50"/>
                    </a:lnTo>
                    <a:lnTo>
                      <a:pt x="76" y="48"/>
                    </a:lnTo>
                    <a:lnTo>
                      <a:pt x="81" y="46"/>
                    </a:lnTo>
                    <a:lnTo>
                      <a:pt x="86" y="44"/>
                    </a:lnTo>
                    <a:lnTo>
                      <a:pt x="90" y="40"/>
                    </a:lnTo>
                    <a:lnTo>
                      <a:pt x="94" y="37"/>
                    </a:lnTo>
                    <a:lnTo>
                      <a:pt x="98" y="33"/>
                    </a:lnTo>
                    <a:lnTo>
                      <a:pt x="102" y="29"/>
                    </a:lnTo>
                    <a:lnTo>
                      <a:pt x="105" y="24"/>
                    </a:lnTo>
                    <a:lnTo>
                      <a:pt x="108" y="19"/>
                    </a:lnTo>
                    <a:lnTo>
                      <a:pt x="111" y="13"/>
                    </a:lnTo>
                    <a:lnTo>
                      <a:pt x="113" y="7"/>
                    </a:lnTo>
                    <a:lnTo>
                      <a:pt x="115" y="0"/>
                    </a:lnTo>
                    <a:lnTo>
                      <a:pt x="91" y="0"/>
                    </a:lnTo>
                    <a:lnTo>
                      <a:pt x="88" y="8"/>
                    </a:lnTo>
                    <a:lnTo>
                      <a:pt x="85" y="15"/>
                    </a:lnTo>
                    <a:lnTo>
                      <a:pt x="82" y="22"/>
                    </a:lnTo>
                    <a:lnTo>
                      <a:pt x="77" y="27"/>
                    </a:lnTo>
                    <a:lnTo>
                      <a:pt x="71" y="31"/>
                    </a:lnTo>
                    <a:lnTo>
                      <a:pt x="65" y="34"/>
                    </a:lnTo>
                    <a:lnTo>
                      <a:pt x="58" y="36"/>
                    </a:lnTo>
                    <a:lnTo>
                      <a:pt x="50" y="37"/>
                    </a:lnTo>
                    <a:lnTo>
                      <a:pt x="42" y="36"/>
                    </a:lnTo>
                    <a:lnTo>
                      <a:pt x="36" y="33"/>
                    </a:lnTo>
                    <a:lnTo>
                      <a:pt x="31" y="30"/>
                    </a:lnTo>
                    <a:lnTo>
                      <a:pt x="28" y="26"/>
                    </a:lnTo>
                    <a:lnTo>
                      <a:pt x="25" y="20"/>
                    </a:lnTo>
                    <a:lnTo>
                      <a:pt x="24" y="14"/>
                    </a:lnTo>
                    <a:lnTo>
                      <a:pt x="24" y="7"/>
                    </a:lnTo>
                    <a:lnTo>
                      <a:pt x="25" y="0"/>
                    </a:lnTo>
                    <a:lnTo>
                      <a:pt x="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1" name="Freeform 28"/>
              <p:cNvSpPr>
                <a:spLocks/>
              </p:cNvSpPr>
              <p:nvPr/>
            </p:nvSpPr>
            <p:spPr bwMode="auto">
              <a:xfrm>
                <a:off x="1119"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6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7 w 93"/>
                  <a:gd name="T67" fmla="*/ 25 h 105"/>
                  <a:gd name="T68" fmla="*/ 20 w 93"/>
                  <a:gd name="T69" fmla="*/ 14 h 105"/>
                  <a:gd name="T70" fmla="*/ 29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4" y="17"/>
                    </a:lnTo>
                    <a:lnTo>
                      <a:pt x="70" y="17"/>
                    </a:lnTo>
                    <a:lnTo>
                      <a:pt x="66" y="17"/>
                    </a:lnTo>
                    <a:lnTo>
                      <a:pt x="63" y="17"/>
                    </a:lnTo>
                    <a:lnTo>
                      <a:pt x="58" y="17"/>
                    </a:lnTo>
                    <a:lnTo>
                      <a:pt x="54" y="17"/>
                    </a:lnTo>
                    <a:lnTo>
                      <a:pt x="51" y="18"/>
                    </a:lnTo>
                    <a:lnTo>
                      <a:pt x="48" y="19"/>
                    </a:lnTo>
                    <a:lnTo>
                      <a:pt x="46" y="20"/>
                    </a:lnTo>
                    <a:lnTo>
                      <a:pt x="45" y="21"/>
                    </a:lnTo>
                    <a:lnTo>
                      <a:pt x="44" y="22"/>
                    </a:lnTo>
                    <a:lnTo>
                      <a:pt x="43" y="24"/>
                    </a:lnTo>
                    <a:lnTo>
                      <a:pt x="43" y="27"/>
                    </a:lnTo>
                    <a:lnTo>
                      <a:pt x="44" y="30"/>
                    </a:lnTo>
                    <a:lnTo>
                      <a:pt x="46"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1" y="75"/>
                    </a:lnTo>
                    <a:lnTo>
                      <a:pt x="81" y="79"/>
                    </a:lnTo>
                    <a:lnTo>
                      <a:pt x="80" y="84"/>
                    </a:lnTo>
                    <a:lnTo>
                      <a:pt x="78" y="89"/>
                    </a:lnTo>
                    <a:lnTo>
                      <a:pt x="74" y="93"/>
                    </a:lnTo>
                    <a:lnTo>
                      <a:pt x="69" y="97"/>
                    </a:lnTo>
                    <a:lnTo>
                      <a:pt x="63" y="100"/>
                    </a:lnTo>
                    <a:lnTo>
                      <a:pt x="55" y="102"/>
                    </a:lnTo>
                    <a:lnTo>
                      <a:pt x="46" y="103"/>
                    </a:lnTo>
                    <a:lnTo>
                      <a:pt x="36" y="104"/>
                    </a:lnTo>
                    <a:lnTo>
                      <a:pt x="0" y="104"/>
                    </a:lnTo>
                    <a:lnTo>
                      <a:pt x="4" y="87"/>
                    </a:lnTo>
                    <a:lnTo>
                      <a:pt x="33" y="87"/>
                    </a:lnTo>
                    <a:lnTo>
                      <a:pt x="36" y="87"/>
                    </a:lnTo>
                    <a:lnTo>
                      <a:pt x="40" y="87"/>
                    </a:lnTo>
                    <a:lnTo>
                      <a:pt x="43" y="87"/>
                    </a:lnTo>
                    <a:lnTo>
                      <a:pt x="46" y="86"/>
                    </a:lnTo>
                    <a:lnTo>
                      <a:pt x="49" y="86"/>
                    </a:lnTo>
                    <a:lnTo>
                      <a:pt x="51" y="84"/>
                    </a:lnTo>
                    <a:lnTo>
                      <a:pt x="53"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5" y="45"/>
                    </a:lnTo>
                    <a:lnTo>
                      <a:pt x="22" y="41"/>
                    </a:lnTo>
                    <a:lnTo>
                      <a:pt x="19" y="37"/>
                    </a:lnTo>
                    <a:lnTo>
                      <a:pt x="17" y="33"/>
                    </a:lnTo>
                    <a:lnTo>
                      <a:pt x="16" y="29"/>
                    </a:lnTo>
                    <a:lnTo>
                      <a:pt x="17" y="25"/>
                    </a:lnTo>
                    <a:lnTo>
                      <a:pt x="18" y="19"/>
                    </a:lnTo>
                    <a:lnTo>
                      <a:pt x="20" y="14"/>
                    </a:lnTo>
                    <a:lnTo>
                      <a:pt x="24" y="10"/>
                    </a:lnTo>
                    <a:lnTo>
                      <a:pt x="29" y="7"/>
                    </a:lnTo>
                    <a:lnTo>
                      <a:pt x="35" y="4"/>
                    </a:lnTo>
                    <a:lnTo>
                      <a:pt x="42" y="2"/>
                    </a:lnTo>
                    <a:lnTo>
                      <a:pt x="50" y="1"/>
                    </a:lnTo>
                    <a:lnTo>
                      <a:pt x="60" y="0"/>
                    </a:lnTo>
                    <a:lnTo>
                      <a:pt x="61"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2" name="Freeform 29"/>
              <p:cNvSpPr>
                <a:spLocks/>
              </p:cNvSpPr>
              <p:nvPr/>
            </p:nvSpPr>
            <p:spPr bwMode="auto">
              <a:xfrm>
                <a:off x="1218" y="575"/>
                <a:ext cx="93" cy="104"/>
              </a:xfrm>
              <a:custGeom>
                <a:avLst/>
                <a:gdLst>
                  <a:gd name="T0" fmla="*/ 131 w 92"/>
                  <a:gd name="T1" fmla="*/ 17 h 105"/>
                  <a:gd name="T2" fmla="*/ 99 w 92"/>
                  <a:gd name="T3" fmla="*/ 17 h 105"/>
                  <a:gd name="T4" fmla="*/ 37 w 92"/>
                  <a:gd name="T5" fmla="*/ 60 h 105"/>
                  <a:gd name="T6" fmla="*/ 14 w 92"/>
                  <a:gd name="T7" fmla="*/ 60 h 105"/>
                  <a:gd name="T8" fmla="*/ 32 w 92"/>
                  <a:gd name="T9" fmla="*/ 17 h 105"/>
                  <a:gd name="T10" fmla="*/ 0 w 92"/>
                  <a:gd name="T11" fmla="*/ 17 h 105"/>
                  <a:gd name="T12" fmla="*/ 4 w 92"/>
                  <a:gd name="T13" fmla="*/ 0 h 105"/>
                  <a:gd name="T14" fmla="*/ 135 w 92"/>
                  <a:gd name="T15" fmla="*/ 0 h 105"/>
                  <a:gd name="T16" fmla="*/ 131 w 92"/>
                  <a:gd name="T17" fmla="*/ 1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2" h="105">
                    <a:moveTo>
                      <a:pt x="87" y="17"/>
                    </a:moveTo>
                    <a:lnTo>
                      <a:pt x="55" y="17"/>
                    </a:lnTo>
                    <a:lnTo>
                      <a:pt x="37" y="104"/>
                    </a:lnTo>
                    <a:lnTo>
                      <a:pt x="14" y="104"/>
                    </a:lnTo>
                    <a:lnTo>
                      <a:pt x="32" y="17"/>
                    </a:lnTo>
                    <a:lnTo>
                      <a:pt x="0" y="17"/>
                    </a:lnTo>
                    <a:lnTo>
                      <a:pt x="4" y="0"/>
                    </a:lnTo>
                    <a:lnTo>
                      <a:pt x="91"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3" name="Freeform 30"/>
              <p:cNvSpPr>
                <a:spLocks/>
              </p:cNvSpPr>
              <p:nvPr/>
            </p:nvSpPr>
            <p:spPr bwMode="auto">
              <a:xfrm>
                <a:off x="1276" y="575"/>
                <a:ext cx="107" cy="104"/>
              </a:xfrm>
              <a:custGeom>
                <a:avLst/>
                <a:gdLst>
                  <a:gd name="T0" fmla="*/ 37 w 107"/>
                  <a:gd name="T1" fmla="*/ 60 h 105"/>
                  <a:gd name="T2" fmla="*/ 46 w 107"/>
                  <a:gd name="T3" fmla="*/ 52 h 105"/>
                  <a:gd name="T4" fmla="*/ 80 w 107"/>
                  <a:gd name="T5" fmla="*/ 52 h 105"/>
                  <a:gd name="T6" fmla="*/ 70 w 107"/>
                  <a:gd name="T7" fmla="*/ 21 h 105"/>
                  <a:gd name="T8" fmla="*/ 24 w 107"/>
                  <a:gd name="T9" fmla="*/ 60 h 105"/>
                  <a:gd name="T10" fmla="*/ 0 w 107"/>
                  <a:gd name="T11" fmla="*/ 60 h 105"/>
                  <a:gd name="T12" fmla="*/ 61 w 107"/>
                  <a:gd name="T13" fmla="*/ 0 h 105"/>
                  <a:gd name="T14" fmla="*/ 89 w 107"/>
                  <a:gd name="T15" fmla="*/ 0 h 105"/>
                  <a:gd name="T16" fmla="*/ 106 w 107"/>
                  <a:gd name="T17" fmla="*/ 60 h 105"/>
                  <a:gd name="T18" fmla="*/ 37 w 107"/>
                  <a:gd name="T19" fmla="*/ 60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05">
                    <a:moveTo>
                      <a:pt x="37" y="104"/>
                    </a:moveTo>
                    <a:lnTo>
                      <a:pt x="46" y="87"/>
                    </a:lnTo>
                    <a:lnTo>
                      <a:pt x="80" y="87"/>
                    </a:lnTo>
                    <a:lnTo>
                      <a:pt x="70" y="21"/>
                    </a:lnTo>
                    <a:lnTo>
                      <a:pt x="24" y="104"/>
                    </a:lnTo>
                    <a:lnTo>
                      <a:pt x="0" y="104"/>
                    </a:lnTo>
                    <a:lnTo>
                      <a:pt x="61" y="0"/>
                    </a:lnTo>
                    <a:lnTo>
                      <a:pt x="89" y="0"/>
                    </a:lnTo>
                    <a:lnTo>
                      <a:pt x="106" y="104"/>
                    </a:lnTo>
                    <a:lnTo>
                      <a:pt x="37"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4" name="Freeform 31"/>
              <p:cNvSpPr>
                <a:spLocks/>
              </p:cNvSpPr>
              <p:nvPr/>
            </p:nvSpPr>
            <p:spPr bwMode="auto">
              <a:xfrm>
                <a:off x="1396" y="575"/>
                <a:ext cx="76" cy="104"/>
              </a:xfrm>
              <a:custGeom>
                <a:avLst/>
                <a:gdLst>
                  <a:gd name="T0" fmla="*/ 71 w 76"/>
                  <a:gd name="T1" fmla="*/ 60 h 105"/>
                  <a:gd name="T2" fmla="*/ 0 w 76"/>
                  <a:gd name="T3" fmla="*/ 60 h 105"/>
                  <a:gd name="T4" fmla="*/ 22 w 76"/>
                  <a:gd name="T5" fmla="*/ 0 h 105"/>
                  <a:gd name="T6" fmla="*/ 46 w 76"/>
                  <a:gd name="T7" fmla="*/ 0 h 105"/>
                  <a:gd name="T8" fmla="*/ 27 w 76"/>
                  <a:gd name="T9" fmla="*/ 52 h 105"/>
                  <a:gd name="T10" fmla="*/ 75 w 76"/>
                  <a:gd name="T11" fmla="*/ 52 h 105"/>
                  <a:gd name="T12" fmla="*/ 71 w 76"/>
                  <a:gd name="T13" fmla="*/ 60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05">
                    <a:moveTo>
                      <a:pt x="71" y="104"/>
                    </a:moveTo>
                    <a:lnTo>
                      <a:pt x="0" y="104"/>
                    </a:lnTo>
                    <a:lnTo>
                      <a:pt x="22" y="0"/>
                    </a:lnTo>
                    <a:lnTo>
                      <a:pt x="46" y="0"/>
                    </a:lnTo>
                    <a:lnTo>
                      <a:pt x="27" y="87"/>
                    </a:lnTo>
                    <a:lnTo>
                      <a:pt x="75" y="87"/>
                    </a:lnTo>
                    <a:lnTo>
                      <a:pt x="71"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5" name="Freeform 32"/>
              <p:cNvSpPr>
                <a:spLocks/>
              </p:cNvSpPr>
              <p:nvPr/>
            </p:nvSpPr>
            <p:spPr bwMode="auto">
              <a:xfrm>
                <a:off x="1510"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5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6 w 93"/>
                  <a:gd name="T67" fmla="*/ 25 h 105"/>
                  <a:gd name="T68" fmla="*/ 20 w 93"/>
                  <a:gd name="T69" fmla="*/ 14 h 105"/>
                  <a:gd name="T70" fmla="*/ 28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5" y="17"/>
                    </a:lnTo>
                    <a:lnTo>
                      <a:pt x="70" y="17"/>
                    </a:lnTo>
                    <a:lnTo>
                      <a:pt x="66" y="17"/>
                    </a:lnTo>
                    <a:lnTo>
                      <a:pt x="63" y="17"/>
                    </a:lnTo>
                    <a:lnTo>
                      <a:pt x="58" y="17"/>
                    </a:lnTo>
                    <a:lnTo>
                      <a:pt x="54" y="17"/>
                    </a:lnTo>
                    <a:lnTo>
                      <a:pt x="51" y="18"/>
                    </a:lnTo>
                    <a:lnTo>
                      <a:pt x="49" y="19"/>
                    </a:lnTo>
                    <a:lnTo>
                      <a:pt x="46" y="20"/>
                    </a:lnTo>
                    <a:lnTo>
                      <a:pt x="45" y="21"/>
                    </a:lnTo>
                    <a:lnTo>
                      <a:pt x="44" y="22"/>
                    </a:lnTo>
                    <a:lnTo>
                      <a:pt x="43" y="24"/>
                    </a:lnTo>
                    <a:lnTo>
                      <a:pt x="43" y="27"/>
                    </a:lnTo>
                    <a:lnTo>
                      <a:pt x="44" y="30"/>
                    </a:lnTo>
                    <a:lnTo>
                      <a:pt x="45"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2" y="75"/>
                    </a:lnTo>
                    <a:lnTo>
                      <a:pt x="81" y="79"/>
                    </a:lnTo>
                    <a:lnTo>
                      <a:pt x="80" y="84"/>
                    </a:lnTo>
                    <a:lnTo>
                      <a:pt x="78" y="89"/>
                    </a:lnTo>
                    <a:lnTo>
                      <a:pt x="74" y="93"/>
                    </a:lnTo>
                    <a:lnTo>
                      <a:pt x="69" y="97"/>
                    </a:lnTo>
                    <a:lnTo>
                      <a:pt x="63" y="100"/>
                    </a:lnTo>
                    <a:lnTo>
                      <a:pt x="56" y="102"/>
                    </a:lnTo>
                    <a:lnTo>
                      <a:pt x="47" y="103"/>
                    </a:lnTo>
                    <a:lnTo>
                      <a:pt x="36" y="104"/>
                    </a:lnTo>
                    <a:lnTo>
                      <a:pt x="0" y="104"/>
                    </a:lnTo>
                    <a:lnTo>
                      <a:pt x="4" y="87"/>
                    </a:lnTo>
                    <a:lnTo>
                      <a:pt x="33" y="87"/>
                    </a:lnTo>
                    <a:lnTo>
                      <a:pt x="36" y="87"/>
                    </a:lnTo>
                    <a:lnTo>
                      <a:pt x="40" y="87"/>
                    </a:lnTo>
                    <a:lnTo>
                      <a:pt x="43" y="87"/>
                    </a:lnTo>
                    <a:lnTo>
                      <a:pt x="47" y="86"/>
                    </a:lnTo>
                    <a:lnTo>
                      <a:pt x="49" y="86"/>
                    </a:lnTo>
                    <a:lnTo>
                      <a:pt x="52" y="84"/>
                    </a:lnTo>
                    <a:lnTo>
                      <a:pt x="54"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4" y="45"/>
                    </a:lnTo>
                    <a:lnTo>
                      <a:pt x="22" y="41"/>
                    </a:lnTo>
                    <a:lnTo>
                      <a:pt x="19" y="37"/>
                    </a:lnTo>
                    <a:lnTo>
                      <a:pt x="17" y="33"/>
                    </a:lnTo>
                    <a:lnTo>
                      <a:pt x="16" y="29"/>
                    </a:lnTo>
                    <a:lnTo>
                      <a:pt x="16" y="25"/>
                    </a:lnTo>
                    <a:lnTo>
                      <a:pt x="18" y="19"/>
                    </a:lnTo>
                    <a:lnTo>
                      <a:pt x="20" y="14"/>
                    </a:lnTo>
                    <a:lnTo>
                      <a:pt x="24" y="10"/>
                    </a:lnTo>
                    <a:lnTo>
                      <a:pt x="28" y="7"/>
                    </a:lnTo>
                    <a:lnTo>
                      <a:pt x="34" y="4"/>
                    </a:lnTo>
                    <a:lnTo>
                      <a:pt x="42" y="2"/>
                    </a:lnTo>
                    <a:lnTo>
                      <a:pt x="50" y="1"/>
                    </a:lnTo>
                    <a:lnTo>
                      <a:pt x="60" y="0"/>
                    </a:lnTo>
                    <a:lnTo>
                      <a:pt x="62"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6" name="Freeform 33"/>
              <p:cNvSpPr>
                <a:spLocks/>
              </p:cNvSpPr>
              <p:nvPr/>
            </p:nvSpPr>
            <p:spPr bwMode="auto">
              <a:xfrm>
                <a:off x="1600" y="575"/>
                <a:ext cx="100" cy="104"/>
              </a:xfrm>
              <a:custGeom>
                <a:avLst/>
                <a:gdLst>
                  <a:gd name="T0" fmla="*/ 96 w 100"/>
                  <a:gd name="T1" fmla="*/ 17 h 105"/>
                  <a:gd name="T2" fmla="*/ 42 w 100"/>
                  <a:gd name="T3" fmla="*/ 17 h 105"/>
                  <a:gd name="T4" fmla="*/ 37 w 100"/>
                  <a:gd name="T5" fmla="*/ 44 h 105"/>
                  <a:gd name="T6" fmla="*/ 83 w 100"/>
                  <a:gd name="T7" fmla="*/ 44 h 105"/>
                  <a:gd name="T8" fmla="*/ 80 w 100"/>
                  <a:gd name="T9" fmla="*/ 52 h 105"/>
                  <a:gd name="T10" fmla="*/ 33 w 100"/>
                  <a:gd name="T11" fmla="*/ 52 h 105"/>
                  <a:gd name="T12" fmla="*/ 27 w 100"/>
                  <a:gd name="T13" fmla="*/ 52 h 105"/>
                  <a:gd name="T14" fmla="*/ 80 w 100"/>
                  <a:gd name="T15" fmla="*/ 52 h 105"/>
                  <a:gd name="T16" fmla="*/ 77 w 100"/>
                  <a:gd name="T17" fmla="*/ 60 h 105"/>
                  <a:gd name="T18" fmla="*/ 0 w 100"/>
                  <a:gd name="T19" fmla="*/ 60 h 105"/>
                  <a:gd name="T20" fmla="*/ 23 w 100"/>
                  <a:gd name="T21" fmla="*/ 0 h 105"/>
                  <a:gd name="T22" fmla="*/ 99 w 100"/>
                  <a:gd name="T23" fmla="*/ 0 h 105"/>
                  <a:gd name="T24" fmla="*/ 96 w 100"/>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 h="105">
                    <a:moveTo>
                      <a:pt x="96" y="17"/>
                    </a:moveTo>
                    <a:lnTo>
                      <a:pt x="42" y="17"/>
                    </a:lnTo>
                    <a:lnTo>
                      <a:pt x="37" y="44"/>
                    </a:lnTo>
                    <a:lnTo>
                      <a:pt x="83" y="44"/>
                    </a:lnTo>
                    <a:lnTo>
                      <a:pt x="80" y="59"/>
                    </a:lnTo>
                    <a:lnTo>
                      <a:pt x="33" y="59"/>
                    </a:lnTo>
                    <a:lnTo>
                      <a:pt x="27" y="87"/>
                    </a:lnTo>
                    <a:lnTo>
                      <a:pt x="80" y="87"/>
                    </a:lnTo>
                    <a:lnTo>
                      <a:pt x="77" y="104"/>
                    </a:lnTo>
                    <a:lnTo>
                      <a:pt x="0" y="104"/>
                    </a:lnTo>
                    <a:lnTo>
                      <a:pt x="23" y="0"/>
                    </a:lnTo>
                    <a:lnTo>
                      <a:pt x="99" y="0"/>
                    </a:lnTo>
                    <a:lnTo>
                      <a:pt x="9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7" name="Freeform 34"/>
              <p:cNvSpPr>
                <a:spLocks/>
              </p:cNvSpPr>
              <p:nvPr/>
            </p:nvSpPr>
            <p:spPr bwMode="auto">
              <a:xfrm>
                <a:off x="1696" y="575"/>
                <a:ext cx="100" cy="104"/>
              </a:xfrm>
              <a:custGeom>
                <a:avLst/>
                <a:gdLst>
                  <a:gd name="T0" fmla="*/ 69 w 100"/>
                  <a:gd name="T1" fmla="*/ 52 h 105"/>
                  <a:gd name="T2" fmla="*/ 86 w 100"/>
                  <a:gd name="T3" fmla="*/ 60 h 105"/>
                  <a:gd name="T4" fmla="*/ 61 w 100"/>
                  <a:gd name="T5" fmla="*/ 60 h 105"/>
                  <a:gd name="T6" fmla="*/ 41 w 100"/>
                  <a:gd name="T7" fmla="*/ 47 h 105"/>
                  <a:gd name="T8" fmla="*/ 43 w 100"/>
                  <a:gd name="T9" fmla="*/ 47 h 105"/>
                  <a:gd name="T10" fmla="*/ 44 w 100"/>
                  <a:gd name="T11" fmla="*/ 47 h 105"/>
                  <a:gd name="T12" fmla="*/ 45 w 100"/>
                  <a:gd name="T13" fmla="*/ 47 h 105"/>
                  <a:gd name="T14" fmla="*/ 46 w 100"/>
                  <a:gd name="T15" fmla="*/ 47 h 105"/>
                  <a:gd name="T16" fmla="*/ 47 w 100"/>
                  <a:gd name="T17" fmla="*/ 47 h 105"/>
                  <a:gd name="T18" fmla="*/ 48 w 100"/>
                  <a:gd name="T19" fmla="*/ 47 h 105"/>
                  <a:gd name="T20" fmla="*/ 50 w 100"/>
                  <a:gd name="T21" fmla="*/ 47 h 105"/>
                  <a:gd name="T22" fmla="*/ 50 w 100"/>
                  <a:gd name="T23" fmla="*/ 47 h 105"/>
                  <a:gd name="T24" fmla="*/ 55 w 100"/>
                  <a:gd name="T25" fmla="*/ 47 h 105"/>
                  <a:gd name="T26" fmla="*/ 59 w 100"/>
                  <a:gd name="T27" fmla="*/ 46 h 105"/>
                  <a:gd name="T28" fmla="*/ 63 w 100"/>
                  <a:gd name="T29" fmla="*/ 45 h 105"/>
                  <a:gd name="T30" fmla="*/ 66 w 100"/>
                  <a:gd name="T31" fmla="*/ 43 h 105"/>
                  <a:gd name="T32" fmla="*/ 70 w 100"/>
                  <a:gd name="T33" fmla="*/ 41 h 105"/>
                  <a:gd name="T34" fmla="*/ 72 w 100"/>
                  <a:gd name="T35" fmla="*/ 38 h 105"/>
                  <a:gd name="T36" fmla="*/ 74 w 100"/>
                  <a:gd name="T37" fmla="*/ 34 h 105"/>
                  <a:gd name="T38" fmla="*/ 75 w 100"/>
                  <a:gd name="T39" fmla="*/ 30 h 105"/>
                  <a:gd name="T40" fmla="*/ 76 w 100"/>
                  <a:gd name="T41" fmla="*/ 27 h 105"/>
                  <a:gd name="T42" fmla="*/ 76 w 100"/>
                  <a:gd name="T43" fmla="*/ 25 h 105"/>
                  <a:gd name="T44" fmla="*/ 75 w 100"/>
                  <a:gd name="T45" fmla="*/ 23 h 105"/>
                  <a:gd name="T46" fmla="*/ 75 w 100"/>
                  <a:gd name="T47" fmla="*/ 21 h 105"/>
                  <a:gd name="T48" fmla="*/ 73 w 100"/>
                  <a:gd name="T49" fmla="*/ 19 h 105"/>
                  <a:gd name="T50" fmla="*/ 71 w 100"/>
                  <a:gd name="T51" fmla="*/ 17 h 105"/>
                  <a:gd name="T52" fmla="*/ 67 w 100"/>
                  <a:gd name="T53" fmla="*/ 17 h 105"/>
                  <a:gd name="T54" fmla="*/ 63 w 100"/>
                  <a:gd name="T55" fmla="*/ 16 h 105"/>
                  <a:gd name="T56" fmla="*/ 42 w 100"/>
                  <a:gd name="T57" fmla="*/ 16 h 105"/>
                  <a:gd name="T58" fmla="*/ 23 w 100"/>
                  <a:gd name="T59" fmla="*/ 60 h 105"/>
                  <a:gd name="T60" fmla="*/ 0 w 100"/>
                  <a:gd name="T61" fmla="*/ 60 h 105"/>
                  <a:gd name="T62" fmla="*/ 22 w 100"/>
                  <a:gd name="T63" fmla="*/ 0 h 105"/>
                  <a:gd name="T64" fmla="*/ 71 w 100"/>
                  <a:gd name="T65" fmla="*/ 0 h 105"/>
                  <a:gd name="T66" fmla="*/ 78 w 100"/>
                  <a:gd name="T67" fmla="*/ 1 h 105"/>
                  <a:gd name="T68" fmla="*/ 85 w 100"/>
                  <a:gd name="T69" fmla="*/ 2 h 105"/>
                  <a:gd name="T70" fmla="*/ 90 w 100"/>
                  <a:gd name="T71" fmla="*/ 4 h 105"/>
                  <a:gd name="T72" fmla="*/ 93 w 100"/>
                  <a:gd name="T73" fmla="*/ 7 h 105"/>
                  <a:gd name="T74" fmla="*/ 96 w 100"/>
                  <a:gd name="T75" fmla="*/ 11 h 105"/>
                  <a:gd name="T76" fmla="*/ 98 w 100"/>
                  <a:gd name="T77" fmla="*/ 15 h 105"/>
                  <a:gd name="T78" fmla="*/ 99 w 100"/>
                  <a:gd name="T79" fmla="*/ 21 h 105"/>
                  <a:gd name="T80" fmla="*/ 99 w 100"/>
                  <a:gd name="T81" fmla="*/ 26 h 105"/>
                  <a:gd name="T82" fmla="*/ 98 w 100"/>
                  <a:gd name="T83" fmla="*/ 34 h 105"/>
                  <a:gd name="T84" fmla="*/ 95 w 100"/>
                  <a:gd name="T85" fmla="*/ 40 h 105"/>
                  <a:gd name="T86" fmla="*/ 93 w 100"/>
                  <a:gd name="T87" fmla="*/ 45 h 105"/>
                  <a:gd name="T88" fmla="*/ 89 w 100"/>
                  <a:gd name="T89" fmla="*/ 49 h 105"/>
                  <a:gd name="T90" fmla="*/ 85 w 100"/>
                  <a:gd name="T91" fmla="*/ 52 h 105"/>
                  <a:gd name="T92" fmla="*/ 79 w 100"/>
                  <a:gd name="T93" fmla="*/ 52 h 105"/>
                  <a:gd name="T94" fmla="*/ 74 w 100"/>
                  <a:gd name="T95" fmla="*/ 52 h 105"/>
                  <a:gd name="T96" fmla="*/ 69 w 100"/>
                  <a:gd name="T97" fmla="*/ 52 h 1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0" h="105">
                    <a:moveTo>
                      <a:pt x="69" y="59"/>
                    </a:moveTo>
                    <a:lnTo>
                      <a:pt x="86" y="104"/>
                    </a:lnTo>
                    <a:lnTo>
                      <a:pt x="61" y="104"/>
                    </a:lnTo>
                    <a:lnTo>
                      <a:pt x="41" y="47"/>
                    </a:lnTo>
                    <a:lnTo>
                      <a:pt x="43" y="47"/>
                    </a:lnTo>
                    <a:lnTo>
                      <a:pt x="44" y="47"/>
                    </a:lnTo>
                    <a:lnTo>
                      <a:pt x="45" y="47"/>
                    </a:lnTo>
                    <a:lnTo>
                      <a:pt x="46" y="47"/>
                    </a:lnTo>
                    <a:lnTo>
                      <a:pt x="47" y="47"/>
                    </a:lnTo>
                    <a:lnTo>
                      <a:pt x="48" y="47"/>
                    </a:lnTo>
                    <a:lnTo>
                      <a:pt x="50" y="47"/>
                    </a:lnTo>
                    <a:lnTo>
                      <a:pt x="55" y="47"/>
                    </a:lnTo>
                    <a:lnTo>
                      <a:pt x="59" y="46"/>
                    </a:lnTo>
                    <a:lnTo>
                      <a:pt x="63" y="45"/>
                    </a:lnTo>
                    <a:lnTo>
                      <a:pt x="66" y="43"/>
                    </a:lnTo>
                    <a:lnTo>
                      <a:pt x="70" y="41"/>
                    </a:lnTo>
                    <a:lnTo>
                      <a:pt x="72" y="38"/>
                    </a:lnTo>
                    <a:lnTo>
                      <a:pt x="74" y="34"/>
                    </a:lnTo>
                    <a:lnTo>
                      <a:pt x="75" y="30"/>
                    </a:lnTo>
                    <a:lnTo>
                      <a:pt x="76" y="27"/>
                    </a:lnTo>
                    <a:lnTo>
                      <a:pt x="76" y="25"/>
                    </a:lnTo>
                    <a:lnTo>
                      <a:pt x="75" y="23"/>
                    </a:lnTo>
                    <a:lnTo>
                      <a:pt x="75" y="21"/>
                    </a:lnTo>
                    <a:lnTo>
                      <a:pt x="73" y="19"/>
                    </a:lnTo>
                    <a:lnTo>
                      <a:pt x="71" y="17"/>
                    </a:lnTo>
                    <a:lnTo>
                      <a:pt x="67" y="17"/>
                    </a:lnTo>
                    <a:lnTo>
                      <a:pt x="63" y="16"/>
                    </a:lnTo>
                    <a:lnTo>
                      <a:pt x="42" y="16"/>
                    </a:lnTo>
                    <a:lnTo>
                      <a:pt x="23" y="104"/>
                    </a:lnTo>
                    <a:lnTo>
                      <a:pt x="0" y="104"/>
                    </a:lnTo>
                    <a:lnTo>
                      <a:pt x="22" y="0"/>
                    </a:lnTo>
                    <a:lnTo>
                      <a:pt x="71" y="0"/>
                    </a:lnTo>
                    <a:lnTo>
                      <a:pt x="78" y="1"/>
                    </a:lnTo>
                    <a:lnTo>
                      <a:pt x="85" y="2"/>
                    </a:lnTo>
                    <a:lnTo>
                      <a:pt x="90" y="4"/>
                    </a:lnTo>
                    <a:lnTo>
                      <a:pt x="93" y="7"/>
                    </a:lnTo>
                    <a:lnTo>
                      <a:pt x="96" y="11"/>
                    </a:lnTo>
                    <a:lnTo>
                      <a:pt x="98" y="15"/>
                    </a:lnTo>
                    <a:lnTo>
                      <a:pt x="99" y="21"/>
                    </a:lnTo>
                    <a:lnTo>
                      <a:pt x="99" y="26"/>
                    </a:lnTo>
                    <a:lnTo>
                      <a:pt x="98" y="34"/>
                    </a:lnTo>
                    <a:lnTo>
                      <a:pt x="95" y="40"/>
                    </a:lnTo>
                    <a:lnTo>
                      <a:pt x="93" y="45"/>
                    </a:lnTo>
                    <a:lnTo>
                      <a:pt x="89" y="49"/>
                    </a:lnTo>
                    <a:lnTo>
                      <a:pt x="85" y="53"/>
                    </a:lnTo>
                    <a:lnTo>
                      <a:pt x="79" y="56"/>
                    </a:lnTo>
                    <a:lnTo>
                      <a:pt x="74" y="58"/>
                    </a:lnTo>
                    <a:lnTo>
                      <a:pt x="69" y="59"/>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8" name="Freeform 35"/>
              <p:cNvSpPr>
                <a:spLocks/>
              </p:cNvSpPr>
              <p:nvPr/>
            </p:nvSpPr>
            <p:spPr bwMode="auto">
              <a:xfrm>
                <a:off x="1810" y="575"/>
                <a:ext cx="104" cy="104"/>
              </a:xfrm>
              <a:custGeom>
                <a:avLst/>
                <a:gdLst>
                  <a:gd name="T0" fmla="*/ 44 w 104"/>
                  <a:gd name="T1" fmla="*/ 60 h 105"/>
                  <a:gd name="T2" fmla="*/ 16 w 104"/>
                  <a:gd name="T3" fmla="*/ 60 h 105"/>
                  <a:gd name="T4" fmla="*/ 0 w 104"/>
                  <a:gd name="T5" fmla="*/ 0 h 105"/>
                  <a:gd name="T6" fmla="*/ 23 w 104"/>
                  <a:gd name="T7" fmla="*/ 0 h 105"/>
                  <a:gd name="T8" fmla="*/ 34 w 104"/>
                  <a:gd name="T9" fmla="*/ 52 h 105"/>
                  <a:gd name="T10" fmla="*/ 80 w 104"/>
                  <a:gd name="T11" fmla="*/ 0 h 105"/>
                  <a:gd name="T12" fmla="*/ 103 w 104"/>
                  <a:gd name="T13" fmla="*/ 0 h 105"/>
                  <a:gd name="T14" fmla="*/ 44 w 104"/>
                  <a:gd name="T15" fmla="*/ 60 h 1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105">
                    <a:moveTo>
                      <a:pt x="44" y="104"/>
                    </a:moveTo>
                    <a:lnTo>
                      <a:pt x="16" y="104"/>
                    </a:lnTo>
                    <a:lnTo>
                      <a:pt x="0" y="0"/>
                    </a:lnTo>
                    <a:lnTo>
                      <a:pt x="23" y="0"/>
                    </a:lnTo>
                    <a:lnTo>
                      <a:pt x="34" y="83"/>
                    </a:lnTo>
                    <a:lnTo>
                      <a:pt x="80" y="0"/>
                    </a:lnTo>
                    <a:lnTo>
                      <a:pt x="103" y="0"/>
                    </a:lnTo>
                    <a:lnTo>
                      <a:pt x="44"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9" name="Freeform 36"/>
              <p:cNvSpPr>
                <a:spLocks/>
              </p:cNvSpPr>
              <p:nvPr/>
            </p:nvSpPr>
            <p:spPr bwMode="auto">
              <a:xfrm>
                <a:off x="1908" y="575"/>
                <a:ext cx="46" cy="104"/>
              </a:xfrm>
              <a:custGeom>
                <a:avLst/>
                <a:gdLst>
                  <a:gd name="T0" fmla="*/ 23 w 46"/>
                  <a:gd name="T1" fmla="*/ 60 h 105"/>
                  <a:gd name="T2" fmla="*/ 0 w 46"/>
                  <a:gd name="T3" fmla="*/ 60 h 105"/>
                  <a:gd name="T4" fmla="*/ 22 w 46"/>
                  <a:gd name="T5" fmla="*/ 0 h 105"/>
                  <a:gd name="T6" fmla="*/ 45 w 46"/>
                  <a:gd name="T7" fmla="*/ 0 h 105"/>
                  <a:gd name="T8" fmla="*/ 23 w 46"/>
                  <a:gd name="T9" fmla="*/ 6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5">
                    <a:moveTo>
                      <a:pt x="23" y="104"/>
                    </a:moveTo>
                    <a:lnTo>
                      <a:pt x="0" y="104"/>
                    </a:lnTo>
                    <a:lnTo>
                      <a:pt x="22" y="0"/>
                    </a:lnTo>
                    <a:lnTo>
                      <a:pt x="45" y="0"/>
                    </a:lnTo>
                    <a:lnTo>
                      <a:pt x="23"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40" name="Freeform 37"/>
              <p:cNvSpPr>
                <a:spLocks/>
              </p:cNvSpPr>
              <p:nvPr/>
            </p:nvSpPr>
            <p:spPr bwMode="auto">
              <a:xfrm>
                <a:off x="1953" y="574"/>
                <a:ext cx="99" cy="109"/>
              </a:xfrm>
              <a:custGeom>
                <a:avLst/>
                <a:gdLst>
                  <a:gd name="T0" fmla="*/ 137 w 98"/>
                  <a:gd name="T1" fmla="*/ 19 h 110"/>
                  <a:gd name="T2" fmla="*/ 131 w 98"/>
                  <a:gd name="T3" fmla="*/ 18 h 110"/>
                  <a:gd name="T4" fmla="*/ 125 w 98"/>
                  <a:gd name="T5" fmla="*/ 17 h 110"/>
                  <a:gd name="T6" fmla="*/ 118 w 98"/>
                  <a:gd name="T7" fmla="*/ 17 h 110"/>
                  <a:gd name="T8" fmla="*/ 106 w 98"/>
                  <a:gd name="T9" fmla="*/ 17 h 110"/>
                  <a:gd name="T10" fmla="*/ 48 w 98"/>
                  <a:gd name="T11" fmla="*/ 22 h 110"/>
                  <a:gd name="T12" fmla="*/ 36 w 98"/>
                  <a:gd name="T13" fmla="*/ 32 h 110"/>
                  <a:gd name="T14" fmla="*/ 28 w 98"/>
                  <a:gd name="T15" fmla="*/ 46 h 110"/>
                  <a:gd name="T16" fmla="*/ 25 w 98"/>
                  <a:gd name="T17" fmla="*/ 55 h 110"/>
                  <a:gd name="T18" fmla="*/ 27 w 98"/>
                  <a:gd name="T19" fmla="*/ 55 h 110"/>
                  <a:gd name="T20" fmla="*/ 34 w 98"/>
                  <a:gd name="T21" fmla="*/ 55 h 110"/>
                  <a:gd name="T22" fmla="*/ 46 w 98"/>
                  <a:gd name="T23" fmla="*/ 55 h 110"/>
                  <a:gd name="T24" fmla="*/ 102 w 98"/>
                  <a:gd name="T25" fmla="*/ 55 h 110"/>
                  <a:gd name="T26" fmla="*/ 109 w 98"/>
                  <a:gd name="T27" fmla="*/ 55 h 110"/>
                  <a:gd name="T28" fmla="*/ 116 w 98"/>
                  <a:gd name="T29" fmla="*/ 55 h 110"/>
                  <a:gd name="T30" fmla="*/ 123 w 98"/>
                  <a:gd name="T31" fmla="*/ 55 h 110"/>
                  <a:gd name="T32" fmla="*/ 121 w 98"/>
                  <a:gd name="T33" fmla="*/ 62 h 110"/>
                  <a:gd name="T34" fmla="*/ 114 w 98"/>
                  <a:gd name="T35" fmla="*/ 64 h 110"/>
                  <a:gd name="T36" fmla="*/ 107 w 98"/>
                  <a:gd name="T37" fmla="*/ 64 h 110"/>
                  <a:gd name="T38" fmla="*/ 101 w 98"/>
                  <a:gd name="T39" fmla="*/ 65 h 110"/>
                  <a:gd name="T40" fmla="*/ 94 w 98"/>
                  <a:gd name="T41" fmla="*/ 65 h 110"/>
                  <a:gd name="T42" fmla="*/ 38 w 98"/>
                  <a:gd name="T43" fmla="*/ 64 h 110"/>
                  <a:gd name="T44" fmla="*/ 28 w 98"/>
                  <a:gd name="T45" fmla="*/ 62 h 110"/>
                  <a:gd name="T46" fmla="*/ 18 w 98"/>
                  <a:gd name="T47" fmla="*/ 58 h 110"/>
                  <a:gd name="T48" fmla="*/ 11 w 98"/>
                  <a:gd name="T49" fmla="*/ 55 h 110"/>
                  <a:gd name="T50" fmla="*/ 5 w 98"/>
                  <a:gd name="T51" fmla="*/ 55 h 110"/>
                  <a:gd name="T52" fmla="*/ 1 w 98"/>
                  <a:gd name="T53" fmla="*/ 55 h 110"/>
                  <a:gd name="T54" fmla="*/ 0 w 98"/>
                  <a:gd name="T55" fmla="*/ 55 h 110"/>
                  <a:gd name="T56" fmla="*/ 2 w 98"/>
                  <a:gd name="T57" fmla="*/ 54 h 110"/>
                  <a:gd name="T58" fmla="*/ 6 w 98"/>
                  <a:gd name="T59" fmla="*/ 41 h 110"/>
                  <a:gd name="T60" fmla="*/ 12 w 98"/>
                  <a:gd name="T61" fmla="*/ 30 h 110"/>
                  <a:gd name="T62" fmla="*/ 19 w 98"/>
                  <a:gd name="T63" fmla="*/ 21 h 110"/>
                  <a:gd name="T64" fmla="*/ 29 w 98"/>
                  <a:gd name="T65" fmla="*/ 13 h 110"/>
                  <a:gd name="T66" fmla="*/ 39 w 98"/>
                  <a:gd name="T67" fmla="*/ 7 h 110"/>
                  <a:gd name="T68" fmla="*/ 94 w 98"/>
                  <a:gd name="T69" fmla="*/ 3 h 110"/>
                  <a:gd name="T70" fmla="*/ 105 w 98"/>
                  <a:gd name="T71" fmla="*/ 1 h 110"/>
                  <a:gd name="T72" fmla="*/ 118 w 98"/>
                  <a:gd name="T73" fmla="*/ 0 h 110"/>
                  <a:gd name="T74" fmla="*/ 124 w 98"/>
                  <a:gd name="T75" fmla="*/ 0 h 110"/>
                  <a:gd name="T76" fmla="*/ 129 w 98"/>
                  <a:gd name="T77" fmla="*/ 1 h 110"/>
                  <a:gd name="T78" fmla="*/ 135 w 98"/>
                  <a:gd name="T79" fmla="*/ 1 h 110"/>
                  <a:gd name="T80" fmla="*/ 141 w 98"/>
                  <a:gd name="T81" fmla="*/ 3 h 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8" h="110">
                    <a:moveTo>
                      <a:pt x="95" y="20"/>
                    </a:moveTo>
                    <a:lnTo>
                      <a:pt x="93" y="19"/>
                    </a:lnTo>
                    <a:lnTo>
                      <a:pt x="89" y="19"/>
                    </a:lnTo>
                    <a:lnTo>
                      <a:pt x="87" y="18"/>
                    </a:lnTo>
                    <a:lnTo>
                      <a:pt x="84" y="18"/>
                    </a:lnTo>
                    <a:lnTo>
                      <a:pt x="81" y="17"/>
                    </a:lnTo>
                    <a:lnTo>
                      <a:pt x="78" y="17"/>
                    </a:lnTo>
                    <a:lnTo>
                      <a:pt x="74" y="17"/>
                    </a:lnTo>
                    <a:lnTo>
                      <a:pt x="70" y="17"/>
                    </a:lnTo>
                    <a:lnTo>
                      <a:pt x="62" y="17"/>
                    </a:lnTo>
                    <a:lnTo>
                      <a:pt x="55" y="19"/>
                    </a:lnTo>
                    <a:lnTo>
                      <a:pt x="48" y="22"/>
                    </a:lnTo>
                    <a:lnTo>
                      <a:pt x="42" y="27"/>
                    </a:lnTo>
                    <a:lnTo>
                      <a:pt x="36" y="32"/>
                    </a:lnTo>
                    <a:lnTo>
                      <a:pt x="32" y="38"/>
                    </a:lnTo>
                    <a:lnTo>
                      <a:pt x="28" y="46"/>
                    </a:lnTo>
                    <a:lnTo>
                      <a:pt x="26" y="54"/>
                    </a:lnTo>
                    <a:lnTo>
                      <a:pt x="25" y="63"/>
                    </a:lnTo>
                    <a:lnTo>
                      <a:pt x="25" y="70"/>
                    </a:lnTo>
                    <a:lnTo>
                      <a:pt x="27" y="77"/>
                    </a:lnTo>
                    <a:lnTo>
                      <a:pt x="30" y="82"/>
                    </a:lnTo>
                    <a:lnTo>
                      <a:pt x="34" y="87"/>
                    </a:lnTo>
                    <a:lnTo>
                      <a:pt x="40" y="89"/>
                    </a:lnTo>
                    <a:lnTo>
                      <a:pt x="46" y="92"/>
                    </a:lnTo>
                    <a:lnTo>
                      <a:pt x="54" y="92"/>
                    </a:lnTo>
                    <a:lnTo>
                      <a:pt x="58" y="92"/>
                    </a:lnTo>
                    <a:lnTo>
                      <a:pt x="62" y="92"/>
                    </a:lnTo>
                    <a:lnTo>
                      <a:pt x="65" y="92"/>
                    </a:lnTo>
                    <a:lnTo>
                      <a:pt x="69" y="91"/>
                    </a:lnTo>
                    <a:lnTo>
                      <a:pt x="72" y="90"/>
                    </a:lnTo>
                    <a:lnTo>
                      <a:pt x="76" y="90"/>
                    </a:lnTo>
                    <a:lnTo>
                      <a:pt x="79" y="89"/>
                    </a:lnTo>
                    <a:lnTo>
                      <a:pt x="82" y="89"/>
                    </a:lnTo>
                    <a:lnTo>
                      <a:pt x="77" y="106"/>
                    </a:lnTo>
                    <a:lnTo>
                      <a:pt x="73" y="107"/>
                    </a:lnTo>
                    <a:lnTo>
                      <a:pt x="70" y="108"/>
                    </a:lnTo>
                    <a:lnTo>
                      <a:pt x="66" y="108"/>
                    </a:lnTo>
                    <a:lnTo>
                      <a:pt x="63" y="108"/>
                    </a:lnTo>
                    <a:lnTo>
                      <a:pt x="60" y="108"/>
                    </a:lnTo>
                    <a:lnTo>
                      <a:pt x="57" y="109"/>
                    </a:lnTo>
                    <a:lnTo>
                      <a:pt x="54" y="109"/>
                    </a:lnTo>
                    <a:lnTo>
                      <a:pt x="50" y="109"/>
                    </a:lnTo>
                    <a:lnTo>
                      <a:pt x="44" y="109"/>
                    </a:lnTo>
                    <a:lnTo>
                      <a:pt x="38" y="108"/>
                    </a:lnTo>
                    <a:lnTo>
                      <a:pt x="33" y="107"/>
                    </a:lnTo>
                    <a:lnTo>
                      <a:pt x="28" y="106"/>
                    </a:lnTo>
                    <a:lnTo>
                      <a:pt x="23" y="104"/>
                    </a:lnTo>
                    <a:lnTo>
                      <a:pt x="18" y="102"/>
                    </a:lnTo>
                    <a:lnTo>
                      <a:pt x="14" y="99"/>
                    </a:lnTo>
                    <a:lnTo>
                      <a:pt x="11" y="96"/>
                    </a:lnTo>
                    <a:lnTo>
                      <a:pt x="8" y="92"/>
                    </a:lnTo>
                    <a:lnTo>
                      <a:pt x="5" y="88"/>
                    </a:lnTo>
                    <a:lnTo>
                      <a:pt x="3" y="84"/>
                    </a:lnTo>
                    <a:lnTo>
                      <a:pt x="1" y="78"/>
                    </a:lnTo>
                    <a:lnTo>
                      <a:pt x="0" y="73"/>
                    </a:lnTo>
                    <a:lnTo>
                      <a:pt x="0" y="67"/>
                    </a:lnTo>
                    <a:lnTo>
                      <a:pt x="1" y="61"/>
                    </a:lnTo>
                    <a:lnTo>
                      <a:pt x="2" y="54"/>
                    </a:lnTo>
                    <a:lnTo>
                      <a:pt x="4" y="48"/>
                    </a:lnTo>
                    <a:lnTo>
                      <a:pt x="6" y="41"/>
                    </a:lnTo>
                    <a:lnTo>
                      <a:pt x="9" y="35"/>
                    </a:lnTo>
                    <a:lnTo>
                      <a:pt x="12" y="30"/>
                    </a:lnTo>
                    <a:lnTo>
                      <a:pt x="15" y="25"/>
                    </a:lnTo>
                    <a:lnTo>
                      <a:pt x="19" y="21"/>
                    </a:lnTo>
                    <a:lnTo>
                      <a:pt x="24" y="16"/>
                    </a:lnTo>
                    <a:lnTo>
                      <a:pt x="29" y="13"/>
                    </a:lnTo>
                    <a:lnTo>
                      <a:pt x="34" y="10"/>
                    </a:lnTo>
                    <a:lnTo>
                      <a:pt x="39" y="7"/>
                    </a:lnTo>
                    <a:lnTo>
                      <a:pt x="44" y="5"/>
                    </a:lnTo>
                    <a:lnTo>
                      <a:pt x="50" y="3"/>
                    </a:lnTo>
                    <a:lnTo>
                      <a:pt x="56" y="2"/>
                    </a:lnTo>
                    <a:lnTo>
                      <a:pt x="61" y="1"/>
                    </a:lnTo>
                    <a:lnTo>
                      <a:pt x="68" y="0"/>
                    </a:lnTo>
                    <a:lnTo>
                      <a:pt x="74" y="0"/>
                    </a:lnTo>
                    <a:lnTo>
                      <a:pt x="77" y="0"/>
                    </a:lnTo>
                    <a:lnTo>
                      <a:pt x="80" y="0"/>
                    </a:lnTo>
                    <a:lnTo>
                      <a:pt x="83" y="1"/>
                    </a:lnTo>
                    <a:lnTo>
                      <a:pt x="85" y="1"/>
                    </a:lnTo>
                    <a:lnTo>
                      <a:pt x="88" y="1"/>
                    </a:lnTo>
                    <a:lnTo>
                      <a:pt x="91" y="1"/>
                    </a:lnTo>
                    <a:lnTo>
                      <a:pt x="94" y="2"/>
                    </a:lnTo>
                    <a:lnTo>
                      <a:pt x="97" y="3"/>
                    </a:lnTo>
                    <a:lnTo>
                      <a:pt x="95" y="2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41" name="Freeform 38"/>
              <p:cNvSpPr>
                <a:spLocks/>
              </p:cNvSpPr>
              <p:nvPr/>
            </p:nvSpPr>
            <p:spPr bwMode="auto">
              <a:xfrm>
                <a:off x="2052" y="575"/>
                <a:ext cx="97" cy="104"/>
              </a:xfrm>
              <a:custGeom>
                <a:avLst/>
                <a:gdLst>
                  <a:gd name="T0" fmla="*/ 40 w 99"/>
                  <a:gd name="T1" fmla="*/ 17 h 105"/>
                  <a:gd name="T2" fmla="*/ 24 w 99"/>
                  <a:gd name="T3" fmla="*/ 17 h 105"/>
                  <a:gd name="T4" fmla="*/ 24 w 99"/>
                  <a:gd name="T5" fmla="*/ 44 h 105"/>
                  <a:gd name="T6" fmla="*/ 34 w 99"/>
                  <a:gd name="T7" fmla="*/ 44 h 105"/>
                  <a:gd name="T8" fmla="*/ 32 w 99"/>
                  <a:gd name="T9" fmla="*/ 52 h 105"/>
                  <a:gd name="T10" fmla="*/ 24 w 99"/>
                  <a:gd name="T11" fmla="*/ 52 h 105"/>
                  <a:gd name="T12" fmla="*/ 24 w 99"/>
                  <a:gd name="T13" fmla="*/ 52 h 105"/>
                  <a:gd name="T14" fmla="*/ 32 w 99"/>
                  <a:gd name="T15" fmla="*/ 52 h 105"/>
                  <a:gd name="T16" fmla="*/ 31 w 99"/>
                  <a:gd name="T17" fmla="*/ 60 h 105"/>
                  <a:gd name="T18" fmla="*/ 0 w 99"/>
                  <a:gd name="T19" fmla="*/ 60 h 105"/>
                  <a:gd name="T20" fmla="*/ 22 w 99"/>
                  <a:gd name="T21" fmla="*/ 0 h 105"/>
                  <a:gd name="T22" fmla="*/ 42 w 99"/>
                  <a:gd name="T23" fmla="*/ 0 h 105"/>
                  <a:gd name="T24" fmla="*/ 40 w 99"/>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 h="105">
                    <a:moveTo>
                      <a:pt x="95" y="17"/>
                    </a:moveTo>
                    <a:lnTo>
                      <a:pt x="42" y="17"/>
                    </a:lnTo>
                    <a:lnTo>
                      <a:pt x="36" y="44"/>
                    </a:lnTo>
                    <a:lnTo>
                      <a:pt x="82" y="44"/>
                    </a:lnTo>
                    <a:lnTo>
                      <a:pt x="79" y="59"/>
                    </a:lnTo>
                    <a:lnTo>
                      <a:pt x="33" y="59"/>
                    </a:lnTo>
                    <a:lnTo>
                      <a:pt x="27" y="87"/>
                    </a:lnTo>
                    <a:lnTo>
                      <a:pt x="79" y="87"/>
                    </a:lnTo>
                    <a:lnTo>
                      <a:pt x="76" y="104"/>
                    </a:lnTo>
                    <a:lnTo>
                      <a:pt x="0" y="104"/>
                    </a:lnTo>
                    <a:lnTo>
                      <a:pt x="22" y="0"/>
                    </a:lnTo>
                    <a:lnTo>
                      <a:pt x="98" y="0"/>
                    </a:lnTo>
                    <a:lnTo>
                      <a:pt x="9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grpSp>
        <p:sp>
          <p:nvSpPr>
            <p:cNvPr id="9" name="Rectangle 39"/>
            <p:cNvSpPr>
              <a:spLocks noChangeArrowheads="1"/>
            </p:cNvSpPr>
            <p:nvPr/>
          </p:nvSpPr>
          <p:spPr bwMode="auto">
            <a:xfrm>
              <a:off x="782" y="1062"/>
              <a:ext cx="904" cy="8"/>
            </a:xfrm>
            <a:prstGeom prst="rect">
              <a:avLst/>
            </a:prstGeom>
            <a:solidFill>
              <a:schemeClr val="bg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endParaRPr>
            </a:p>
          </p:txBody>
        </p:sp>
        <p:sp>
          <p:nvSpPr>
            <p:cNvPr id="10" name="Text Box 40"/>
            <p:cNvSpPr txBox="1">
              <a:spLocks noChangeArrowheads="1"/>
            </p:cNvSpPr>
            <p:nvPr/>
          </p:nvSpPr>
          <p:spPr bwMode="auto">
            <a:xfrm>
              <a:off x="1638" y="1050"/>
              <a:ext cx="1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defRPr/>
              </a:pPr>
              <a:r>
                <a:rPr lang="en-US" sz="1200" b="1" dirty="0">
                  <a:solidFill>
                    <a:srgbClr val="FFFFFF"/>
                  </a:solidFill>
                  <a:latin typeface="Tahoma" pitchFamily="34" charset="0"/>
                  <a:cs typeface="Arial" pitchFamily="34" charset="0"/>
                </a:rPr>
                <a:t>®</a:t>
              </a:r>
              <a:endParaRPr lang="en-US" sz="1200" b="1" dirty="0">
                <a:solidFill>
                  <a:srgbClr val="FFFFFF"/>
                </a:solidFill>
                <a:latin typeface="Tahoma" pitchFamily="34" charset="0"/>
              </a:endParaRPr>
            </a:p>
          </p:txBody>
        </p:sp>
      </p:grpSp>
      <p:sp>
        <p:nvSpPr>
          <p:cNvPr id="42" name="Text Box 42"/>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50000"/>
              </a:spcBef>
              <a:spcAft>
                <a:spcPct val="0"/>
              </a:spcAft>
              <a:defRPr/>
            </a:pPr>
            <a:fld id="{49B41B26-CEFE-4095-9135-51AEADAE2084}" type="slidenum">
              <a:rPr lang="en-US" sz="1400" smtClean="0">
                <a:solidFill>
                  <a:srgbClr val="000000"/>
                </a:solidFill>
                <a:latin typeface="Tahoma" pitchFamily="34" charset="0"/>
              </a:rPr>
              <a:pPr eaLnBrk="1" fontAlgn="base" hangingPunct="1">
                <a:spcBef>
                  <a:spcPct val="50000"/>
                </a:spcBef>
                <a:spcAft>
                  <a:spcPct val="0"/>
                </a:spcAft>
                <a:defRPr/>
              </a:pPr>
              <a:t>‹#›</a:t>
            </a:fld>
            <a:endParaRPr lang="en-US" sz="1400" dirty="0">
              <a:solidFill>
                <a:srgbClr val="000000"/>
              </a:solidFill>
              <a:latin typeface="Tahoma" pitchFamily="34" charset="0"/>
            </a:endParaRPr>
          </a:p>
        </p:txBody>
      </p:sp>
      <p:sp>
        <p:nvSpPr>
          <p:cNvPr id="135170" name="Rectangle 2"/>
          <p:cNvSpPr>
            <a:spLocks noGrp="1" noChangeArrowheads="1"/>
          </p:cNvSpPr>
          <p:nvPr>
            <p:ph type="subTitle" idx="1"/>
          </p:nvPr>
        </p:nvSpPr>
        <p:spPr>
          <a:xfrm>
            <a:off x="1295400" y="3581400"/>
            <a:ext cx="6400800" cy="1295400"/>
          </a:xfrm>
        </p:spPr>
        <p:txBody>
          <a:bodyPr/>
          <a:lstStyle>
            <a:lvl1pPr marL="0" indent="0" algn="ctr">
              <a:buFont typeface="Wingdings" pitchFamily="2" charset="2"/>
              <a:buNone/>
              <a:defRPr b="1">
                <a:solidFill>
                  <a:srgbClr val="0040C0"/>
                </a:solidFill>
              </a:defRPr>
            </a:lvl1pPr>
          </a:lstStyle>
          <a:p>
            <a:r>
              <a:rPr lang="en-US"/>
              <a:t>Click to edit Master subtitle style</a:t>
            </a:r>
          </a:p>
        </p:txBody>
      </p:sp>
      <p:sp>
        <p:nvSpPr>
          <p:cNvPr id="135211" name="Rectangle 43"/>
          <p:cNvSpPr>
            <a:spLocks noGrp="1" noChangeArrowheads="1"/>
          </p:cNvSpPr>
          <p:nvPr>
            <p:ph type="ctrTitle"/>
          </p:nvPr>
        </p:nvSpPr>
        <p:spPr>
          <a:xfrm>
            <a:off x="685800" y="2130425"/>
            <a:ext cx="7772400" cy="1470025"/>
          </a:xfrm>
        </p:spPr>
        <p:txBody>
          <a:bodyPr/>
          <a:lstStyle>
            <a:lvl1pPr algn="ctr">
              <a:defRPr sz="4400">
                <a:solidFill>
                  <a:srgbClr val="0040C0"/>
                </a:solidFill>
                <a:latin typeface="Tahoma" charset="0"/>
              </a:defRPr>
            </a:lvl1pPr>
          </a:lstStyle>
          <a:p>
            <a:r>
              <a:rPr lang="en-US"/>
              <a:t>Click to edit Master title style</a:t>
            </a:r>
          </a:p>
        </p:txBody>
      </p:sp>
      <p:sp>
        <p:nvSpPr>
          <p:cNvPr id="43" name="Rectangle 44"/>
          <p:cNvSpPr>
            <a:spLocks noGrp="1" noChangeArrowheads="1"/>
          </p:cNvSpPr>
          <p:nvPr>
            <p:ph type="ftr" sz="quarter" idx="10"/>
          </p:nvPr>
        </p:nvSpPr>
        <p:spPr>
          <a:xfrm>
            <a:off x="3124200" y="6245225"/>
            <a:ext cx="2895600" cy="476250"/>
          </a:xfrm>
        </p:spPr>
        <p:txBody>
          <a:bodyPr/>
          <a:lstStyle>
            <a:lvl1pPr>
              <a:defRPr/>
            </a:lvl1pPr>
          </a:lstStyle>
          <a:p>
            <a:pPr>
              <a:defRPr/>
            </a:pPr>
            <a:endParaRPr lang="en-US" dirty="0">
              <a:solidFill>
                <a:srgbClr val="000000"/>
              </a:solidFill>
            </a:endParaRPr>
          </a:p>
        </p:txBody>
      </p:sp>
      <p:sp>
        <p:nvSpPr>
          <p:cNvPr id="44" name="Rectangle 45"/>
          <p:cNvSpPr>
            <a:spLocks noGrp="1" noChangeArrowheads="1"/>
          </p:cNvSpPr>
          <p:nvPr>
            <p:ph type="dt" sz="quarter" idx="11"/>
          </p:nvPr>
        </p:nvSpPr>
        <p:spPr>
          <a:xfrm>
            <a:off x="457200" y="6245225"/>
            <a:ext cx="2133600" cy="476250"/>
          </a:xfrm>
        </p:spPr>
        <p:txBody>
          <a:bodyPr/>
          <a:lstStyle>
            <a:lvl1pPr>
              <a:defRPr/>
            </a:lvl1pPr>
          </a:lstStyle>
          <a:p>
            <a:pPr>
              <a:defRPr/>
            </a:pPr>
            <a:fld id="{E850A991-9B81-4B2C-86D8-FE5EB9F4150F}"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1777407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C9D80FEB-6ED6-4DC1-8450-3C56D8074608}" type="datetimeFigureOut">
              <a:rPr lang="en-US">
                <a:solidFill>
                  <a:srgbClr val="000000"/>
                </a:solidFill>
              </a:rPr>
              <a:pPr>
                <a:defRPr/>
              </a:pPr>
              <a:t>5/8/2020</a:t>
            </a:fld>
            <a:endParaRPr lang="en-US" dirty="0">
              <a:solidFill>
                <a:srgbClr val="000000"/>
              </a:solidFill>
            </a:endParaRPr>
          </a:p>
        </p:txBody>
      </p:sp>
      <p:sp>
        <p:nvSpPr>
          <p:cNvPr id="6"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8B7959BC-7726-4E85-BC30-9DFCFBA898AE}"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extLst>
      <p:ext uri="{BB962C8B-B14F-4D97-AF65-F5344CB8AC3E}">
        <p14:creationId xmlns:p14="http://schemas.microsoft.com/office/powerpoint/2010/main" val="4064382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8" name="Table 4"/>
          <p:cNvGraphicFramePr>
            <a:graphicFrameLocks noGrp="1"/>
          </p:cNvGraphicFramePr>
          <p:nvPr/>
        </p:nvGraphicFramePr>
        <p:xfrm>
          <a:off x="152400" y="1219200"/>
          <a:ext cx="8839200" cy="4953000"/>
        </p:xfrm>
        <a:graphic>
          <a:graphicData uri="http://schemas.openxmlformats.org/drawingml/2006/table">
            <a:tbl>
              <a:tblPr firstRow="1" bandRow="1">
                <a:tableStyleId>{5940675A-B579-460E-94D1-54222C63F5DA}</a:tableStyleId>
              </a:tblPr>
              <a:tblGrid>
                <a:gridCol w="4540134">
                  <a:extLst>
                    <a:ext uri="{9D8B030D-6E8A-4147-A177-3AD203B41FA5}">
                      <a16:colId xmlns:a16="http://schemas.microsoft.com/office/drawing/2014/main" val="20000"/>
                    </a:ext>
                  </a:extLst>
                </a:gridCol>
                <a:gridCol w="4299066">
                  <a:extLst>
                    <a:ext uri="{9D8B030D-6E8A-4147-A177-3AD203B41FA5}">
                      <a16:colId xmlns:a16="http://schemas.microsoft.com/office/drawing/2014/main" val="20001"/>
                    </a:ext>
                  </a:extLst>
                </a:gridCol>
              </a:tblGrid>
              <a:tr h="539395">
                <a:tc gridSpan="2">
                  <a:txBody>
                    <a:bodyPr/>
                    <a:lstStyle/>
                    <a:p>
                      <a:r>
                        <a:rPr lang="en-US" u="sng" dirty="0"/>
                        <a:t>Improvement:</a:t>
                      </a:r>
                    </a:p>
                  </a:txBody>
                  <a:tcPr>
                    <a:lnB w="12700" cmpd="sng">
                      <a:noFill/>
                    </a:lnB>
                  </a:tcPr>
                </a:tc>
                <a:tc hMerge="1">
                  <a:txBody>
                    <a:bodyPr/>
                    <a:lstStyle/>
                    <a:p>
                      <a:endParaRPr lang="en-US"/>
                    </a:p>
                  </a:txBody>
                  <a:tcPr/>
                </a:tc>
                <a:extLst>
                  <a:ext uri="{0D108BD9-81ED-4DB2-BD59-A6C34878D82A}">
                    <a16:rowId xmlns:a16="http://schemas.microsoft.com/office/drawing/2014/main" val="10000"/>
                  </a:ext>
                </a:extLst>
              </a:tr>
              <a:tr h="527405">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10001"/>
                  </a:ext>
                </a:extLst>
              </a:tr>
              <a:tr h="386995">
                <a:tc gridSpan="2">
                  <a:txBody>
                    <a:bodyPr/>
                    <a:lstStyle/>
                    <a:p>
                      <a:r>
                        <a:rPr lang="en-US" u="sng" dirty="0"/>
                        <a:t>Details:</a:t>
                      </a:r>
                    </a:p>
                  </a:txBody>
                  <a:tcPr>
                    <a:lnB w="12700" cmpd="sng">
                      <a:noFill/>
                    </a:lnB>
                  </a:tcPr>
                </a:tc>
                <a:tc hMerge="1">
                  <a:txBody>
                    <a:bodyPr/>
                    <a:lstStyle/>
                    <a:p>
                      <a:endParaRPr lang="en-US"/>
                    </a:p>
                  </a:txBody>
                  <a:tcPr/>
                </a:tc>
                <a:extLst>
                  <a:ext uri="{0D108BD9-81ED-4DB2-BD59-A6C34878D82A}">
                    <a16:rowId xmlns:a16="http://schemas.microsoft.com/office/drawing/2014/main" val="10002"/>
                  </a:ext>
                </a:extLst>
              </a:tr>
              <a:tr h="1973944">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10003"/>
                  </a:ext>
                </a:extLst>
              </a:tr>
              <a:tr h="386995">
                <a:tc>
                  <a:txBody>
                    <a:bodyPr/>
                    <a:lstStyle/>
                    <a:p>
                      <a:r>
                        <a:rPr lang="en-US" u="sng" dirty="0"/>
                        <a:t>Action Plan</a:t>
                      </a:r>
                    </a:p>
                  </a:txBody>
                  <a:tcPr>
                    <a:lnR w="12700" cap="flat" cmpd="sng" algn="ctr">
                      <a:solidFill>
                        <a:schemeClr val="tx1"/>
                      </a:solidFill>
                      <a:prstDash val="solid"/>
                      <a:round/>
                      <a:headEnd type="none" w="med" len="med"/>
                      <a:tailEnd type="none" w="med" len="med"/>
                    </a:lnR>
                    <a:lnB w="12700" cmpd="sng">
                      <a:noFill/>
                    </a:lnB>
                  </a:tcPr>
                </a:tc>
                <a:tc>
                  <a:txBody>
                    <a:bodyPr/>
                    <a:lstStyle/>
                    <a:p>
                      <a:r>
                        <a:rPr lang="en-US" u="sng" dirty="0"/>
                        <a:t>Benefits</a:t>
                      </a:r>
                    </a:p>
                  </a:txBody>
                  <a:tcPr>
                    <a:lnL w="12700" cap="flat" cmpd="sng" algn="ctr">
                      <a:solidFill>
                        <a:schemeClr val="tx1"/>
                      </a:solidFill>
                      <a:prstDash val="solid"/>
                      <a:round/>
                      <a:headEnd type="none" w="med" len="med"/>
                      <a:tailEnd type="none" w="med" len="med"/>
                    </a:lnL>
                    <a:lnB w="12700" cmpd="sng">
                      <a:noFill/>
                    </a:lnB>
                  </a:tcPr>
                </a:tc>
                <a:extLst>
                  <a:ext uri="{0D108BD9-81ED-4DB2-BD59-A6C34878D82A}">
                    <a16:rowId xmlns:a16="http://schemas.microsoft.com/office/drawing/2014/main" val="10004"/>
                  </a:ext>
                </a:extLst>
              </a:tr>
              <a:tr h="1138266">
                <a:tc>
                  <a:txBody>
                    <a:bodyPr/>
                    <a:lstStyle/>
                    <a:p>
                      <a:endParaRPr lang="en-US" dirty="0"/>
                    </a:p>
                  </a:txBody>
                  <a:tcPr>
                    <a:lnR w="12700" cap="flat" cmpd="sng" algn="ctr">
                      <a:solidFill>
                        <a:schemeClr val="tx1"/>
                      </a:solidFill>
                      <a:prstDash val="solid"/>
                      <a:round/>
                      <a:headEnd type="none" w="med" len="med"/>
                      <a:tailEnd type="none" w="med" len="med"/>
                    </a:lnR>
                    <a:lnT w="12700" cmpd="sng">
                      <a:noFill/>
                    </a:lnT>
                  </a:tcPr>
                </a:tc>
                <a:tc>
                  <a:txBody>
                    <a:bodyPr/>
                    <a:lstStyle/>
                    <a:p>
                      <a:endParaRPr lang="en-US" dirty="0"/>
                    </a:p>
                  </a:txBody>
                  <a:tcP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2"/>
          </p:nvPr>
        </p:nvSpPr>
        <p:spPr>
          <a:xfrm>
            <a:off x="152400" y="1676400"/>
            <a:ext cx="8839200"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3"/>
          </p:nvPr>
        </p:nvSpPr>
        <p:spPr>
          <a:xfrm>
            <a:off x="152400" y="2667000"/>
            <a:ext cx="8839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4"/>
          </p:nvPr>
        </p:nvSpPr>
        <p:spPr>
          <a:xfrm>
            <a:off x="152400" y="5029200"/>
            <a:ext cx="44958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p:cNvSpPr>
            <a:spLocks noGrp="1"/>
          </p:cNvSpPr>
          <p:nvPr>
            <p:ph type="body" sz="quarter" idx="15"/>
          </p:nvPr>
        </p:nvSpPr>
        <p:spPr>
          <a:xfrm>
            <a:off x="4724400" y="5029200"/>
            <a:ext cx="42672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2"/>
          <p:cNvSpPr>
            <a:spLocks noGrp="1"/>
          </p:cNvSpPr>
          <p:nvPr>
            <p:ph type="ftr" sz="quarter" idx="16"/>
          </p:nvPr>
        </p:nvSpPr>
        <p:spPr/>
        <p:txBody>
          <a:bodyPr/>
          <a:lstStyle>
            <a:lvl1pPr>
              <a:defRPr/>
            </a:lvl1pPr>
          </a:lstStyle>
          <a:p>
            <a:pPr>
              <a:defRPr/>
            </a:pPr>
            <a:endParaRPr lang="en-US" dirty="0">
              <a:solidFill>
                <a:srgbClr val="000000"/>
              </a:solidFill>
            </a:endParaRPr>
          </a:p>
        </p:txBody>
      </p:sp>
      <p:sp>
        <p:nvSpPr>
          <p:cNvPr id="12" name="Date Placeholder 3"/>
          <p:cNvSpPr>
            <a:spLocks noGrp="1"/>
          </p:cNvSpPr>
          <p:nvPr>
            <p:ph type="dt" sz="half" idx="17"/>
          </p:nvPr>
        </p:nvSpPr>
        <p:spPr/>
        <p:txBody>
          <a:bodyPr/>
          <a:lstStyle>
            <a:lvl1pPr>
              <a:defRPr/>
            </a:lvl1pPr>
          </a:lstStyle>
          <a:p>
            <a:pPr>
              <a:defRPr/>
            </a:pPr>
            <a:fld id="{888FE29D-3B56-4599-81FA-0986450E3455}"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50599365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43A0DE81-F5F0-414D-8460-3B4E2953BF63}" type="datetimeFigureOut">
              <a:rPr lang="en-US">
                <a:solidFill>
                  <a:srgbClr val="000000"/>
                </a:solidFill>
              </a:rPr>
              <a:pPr>
                <a:defRPr/>
              </a:pPr>
              <a:t>5/8/2020</a:t>
            </a:fld>
            <a:endParaRPr lang="en-US" dirty="0">
              <a:solidFill>
                <a:srgbClr val="000000"/>
              </a:solidFill>
            </a:endParaRPr>
          </a:p>
        </p:txBody>
      </p:sp>
      <p:sp>
        <p:nvSpPr>
          <p:cNvPr id="6"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48FD218-E1D6-4E15-9D5A-FFDF33B481C1}"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pic>
        <p:nvPicPr>
          <p:cNvPr id="7" name="Picture 4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899" y="1735138"/>
            <a:ext cx="3726034"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318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46"/>
          <p:cNvSpPr>
            <a:spLocks noGrp="1" noChangeArrowheads="1"/>
          </p:cNvSpPr>
          <p:nvPr>
            <p:ph type="dt" sz="half" idx="11"/>
          </p:nvPr>
        </p:nvSpPr>
        <p:spPr>
          <a:ln/>
        </p:spPr>
        <p:txBody>
          <a:bodyPr/>
          <a:lstStyle>
            <a:lvl1pPr>
              <a:defRPr/>
            </a:lvl1pPr>
          </a:lstStyle>
          <a:p>
            <a:pPr>
              <a:defRPr/>
            </a:pPr>
            <a:fld id="{BA2BC80B-FCC2-4C33-A565-BEAA6D7562ED}" type="datetimeFigureOut">
              <a:rPr lang="en-US">
                <a:solidFill>
                  <a:srgbClr val="000000"/>
                </a:solidFill>
              </a:rPr>
              <a:pPr>
                <a:defRPr/>
              </a:pPr>
              <a:t>5/8/2020</a:t>
            </a:fld>
            <a:endParaRPr lang="en-US" dirty="0">
              <a:solidFill>
                <a:srgbClr val="000000"/>
              </a:solidFill>
            </a:endParaRPr>
          </a:p>
        </p:txBody>
      </p:sp>
      <p:sp>
        <p:nvSpPr>
          <p:cNvPr id="7"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C4B57E25-D0A4-49D7-9517-6508C4FFA08B}"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extLst>
      <p:ext uri="{BB962C8B-B14F-4D97-AF65-F5344CB8AC3E}">
        <p14:creationId xmlns:p14="http://schemas.microsoft.com/office/powerpoint/2010/main" val="728152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8" name="Rectangle 46"/>
          <p:cNvSpPr>
            <a:spLocks noGrp="1" noChangeArrowheads="1"/>
          </p:cNvSpPr>
          <p:nvPr>
            <p:ph type="dt" sz="half" idx="11"/>
          </p:nvPr>
        </p:nvSpPr>
        <p:spPr>
          <a:ln/>
        </p:spPr>
        <p:txBody>
          <a:bodyPr/>
          <a:lstStyle>
            <a:lvl1pPr>
              <a:defRPr/>
            </a:lvl1pPr>
          </a:lstStyle>
          <a:p>
            <a:pPr>
              <a:defRPr/>
            </a:pPr>
            <a:fld id="{433E3660-064F-4F20-AF15-D0BC194E8249}" type="datetimeFigureOut">
              <a:rPr lang="en-US">
                <a:solidFill>
                  <a:srgbClr val="000000"/>
                </a:solidFill>
              </a:rPr>
              <a:pPr>
                <a:defRPr/>
              </a:pPr>
              <a:t>5/8/2020</a:t>
            </a:fld>
            <a:endParaRPr lang="en-US" dirty="0">
              <a:solidFill>
                <a:srgbClr val="000000"/>
              </a:solidFill>
            </a:endParaRPr>
          </a:p>
        </p:txBody>
      </p:sp>
      <p:sp>
        <p:nvSpPr>
          <p:cNvPr id="9"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DA3C17C-6E76-43BF-95B5-6E4E8F565E67}"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extLst>
      <p:ext uri="{BB962C8B-B14F-4D97-AF65-F5344CB8AC3E}">
        <p14:creationId xmlns:p14="http://schemas.microsoft.com/office/powerpoint/2010/main" val="2657455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4" name="Rectangle 46"/>
          <p:cNvSpPr>
            <a:spLocks noGrp="1" noChangeArrowheads="1"/>
          </p:cNvSpPr>
          <p:nvPr>
            <p:ph type="dt" sz="half" idx="11"/>
          </p:nvPr>
        </p:nvSpPr>
        <p:spPr>
          <a:ln/>
        </p:spPr>
        <p:txBody>
          <a:bodyPr/>
          <a:lstStyle>
            <a:lvl1pPr>
              <a:defRPr/>
            </a:lvl1pPr>
          </a:lstStyle>
          <a:p>
            <a:pPr>
              <a:defRPr/>
            </a:pPr>
            <a:fld id="{F3EB532A-EBD6-4E01-A8EA-73F62E8B30B6}" type="datetimeFigureOut">
              <a:rPr lang="en-US">
                <a:solidFill>
                  <a:srgbClr val="000000"/>
                </a:solidFill>
              </a:rPr>
              <a:pPr>
                <a:defRPr/>
              </a:pPr>
              <a:t>5/8/2020</a:t>
            </a:fld>
            <a:endParaRPr lang="en-US" dirty="0">
              <a:solidFill>
                <a:srgbClr val="000000"/>
              </a:solidFill>
            </a:endParaRPr>
          </a:p>
        </p:txBody>
      </p:sp>
      <p:sp>
        <p:nvSpPr>
          <p:cNvPr id="5" name="Text Box 42"/>
          <p:cNvSpPr txBox="1">
            <a:spLocks noChangeArrowheads="1"/>
          </p:cNvSpPr>
          <p:nvPr userDrawn="1"/>
        </p:nvSpPr>
        <p:spPr bwMode="auto">
          <a:xfrm>
            <a:off x="8534400" y="6477000"/>
            <a:ext cx="609600" cy="307975"/>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5591F693-EF3D-4E80-9D58-5BCCA8F877E6}"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extLst>
      <p:ext uri="{BB962C8B-B14F-4D97-AF65-F5344CB8AC3E}">
        <p14:creationId xmlns:p14="http://schemas.microsoft.com/office/powerpoint/2010/main" val="23175979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3" name="Rectangle 46"/>
          <p:cNvSpPr>
            <a:spLocks noGrp="1" noChangeArrowheads="1"/>
          </p:cNvSpPr>
          <p:nvPr>
            <p:ph type="dt" sz="half" idx="11"/>
          </p:nvPr>
        </p:nvSpPr>
        <p:spPr>
          <a:ln/>
        </p:spPr>
        <p:txBody>
          <a:bodyPr/>
          <a:lstStyle>
            <a:lvl1pPr>
              <a:defRPr/>
            </a:lvl1pPr>
          </a:lstStyle>
          <a:p>
            <a:pPr>
              <a:defRPr/>
            </a:pPr>
            <a:fld id="{909B1F78-EFE7-464C-9751-61D25A5C43E7}"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11544704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46"/>
          <p:cNvSpPr>
            <a:spLocks noGrp="1" noChangeArrowheads="1"/>
          </p:cNvSpPr>
          <p:nvPr>
            <p:ph type="dt" sz="half" idx="11"/>
          </p:nvPr>
        </p:nvSpPr>
        <p:spPr>
          <a:ln/>
        </p:spPr>
        <p:txBody>
          <a:bodyPr/>
          <a:lstStyle>
            <a:lvl1pPr>
              <a:defRPr/>
            </a:lvl1pPr>
          </a:lstStyle>
          <a:p>
            <a:pPr>
              <a:defRPr/>
            </a:pPr>
            <a:fld id="{5B292831-B5AC-4CF7-A340-1823BD009056}"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20294311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48FD218-E1D6-4E15-9D5A-FFDF33B481C1}"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a:xfrm>
            <a:off x="722313" y="4406900"/>
            <a:ext cx="6400800" cy="1362075"/>
          </a:xfrm>
        </p:spPr>
        <p:txBody>
          <a:bodyPr anchor="t"/>
          <a:lstStyle>
            <a:lvl1pPr algn="l">
              <a:defRPr sz="3200" b="1"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64008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4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899" y="1735138"/>
            <a:ext cx="3726034"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46"/>
          <p:cNvSpPr>
            <a:spLocks noGrp="1" noChangeArrowheads="1"/>
          </p:cNvSpPr>
          <p:nvPr>
            <p:ph type="dt" sz="half" idx="11"/>
          </p:nvPr>
        </p:nvSpPr>
        <p:spPr>
          <a:ln/>
        </p:spPr>
        <p:txBody>
          <a:bodyPr/>
          <a:lstStyle>
            <a:lvl1pPr>
              <a:defRPr/>
            </a:lvl1pPr>
          </a:lstStyle>
          <a:p>
            <a:pPr>
              <a:defRPr/>
            </a:pPr>
            <a:fld id="{D55DB469-2D01-48A7-8693-63422FA4A702}"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189349352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EB3FD098-C954-4A85-9202-C20505F2D113}"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365735013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6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286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48F13293-E2DD-4F1D-9447-63A507AEF9F0}"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370453960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85800" y="18288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eaLnBrk="1" hangingPunct="1">
              <a:defRPr/>
            </a:lvl1pPr>
          </a:lstStyle>
          <a:p>
            <a:pPr>
              <a:defRPr/>
            </a:pPr>
            <a:endParaRPr lang="en-US" dirty="0">
              <a:solidFill>
                <a:srgbClr val="000000"/>
              </a:solidFill>
            </a:endParaRPr>
          </a:p>
        </p:txBody>
      </p:sp>
      <p:sp>
        <p:nvSpPr>
          <p:cNvPr id="6" name="Footer Placeholder 5"/>
          <p:cNvSpPr>
            <a:spLocks noGrp="1"/>
          </p:cNvSpPr>
          <p:nvPr>
            <p:ph type="ftr" sz="quarter" idx="11"/>
          </p:nvPr>
        </p:nvSpPr>
        <p:spPr/>
        <p:txBody>
          <a:bodyPr/>
          <a:lstStyle>
            <a:lvl1pPr algn="l" eaLnBrk="1" hangingPunct="1">
              <a:defRPr/>
            </a:lvl1pPr>
          </a:lstStyle>
          <a:p>
            <a:pPr>
              <a:defRPr/>
            </a:pPr>
            <a:endParaRPr lang="en-US" dirty="0">
              <a:solidFill>
                <a:srgbClr val="000000"/>
              </a:solidFill>
            </a:endParaRPr>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eaLnBrk="1" hangingPunct="1">
              <a:defRPr>
                <a:latin typeface="Arial" pitchFamily="34" charset="0"/>
              </a:defRPr>
            </a:lvl1pPr>
          </a:lstStyle>
          <a:p>
            <a:pPr fontAlgn="base">
              <a:spcBef>
                <a:spcPct val="0"/>
              </a:spcBef>
              <a:spcAft>
                <a:spcPct val="0"/>
              </a:spcAft>
              <a:defRPr/>
            </a:pPr>
            <a:fld id="{F7AB68CE-4694-4772-8FDA-8B651E58267F}" type="slidenum">
              <a:rPr lang="en-US">
                <a:solidFill>
                  <a:srgbClr val="000000"/>
                </a:solidFill>
              </a:rPr>
              <a:pPr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317117424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4"/>
          <p:cNvGrpSpPr>
            <a:grpSpLocks/>
          </p:cNvGrpSpPr>
          <p:nvPr/>
        </p:nvGrpSpPr>
        <p:grpSpPr bwMode="auto">
          <a:xfrm>
            <a:off x="-4763" y="0"/>
            <a:ext cx="9150351" cy="1004888"/>
            <a:chOff x="-3" y="0"/>
            <a:chExt cx="5764" cy="633"/>
          </a:xfrm>
        </p:grpSpPr>
        <p:sp>
          <p:nvSpPr>
            <p:cNvPr id="5" name="Rectangle 45"/>
            <p:cNvSpPr>
              <a:spLocks noChangeArrowheads="1"/>
            </p:cNvSpPr>
            <p:nvPr userDrawn="1"/>
          </p:nvSpPr>
          <p:spPr bwMode="auto">
            <a:xfrm>
              <a:off x="0" y="0"/>
              <a:ext cx="5760" cy="633"/>
            </a:xfrm>
            <a:prstGeom prst="rect">
              <a:avLst/>
            </a:prstGeom>
            <a:solidFill>
              <a:srgbClr val="60A1D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spcBef>
                  <a:spcPct val="0"/>
                </a:spcBef>
                <a:spcAft>
                  <a:spcPct val="0"/>
                </a:spcAft>
              </a:pPr>
              <a:endParaRPr lang="en-US" sz="2400" dirty="0">
                <a:solidFill>
                  <a:srgbClr val="000000"/>
                </a:solidFill>
              </a:endParaRPr>
            </a:p>
          </p:txBody>
        </p:sp>
        <p:sp>
          <p:nvSpPr>
            <p:cNvPr id="6" name="Line 5"/>
            <p:cNvSpPr>
              <a:spLocks noChangeShapeType="1"/>
            </p:cNvSpPr>
            <p:nvPr userDrawn="1"/>
          </p:nvSpPr>
          <p:spPr bwMode="auto">
            <a:xfrm>
              <a:off x="-3" y="633"/>
              <a:ext cx="5764"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latin typeface="Arial" charset="0"/>
              </a:endParaRPr>
            </a:p>
          </p:txBody>
        </p:sp>
      </p:grpSp>
      <p:grpSp>
        <p:nvGrpSpPr>
          <p:cNvPr id="7" name="Group 47"/>
          <p:cNvGrpSpPr>
            <a:grpSpLocks/>
          </p:cNvGrpSpPr>
          <p:nvPr/>
        </p:nvGrpSpPr>
        <p:grpSpPr bwMode="auto">
          <a:xfrm>
            <a:off x="76200" y="263525"/>
            <a:ext cx="2278063" cy="436563"/>
            <a:chOff x="390" y="948"/>
            <a:chExt cx="1435" cy="275"/>
          </a:xfrm>
        </p:grpSpPr>
        <p:grpSp>
          <p:nvGrpSpPr>
            <p:cNvPr id="8" name="Group 48"/>
            <p:cNvGrpSpPr>
              <a:grpSpLocks/>
            </p:cNvGrpSpPr>
            <p:nvPr/>
          </p:nvGrpSpPr>
          <p:grpSpPr bwMode="auto">
            <a:xfrm>
              <a:off x="390" y="948"/>
              <a:ext cx="1296" cy="230"/>
              <a:chOff x="397" y="387"/>
              <a:chExt cx="1752" cy="303"/>
            </a:xfrm>
          </p:grpSpPr>
          <p:sp>
            <p:nvSpPr>
              <p:cNvPr id="11" name="Freeform 8"/>
              <p:cNvSpPr>
                <a:spLocks/>
              </p:cNvSpPr>
              <p:nvPr/>
            </p:nvSpPr>
            <p:spPr bwMode="auto">
              <a:xfrm>
                <a:off x="397" y="387"/>
                <a:ext cx="496" cy="303"/>
              </a:xfrm>
              <a:custGeom>
                <a:avLst/>
                <a:gdLst>
                  <a:gd name="T0" fmla="*/ 358 w 498"/>
                  <a:gd name="T1" fmla="*/ 302 h 303"/>
                  <a:gd name="T2" fmla="*/ 409 w 498"/>
                  <a:gd name="T3" fmla="*/ 0 h 303"/>
                  <a:gd name="T4" fmla="*/ 66 w 498"/>
                  <a:gd name="T5" fmla="*/ 0 h 303"/>
                  <a:gd name="T6" fmla="*/ 0 w 498"/>
                  <a:gd name="T7" fmla="*/ 302 h 303"/>
                  <a:gd name="T8" fmla="*/ 358 w 498"/>
                  <a:gd name="T9" fmla="*/ 302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8" h="303">
                    <a:moveTo>
                      <a:pt x="431" y="302"/>
                    </a:moveTo>
                    <a:lnTo>
                      <a:pt x="497" y="0"/>
                    </a:lnTo>
                    <a:lnTo>
                      <a:pt x="66" y="0"/>
                    </a:lnTo>
                    <a:lnTo>
                      <a:pt x="0" y="302"/>
                    </a:lnTo>
                    <a:lnTo>
                      <a:pt x="431" y="302"/>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2" name="Freeform 9"/>
              <p:cNvSpPr>
                <a:spLocks/>
              </p:cNvSpPr>
              <p:nvPr/>
            </p:nvSpPr>
            <p:spPr bwMode="auto">
              <a:xfrm>
                <a:off x="446" y="398"/>
                <a:ext cx="438" cy="283"/>
              </a:xfrm>
              <a:custGeom>
                <a:avLst/>
                <a:gdLst>
                  <a:gd name="T0" fmla="*/ 27 w 436"/>
                  <a:gd name="T1" fmla="*/ 2 h 283"/>
                  <a:gd name="T2" fmla="*/ 32 w 436"/>
                  <a:gd name="T3" fmla="*/ 3 h 283"/>
                  <a:gd name="T4" fmla="*/ 42 w 436"/>
                  <a:gd name="T5" fmla="*/ 4 h 283"/>
                  <a:gd name="T6" fmla="*/ 56 w 436"/>
                  <a:gd name="T7" fmla="*/ 7 h 283"/>
                  <a:gd name="T8" fmla="*/ 73 w 436"/>
                  <a:gd name="T9" fmla="*/ 10 h 283"/>
                  <a:gd name="T10" fmla="*/ 92 w 436"/>
                  <a:gd name="T11" fmla="*/ 15 h 283"/>
                  <a:gd name="T12" fmla="*/ 157 w 436"/>
                  <a:gd name="T13" fmla="*/ 19 h 283"/>
                  <a:gd name="T14" fmla="*/ 180 w 436"/>
                  <a:gd name="T15" fmla="*/ 23 h 283"/>
                  <a:gd name="T16" fmla="*/ 203 w 436"/>
                  <a:gd name="T17" fmla="*/ 28 h 283"/>
                  <a:gd name="T18" fmla="*/ 225 w 436"/>
                  <a:gd name="T19" fmla="*/ 32 h 283"/>
                  <a:gd name="T20" fmla="*/ 246 w 436"/>
                  <a:gd name="T21" fmla="*/ 36 h 283"/>
                  <a:gd name="T22" fmla="*/ 266 w 436"/>
                  <a:gd name="T23" fmla="*/ 41 h 283"/>
                  <a:gd name="T24" fmla="*/ 283 w 436"/>
                  <a:gd name="T25" fmla="*/ 44 h 283"/>
                  <a:gd name="T26" fmla="*/ 298 w 436"/>
                  <a:gd name="T27" fmla="*/ 47 h 283"/>
                  <a:gd name="T28" fmla="*/ 308 w 436"/>
                  <a:gd name="T29" fmla="*/ 49 h 283"/>
                  <a:gd name="T30" fmla="*/ 314 w 436"/>
                  <a:gd name="T31" fmla="*/ 50 h 283"/>
                  <a:gd name="T32" fmla="*/ 325 w 436"/>
                  <a:gd name="T33" fmla="*/ 52 h 283"/>
                  <a:gd name="T34" fmla="*/ 353 w 436"/>
                  <a:gd name="T35" fmla="*/ 56 h 283"/>
                  <a:gd name="T36" fmla="*/ 377 w 436"/>
                  <a:gd name="T37" fmla="*/ 60 h 283"/>
                  <a:gd name="T38" fmla="*/ 393 w 436"/>
                  <a:gd name="T39" fmla="*/ 63 h 283"/>
                  <a:gd name="T40" fmla="*/ 403 w 436"/>
                  <a:gd name="T41" fmla="*/ 65 h 283"/>
                  <a:gd name="T42" fmla="*/ 407 w 436"/>
                  <a:gd name="T43" fmla="*/ 68 h 283"/>
                  <a:gd name="T44" fmla="*/ 409 w 436"/>
                  <a:gd name="T45" fmla="*/ 69 h 283"/>
                  <a:gd name="T46" fmla="*/ 411 w 436"/>
                  <a:gd name="T47" fmla="*/ 70 h 283"/>
                  <a:gd name="T48" fmla="*/ 426 w 436"/>
                  <a:gd name="T49" fmla="*/ 70 h 283"/>
                  <a:gd name="T50" fmla="*/ 436 w 436"/>
                  <a:gd name="T51" fmla="*/ 71 h 283"/>
                  <a:gd name="T52" fmla="*/ 444 w 436"/>
                  <a:gd name="T53" fmla="*/ 71 h 283"/>
                  <a:gd name="T54" fmla="*/ 450 w 436"/>
                  <a:gd name="T55" fmla="*/ 71 h 283"/>
                  <a:gd name="T56" fmla="*/ 454 w 436"/>
                  <a:gd name="T57" fmla="*/ 73 h 283"/>
                  <a:gd name="T58" fmla="*/ 458 w 436"/>
                  <a:gd name="T59" fmla="*/ 74 h 283"/>
                  <a:gd name="T60" fmla="*/ 461 w 436"/>
                  <a:gd name="T61" fmla="*/ 75 h 283"/>
                  <a:gd name="T62" fmla="*/ 463 w 436"/>
                  <a:gd name="T63" fmla="*/ 77 h 283"/>
                  <a:gd name="T64" fmla="*/ 468 w 436"/>
                  <a:gd name="T65" fmla="*/ 85 h 283"/>
                  <a:gd name="T66" fmla="*/ 470 w 436"/>
                  <a:gd name="T67" fmla="*/ 95 h 283"/>
                  <a:gd name="T68" fmla="*/ 468 w 436"/>
                  <a:gd name="T69" fmla="*/ 105 h 283"/>
                  <a:gd name="T70" fmla="*/ 465 w 436"/>
                  <a:gd name="T71" fmla="*/ 116 h 283"/>
                  <a:gd name="T72" fmla="*/ 460 w 436"/>
                  <a:gd name="T73" fmla="*/ 127 h 283"/>
                  <a:gd name="T74" fmla="*/ 455 w 436"/>
                  <a:gd name="T75" fmla="*/ 135 h 283"/>
                  <a:gd name="T76" fmla="*/ 452 w 436"/>
                  <a:gd name="T77" fmla="*/ 141 h 283"/>
                  <a:gd name="T78" fmla="*/ 450 w 436"/>
                  <a:gd name="T79" fmla="*/ 143 h 283"/>
                  <a:gd name="T80" fmla="*/ 446 w 436"/>
                  <a:gd name="T81" fmla="*/ 145 h 283"/>
                  <a:gd name="T82" fmla="*/ 433 w 436"/>
                  <a:gd name="T83" fmla="*/ 150 h 283"/>
                  <a:gd name="T84" fmla="*/ 415 w 436"/>
                  <a:gd name="T85" fmla="*/ 157 h 283"/>
                  <a:gd name="T86" fmla="*/ 369 w 436"/>
                  <a:gd name="T87" fmla="*/ 166 h 283"/>
                  <a:gd name="T88" fmla="*/ 320 w 436"/>
                  <a:gd name="T89" fmla="*/ 177 h 283"/>
                  <a:gd name="T90" fmla="*/ 290 w 436"/>
                  <a:gd name="T91" fmla="*/ 188 h 283"/>
                  <a:gd name="T92" fmla="*/ 257 w 436"/>
                  <a:gd name="T93" fmla="*/ 201 h 283"/>
                  <a:gd name="T94" fmla="*/ 224 w 436"/>
                  <a:gd name="T95" fmla="*/ 213 h 283"/>
                  <a:gd name="T96" fmla="*/ 190 w 436"/>
                  <a:gd name="T97" fmla="*/ 226 h 283"/>
                  <a:gd name="T98" fmla="*/ 157 w 436"/>
                  <a:gd name="T99" fmla="*/ 239 h 283"/>
                  <a:gd name="T100" fmla="*/ 83 w 436"/>
                  <a:gd name="T101" fmla="*/ 250 h 283"/>
                  <a:gd name="T102" fmla="*/ 56 w 436"/>
                  <a:gd name="T103" fmla="*/ 261 h 283"/>
                  <a:gd name="T104" fmla="*/ 33 w 436"/>
                  <a:gd name="T105" fmla="*/ 269 h 283"/>
                  <a:gd name="T106" fmla="*/ 15 w 436"/>
                  <a:gd name="T107" fmla="*/ 276 h 283"/>
                  <a:gd name="T108" fmla="*/ 4 w 436"/>
                  <a:gd name="T109" fmla="*/ 280 h 283"/>
                  <a:gd name="T110" fmla="*/ 0 w 436"/>
                  <a:gd name="T111" fmla="*/ 282 h 283"/>
                  <a:gd name="T112" fmla="*/ 523 w 436"/>
                  <a:gd name="T113" fmla="*/ 0 h 283"/>
                  <a:gd name="T114" fmla="*/ 26 w 436"/>
                  <a:gd name="T115" fmla="*/ 2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36" h="283">
                    <a:moveTo>
                      <a:pt x="26" y="2"/>
                    </a:moveTo>
                    <a:lnTo>
                      <a:pt x="27" y="2"/>
                    </a:lnTo>
                    <a:lnTo>
                      <a:pt x="29" y="2"/>
                    </a:lnTo>
                    <a:lnTo>
                      <a:pt x="32" y="3"/>
                    </a:lnTo>
                    <a:lnTo>
                      <a:pt x="37" y="3"/>
                    </a:lnTo>
                    <a:lnTo>
                      <a:pt x="42" y="4"/>
                    </a:lnTo>
                    <a:lnTo>
                      <a:pt x="48" y="6"/>
                    </a:lnTo>
                    <a:lnTo>
                      <a:pt x="56" y="7"/>
                    </a:lnTo>
                    <a:lnTo>
                      <a:pt x="64" y="9"/>
                    </a:lnTo>
                    <a:lnTo>
                      <a:pt x="73" y="10"/>
                    </a:lnTo>
                    <a:lnTo>
                      <a:pt x="82" y="13"/>
                    </a:lnTo>
                    <a:lnTo>
                      <a:pt x="92" y="15"/>
                    </a:lnTo>
                    <a:lnTo>
                      <a:pt x="102" y="17"/>
                    </a:lnTo>
                    <a:lnTo>
                      <a:pt x="113" y="19"/>
                    </a:lnTo>
                    <a:lnTo>
                      <a:pt x="125" y="21"/>
                    </a:lnTo>
                    <a:lnTo>
                      <a:pt x="136" y="23"/>
                    </a:lnTo>
                    <a:lnTo>
                      <a:pt x="147" y="25"/>
                    </a:lnTo>
                    <a:lnTo>
                      <a:pt x="159" y="28"/>
                    </a:lnTo>
                    <a:lnTo>
                      <a:pt x="170" y="30"/>
                    </a:lnTo>
                    <a:lnTo>
                      <a:pt x="181" y="32"/>
                    </a:lnTo>
                    <a:lnTo>
                      <a:pt x="192" y="35"/>
                    </a:lnTo>
                    <a:lnTo>
                      <a:pt x="202" y="36"/>
                    </a:lnTo>
                    <a:lnTo>
                      <a:pt x="212" y="39"/>
                    </a:lnTo>
                    <a:lnTo>
                      <a:pt x="222" y="41"/>
                    </a:lnTo>
                    <a:lnTo>
                      <a:pt x="231" y="43"/>
                    </a:lnTo>
                    <a:lnTo>
                      <a:pt x="239" y="44"/>
                    </a:lnTo>
                    <a:lnTo>
                      <a:pt x="247" y="46"/>
                    </a:lnTo>
                    <a:lnTo>
                      <a:pt x="254" y="47"/>
                    </a:lnTo>
                    <a:lnTo>
                      <a:pt x="259" y="48"/>
                    </a:lnTo>
                    <a:lnTo>
                      <a:pt x="264" y="49"/>
                    </a:lnTo>
                    <a:lnTo>
                      <a:pt x="268" y="50"/>
                    </a:lnTo>
                    <a:lnTo>
                      <a:pt x="270" y="50"/>
                    </a:lnTo>
                    <a:lnTo>
                      <a:pt x="271" y="50"/>
                    </a:lnTo>
                    <a:lnTo>
                      <a:pt x="281" y="52"/>
                    </a:lnTo>
                    <a:lnTo>
                      <a:pt x="289" y="54"/>
                    </a:lnTo>
                    <a:lnTo>
                      <a:pt x="296" y="56"/>
                    </a:lnTo>
                    <a:lnTo>
                      <a:pt x="303" y="58"/>
                    </a:lnTo>
                    <a:lnTo>
                      <a:pt x="308" y="60"/>
                    </a:lnTo>
                    <a:lnTo>
                      <a:pt x="312" y="61"/>
                    </a:lnTo>
                    <a:lnTo>
                      <a:pt x="316" y="63"/>
                    </a:lnTo>
                    <a:lnTo>
                      <a:pt x="319" y="64"/>
                    </a:lnTo>
                    <a:lnTo>
                      <a:pt x="321" y="65"/>
                    </a:lnTo>
                    <a:lnTo>
                      <a:pt x="322" y="67"/>
                    </a:lnTo>
                    <a:lnTo>
                      <a:pt x="323" y="68"/>
                    </a:lnTo>
                    <a:lnTo>
                      <a:pt x="324" y="69"/>
                    </a:lnTo>
                    <a:lnTo>
                      <a:pt x="325" y="70"/>
                    </a:lnTo>
                    <a:lnTo>
                      <a:pt x="332" y="70"/>
                    </a:lnTo>
                    <a:lnTo>
                      <a:pt x="338" y="70"/>
                    </a:lnTo>
                    <a:lnTo>
                      <a:pt x="343" y="70"/>
                    </a:lnTo>
                    <a:lnTo>
                      <a:pt x="348" y="71"/>
                    </a:lnTo>
                    <a:lnTo>
                      <a:pt x="352" y="71"/>
                    </a:lnTo>
                    <a:lnTo>
                      <a:pt x="356" y="71"/>
                    </a:lnTo>
                    <a:lnTo>
                      <a:pt x="359" y="71"/>
                    </a:lnTo>
                    <a:lnTo>
                      <a:pt x="362" y="71"/>
                    </a:lnTo>
                    <a:lnTo>
                      <a:pt x="364" y="72"/>
                    </a:lnTo>
                    <a:lnTo>
                      <a:pt x="366" y="73"/>
                    </a:lnTo>
                    <a:lnTo>
                      <a:pt x="368" y="73"/>
                    </a:lnTo>
                    <a:lnTo>
                      <a:pt x="370" y="74"/>
                    </a:lnTo>
                    <a:lnTo>
                      <a:pt x="371" y="75"/>
                    </a:lnTo>
                    <a:lnTo>
                      <a:pt x="373" y="75"/>
                    </a:lnTo>
                    <a:lnTo>
                      <a:pt x="374" y="76"/>
                    </a:lnTo>
                    <a:lnTo>
                      <a:pt x="375" y="77"/>
                    </a:lnTo>
                    <a:lnTo>
                      <a:pt x="378" y="81"/>
                    </a:lnTo>
                    <a:lnTo>
                      <a:pt x="380" y="85"/>
                    </a:lnTo>
                    <a:lnTo>
                      <a:pt x="381" y="90"/>
                    </a:lnTo>
                    <a:lnTo>
                      <a:pt x="382" y="95"/>
                    </a:lnTo>
                    <a:lnTo>
                      <a:pt x="381" y="100"/>
                    </a:lnTo>
                    <a:lnTo>
                      <a:pt x="380" y="105"/>
                    </a:lnTo>
                    <a:lnTo>
                      <a:pt x="379" y="111"/>
                    </a:lnTo>
                    <a:lnTo>
                      <a:pt x="377" y="116"/>
                    </a:lnTo>
                    <a:lnTo>
                      <a:pt x="374" y="122"/>
                    </a:lnTo>
                    <a:lnTo>
                      <a:pt x="372" y="127"/>
                    </a:lnTo>
                    <a:lnTo>
                      <a:pt x="370" y="131"/>
                    </a:lnTo>
                    <a:lnTo>
                      <a:pt x="367" y="135"/>
                    </a:lnTo>
                    <a:lnTo>
                      <a:pt x="365" y="139"/>
                    </a:lnTo>
                    <a:lnTo>
                      <a:pt x="364" y="141"/>
                    </a:lnTo>
                    <a:lnTo>
                      <a:pt x="363" y="142"/>
                    </a:lnTo>
                    <a:lnTo>
                      <a:pt x="362" y="143"/>
                    </a:lnTo>
                    <a:lnTo>
                      <a:pt x="361" y="144"/>
                    </a:lnTo>
                    <a:lnTo>
                      <a:pt x="358" y="145"/>
                    </a:lnTo>
                    <a:lnTo>
                      <a:pt x="352" y="147"/>
                    </a:lnTo>
                    <a:lnTo>
                      <a:pt x="345" y="150"/>
                    </a:lnTo>
                    <a:lnTo>
                      <a:pt x="337" y="153"/>
                    </a:lnTo>
                    <a:lnTo>
                      <a:pt x="327" y="157"/>
                    </a:lnTo>
                    <a:lnTo>
                      <a:pt x="316" y="161"/>
                    </a:lnTo>
                    <a:lnTo>
                      <a:pt x="304" y="166"/>
                    </a:lnTo>
                    <a:lnTo>
                      <a:pt x="290" y="171"/>
                    </a:lnTo>
                    <a:lnTo>
                      <a:pt x="276" y="177"/>
                    </a:lnTo>
                    <a:lnTo>
                      <a:pt x="261" y="182"/>
                    </a:lnTo>
                    <a:lnTo>
                      <a:pt x="246" y="188"/>
                    </a:lnTo>
                    <a:lnTo>
                      <a:pt x="230" y="195"/>
                    </a:lnTo>
                    <a:lnTo>
                      <a:pt x="213" y="201"/>
                    </a:lnTo>
                    <a:lnTo>
                      <a:pt x="196" y="207"/>
                    </a:lnTo>
                    <a:lnTo>
                      <a:pt x="180" y="213"/>
                    </a:lnTo>
                    <a:lnTo>
                      <a:pt x="163" y="220"/>
                    </a:lnTo>
                    <a:lnTo>
                      <a:pt x="146" y="226"/>
                    </a:lnTo>
                    <a:lnTo>
                      <a:pt x="130" y="233"/>
                    </a:lnTo>
                    <a:lnTo>
                      <a:pt x="113" y="239"/>
                    </a:lnTo>
                    <a:lnTo>
                      <a:pt x="98" y="245"/>
                    </a:lnTo>
                    <a:lnTo>
                      <a:pt x="83" y="250"/>
                    </a:lnTo>
                    <a:lnTo>
                      <a:pt x="69" y="256"/>
                    </a:lnTo>
                    <a:lnTo>
                      <a:pt x="56" y="261"/>
                    </a:lnTo>
                    <a:lnTo>
                      <a:pt x="44" y="265"/>
                    </a:lnTo>
                    <a:lnTo>
                      <a:pt x="33" y="269"/>
                    </a:lnTo>
                    <a:lnTo>
                      <a:pt x="24" y="273"/>
                    </a:lnTo>
                    <a:lnTo>
                      <a:pt x="15" y="276"/>
                    </a:lnTo>
                    <a:lnTo>
                      <a:pt x="9" y="279"/>
                    </a:lnTo>
                    <a:lnTo>
                      <a:pt x="4" y="280"/>
                    </a:lnTo>
                    <a:lnTo>
                      <a:pt x="1" y="282"/>
                    </a:lnTo>
                    <a:lnTo>
                      <a:pt x="0" y="282"/>
                    </a:lnTo>
                    <a:lnTo>
                      <a:pt x="374" y="282"/>
                    </a:lnTo>
                    <a:lnTo>
                      <a:pt x="435" y="0"/>
                    </a:lnTo>
                    <a:lnTo>
                      <a:pt x="26" y="0"/>
                    </a:lnTo>
                    <a:lnTo>
                      <a:pt x="26" y="2"/>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3" name="Freeform 10"/>
              <p:cNvSpPr>
                <a:spLocks/>
              </p:cNvSpPr>
              <p:nvPr/>
            </p:nvSpPr>
            <p:spPr bwMode="auto">
              <a:xfrm>
                <a:off x="717" y="484"/>
                <a:ext cx="93" cy="46"/>
              </a:xfrm>
              <a:custGeom>
                <a:avLst/>
                <a:gdLst>
                  <a:gd name="T0" fmla="*/ 32 w 93"/>
                  <a:gd name="T1" fmla="*/ 9 h 46"/>
                  <a:gd name="T2" fmla="*/ 25 w 93"/>
                  <a:gd name="T3" fmla="*/ 10 h 46"/>
                  <a:gd name="T4" fmla="*/ 18 w 93"/>
                  <a:gd name="T5" fmla="*/ 11 h 46"/>
                  <a:gd name="T6" fmla="*/ 11 w 93"/>
                  <a:gd name="T7" fmla="*/ 12 h 46"/>
                  <a:gd name="T8" fmla="*/ 4 w 93"/>
                  <a:gd name="T9" fmla="*/ 13 h 46"/>
                  <a:gd name="T10" fmla="*/ 1 w 93"/>
                  <a:gd name="T11" fmla="*/ 14 h 46"/>
                  <a:gd name="T12" fmla="*/ 0 w 93"/>
                  <a:gd name="T13" fmla="*/ 16 h 46"/>
                  <a:gd name="T14" fmla="*/ 1 w 93"/>
                  <a:gd name="T15" fmla="*/ 18 h 46"/>
                  <a:gd name="T16" fmla="*/ 3 w 93"/>
                  <a:gd name="T17" fmla="*/ 19 h 46"/>
                  <a:gd name="T18" fmla="*/ 7 w 93"/>
                  <a:gd name="T19" fmla="*/ 19 h 46"/>
                  <a:gd name="T20" fmla="*/ 14 w 93"/>
                  <a:gd name="T21" fmla="*/ 19 h 46"/>
                  <a:gd name="T22" fmla="*/ 23 w 93"/>
                  <a:gd name="T23" fmla="*/ 19 h 46"/>
                  <a:gd name="T24" fmla="*/ 33 w 93"/>
                  <a:gd name="T25" fmla="*/ 17 h 46"/>
                  <a:gd name="T26" fmla="*/ 43 w 93"/>
                  <a:gd name="T27" fmla="*/ 16 h 46"/>
                  <a:gd name="T28" fmla="*/ 53 w 93"/>
                  <a:gd name="T29" fmla="*/ 15 h 46"/>
                  <a:gd name="T30" fmla="*/ 62 w 93"/>
                  <a:gd name="T31" fmla="*/ 15 h 46"/>
                  <a:gd name="T32" fmla="*/ 70 w 93"/>
                  <a:gd name="T33" fmla="*/ 14 h 46"/>
                  <a:gd name="T34" fmla="*/ 76 w 93"/>
                  <a:gd name="T35" fmla="*/ 15 h 46"/>
                  <a:gd name="T36" fmla="*/ 81 w 93"/>
                  <a:gd name="T37" fmla="*/ 16 h 46"/>
                  <a:gd name="T38" fmla="*/ 82 w 93"/>
                  <a:gd name="T39" fmla="*/ 20 h 46"/>
                  <a:gd name="T40" fmla="*/ 80 w 93"/>
                  <a:gd name="T41" fmla="*/ 27 h 46"/>
                  <a:gd name="T42" fmla="*/ 77 w 93"/>
                  <a:gd name="T43" fmla="*/ 36 h 46"/>
                  <a:gd name="T44" fmla="*/ 75 w 93"/>
                  <a:gd name="T45" fmla="*/ 44 h 46"/>
                  <a:gd name="T46" fmla="*/ 77 w 93"/>
                  <a:gd name="T47" fmla="*/ 45 h 46"/>
                  <a:gd name="T48" fmla="*/ 80 w 93"/>
                  <a:gd name="T49" fmla="*/ 42 h 46"/>
                  <a:gd name="T50" fmla="*/ 84 w 93"/>
                  <a:gd name="T51" fmla="*/ 35 h 46"/>
                  <a:gd name="T52" fmla="*/ 88 w 93"/>
                  <a:gd name="T53" fmla="*/ 27 h 46"/>
                  <a:gd name="T54" fmla="*/ 91 w 93"/>
                  <a:gd name="T55" fmla="*/ 19 h 46"/>
                  <a:gd name="T56" fmla="*/ 92 w 93"/>
                  <a:gd name="T57" fmla="*/ 10 h 46"/>
                  <a:gd name="T58" fmla="*/ 89 w 93"/>
                  <a:gd name="T59" fmla="*/ 5 h 46"/>
                  <a:gd name="T60" fmla="*/ 82 w 93"/>
                  <a:gd name="T61" fmla="*/ 2 h 46"/>
                  <a:gd name="T62" fmla="*/ 73 w 93"/>
                  <a:gd name="T63" fmla="*/ 0 h 46"/>
                  <a:gd name="T64" fmla="*/ 44 w 93"/>
                  <a:gd name="T65" fmla="*/ 0 h 46"/>
                  <a:gd name="T66" fmla="*/ 41 w 93"/>
                  <a:gd name="T67" fmla="*/ 1 h 46"/>
                  <a:gd name="T68" fmla="*/ 39 w 93"/>
                  <a:gd name="T69" fmla="*/ 3 h 46"/>
                  <a:gd name="T70" fmla="*/ 37 w 93"/>
                  <a:gd name="T71" fmla="*/ 5 h 46"/>
                  <a:gd name="T72" fmla="*/ 34 w 93"/>
                  <a:gd name="T73" fmla="*/ 7 h 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 h="46">
                    <a:moveTo>
                      <a:pt x="34" y="7"/>
                    </a:moveTo>
                    <a:lnTo>
                      <a:pt x="32" y="9"/>
                    </a:lnTo>
                    <a:lnTo>
                      <a:pt x="28" y="10"/>
                    </a:lnTo>
                    <a:lnTo>
                      <a:pt x="25" y="10"/>
                    </a:lnTo>
                    <a:lnTo>
                      <a:pt x="21" y="10"/>
                    </a:lnTo>
                    <a:lnTo>
                      <a:pt x="18" y="11"/>
                    </a:lnTo>
                    <a:lnTo>
                      <a:pt x="14" y="12"/>
                    </a:lnTo>
                    <a:lnTo>
                      <a:pt x="11" y="12"/>
                    </a:lnTo>
                    <a:lnTo>
                      <a:pt x="8" y="12"/>
                    </a:lnTo>
                    <a:lnTo>
                      <a:pt x="4" y="13"/>
                    </a:lnTo>
                    <a:lnTo>
                      <a:pt x="2" y="13"/>
                    </a:lnTo>
                    <a:lnTo>
                      <a:pt x="1" y="14"/>
                    </a:lnTo>
                    <a:lnTo>
                      <a:pt x="0" y="16"/>
                    </a:lnTo>
                    <a:lnTo>
                      <a:pt x="0" y="17"/>
                    </a:lnTo>
                    <a:lnTo>
                      <a:pt x="1" y="18"/>
                    </a:lnTo>
                    <a:lnTo>
                      <a:pt x="2" y="18"/>
                    </a:lnTo>
                    <a:lnTo>
                      <a:pt x="3" y="19"/>
                    </a:lnTo>
                    <a:lnTo>
                      <a:pt x="5" y="19"/>
                    </a:lnTo>
                    <a:lnTo>
                      <a:pt x="7" y="19"/>
                    </a:lnTo>
                    <a:lnTo>
                      <a:pt x="10" y="19"/>
                    </a:lnTo>
                    <a:lnTo>
                      <a:pt x="14" y="19"/>
                    </a:lnTo>
                    <a:lnTo>
                      <a:pt x="18" y="19"/>
                    </a:lnTo>
                    <a:lnTo>
                      <a:pt x="23" y="19"/>
                    </a:lnTo>
                    <a:lnTo>
                      <a:pt x="28" y="18"/>
                    </a:lnTo>
                    <a:lnTo>
                      <a:pt x="33" y="17"/>
                    </a:lnTo>
                    <a:lnTo>
                      <a:pt x="38" y="17"/>
                    </a:lnTo>
                    <a:lnTo>
                      <a:pt x="43" y="16"/>
                    </a:lnTo>
                    <a:lnTo>
                      <a:pt x="48" y="16"/>
                    </a:lnTo>
                    <a:lnTo>
                      <a:pt x="53" y="15"/>
                    </a:lnTo>
                    <a:lnTo>
                      <a:pt x="58" y="15"/>
                    </a:lnTo>
                    <a:lnTo>
                      <a:pt x="62" y="15"/>
                    </a:lnTo>
                    <a:lnTo>
                      <a:pt x="66" y="14"/>
                    </a:lnTo>
                    <a:lnTo>
                      <a:pt x="70" y="14"/>
                    </a:lnTo>
                    <a:lnTo>
                      <a:pt x="73" y="14"/>
                    </a:lnTo>
                    <a:lnTo>
                      <a:pt x="76" y="15"/>
                    </a:lnTo>
                    <a:lnTo>
                      <a:pt x="79" y="15"/>
                    </a:lnTo>
                    <a:lnTo>
                      <a:pt x="81" y="16"/>
                    </a:lnTo>
                    <a:lnTo>
                      <a:pt x="81" y="18"/>
                    </a:lnTo>
                    <a:lnTo>
                      <a:pt x="82" y="20"/>
                    </a:lnTo>
                    <a:lnTo>
                      <a:pt x="81" y="24"/>
                    </a:lnTo>
                    <a:lnTo>
                      <a:pt x="80" y="27"/>
                    </a:lnTo>
                    <a:lnTo>
                      <a:pt x="79" y="31"/>
                    </a:lnTo>
                    <a:lnTo>
                      <a:pt x="77" y="36"/>
                    </a:lnTo>
                    <a:lnTo>
                      <a:pt x="75" y="41"/>
                    </a:lnTo>
                    <a:lnTo>
                      <a:pt x="75" y="44"/>
                    </a:lnTo>
                    <a:lnTo>
                      <a:pt x="76" y="45"/>
                    </a:lnTo>
                    <a:lnTo>
                      <a:pt x="77" y="45"/>
                    </a:lnTo>
                    <a:lnTo>
                      <a:pt x="79" y="44"/>
                    </a:lnTo>
                    <a:lnTo>
                      <a:pt x="80" y="42"/>
                    </a:lnTo>
                    <a:lnTo>
                      <a:pt x="82" y="39"/>
                    </a:lnTo>
                    <a:lnTo>
                      <a:pt x="84" y="35"/>
                    </a:lnTo>
                    <a:lnTo>
                      <a:pt x="86" y="32"/>
                    </a:lnTo>
                    <a:lnTo>
                      <a:pt x="88" y="27"/>
                    </a:lnTo>
                    <a:lnTo>
                      <a:pt x="90" y="23"/>
                    </a:lnTo>
                    <a:lnTo>
                      <a:pt x="91" y="19"/>
                    </a:lnTo>
                    <a:lnTo>
                      <a:pt x="92" y="15"/>
                    </a:lnTo>
                    <a:lnTo>
                      <a:pt x="92" y="10"/>
                    </a:lnTo>
                    <a:lnTo>
                      <a:pt x="91" y="7"/>
                    </a:lnTo>
                    <a:lnTo>
                      <a:pt x="89" y="5"/>
                    </a:lnTo>
                    <a:lnTo>
                      <a:pt x="86" y="3"/>
                    </a:lnTo>
                    <a:lnTo>
                      <a:pt x="82" y="2"/>
                    </a:lnTo>
                    <a:lnTo>
                      <a:pt x="78" y="1"/>
                    </a:lnTo>
                    <a:lnTo>
                      <a:pt x="73" y="0"/>
                    </a:lnTo>
                    <a:lnTo>
                      <a:pt x="67" y="0"/>
                    </a:lnTo>
                    <a:lnTo>
                      <a:pt x="44" y="0"/>
                    </a:lnTo>
                    <a:lnTo>
                      <a:pt x="43" y="0"/>
                    </a:lnTo>
                    <a:lnTo>
                      <a:pt x="41" y="1"/>
                    </a:lnTo>
                    <a:lnTo>
                      <a:pt x="41" y="2"/>
                    </a:lnTo>
                    <a:lnTo>
                      <a:pt x="39" y="3"/>
                    </a:lnTo>
                    <a:lnTo>
                      <a:pt x="39" y="4"/>
                    </a:lnTo>
                    <a:lnTo>
                      <a:pt x="37" y="5"/>
                    </a:lnTo>
                    <a:lnTo>
                      <a:pt x="36" y="6"/>
                    </a:lnTo>
                    <a:lnTo>
                      <a:pt x="34" y="7"/>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4" name="Freeform 11"/>
              <p:cNvSpPr>
                <a:spLocks/>
              </p:cNvSpPr>
              <p:nvPr/>
            </p:nvSpPr>
            <p:spPr bwMode="auto">
              <a:xfrm>
                <a:off x="412" y="463"/>
                <a:ext cx="374" cy="216"/>
              </a:xfrm>
              <a:custGeom>
                <a:avLst/>
                <a:gdLst>
                  <a:gd name="T0" fmla="*/ 0 w 373"/>
                  <a:gd name="T1" fmla="*/ 172 h 217"/>
                  <a:gd name="T2" fmla="*/ 6 w 373"/>
                  <a:gd name="T3" fmla="*/ 169 h 217"/>
                  <a:gd name="T4" fmla="*/ 23 w 373"/>
                  <a:gd name="T5" fmla="*/ 161 h 217"/>
                  <a:gd name="T6" fmla="*/ 46 w 373"/>
                  <a:gd name="T7" fmla="*/ 150 h 217"/>
                  <a:gd name="T8" fmla="*/ 74 w 373"/>
                  <a:gd name="T9" fmla="*/ 136 h 217"/>
                  <a:gd name="T10" fmla="*/ 102 w 373"/>
                  <a:gd name="T11" fmla="*/ 123 h 217"/>
                  <a:gd name="T12" fmla="*/ 128 w 373"/>
                  <a:gd name="T13" fmla="*/ 110 h 217"/>
                  <a:gd name="T14" fmla="*/ 149 w 373"/>
                  <a:gd name="T15" fmla="*/ 108 h 217"/>
                  <a:gd name="T16" fmla="*/ 161 w 373"/>
                  <a:gd name="T17" fmla="*/ 108 h 217"/>
                  <a:gd name="T18" fmla="*/ 175 w 373"/>
                  <a:gd name="T19" fmla="*/ 108 h 217"/>
                  <a:gd name="T20" fmla="*/ 234 w 373"/>
                  <a:gd name="T21" fmla="*/ 108 h 217"/>
                  <a:gd name="T22" fmla="*/ 250 w 373"/>
                  <a:gd name="T23" fmla="*/ 108 h 217"/>
                  <a:gd name="T24" fmla="*/ 267 w 373"/>
                  <a:gd name="T25" fmla="*/ 108 h 217"/>
                  <a:gd name="T26" fmla="*/ 284 w 373"/>
                  <a:gd name="T27" fmla="*/ 101 h 217"/>
                  <a:gd name="T28" fmla="*/ 301 w 373"/>
                  <a:gd name="T29" fmla="*/ 94 h 217"/>
                  <a:gd name="T30" fmla="*/ 319 w 373"/>
                  <a:gd name="T31" fmla="*/ 87 h 217"/>
                  <a:gd name="T32" fmla="*/ 336 w 373"/>
                  <a:gd name="T33" fmla="*/ 81 h 217"/>
                  <a:gd name="T34" fmla="*/ 341 w 373"/>
                  <a:gd name="T35" fmla="*/ 79 h 217"/>
                  <a:gd name="T36" fmla="*/ 348 w 373"/>
                  <a:gd name="T37" fmla="*/ 77 h 217"/>
                  <a:gd name="T38" fmla="*/ 356 w 373"/>
                  <a:gd name="T39" fmla="*/ 75 h 217"/>
                  <a:gd name="T40" fmla="*/ 365 w 373"/>
                  <a:gd name="T41" fmla="*/ 72 h 217"/>
                  <a:gd name="T42" fmla="*/ 375 w 373"/>
                  <a:gd name="T43" fmla="*/ 69 h 217"/>
                  <a:gd name="T44" fmla="*/ 385 w 373"/>
                  <a:gd name="T45" fmla="*/ 67 h 217"/>
                  <a:gd name="T46" fmla="*/ 395 w 373"/>
                  <a:gd name="T47" fmla="*/ 64 h 217"/>
                  <a:gd name="T48" fmla="*/ 404 w 373"/>
                  <a:gd name="T49" fmla="*/ 63 h 217"/>
                  <a:gd name="T50" fmla="*/ 409 w 373"/>
                  <a:gd name="T51" fmla="*/ 62 h 217"/>
                  <a:gd name="T52" fmla="*/ 413 w 373"/>
                  <a:gd name="T53" fmla="*/ 61 h 217"/>
                  <a:gd name="T54" fmla="*/ 415 w 373"/>
                  <a:gd name="T55" fmla="*/ 59 h 217"/>
                  <a:gd name="T56" fmla="*/ 416 w 373"/>
                  <a:gd name="T57" fmla="*/ 58 h 217"/>
                  <a:gd name="T58" fmla="*/ 414 w 373"/>
                  <a:gd name="T59" fmla="*/ 56 h 217"/>
                  <a:gd name="T60" fmla="*/ 409 w 373"/>
                  <a:gd name="T61" fmla="*/ 55 h 217"/>
                  <a:gd name="T62" fmla="*/ 402 w 373"/>
                  <a:gd name="T63" fmla="*/ 54 h 217"/>
                  <a:gd name="T64" fmla="*/ 393 w 373"/>
                  <a:gd name="T65" fmla="*/ 54 h 217"/>
                  <a:gd name="T66" fmla="*/ 374 w 373"/>
                  <a:gd name="T67" fmla="*/ 56 h 217"/>
                  <a:gd name="T68" fmla="*/ 354 w 373"/>
                  <a:gd name="T69" fmla="*/ 61 h 217"/>
                  <a:gd name="T70" fmla="*/ 332 w 373"/>
                  <a:gd name="T71" fmla="*/ 67 h 217"/>
                  <a:gd name="T72" fmla="*/ 310 w 373"/>
                  <a:gd name="T73" fmla="*/ 74 h 217"/>
                  <a:gd name="T74" fmla="*/ 288 w 373"/>
                  <a:gd name="T75" fmla="*/ 82 h 217"/>
                  <a:gd name="T76" fmla="*/ 268 w 373"/>
                  <a:gd name="T77" fmla="*/ 90 h 217"/>
                  <a:gd name="T78" fmla="*/ 252 w 373"/>
                  <a:gd name="T79" fmla="*/ 96 h 217"/>
                  <a:gd name="T80" fmla="*/ 241 w 373"/>
                  <a:gd name="T81" fmla="*/ 102 h 217"/>
                  <a:gd name="T82" fmla="*/ 388 w 373"/>
                  <a:gd name="T83" fmla="*/ 19 h 217"/>
                  <a:gd name="T84" fmla="*/ 386 w 373"/>
                  <a:gd name="T85" fmla="*/ 12 h 217"/>
                  <a:gd name="T86" fmla="*/ 375 w 373"/>
                  <a:gd name="T87" fmla="*/ 7 h 217"/>
                  <a:gd name="T88" fmla="*/ 358 w 373"/>
                  <a:gd name="T89" fmla="*/ 3 h 217"/>
                  <a:gd name="T90" fmla="*/ 339 w 373"/>
                  <a:gd name="T91" fmla="*/ 2 h 217"/>
                  <a:gd name="T92" fmla="*/ 319 w 373"/>
                  <a:gd name="T93" fmla="*/ 0 h 217"/>
                  <a:gd name="T94" fmla="*/ 300 w 373"/>
                  <a:gd name="T95" fmla="*/ 0 h 217"/>
                  <a:gd name="T96" fmla="*/ 287 w 373"/>
                  <a:gd name="T97" fmla="*/ 0 h 217"/>
                  <a:gd name="T98" fmla="*/ 281 w 373"/>
                  <a:gd name="T99" fmla="*/ 0 h 2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73" h="217">
                    <a:moveTo>
                      <a:pt x="47" y="0"/>
                    </a:moveTo>
                    <a:lnTo>
                      <a:pt x="0" y="216"/>
                    </a:lnTo>
                    <a:lnTo>
                      <a:pt x="2" y="215"/>
                    </a:lnTo>
                    <a:lnTo>
                      <a:pt x="6" y="213"/>
                    </a:lnTo>
                    <a:lnTo>
                      <a:pt x="14" y="209"/>
                    </a:lnTo>
                    <a:lnTo>
                      <a:pt x="23" y="205"/>
                    </a:lnTo>
                    <a:lnTo>
                      <a:pt x="34" y="200"/>
                    </a:lnTo>
                    <a:lnTo>
                      <a:pt x="46" y="194"/>
                    </a:lnTo>
                    <a:lnTo>
                      <a:pt x="60" y="187"/>
                    </a:lnTo>
                    <a:lnTo>
                      <a:pt x="74" y="180"/>
                    </a:lnTo>
                    <a:lnTo>
                      <a:pt x="88" y="173"/>
                    </a:lnTo>
                    <a:lnTo>
                      <a:pt x="102" y="167"/>
                    </a:lnTo>
                    <a:lnTo>
                      <a:pt x="116" y="160"/>
                    </a:lnTo>
                    <a:lnTo>
                      <a:pt x="128" y="154"/>
                    </a:lnTo>
                    <a:lnTo>
                      <a:pt x="140" y="148"/>
                    </a:lnTo>
                    <a:lnTo>
                      <a:pt x="149" y="144"/>
                    </a:lnTo>
                    <a:lnTo>
                      <a:pt x="156" y="140"/>
                    </a:lnTo>
                    <a:lnTo>
                      <a:pt x="161" y="138"/>
                    </a:lnTo>
                    <a:lnTo>
                      <a:pt x="168" y="135"/>
                    </a:lnTo>
                    <a:lnTo>
                      <a:pt x="175" y="131"/>
                    </a:lnTo>
                    <a:lnTo>
                      <a:pt x="182" y="127"/>
                    </a:lnTo>
                    <a:lnTo>
                      <a:pt x="190" y="124"/>
                    </a:lnTo>
                    <a:lnTo>
                      <a:pt x="198" y="120"/>
                    </a:lnTo>
                    <a:lnTo>
                      <a:pt x="206" y="116"/>
                    </a:lnTo>
                    <a:lnTo>
                      <a:pt x="214" y="112"/>
                    </a:lnTo>
                    <a:lnTo>
                      <a:pt x="223" y="109"/>
                    </a:lnTo>
                    <a:lnTo>
                      <a:pt x="231" y="105"/>
                    </a:lnTo>
                    <a:lnTo>
                      <a:pt x="240" y="101"/>
                    </a:lnTo>
                    <a:lnTo>
                      <a:pt x="248" y="97"/>
                    </a:lnTo>
                    <a:lnTo>
                      <a:pt x="257" y="94"/>
                    </a:lnTo>
                    <a:lnTo>
                      <a:pt x="266" y="90"/>
                    </a:lnTo>
                    <a:lnTo>
                      <a:pt x="275" y="87"/>
                    </a:lnTo>
                    <a:lnTo>
                      <a:pt x="284" y="84"/>
                    </a:lnTo>
                    <a:lnTo>
                      <a:pt x="292" y="81"/>
                    </a:lnTo>
                    <a:lnTo>
                      <a:pt x="294" y="80"/>
                    </a:lnTo>
                    <a:lnTo>
                      <a:pt x="297" y="79"/>
                    </a:lnTo>
                    <a:lnTo>
                      <a:pt x="300" y="79"/>
                    </a:lnTo>
                    <a:lnTo>
                      <a:pt x="304" y="77"/>
                    </a:lnTo>
                    <a:lnTo>
                      <a:pt x="308" y="76"/>
                    </a:lnTo>
                    <a:lnTo>
                      <a:pt x="312" y="75"/>
                    </a:lnTo>
                    <a:lnTo>
                      <a:pt x="316" y="74"/>
                    </a:lnTo>
                    <a:lnTo>
                      <a:pt x="321" y="72"/>
                    </a:lnTo>
                    <a:lnTo>
                      <a:pt x="326" y="71"/>
                    </a:lnTo>
                    <a:lnTo>
                      <a:pt x="331" y="69"/>
                    </a:lnTo>
                    <a:lnTo>
                      <a:pt x="336" y="68"/>
                    </a:lnTo>
                    <a:lnTo>
                      <a:pt x="341" y="67"/>
                    </a:lnTo>
                    <a:lnTo>
                      <a:pt x="346" y="66"/>
                    </a:lnTo>
                    <a:lnTo>
                      <a:pt x="351" y="64"/>
                    </a:lnTo>
                    <a:lnTo>
                      <a:pt x="356" y="64"/>
                    </a:lnTo>
                    <a:lnTo>
                      <a:pt x="360" y="63"/>
                    </a:lnTo>
                    <a:lnTo>
                      <a:pt x="363" y="62"/>
                    </a:lnTo>
                    <a:lnTo>
                      <a:pt x="365" y="62"/>
                    </a:lnTo>
                    <a:lnTo>
                      <a:pt x="368" y="61"/>
                    </a:lnTo>
                    <a:lnTo>
                      <a:pt x="369" y="61"/>
                    </a:lnTo>
                    <a:lnTo>
                      <a:pt x="371" y="60"/>
                    </a:lnTo>
                    <a:lnTo>
                      <a:pt x="371" y="59"/>
                    </a:lnTo>
                    <a:lnTo>
                      <a:pt x="372" y="59"/>
                    </a:lnTo>
                    <a:lnTo>
                      <a:pt x="372" y="58"/>
                    </a:lnTo>
                    <a:lnTo>
                      <a:pt x="371" y="57"/>
                    </a:lnTo>
                    <a:lnTo>
                      <a:pt x="370" y="56"/>
                    </a:lnTo>
                    <a:lnTo>
                      <a:pt x="368" y="55"/>
                    </a:lnTo>
                    <a:lnTo>
                      <a:pt x="365" y="55"/>
                    </a:lnTo>
                    <a:lnTo>
                      <a:pt x="362" y="54"/>
                    </a:lnTo>
                    <a:lnTo>
                      <a:pt x="358" y="54"/>
                    </a:lnTo>
                    <a:lnTo>
                      <a:pt x="354" y="54"/>
                    </a:lnTo>
                    <a:lnTo>
                      <a:pt x="349" y="54"/>
                    </a:lnTo>
                    <a:lnTo>
                      <a:pt x="340" y="55"/>
                    </a:lnTo>
                    <a:lnTo>
                      <a:pt x="330" y="56"/>
                    </a:lnTo>
                    <a:lnTo>
                      <a:pt x="321" y="58"/>
                    </a:lnTo>
                    <a:lnTo>
                      <a:pt x="310" y="61"/>
                    </a:lnTo>
                    <a:lnTo>
                      <a:pt x="299" y="64"/>
                    </a:lnTo>
                    <a:lnTo>
                      <a:pt x="288" y="67"/>
                    </a:lnTo>
                    <a:lnTo>
                      <a:pt x="276" y="70"/>
                    </a:lnTo>
                    <a:lnTo>
                      <a:pt x="266" y="74"/>
                    </a:lnTo>
                    <a:lnTo>
                      <a:pt x="254" y="78"/>
                    </a:lnTo>
                    <a:lnTo>
                      <a:pt x="244" y="82"/>
                    </a:lnTo>
                    <a:lnTo>
                      <a:pt x="234" y="86"/>
                    </a:lnTo>
                    <a:lnTo>
                      <a:pt x="224" y="90"/>
                    </a:lnTo>
                    <a:lnTo>
                      <a:pt x="216" y="93"/>
                    </a:lnTo>
                    <a:lnTo>
                      <a:pt x="208" y="96"/>
                    </a:lnTo>
                    <a:lnTo>
                      <a:pt x="202" y="99"/>
                    </a:lnTo>
                    <a:lnTo>
                      <a:pt x="197" y="102"/>
                    </a:lnTo>
                    <a:lnTo>
                      <a:pt x="169" y="19"/>
                    </a:lnTo>
                    <a:lnTo>
                      <a:pt x="344" y="19"/>
                    </a:lnTo>
                    <a:lnTo>
                      <a:pt x="344" y="15"/>
                    </a:lnTo>
                    <a:lnTo>
                      <a:pt x="342" y="12"/>
                    </a:lnTo>
                    <a:lnTo>
                      <a:pt x="337" y="9"/>
                    </a:lnTo>
                    <a:lnTo>
                      <a:pt x="331" y="7"/>
                    </a:lnTo>
                    <a:lnTo>
                      <a:pt x="323" y="5"/>
                    </a:lnTo>
                    <a:lnTo>
                      <a:pt x="314" y="3"/>
                    </a:lnTo>
                    <a:lnTo>
                      <a:pt x="305" y="3"/>
                    </a:lnTo>
                    <a:lnTo>
                      <a:pt x="295" y="2"/>
                    </a:lnTo>
                    <a:lnTo>
                      <a:pt x="285" y="1"/>
                    </a:lnTo>
                    <a:lnTo>
                      <a:pt x="275" y="0"/>
                    </a:lnTo>
                    <a:lnTo>
                      <a:pt x="265" y="0"/>
                    </a:lnTo>
                    <a:lnTo>
                      <a:pt x="256" y="0"/>
                    </a:lnTo>
                    <a:lnTo>
                      <a:pt x="249" y="0"/>
                    </a:lnTo>
                    <a:lnTo>
                      <a:pt x="243" y="0"/>
                    </a:lnTo>
                    <a:lnTo>
                      <a:pt x="239" y="0"/>
                    </a:lnTo>
                    <a:lnTo>
                      <a:pt x="237" y="0"/>
                    </a:lnTo>
                    <a:lnTo>
                      <a:pt x="47" y="0"/>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5" name="Freeform 12"/>
              <p:cNvSpPr>
                <a:spLocks/>
              </p:cNvSpPr>
              <p:nvPr/>
            </p:nvSpPr>
            <p:spPr bwMode="auto">
              <a:xfrm>
                <a:off x="945" y="398"/>
                <a:ext cx="112" cy="108"/>
              </a:xfrm>
              <a:custGeom>
                <a:avLst/>
                <a:gdLst>
                  <a:gd name="T0" fmla="*/ 31 w 113"/>
                  <a:gd name="T1" fmla="*/ 150 h 107"/>
                  <a:gd name="T2" fmla="*/ 15 w 113"/>
                  <a:gd name="T3" fmla="*/ 146 h 107"/>
                  <a:gd name="T4" fmla="*/ 4 w 113"/>
                  <a:gd name="T5" fmla="*/ 137 h 107"/>
                  <a:gd name="T6" fmla="*/ 0 w 113"/>
                  <a:gd name="T7" fmla="*/ 123 h 107"/>
                  <a:gd name="T8" fmla="*/ 3 w 113"/>
                  <a:gd name="T9" fmla="*/ 107 h 107"/>
                  <a:gd name="T10" fmla="*/ 6 w 113"/>
                  <a:gd name="T11" fmla="*/ 48 h 107"/>
                  <a:gd name="T12" fmla="*/ 9 w 113"/>
                  <a:gd name="T13" fmla="*/ 35 h 107"/>
                  <a:gd name="T14" fmla="*/ 11 w 113"/>
                  <a:gd name="T15" fmla="*/ 24 h 107"/>
                  <a:gd name="T16" fmla="*/ 13 w 113"/>
                  <a:gd name="T17" fmla="*/ 15 h 107"/>
                  <a:gd name="T18" fmla="*/ 15 w 113"/>
                  <a:gd name="T19" fmla="*/ 8 h 107"/>
                  <a:gd name="T20" fmla="*/ 16 w 113"/>
                  <a:gd name="T21" fmla="*/ 3 h 107"/>
                  <a:gd name="T22" fmla="*/ 17 w 113"/>
                  <a:gd name="T23" fmla="*/ 0 h 107"/>
                  <a:gd name="T24" fmla="*/ 40 w 113"/>
                  <a:gd name="T25" fmla="*/ 0 h 107"/>
                  <a:gd name="T26" fmla="*/ 40 w 113"/>
                  <a:gd name="T27" fmla="*/ 3 h 107"/>
                  <a:gd name="T28" fmla="*/ 38 w 113"/>
                  <a:gd name="T29" fmla="*/ 10 h 107"/>
                  <a:gd name="T30" fmla="*/ 36 w 113"/>
                  <a:gd name="T31" fmla="*/ 20 h 107"/>
                  <a:gd name="T32" fmla="*/ 33 w 113"/>
                  <a:gd name="T33" fmla="*/ 33 h 107"/>
                  <a:gd name="T34" fmla="*/ 30 w 113"/>
                  <a:gd name="T35" fmla="*/ 44 h 107"/>
                  <a:gd name="T36" fmla="*/ 28 w 113"/>
                  <a:gd name="T37" fmla="*/ 98 h 107"/>
                  <a:gd name="T38" fmla="*/ 27 w 113"/>
                  <a:gd name="T39" fmla="*/ 106 h 107"/>
                  <a:gd name="T40" fmla="*/ 26 w 113"/>
                  <a:gd name="T41" fmla="*/ 108 h 107"/>
                  <a:gd name="T42" fmla="*/ 25 w 113"/>
                  <a:gd name="T43" fmla="*/ 118 h 107"/>
                  <a:gd name="T44" fmla="*/ 27 w 113"/>
                  <a:gd name="T45" fmla="*/ 127 h 107"/>
                  <a:gd name="T46" fmla="*/ 34 w 113"/>
                  <a:gd name="T47" fmla="*/ 132 h 107"/>
                  <a:gd name="T48" fmla="*/ 44 w 113"/>
                  <a:gd name="T49" fmla="*/ 133 h 107"/>
                  <a:gd name="T50" fmla="*/ 56 w 113"/>
                  <a:gd name="T51" fmla="*/ 132 h 107"/>
                  <a:gd name="T52" fmla="*/ 56 w 113"/>
                  <a:gd name="T53" fmla="*/ 127 h 107"/>
                  <a:gd name="T54" fmla="*/ 56 w 113"/>
                  <a:gd name="T55" fmla="*/ 118 h 107"/>
                  <a:gd name="T56" fmla="*/ 56 w 113"/>
                  <a:gd name="T57" fmla="*/ 108 h 107"/>
                  <a:gd name="T58" fmla="*/ 56 w 113"/>
                  <a:gd name="T59" fmla="*/ 102 h 107"/>
                  <a:gd name="T60" fmla="*/ 56 w 113"/>
                  <a:gd name="T61" fmla="*/ 50 h 107"/>
                  <a:gd name="T62" fmla="*/ 56 w 113"/>
                  <a:gd name="T63" fmla="*/ 39 h 107"/>
                  <a:gd name="T64" fmla="*/ 56 w 113"/>
                  <a:gd name="T65" fmla="*/ 28 h 107"/>
                  <a:gd name="T66" fmla="*/ 56 w 113"/>
                  <a:gd name="T67" fmla="*/ 18 h 107"/>
                  <a:gd name="T68" fmla="*/ 56 w 113"/>
                  <a:gd name="T69" fmla="*/ 9 h 107"/>
                  <a:gd name="T70" fmla="*/ 56 w 113"/>
                  <a:gd name="T71" fmla="*/ 2 h 107"/>
                  <a:gd name="T72" fmla="*/ 56 w 113"/>
                  <a:gd name="T73" fmla="*/ 0 h 107"/>
                  <a:gd name="T74" fmla="*/ 65 w 113"/>
                  <a:gd name="T75" fmla="*/ 12 h 107"/>
                  <a:gd name="T76" fmla="*/ 62 w 113"/>
                  <a:gd name="T77" fmla="*/ 27 h 107"/>
                  <a:gd name="T78" fmla="*/ 61 w 113"/>
                  <a:gd name="T79" fmla="*/ 33 h 107"/>
                  <a:gd name="T80" fmla="*/ 60 w 113"/>
                  <a:gd name="T81" fmla="*/ 35 h 107"/>
                  <a:gd name="T82" fmla="*/ 60 w 113"/>
                  <a:gd name="T83" fmla="*/ 37 h 107"/>
                  <a:gd name="T84" fmla="*/ 58 w 113"/>
                  <a:gd name="T85" fmla="*/ 44 h 107"/>
                  <a:gd name="T86" fmla="*/ 56 w 113"/>
                  <a:gd name="T87" fmla="*/ 103 h 107"/>
                  <a:gd name="T88" fmla="*/ 56 w 113"/>
                  <a:gd name="T89" fmla="*/ 119 h 107"/>
                  <a:gd name="T90" fmla="*/ 56 w 113"/>
                  <a:gd name="T91" fmla="*/ 127 h 107"/>
                  <a:gd name="T92" fmla="*/ 56 w 113"/>
                  <a:gd name="T93" fmla="*/ 134 h 107"/>
                  <a:gd name="T94" fmla="*/ 56 w 113"/>
                  <a:gd name="T95" fmla="*/ 139 h 107"/>
                  <a:gd name="T96" fmla="*/ 56 w 113"/>
                  <a:gd name="T97" fmla="*/ 143 h 107"/>
                  <a:gd name="T98" fmla="*/ 56 w 113"/>
                  <a:gd name="T99" fmla="*/ 147 h 107"/>
                  <a:gd name="T100" fmla="*/ 56 w 113"/>
                  <a:gd name="T101" fmla="*/ 149 h 107"/>
                  <a:gd name="T102" fmla="*/ 46 w 113"/>
                  <a:gd name="T103" fmla="*/ 150 h 1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 h="107">
                    <a:moveTo>
                      <a:pt x="41" y="106"/>
                    </a:moveTo>
                    <a:lnTo>
                      <a:pt x="31" y="106"/>
                    </a:lnTo>
                    <a:lnTo>
                      <a:pt x="22" y="104"/>
                    </a:lnTo>
                    <a:lnTo>
                      <a:pt x="15" y="102"/>
                    </a:lnTo>
                    <a:lnTo>
                      <a:pt x="8" y="98"/>
                    </a:lnTo>
                    <a:lnTo>
                      <a:pt x="4" y="93"/>
                    </a:lnTo>
                    <a:lnTo>
                      <a:pt x="1" y="87"/>
                    </a:lnTo>
                    <a:lnTo>
                      <a:pt x="0" y="79"/>
                    </a:lnTo>
                    <a:lnTo>
                      <a:pt x="1" y="70"/>
                    </a:lnTo>
                    <a:lnTo>
                      <a:pt x="3" y="63"/>
                    </a:lnTo>
                    <a:lnTo>
                      <a:pt x="5" y="55"/>
                    </a:lnTo>
                    <a:lnTo>
                      <a:pt x="6" y="48"/>
                    </a:lnTo>
                    <a:lnTo>
                      <a:pt x="7" y="42"/>
                    </a:lnTo>
                    <a:lnTo>
                      <a:pt x="9" y="35"/>
                    </a:lnTo>
                    <a:lnTo>
                      <a:pt x="10" y="30"/>
                    </a:lnTo>
                    <a:lnTo>
                      <a:pt x="11" y="24"/>
                    </a:lnTo>
                    <a:lnTo>
                      <a:pt x="12" y="19"/>
                    </a:lnTo>
                    <a:lnTo>
                      <a:pt x="13" y="15"/>
                    </a:lnTo>
                    <a:lnTo>
                      <a:pt x="14" y="11"/>
                    </a:lnTo>
                    <a:lnTo>
                      <a:pt x="15" y="8"/>
                    </a:lnTo>
                    <a:lnTo>
                      <a:pt x="16" y="5"/>
                    </a:lnTo>
                    <a:lnTo>
                      <a:pt x="16" y="3"/>
                    </a:lnTo>
                    <a:lnTo>
                      <a:pt x="17" y="2"/>
                    </a:lnTo>
                    <a:lnTo>
                      <a:pt x="17" y="0"/>
                    </a:lnTo>
                    <a:lnTo>
                      <a:pt x="40" y="0"/>
                    </a:lnTo>
                    <a:lnTo>
                      <a:pt x="40" y="1"/>
                    </a:lnTo>
                    <a:lnTo>
                      <a:pt x="40" y="3"/>
                    </a:lnTo>
                    <a:lnTo>
                      <a:pt x="39" y="6"/>
                    </a:lnTo>
                    <a:lnTo>
                      <a:pt x="38" y="10"/>
                    </a:lnTo>
                    <a:lnTo>
                      <a:pt x="37" y="15"/>
                    </a:lnTo>
                    <a:lnTo>
                      <a:pt x="36" y="20"/>
                    </a:lnTo>
                    <a:lnTo>
                      <a:pt x="35" y="27"/>
                    </a:lnTo>
                    <a:lnTo>
                      <a:pt x="33" y="33"/>
                    </a:lnTo>
                    <a:lnTo>
                      <a:pt x="32" y="38"/>
                    </a:lnTo>
                    <a:lnTo>
                      <a:pt x="30" y="44"/>
                    </a:lnTo>
                    <a:lnTo>
                      <a:pt x="29" y="50"/>
                    </a:lnTo>
                    <a:lnTo>
                      <a:pt x="28" y="54"/>
                    </a:lnTo>
                    <a:lnTo>
                      <a:pt x="27" y="58"/>
                    </a:lnTo>
                    <a:lnTo>
                      <a:pt x="27" y="62"/>
                    </a:lnTo>
                    <a:lnTo>
                      <a:pt x="26" y="63"/>
                    </a:lnTo>
                    <a:lnTo>
                      <a:pt x="26" y="64"/>
                    </a:lnTo>
                    <a:lnTo>
                      <a:pt x="25" y="69"/>
                    </a:lnTo>
                    <a:lnTo>
                      <a:pt x="25" y="74"/>
                    </a:lnTo>
                    <a:lnTo>
                      <a:pt x="26" y="79"/>
                    </a:lnTo>
                    <a:lnTo>
                      <a:pt x="27" y="83"/>
                    </a:lnTo>
                    <a:lnTo>
                      <a:pt x="30" y="86"/>
                    </a:lnTo>
                    <a:lnTo>
                      <a:pt x="34" y="88"/>
                    </a:lnTo>
                    <a:lnTo>
                      <a:pt x="38" y="89"/>
                    </a:lnTo>
                    <a:lnTo>
                      <a:pt x="44" y="89"/>
                    </a:lnTo>
                    <a:lnTo>
                      <a:pt x="51" y="89"/>
                    </a:lnTo>
                    <a:lnTo>
                      <a:pt x="56" y="88"/>
                    </a:lnTo>
                    <a:lnTo>
                      <a:pt x="61" y="86"/>
                    </a:lnTo>
                    <a:lnTo>
                      <a:pt x="65" y="83"/>
                    </a:lnTo>
                    <a:lnTo>
                      <a:pt x="68" y="79"/>
                    </a:lnTo>
                    <a:lnTo>
                      <a:pt x="71" y="74"/>
                    </a:lnTo>
                    <a:lnTo>
                      <a:pt x="73" y="69"/>
                    </a:lnTo>
                    <a:lnTo>
                      <a:pt x="74" y="64"/>
                    </a:lnTo>
                    <a:lnTo>
                      <a:pt x="75" y="62"/>
                    </a:lnTo>
                    <a:lnTo>
                      <a:pt x="76" y="58"/>
                    </a:lnTo>
                    <a:lnTo>
                      <a:pt x="76" y="54"/>
                    </a:lnTo>
                    <a:lnTo>
                      <a:pt x="78" y="50"/>
                    </a:lnTo>
                    <a:lnTo>
                      <a:pt x="78" y="45"/>
                    </a:lnTo>
                    <a:lnTo>
                      <a:pt x="80" y="39"/>
                    </a:lnTo>
                    <a:lnTo>
                      <a:pt x="81" y="34"/>
                    </a:lnTo>
                    <a:lnTo>
                      <a:pt x="82" y="28"/>
                    </a:lnTo>
                    <a:lnTo>
                      <a:pt x="83" y="23"/>
                    </a:lnTo>
                    <a:lnTo>
                      <a:pt x="84" y="18"/>
                    </a:lnTo>
                    <a:lnTo>
                      <a:pt x="86" y="13"/>
                    </a:lnTo>
                    <a:lnTo>
                      <a:pt x="87" y="9"/>
                    </a:lnTo>
                    <a:lnTo>
                      <a:pt x="87" y="5"/>
                    </a:lnTo>
                    <a:lnTo>
                      <a:pt x="88" y="2"/>
                    </a:lnTo>
                    <a:lnTo>
                      <a:pt x="89" y="0"/>
                    </a:lnTo>
                    <a:lnTo>
                      <a:pt x="112" y="0"/>
                    </a:lnTo>
                    <a:lnTo>
                      <a:pt x="109" y="12"/>
                    </a:lnTo>
                    <a:lnTo>
                      <a:pt x="107" y="20"/>
                    </a:lnTo>
                    <a:lnTo>
                      <a:pt x="106" y="27"/>
                    </a:lnTo>
                    <a:lnTo>
                      <a:pt x="105" y="31"/>
                    </a:lnTo>
                    <a:lnTo>
                      <a:pt x="105" y="33"/>
                    </a:lnTo>
                    <a:lnTo>
                      <a:pt x="104" y="35"/>
                    </a:lnTo>
                    <a:lnTo>
                      <a:pt x="104" y="36"/>
                    </a:lnTo>
                    <a:lnTo>
                      <a:pt x="104" y="37"/>
                    </a:lnTo>
                    <a:lnTo>
                      <a:pt x="103" y="40"/>
                    </a:lnTo>
                    <a:lnTo>
                      <a:pt x="102" y="44"/>
                    </a:lnTo>
                    <a:lnTo>
                      <a:pt x="101" y="50"/>
                    </a:lnTo>
                    <a:lnTo>
                      <a:pt x="99" y="59"/>
                    </a:lnTo>
                    <a:lnTo>
                      <a:pt x="97" y="70"/>
                    </a:lnTo>
                    <a:lnTo>
                      <a:pt x="95" y="75"/>
                    </a:lnTo>
                    <a:lnTo>
                      <a:pt x="94" y="79"/>
                    </a:lnTo>
                    <a:lnTo>
                      <a:pt x="92" y="83"/>
                    </a:lnTo>
                    <a:lnTo>
                      <a:pt x="90" y="87"/>
                    </a:lnTo>
                    <a:lnTo>
                      <a:pt x="87" y="90"/>
                    </a:lnTo>
                    <a:lnTo>
                      <a:pt x="84" y="93"/>
                    </a:lnTo>
                    <a:lnTo>
                      <a:pt x="81" y="95"/>
                    </a:lnTo>
                    <a:lnTo>
                      <a:pt x="77" y="98"/>
                    </a:lnTo>
                    <a:lnTo>
                      <a:pt x="74" y="99"/>
                    </a:lnTo>
                    <a:lnTo>
                      <a:pt x="70" y="102"/>
                    </a:lnTo>
                    <a:lnTo>
                      <a:pt x="65" y="103"/>
                    </a:lnTo>
                    <a:lnTo>
                      <a:pt x="61" y="104"/>
                    </a:lnTo>
                    <a:lnTo>
                      <a:pt x="56" y="105"/>
                    </a:lnTo>
                    <a:lnTo>
                      <a:pt x="52" y="106"/>
                    </a:lnTo>
                    <a:lnTo>
                      <a:pt x="46" y="106"/>
                    </a:lnTo>
                    <a:lnTo>
                      <a:pt x="41" y="106"/>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6" name="Freeform 13"/>
              <p:cNvSpPr>
                <a:spLocks/>
              </p:cNvSpPr>
              <p:nvPr/>
            </p:nvSpPr>
            <p:spPr bwMode="auto">
              <a:xfrm>
                <a:off x="1057" y="398"/>
                <a:ext cx="120" cy="108"/>
              </a:xfrm>
              <a:custGeom>
                <a:avLst/>
                <a:gdLst>
                  <a:gd name="T0" fmla="*/ 199 w 118"/>
                  <a:gd name="T1" fmla="*/ 235 h 106"/>
                  <a:gd name="T2" fmla="*/ 129 w 118"/>
                  <a:gd name="T3" fmla="*/ 235 h 106"/>
                  <a:gd name="T4" fmla="*/ 82 w 118"/>
                  <a:gd name="T5" fmla="*/ 71 h 106"/>
                  <a:gd name="T6" fmla="*/ 82 w 118"/>
                  <a:gd name="T7" fmla="*/ 71 h 106"/>
                  <a:gd name="T8" fmla="*/ 21 w 118"/>
                  <a:gd name="T9" fmla="*/ 235 h 106"/>
                  <a:gd name="T10" fmla="*/ 0 w 118"/>
                  <a:gd name="T11" fmla="*/ 235 h 106"/>
                  <a:gd name="T12" fmla="*/ 23 w 118"/>
                  <a:gd name="T13" fmla="*/ 0 h 106"/>
                  <a:gd name="T14" fmla="*/ 105 w 118"/>
                  <a:gd name="T15" fmla="*/ 0 h 106"/>
                  <a:gd name="T16" fmla="*/ 161 w 118"/>
                  <a:gd name="T17" fmla="*/ 182 h 106"/>
                  <a:gd name="T18" fmla="*/ 161 w 118"/>
                  <a:gd name="T19" fmla="*/ 182 h 106"/>
                  <a:gd name="T20" fmla="*/ 202 w 118"/>
                  <a:gd name="T21" fmla="*/ 0 h 106"/>
                  <a:gd name="T22" fmla="*/ 241 w 118"/>
                  <a:gd name="T23" fmla="*/ 0 h 106"/>
                  <a:gd name="T24" fmla="*/ 199 w 118"/>
                  <a:gd name="T25" fmla="*/ 235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8" h="106">
                    <a:moveTo>
                      <a:pt x="94" y="105"/>
                    </a:moveTo>
                    <a:lnTo>
                      <a:pt x="65" y="105"/>
                    </a:lnTo>
                    <a:lnTo>
                      <a:pt x="38" y="27"/>
                    </a:lnTo>
                    <a:lnTo>
                      <a:pt x="21" y="105"/>
                    </a:lnTo>
                    <a:lnTo>
                      <a:pt x="0" y="105"/>
                    </a:lnTo>
                    <a:lnTo>
                      <a:pt x="23" y="0"/>
                    </a:lnTo>
                    <a:lnTo>
                      <a:pt x="53" y="0"/>
                    </a:lnTo>
                    <a:lnTo>
                      <a:pt x="79" y="79"/>
                    </a:lnTo>
                    <a:lnTo>
                      <a:pt x="96" y="0"/>
                    </a:lnTo>
                    <a:lnTo>
                      <a:pt x="117" y="0"/>
                    </a:lnTo>
                    <a:lnTo>
                      <a:pt x="94"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7" name="Freeform 14"/>
              <p:cNvSpPr>
                <a:spLocks/>
              </p:cNvSpPr>
              <p:nvPr/>
            </p:nvSpPr>
            <p:spPr bwMode="auto">
              <a:xfrm>
                <a:off x="1177" y="398"/>
                <a:ext cx="46" cy="108"/>
              </a:xfrm>
              <a:custGeom>
                <a:avLst/>
                <a:gdLst>
                  <a:gd name="T0" fmla="*/ 23 w 46"/>
                  <a:gd name="T1" fmla="*/ 235 h 106"/>
                  <a:gd name="T2" fmla="*/ 0 w 46"/>
                  <a:gd name="T3" fmla="*/ 235 h 106"/>
                  <a:gd name="T4" fmla="*/ 22 w 46"/>
                  <a:gd name="T5" fmla="*/ 0 h 106"/>
                  <a:gd name="T6" fmla="*/ 45 w 46"/>
                  <a:gd name="T7" fmla="*/ 0 h 106"/>
                  <a:gd name="T8" fmla="*/ 23 w 46"/>
                  <a:gd name="T9" fmla="*/ 235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6">
                    <a:moveTo>
                      <a:pt x="23" y="105"/>
                    </a:moveTo>
                    <a:lnTo>
                      <a:pt x="0" y="105"/>
                    </a:lnTo>
                    <a:lnTo>
                      <a:pt x="22" y="0"/>
                    </a:lnTo>
                    <a:lnTo>
                      <a:pt x="45" y="0"/>
                    </a:lnTo>
                    <a:lnTo>
                      <a:pt x="23"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8" name="Freeform 15"/>
              <p:cNvSpPr>
                <a:spLocks/>
              </p:cNvSpPr>
              <p:nvPr/>
            </p:nvSpPr>
            <p:spPr bwMode="auto">
              <a:xfrm>
                <a:off x="1235" y="398"/>
                <a:ext cx="92" cy="108"/>
              </a:xfrm>
              <a:custGeom>
                <a:avLst/>
                <a:gdLst>
                  <a:gd name="T0" fmla="*/ 131 w 91"/>
                  <a:gd name="T1" fmla="*/ 17 h 106"/>
                  <a:gd name="T2" fmla="*/ 98 w 91"/>
                  <a:gd name="T3" fmla="*/ 17 h 106"/>
                  <a:gd name="T4" fmla="*/ 36 w 91"/>
                  <a:gd name="T5" fmla="*/ 235 h 106"/>
                  <a:gd name="T6" fmla="*/ 13 w 91"/>
                  <a:gd name="T7" fmla="*/ 235 h 106"/>
                  <a:gd name="T8" fmla="*/ 32 w 91"/>
                  <a:gd name="T9" fmla="*/ 17 h 106"/>
                  <a:gd name="T10" fmla="*/ 0 w 91"/>
                  <a:gd name="T11" fmla="*/ 17 h 106"/>
                  <a:gd name="T12" fmla="*/ 4 w 91"/>
                  <a:gd name="T13" fmla="*/ 0 h 106"/>
                  <a:gd name="T14" fmla="*/ 134 w 91"/>
                  <a:gd name="T15" fmla="*/ 0 h 106"/>
                  <a:gd name="T16" fmla="*/ 131 w 91"/>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 h="106">
                    <a:moveTo>
                      <a:pt x="87" y="17"/>
                    </a:moveTo>
                    <a:lnTo>
                      <a:pt x="54" y="17"/>
                    </a:lnTo>
                    <a:lnTo>
                      <a:pt x="36" y="105"/>
                    </a:lnTo>
                    <a:lnTo>
                      <a:pt x="13" y="105"/>
                    </a:lnTo>
                    <a:lnTo>
                      <a:pt x="32" y="17"/>
                    </a:lnTo>
                    <a:lnTo>
                      <a:pt x="0" y="17"/>
                    </a:lnTo>
                    <a:lnTo>
                      <a:pt x="4" y="0"/>
                    </a:lnTo>
                    <a:lnTo>
                      <a:pt x="90"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9" name="Freeform 16"/>
              <p:cNvSpPr>
                <a:spLocks/>
              </p:cNvSpPr>
              <p:nvPr/>
            </p:nvSpPr>
            <p:spPr bwMode="auto">
              <a:xfrm>
                <a:off x="1322" y="398"/>
                <a:ext cx="101" cy="108"/>
              </a:xfrm>
              <a:custGeom>
                <a:avLst/>
                <a:gdLst>
                  <a:gd name="T0" fmla="*/ 53 w 102"/>
                  <a:gd name="T1" fmla="*/ 17 h 106"/>
                  <a:gd name="T2" fmla="*/ 43 w 102"/>
                  <a:gd name="T3" fmla="*/ 17 h 106"/>
                  <a:gd name="T4" fmla="*/ 37 w 102"/>
                  <a:gd name="T5" fmla="*/ 96 h 106"/>
                  <a:gd name="T6" fmla="*/ 51 w 102"/>
                  <a:gd name="T7" fmla="*/ 96 h 106"/>
                  <a:gd name="T8" fmla="*/ 51 w 102"/>
                  <a:gd name="T9" fmla="*/ 126 h 106"/>
                  <a:gd name="T10" fmla="*/ 34 w 102"/>
                  <a:gd name="T11" fmla="*/ 126 h 106"/>
                  <a:gd name="T12" fmla="*/ 27 w 102"/>
                  <a:gd name="T13" fmla="*/ 200 h 106"/>
                  <a:gd name="T14" fmla="*/ 51 w 102"/>
                  <a:gd name="T15" fmla="*/ 200 h 106"/>
                  <a:gd name="T16" fmla="*/ 51 w 102"/>
                  <a:gd name="T17" fmla="*/ 235 h 106"/>
                  <a:gd name="T18" fmla="*/ 0 w 102"/>
                  <a:gd name="T19" fmla="*/ 235 h 106"/>
                  <a:gd name="T20" fmla="*/ 23 w 102"/>
                  <a:gd name="T21" fmla="*/ 0 h 106"/>
                  <a:gd name="T22" fmla="*/ 57 w 102"/>
                  <a:gd name="T23" fmla="*/ 0 h 106"/>
                  <a:gd name="T24" fmla="*/ 53 w 102"/>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06">
                    <a:moveTo>
                      <a:pt x="97" y="17"/>
                    </a:moveTo>
                    <a:lnTo>
                      <a:pt x="43" y="17"/>
                    </a:lnTo>
                    <a:lnTo>
                      <a:pt x="37" y="44"/>
                    </a:lnTo>
                    <a:lnTo>
                      <a:pt x="84" y="44"/>
                    </a:lnTo>
                    <a:lnTo>
                      <a:pt x="81" y="59"/>
                    </a:lnTo>
                    <a:lnTo>
                      <a:pt x="34" y="59"/>
                    </a:lnTo>
                    <a:lnTo>
                      <a:pt x="27" y="88"/>
                    </a:lnTo>
                    <a:lnTo>
                      <a:pt x="81" y="88"/>
                    </a:lnTo>
                    <a:lnTo>
                      <a:pt x="78" y="105"/>
                    </a:lnTo>
                    <a:lnTo>
                      <a:pt x="0" y="105"/>
                    </a:lnTo>
                    <a:lnTo>
                      <a:pt x="23" y="0"/>
                    </a:lnTo>
                    <a:lnTo>
                      <a:pt x="101"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0" name="Freeform 17"/>
              <p:cNvSpPr>
                <a:spLocks/>
              </p:cNvSpPr>
              <p:nvPr/>
            </p:nvSpPr>
            <p:spPr bwMode="auto">
              <a:xfrm>
                <a:off x="1427" y="398"/>
                <a:ext cx="104" cy="54"/>
              </a:xfrm>
              <a:custGeom>
                <a:avLst/>
                <a:gdLst>
                  <a:gd name="T0" fmla="*/ 0 w 103"/>
                  <a:gd name="T1" fmla="*/ 268 h 52"/>
                  <a:gd name="T2" fmla="*/ 11 w 103"/>
                  <a:gd name="T3" fmla="*/ 0 h 52"/>
                  <a:gd name="T4" fmla="*/ 107 w 103"/>
                  <a:gd name="T5" fmla="*/ 0 h 52"/>
                  <a:gd name="T6" fmla="*/ 113 w 103"/>
                  <a:gd name="T7" fmla="*/ 0 h 52"/>
                  <a:gd name="T8" fmla="*/ 118 w 103"/>
                  <a:gd name="T9" fmla="*/ 1 h 52"/>
                  <a:gd name="T10" fmla="*/ 122 w 103"/>
                  <a:gd name="T11" fmla="*/ 2 h 52"/>
                  <a:gd name="T12" fmla="*/ 127 w 103"/>
                  <a:gd name="T13" fmla="*/ 3 h 52"/>
                  <a:gd name="T14" fmla="*/ 131 w 103"/>
                  <a:gd name="T15" fmla="*/ 5 h 52"/>
                  <a:gd name="T16" fmla="*/ 134 w 103"/>
                  <a:gd name="T17" fmla="*/ 8 h 52"/>
                  <a:gd name="T18" fmla="*/ 137 w 103"/>
                  <a:gd name="T19" fmla="*/ 10 h 52"/>
                  <a:gd name="T20" fmla="*/ 140 w 103"/>
                  <a:gd name="T21" fmla="*/ 80 h 52"/>
                  <a:gd name="T22" fmla="*/ 142 w 103"/>
                  <a:gd name="T23" fmla="*/ 92 h 52"/>
                  <a:gd name="T24" fmla="*/ 144 w 103"/>
                  <a:gd name="T25" fmla="*/ 104 h 52"/>
                  <a:gd name="T26" fmla="*/ 145 w 103"/>
                  <a:gd name="T27" fmla="*/ 120 h 52"/>
                  <a:gd name="T28" fmla="*/ 146 w 103"/>
                  <a:gd name="T29" fmla="*/ 140 h 52"/>
                  <a:gd name="T30" fmla="*/ 146 w 103"/>
                  <a:gd name="T31" fmla="*/ 169 h 52"/>
                  <a:gd name="T32" fmla="*/ 146 w 103"/>
                  <a:gd name="T33" fmla="*/ 197 h 52"/>
                  <a:gd name="T34" fmla="*/ 146 w 103"/>
                  <a:gd name="T35" fmla="*/ 223 h 52"/>
                  <a:gd name="T36" fmla="*/ 145 w 103"/>
                  <a:gd name="T37" fmla="*/ 241 h 52"/>
                  <a:gd name="T38" fmla="*/ 144 w 103"/>
                  <a:gd name="T39" fmla="*/ 268 h 52"/>
                  <a:gd name="T40" fmla="*/ 121 w 103"/>
                  <a:gd name="T41" fmla="*/ 268 h 52"/>
                  <a:gd name="T42" fmla="*/ 122 w 103"/>
                  <a:gd name="T43" fmla="*/ 260 h 52"/>
                  <a:gd name="T44" fmla="*/ 122 w 103"/>
                  <a:gd name="T45" fmla="*/ 241 h 52"/>
                  <a:gd name="T46" fmla="*/ 123 w 103"/>
                  <a:gd name="T47" fmla="*/ 215 h 52"/>
                  <a:gd name="T48" fmla="*/ 123 w 103"/>
                  <a:gd name="T49" fmla="*/ 183 h 52"/>
                  <a:gd name="T50" fmla="*/ 121 w 103"/>
                  <a:gd name="T51" fmla="*/ 145 h 52"/>
                  <a:gd name="T52" fmla="*/ 119 w 103"/>
                  <a:gd name="T53" fmla="*/ 125 h 52"/>
                  <a:gd name="T54" fmla="*/ 116 w 103"/>
                  <a:gd name="T55" fmla="*/ 108 h 52"/>
                  <a:gd name="T56" fmla="*/ 111 w 103"/>
                  <a:gd name="T57" fmla="*/ 96 h 52"/>
                  <a:gd name="T58" fmla="*/ 106 w 103"/>
                  <a:gd name="T59" fmla="*/ 89 h 52"/>
                  <a:gd name="T60" fmla="*/ 99 w 103"/>
                  <a:gd name="T61" fmla="*/ 89 h 52"/>
                  <a:gd name="T62" fmla="*/ 31 w 103"/>
                  <a:gd name="T63" fmla="*/ 89 h 52"/>
                  <a:gd name="T64" fmla="*/ 24 w 103"/>
                  <a:gd name="T65" fmla="*/ 268 h 52"/>
                  <a:gd name="T66" fmla="*/ 0 w 103"/>
                  <a:gd name="T67" fmla="*/ 268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3" h="52">
                    <a:moveTo>
                      <a:pt x="0" y="51"/>
                    </a:moveTo>
                    <a:lnTo>
                      <a:pt x="11" y="0"/>
                    </a:lnTo>
                    <a:lnTo>
                      <a:pt x="63" y="0"/>
                    </a:lnTo>
                    <a:lnTo>
                      <a:pt x="69" y="0"/>
                    </a:lnTo>
                    <a:lnTo>
                      <a:pt x="74" y="1"/>
                    </a:lnTo>
                    <a:lnTo>
                      <a:pt x="78" y="2"/>
                    </a:lnTo>
                    <a:lnTo>
                      <a:pt x="83" y="3"/>
                    </a:lnTo>
                    <a:lnTo>
                      <a:pt x="87" y="5"/>
                    </a:lnTo>
                    <a:lnTo>
                      <a:pt x="90" y="8"/>
                    </a:lnTo>
                    <a:lnTo>
                      <a:pt x="93" y="10"/>
                    </a:lnTo>
                    <a:lnTo>
                      <a:pt x="96" y="13"/>
                    </a:lnTo>
                    <a:lnTo>
                      <a:pt x="98" y="17"/>
                    </a:lnTo>
                    <a:lnTo>
                      <a:pt x="100" y="20"/>
                    </a:lnTo>
                    <a:lnTo>
                      <a:pt x="101" y="24"/>
                    </a:lnTo>
                    <a:lnTo>
                      <a:pt x="102" y="28"/>
                    </a:lnTo>
                    <a:lnTo>
                      <a:pt x="102" y="33"/>
                    </a:lnTo>
                    <a:lnTo>
                      <a:pt x="102" y="37"/>
                    </a:lnTo>
                    <a:lnTo>
                      <a:pt x="102" y="42"/>
                    </a:lnTo>
                    <a:lnTo>
                      <a:pt x="101" y="46"/>
                    </a:lnTo>
                    <a:lnTo>
                      <a:pt x="100" y="51"/>
                    </a:lnTo>
                    <a:lnTo>
                      <a:pt x="77" y="51"/>
                    </a:lnTo>
                    <a:lnTo>
                      <a:pt x="78" y="50"/>
                    </a:lnTo>
                    <a:lnTo>
                      <a:pt x="78" y="46"/>
                    </a:lnTo>
                    <a:lnTo>
                      <a:pt x="79" y="40"/>
                    </a:lnTo>
                    <a:lnTo>
                      <a:pt x="79" y="35"/>
                    </a:lnTo>
                    <a:lnTo>
                      <a:pt x="77" y="29"/>
                    </a:lnTo>
                    <a:lnTo>
                      <a:pt x="75" y="25"/>
                    </a:lnTo>
                    <a:lnTo>
                      <a:pt x="72" y="21"/>
                    </a:lnTo>
                    <a:lnTo>
                      <a:pt x="67" y="18"/>
                    </a:lnTo>
                    <a:lnTo>
                      <a:pt x="62" y="16"/>
                    </a:lnTo>
                    <a:lnTo>
                      <a:pt x="55" y="16"/>
                    </a:lnTo>
                    <a:lnTo>
                      <a:pt x="31" y="16"/>
                    </a:lnTo>
                    <a:lnTo>
                      <a:pt x="24" y="51"/>
                    </a:lnTo>
                    <a:lnTo>
                      <a:pt x="0" y="51"/>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1" name="Freeform 18"/>
              <p:cNvSpPr>
                <a:spLocks/>
              </p:cNvSpPr>
              <p:nvPr/>
            </p:nvSpPr>
            <p:spPr bwMode="auto">
              <a:xfrm>
                <a:off x="1418" y="452"/>
                <a:ext cx="111" cy="54"/>
              </a:xfrm>
              <a:custGeom>
                <a:avLst/>
                <a:gdLst>
                  <a:gd name="T0" fmla="*/ 11 w 111"/>
                  <a:gd name="T1" fmla="*/ 0 h 53"/>
                  <a:gd name="T2" fmla="*/ 0 w 111"/>
                  <a:gd name="T3" fmla="*/ 112 h 53"/>
                  <a:gd name="T4" fmla="*/ 47 w 111"/>
                  <a:gd name="T5" fmla="*/ 112 h 53"/>
                  <a:gd name="T6" fmla="*/ 53 w 111"/>
                  <a:gd name="T7" fmla="*/ 110 h 53"/>
                  <a:gd name="T8" fmla="*/ 58 w 111"/>
                  <a:gd name="T9" fmla="*/ 110 h 53"/>
                  <a:gd name="T10" fmla="*/ 63 w 111"/>
                  <a:gd name="T11" fmla="*/ 108 h 53"/>
                  <a:gd name="T12" fmla="*/ 69 w 111"/>
                  <a:gd name="T13" fmla="*/ 104 h 53"/>
                  <a:gd name="T14" fmla="*/ 74 w 111"/>
                  <a:gd name="T15" fmla="*/ 100 h 53"/>
                  <a:gd name="T16" fmla="*/ 79 w 111"/>
                  <a:gd name="T17" fmla="*/ 96 h 53"/>
                  <a:gd name="T18" fmla="*/ 83 w 111"/>
                  <a:gd name="T19" fmla="*/ 90 h 53"/>
                  <a:gd name="T20" fmla="*/ 88 w 111"/>
                  <a:gd name="T21" fmla="*/ 84 h 53"/>
                  <a:gd name="T22" fmla="*/ 92 w 111"/>
                  <a:gd name="T23" fmla="*/ 78 h 53"/>
                  <a:gd name="T24" fmla="*/ 95 w 111"/>
                  <a:gd name="T25" fmla="*/ 74 h 53"/>
                  <a:gd name="T26" fmla="*/ 99 w 111"/>
                  <a:gd name="T27" fmla="*/ 25 h 53"/>
                  <a:gd name="T28" fmla="*/ 102 w 111"/>
                  <a:gd name="T29" fmla="*/ 20 h 53"/>
                  <a:gd name="T30" fmla="*/ 105 w 111"/>
                  <a:gd name="T31" fmla="*/ 15 h 53"/>
                  <a:gd name="T32" fmla="*/ 107 w 111"/>
                  <a:gd name="T33" fmla="*/ 8 h 53"/>
                  <a:gd name="T34" fmla="*/ 110 w 111"/>
                  <a:gd name="T35" fmla="*/ 2 h 53"/>
                  <a:gd name="T36" fmla="*/ 110 w 111"/>
                  <a:gd name="T37" fmla="*/ 0 h 53"/>
                  <a:gd name="T38" fmla="*/ 87 w 111"/>
                  <a:gd name="T39" fmla="*/ 0 h 53"/>
                  <a:gd name="T40" fmla="*/ 86 w 111"/>
                  <a:gd name="T41" fmla="*/ 3 h 53"/>
                  <a:gd name="T42" fmla="*/ 85 w 111"/>
                  <a:gd name="T43" fmla="*/ 7 h 53"/>
                  <a:gd name="T44" fmla="*/ 83 w 111"/>
                  <a:gd name="T45" fmla="*/ 11 h 53"/>
                  <a:gd name="T46" fmla="*/ 82 w 111"/>
                  <a:gd name="T47" fmla="*/ 15 h 53"/>
                  <a:gd name="T48" fmla="*/ 79 w 111"/>
                  <a:gd name="T49" fmla="*/ 18 h 53"/>
                  <a:gd name="T50" fmla="*/ 77 w 111"/>
                  <a:gd name="T51" fmla="*/ 21 h 53"/>
                  <a:gd name="T52" fmla="*/ 74 w 111"/>
                  <a:gd name="T53" fmla="*/ 24 h 53"/>
                  <a:gd name="T54" fmla="*/ 71 w 111"/>
                  <a:gd name="T55" fmla="*/ 26 h 53"/>
                  <a:gd name="T56" fmla="*/ 68 w 111"/>
                  <a:gd name="T57" fmla="*/ 72 h 53"/>
                  <a:gd name="T58" fmla="*/ 65 w 111"/>
                  <a:gd name="T59" fmla="*/ 75 h 53"/>
                  <a:gd name="T60" fmla="*/ 61 w 111"/>
                  <a:gd name="T61" fmla="*/ 76 h 53"/>
                  <a:gd name="T62" fmla="*/ 57 w 111"/>
                  <a:gd name="T63" fmla="*/ 77 h 53"/>
                  <a:gd name="T64" fmla="*/ 52 w 111"/>
                  <a:gd name="T65" fmla="*/ 79 h 53"/>
                  <a:gd name="T66" fmla="*/ 48 w 111"/>
                  <a:gd name="T67" fmla="*/ 79 h 53"/>
                  <a:gd name="T68" fmla="*/ 43 w 111"/>
                  <a:gd name="T69" fmla="*/ 79 h 53"/>
                  <a:gd name="T70" fmla="*/ 27 w 111"/>
                  <a:gd name="T71" fmla="*/ 79 h 53"/>
                  <a:gd name="T72" fmla="*/ 34 w 111"/>
                  <a:gd name="T73" fmla="*/ 0 h 53"/>
                  <a:gd name="T74" fmla="*/ 11 w 111"/>
                  <a:gd name="T75" fmla="*/ 0 h 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53">
                    <a:moveTo>
                      <a:pt x="11" y="0"/>
                    </a:moveTo>
                    <a:lnTo>
                      <a:pt x="0" y="52"/>
                    </a:lnTo>
                    <a:lnTo>
                      <a:pt x="47" y="52"/>
                    </a:lnTo>
                    <a:lnTo>
                      <a:pt x="53" y="51"/>
                    </a:lnTo>
                    <a:lnTo>
                      <a:pt x="58" y="51"/>
                    </a:lnTo>
                    <a:lnTo>
                      <a:pt x="63" y="50"/>
                    </a:lnTo>
                    <a:lnTo>
                      <a:pt x="69" y="48"/>
                    </a:lnTo>
                    <a:lnTo>
                      <a:pt x="74" y="46"/>
                    </a:lnTo>
                    <a:lnTo>
                      <a:pt x="79" y="44"/>
                    </a:lnTo>
                    <a:lnTo>
                      <a:pt x="83" y="41"/>
                    </a:lnTo>
                    <a:lnTo>
                      <a:pt x="88" y="38"/>
                    </a:lnTo>
                    <a:lnTo>
                      <a:pt x="92" y="34"/>
                    </a:lnTo>
                    <a:lnTo>
                      <a:pt x="95" y="30"/>
                    </a:lnTo>
                    <a:lnTo>
                      <a:pt x="99" y="25"/>
                    </a:lnTo>
                    <a:lnTo>
                      <a:pt x="102" y="20"/>
                    </a:lnTo>
                    <a:lnTo>
                      <a:pt x="105" y="15"/>
                    </a:lnTo>
                    <a:lnTo>
                      <a:pt x="107" y="8"/>
                    </a:lnTo>
                    <a:lnTo>
                      <a:pt x="110" y="2"/>
                    </a:lnTo>
                    <a:lnTo>
                      <a:pt x="110" y="0"/>
                    </a:lnTo>
                    <a:lnTo>
                      <a:pt x="87" y="0"/>
                    </a:lnTo>
                    <a:lnTo>
                      <a:pt x="86" y="3"/>
                    </a:lnTo>
                    <a:lnTo>
                      <a:pt x="85" y="7"/>
                    </a:lnTo>
                    <a:lnTo>
                      <a:pt x="83" y="11"/>
                    </a:lnTo>
                    <a:lnTo>
                      <a:pt x="82" y="15"/>
                    </a:lnTo>
                    <a:lnTo>
                      <a:pt x="79" y="18"/>
                    </a:lnTo>
                    <a:lnTo>
                      <a:pt x="77" y="21"/>
                    </a:lnTo>
                    <a:lnTo>
                      <a:pt x="74" y="24"/>
                    </a:lnTo>
                    <a:lnTo>
                      <a:pt x="71" y="26"/>
                    </a:lnTo>
                    <a:lnTo>
                      <a:pt x="68" y="28"/>
                    </a:lnTo>
                    <a:lnTo>
                      <a:pt x="65" y="31"/>
                    </a:lnTo>
                    <a:lnTo>
                      <a:pt x="61" y="32"/>
                    </a:lnTo>
                    <a:lnTo>
                      <a:pt x="57" y="33"/>
                    </a:lnTo>
                    <a:lnTo>
                      <a:pt x="52" y="35"/>
                    </a:lnTo>
                    <a:lnTo>
                      <a:pt x="48" y="35"/>
                    </a:lnTo>
                    <a:lnTo>
                      <a:pt x="43" y="35"/>
                    </a:lnTo>
                    <a:lnTo>
                      <a:pt x="27" y="35"/>
                    </a:lnTo>
                    <a:lnTo>
                      <a:pt x="34" y="0"/>
                    </a:lnTo>
                    <a:lnTo>
                      <a:pt x="1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2" name="Freeform 19"/>
              <p:cNvSpPr>
                <a:spLocks/>
              </p:cNvSpPr>
              <p:nvPr/>
            </p:nvSpPr>
            <p:spPr bwMode="auto">
              <a:xfrm>
                <a:off x="1560" y="398"/>
                <a:ext cx="92" cy="108"/>
              </a:xfrm>
              <a:custGeom>
                <a:avLst/>
                <a:gdLst>
                  <a:gd name="T0" fmla="*/ 129 w 91"/>
                  <a:gd name="T1" fmla="*/ 17 h 106"/>
                  <a:gd name="T2" fmla="*/ 125 w 91"/>
                  <a:gd name="T3" fmla="*/ 17 h 106"/>
                  <a:gd name="T4" fmla="*/ 117 w 91"/>
                  <a:gd name="T5" fmla="*/ 17 h 106"/>
                  <a:gd name="T6" fmla="*/ 109 w 91"/>
                  <a:gd name="T7" fmla="*/ 17 h 106"/>
                  <a:gd name="T8" fmla="*/ 101 w 91"/>
                  <a:gd name="T9" fmla="*/ 17 h 106"/>
                  <a:gd name="T10" fmla="*/ 94 w 91"/>
                  <a:gd name="T11" fmla="*/ 18 h 106"/>
                  <a:gd name="T12" fmla="*/ 45 w 91"/>
                  <a:gd name="T13" fmla="*/ 19 h 106"/>
                  <a:gd name="T14" fmla="*/ 43 w 91"/>
                  <a:gd name="T15" fmla="*/ 23 h 106"/>
                  <a:gd name="T16" fmla="*/ 42 w 91"/>
                  <a:gd name="T17" fmla="*/ 71 h 106"/>
                  <a:gd name="T18" fmla="*/ 45 w 91"/>
                  <a:gd name="T19" fmla="*/ 78 h 106"/>
                  <a:gd name="T20" fmla="*/ 94 w 91"/>
                  <a:gd name="T21" fmla="*/ 86 h 106"/>
                  <a:gd name="T22" fmla="*/ 101 w 91"/>
                  <a:gd name="T23" fmla="*/ 98 h 106"/>
                  <a:gd name="T24" fmla="*/ 109 w 91"/>
                  <a:gd name="T25" fmla="*/ 112 h 106"/>
                  <a:gd name="T26" fmla="*/ 116 w 91"/>
                  <a:gd name="T27" fmla="*/ 126 h 106"/>
                  <a:gd name="T28" fmla="*/ 122 w 91"/>
                  <a:gd name="T29" fmla="*/ 146 h 106"/>
                  <a:gd name="T30" fmla="*/ 124 w 91"/>
                  <a:gd name="T31" fmla="*/ 170 h 106"/>
                  <a:gd name="T32" fmla="*/ 122 w 91"/>
                  <a:gd name="T33" fmla="*/ 195 h 106"/>
                  <a:gd name="T34" fmla="*/ 116 w 91"/>
                  <a:gd name="T35" fmla="*/ 212 h 106"/>
                  <a:gd name="T36" fmla="*/ 106 w 91"/>
                  <a:gd name="T37" fmla="*/ 227 h 106"/>
                  <a:gd name="T38" fmla="*/ 90 w 91"/>
                  <a:gd name="T39" fmla="*/ 232 h 106"/>
                  <a:gd name="T40" fmla="*/ 0 w 91"/>
                  <a:gd name="T41" fmla="*/ 235 h 106"/>
                  <a:gd name="T42" fmla="*/ 32 w 91"/>
                  <a:gd name="T43" fmla="*/ 200 h 106"/>
                  <a:gd name="T44" fmla="*/ 39 w 91"/>
                  <a:gd name="T45" fmla="*/ 200 h 106"/>
                  <a:gd name="T46" fmla="*/ 90 w 91"/>
                  <a:gd name="T47" fmla="*/ 199 h 106"/>
                  <a:gd name="T48" fmla="*/ 95 w 91"/>
                  <a:gd name="T49" fmla="*/ 195 h 106"/>
                  <a:gd name="T50" fmla="*/ 98 w 91"/>
                  <a:gd name="T51" fmla="*/ 185 h 106"/>
                  <a:gd name="T52" fmla="*/ 97 w 91"/>
                  <a:gd name="T53" fmla="*/ 167 h 106"/>
                  <a:gd name="T54" fmla="*/ 93 w 91"/>
                  <a:gd name="T55" fmla="*/ 152 h 106"/>
                  <a:gd name="T56" fmla="*/ 42 w 91"/>
                  <a:gd name="T57" fmla="*/ 132 h 106"/>
                  <a:gd name="T58" fmla="*/ 35 w 91"/>
                  <a:gd name="T59" fmla="*/ 120 h 106"/>
                  <a:gd name="T60" fmla="*/ 27 w 91"/>
                  <a:gd name="T61" fmla="*/ 106 h 106"/>
                  <a:gd name="T62" fmla="*/ 21 w 91"/>
                  <a:gd name="T63" fmla="*/ 92 h 106"/>
                  <a:gd name="T64" fmla="*/ 17 w 91"/>
                  <a:gd name="T65" fmla="*/ 78 h 106"/>
                  <a:gd name="T66" fmla="*/ 16 w 91"/>
                  <a:gd name="T67" fmla="*/ 25 h 106"/>
                  <a:gd name="T68" fmla="*/ 20 w 91"/>
                  <a:gd name="T69" fmla="*/ 14 h 106"/>
                  <a:gd name="T70" fmla="*/ 28 w 91"/>
                  <a:gd name="T71" fmla="*/ 7 h 106"/>
                  <a:gd name="T72" fmla="*/ 41 w 91"/>
                  <a:gd name="T73" fmla="*/ 2 h 106"/>
                  <a:gd name="T74" fmla="*/ 103 w 91"/>
                  <a:gd name="T75" fmla="*/ 0 h 106"/>
                  <a:gd name="T76" fmla="*/ 108 w 91"/>
                  <a:gd name="T77" fmla="*/ 0 h 106"/>
                  <a:gd name="T78" fmla="*/ 118 w 91"/>
                  <a:gd name="T79" fmla="*/ 0 h 106"/>
                  <a:gd name="T80" fmla="*/ 129 w 91"/>
                  <a:gd name="T81" fmla="*/ 0 h 106"/>
                  <a:gd name="T82" fmla="*/ 134 w 91"/>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1" h="106">
                    <a:moveTo>
                      <a:pt x="86" y="17"/>
                    </a:moveTo>
                    <a:lnTo>
                      <a:pt x="85" y="17"/>
                    </a:lnTo>
                    <a:lnTo>
                      <a:pt x="83" y="17"/>
                    </a:lnTo>
                    <a:lnTo>
                      <a:pt x="81" y="17"/>
                    </a:lnTo>
                    <a:lnTo>
                      <a:pt x="77" y="17"/>
                    </a:lnTo>
                    <a:lnTo>
                      <a:pt x="73" y="17"/>
                    </a:lnTo>
                    <a:lnTo>
                      <a:pt x="69" y="17"/>
                    </a:lnTo>
                    <a:lnTo>
                      <a:pt x="65" y="17"/>
                    </a:lnTo>
                    <a:lnTo>
                      <a:pt x="62" y="17"/>
                    </a:lnTo>
                    <a:lnTo>
                      <a:pt x="57" y="17"/>
                    </a:lnTo>
                    <a:lnTo>
                      <a:pt x="53" y="17"/>
                    </a:lnTo>
                    <a:lnTo>
                      <a:pt x="50" y="18"/>
                    </a:lnTo>
                    <a:lnTo>
                      <a:pt x="47" y="19"/>
                    </a:lnTo>
                    <a:lnTo>
                      <a:pt x="45" y="19"/>
                    </a:lnTo>
                    <a:lnTo>
                      <a:pt x="44" y="21"/>
                    </a:lnTo>
                    <a:lnTo>
                      <a:pt x="43" y="23"/>
                    </a:lnTo>
                    <a:lnTo>
                      <a:pt x="42" y="24"/>
                    </a:lnTo>
                    <a:lnTo>
                      <a:pt x="42" y="27"/>
                    </a:lnTo>
                    <a:lnTo>
                      <a:pt x="43" y="30"/>
                    </a:lnTo>
                    <a:lnTo>
                      <a:pt x="45" y="34"/>
                    </a:lnTo>
                    <a:lnTo>
                      <a:pt x="47" y="36"/>
                    </a:lnTo>
                    <a:lnTo>
                      <a:pt x="50" y="39"/>
                    </a:lnTo>
                    <a:lnTo>
                      <a:pt x="53" y="42"/>
                    </a:lnTo>
                    <a:lnTo>
                      <a:pt x="57" y="45"/>
                    </a:lnTo>
                    <a:lnTo>
                      <a:pt x="61" y="49"/>
                    </a:lnTo>
                    <a:lnTo>
                      <a:pt x="65" y="52"/>
                    </a:lnTo>
                    <a:lnTo>
                      <a:pt x="69" y="55"/>
                    </a:lnTo>
                    <a:lnTo>
                      <a:pt x="72" y="59"/>
                    </a:lnTo>
                    <a:lnTo>
                      <a:pt x="75" y="63"/>
                    </a:lnTo>
                    <a:lnTo>
                      <a:pt x="78" y="67"/>
                    </a:lnTo>
                    <a:lnTo>
                      <a:pt x="79" y="71"/>
                    </a:lnTo>
                    <a:lnTo>
                      <a:pt x="80" y="75"/>
                    </a:lnTo>
                    <a:lnTo>
                      <a:pt x="80" y="80"/>
                    </a:lnTo>
                    <a:lnTo>
                      <a:pt x="78" y="85"/>
                    </a:lnTo>
                    <a:lnTo>
                      <a:pt x="76" y="90"/>
                    </a:lnTo>
                    <a:lnTo>
                      <a:pt x="72" y="94"/>
                    </a:lnTo>
                    <a:lnTo>
                      <a:pt x="68" y="98"/>
                    </a:lnTo>
                    <a:lnTo>
                      <a:pt x="62" y="101"/>
                    </a:lnTo>
                    <a:lnTo>
                      <a:pt x="54" y="103"/>
                    </a:lnTo>
                    <a:lnTo>
                      <a:pt x="46" y="104"/>
                    </a:lnTo>
                    <a:lnTo>
                      <a:pt x="36" y="105"/>
                    </a:lnTo>
                    <a:lnTo>
                      <a:pt x="0" y="105"/>
                    </a:lnTo>
                    <a:lnTo>
                      <a:pt x="3" y="88"/>
                    </a:lnTo>
                    <a:lnTo>
                      <a:pt x="32" y="88"/>
                    </a:lnTo>
                    <a:lnTo>
                      <a:pt x="36" y="88"/>
                    </a:lnTo>
                    <a:lnTo>
                      <a:pt x="39" y="88"/>
                    </a:lnTo>
                    <a:lnTo>
                      <a:pt x="42" y="88"/>
                    </a:lnTo>
                    <a:lnTo>
                      <a:pt x="46" y="87"/>
                    </a:lnTo>
                    <a:lnTo>
                      <a:pt x="49" y="86"/>
                    </a:lnTo>
                    <a:lnTo>
                      <a:pt x="51" y="85"/>
                    </a:lnTo>
                    <a:lnTo>
                      <a:pt x="53" y="82"/>
                    </a:lnTo>
                    <a:lnTo>
                      <a:pt x="54" y="80"/>
                    </a:lnTo>
                    <a:lnTo>
                      <a:pt x="54" y="77"/>
                    </a:lnTo>
                    <a:lnTo>
                      <a:pt x="53" y="74"/>
                    </a:lnTo>
                    <a:lnTo>
                      <a:pt x="51" y="71"/>
                    </a:lnTo>
                    <a:lnTo>
                      <a:pt x="49" y="69"/>
                    </a:lnTo>
                    <a:lnTo>
                      <a:pt x="46" y="65"/>
                    </a:lnTo>
                    <a:lnTo>
                      <a:pt x="42" y="62"/>
                    </a:lnTo>
                    <a:lnTo>
                      <a:pt x="38" y="59"/>
                    </a:lnTo>
                    <a:lnTo>
                      <a:pt x="35" y="56"/>
                    </a:lnTo>
                    <a:lnTo>
                      <a:pt x="31" y="53"/>
                    </a:lnTo>
                    <a:lnTo>
                      <a:pt x="27" y="49"/>
                    </a:lnTo>
                    <a:lnTo>
                      <a:pt x="24" y="45"/>
                    </a:lnTo>
                    <a:lnTo>
                      <a:pt x="21" y="42"/>
                    </a:lnTo>
                    <a:lnTo>
                      <a:pt x="18" y="38"/>
                    </a:lnTo>
                    <a:lnTo>
                      <a:pt x="17" y="34"/>
                    </a:lnTo>
                    <a:lnTo>
                      <a:pt x="16" y="29"/>
                    </a:lnTo>
                    <a:lnTo>
                      <a:pt x="16" y="25"/>
                    </a:lnTo>
                    <a:lnTo>
                      <a:pt x="17" y="19"/>
                    </a:lnTo>
                    <a:lnTo>
                      <a:pt x="20" y="14"/>
                    </a:lnTo>
                    <a:lnTo>
                      <a:pt x="23" y="10"/>
                    </a:lnTo>
                    <a:lnTo>
                      <a:pt x="28" y="7"/>
                    </a:lnTo>
                    <a:lnTo>
                      <a:pt x="34" y="4"/>
                    </a:lnTo>
                    <a:lnTo>
                      <a:pt x="41" y="2"/>
                    </a:lnTo>
                    <a:lnTo>
                      <a:pt x="49" y="0"/>
                    </a:lnTo>
                    <a:lnTo>
                      <a:pt x="59" y="0"/>
                    </a:lnTo>
                    <a:lnTo>
                      <a:pt x="60" y="0"/>
                    </a:lnTo>
                    <a:lnTo>
                      <a:pt x="64" y="0"/>
                    </a:lnTo>
                    <a:lnTo>
                      <a:pt x="69" y="0"/>
                    </a:lnTo>
                    <a:lnTo>
                      <a:pt x="74" y="0"/>
                    </a:lnTo>
                    <a:lnTo>
                      <a:pt x="80" y="0"/>
                    </a:lnTo>
                    <a:lnTo>
                      <a:pt x="85" y="0"/>
                    </a:lnTo>
                    <a:lnTo>
                      <a:pt x="89" y="0"/>
                    </a:lnTo>
                    <a:lnTo>
                      <a:pt x="90" y="0"/>
                    </a:lnTo>
                    <a:lnTo>
                      <a:pt x="8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3" name="Freeform 20"/>
              <p:cNvSpPr>
                <a:spLocks/>
              </p:cNvSpPr>
              <p:nvPr/>
            </p:nvSpPr>
            <p:spPr bwMode="auto">
              <a:xfrm>
                <a:off x="1660" y="398"/>
                <a:ext cx="92" cy="108"/>
              </a:xfrm>
              <a:custGeom>
                <a:avLst/>
                <a:gdLst>
                  <a:gd name="T0" fmla="*/ 46 w 93"/>
                  <a:gd name="T1" fmla="*/ 17 h 106"/>
                  <a:gd name="T2" fmla="*/ 46 w 93"/>
                  <a:gd name="T3" fmla="*/ 17 h 106"/>
                  <a:gd name="T4" fmla="*/ 37 w 93"/>
                  <a:gd name="T5" fmla="*/ 235 h 106"/>
                  <a:gd name="T6" fmla="*/ 14 w 93"/>
                  <a:gd name="T7" fmla="*/ 235 h 106"/>
                  <a:gd name="T8" fmla="*/ 33 w 93"/>
                  <a:gd name="T9" fmla="*/ 17 h 106"/>
                  <a:gd name="T10" fmla="*/ 0 w 93"/>
                  <a:gd name="T11" fmla="*/ 17 h 106"/>
                  <a:gd name="T12" fmla="*/ 4 w 93"/>
                  <a:gd name="T13" fmla="*/ 0 h 106"/>
                  <a:gd name="T14" fmla="*/ 48 w 93"/>
                  <a:gd name="T15" fmla="*/ 0 h 106"/>
                  <a:gd name="T16" fmla="*/ 46 w 93"/>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106">
                    <a:moveTo>
                      <a:pt x="88" y="17"/>
                    </a:moveTo>
                    <a:lnTo>
                      <a:pt x="56" y="17"/>
                    </a:lnTo>
                    <a:lnTo>
                      <a:pt x="37" y="105"/>
                    </a:lnTo>
                    <a:lnTo>
                      <a:pt x="14" y="105"/>
                    </a:lnTo>
                    <a:lnTo>
                      <a:pt x="33" y="17"/>
                    </a:lnTo>
                    <a:lnTo>
                      <a:pt x="0" y="17"/>
                    </a:lnTo>
                    <a:lnTo>
                      <a:pt x="4"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4" name="Freeform 21"/>
              <p:cNvSpPr>
                <a:spLocks/>
              </p:cNvSpPr>
              <p:nvPr/>
            </p:nvSpPr>
            <p:spPr bwMode="auto">
              <a:xfrm>
                <a:off x="1716" y="398"/>
                <a:ext cx="108" cy="108"/>
              </a:xfrm>
              <a:custGeom>
                <a:avLst/>
                <a:gdLst>
                  <a:gd name="T0" fmla="*/ 37 w 108"/>
                  <a:gd name="T1" fmla="*/ 235 h 106"/>
                  <a:gd name="T2" fmla="*/ 47 w 108"/>
                  <a:gd name="T3" fmla="*/ 200 h 106"/>
                  <a:gd name="T4" fmla="*/ 81 w 108"/>
                  <a:gd name="T5" fmla="*/ 200 h 106"/>
                  <a:gd name="T6" fmla="*/ 71 w 108"/>
                  <a:gd name="T7" fmla="*/ 20 h 106"/>
                  <a:gd name="T8" fmla="*/ 24 w 108"/>
                  <a:gd name="T9" fmla="*/ 235 h 106"/>
                  <a:gd name="T10" fmla="*/ 0 w 108"/>
                  <a:gd name="T11" fmla="*/ 235 h 106"/>
                  <a:gd name="T12" fmla="*/ 62 w 108"/>
                  <a:gd name="T13" fmla="*/ 0 h 106"/>
                  <a:gd name="T14" fmla="*/ 90 w 108"/>
                  <a:gd name="T15" fmla="*/ 0 h 106"/>
                  <a:gd name="T16" fmla="*/ 107 w 108"/>
                  <a:gd name="T17" fmla="*/ 235 h 106"/>
                  <a:gd name="T18" fmla="*/ 37 w 108"/>
                  <a:gd name="T19" fmla="*/ 235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106">
                    <a:moveTo>
                      <a:pt x="37" y="105"/>
                    </a:moveTo>
                    <a:lnTo>
                      <a:pt x="47" y="88"/>
                    </a:lnTo>
                    <a:lnTo>
                      <a:pt x="81" y="88"/>
                    </a:lnTo>
                    <a:lnTo>
                      <a:pt x="71" y="20"/>
                    </a:lnTo>
                    <a:lnTo>
                      <a:pt x="24" y="105"/>
                    </a:lnTo>
                    <a:lnTo>
                      <a:pt x="0" y="105"/>
                    </a:lnTo>
                    <a:lnTo>
                      <a:pt x="62" y="0"/>
                    </a:lnTo>
                    <a:lnTo>
                      <a:pt x="90" y="0"/>
                    </a:lnTo>
                    <a:lnTo>
                      <a:pt x="107" y="105"/>
                    </a:lnTo>
                    <a:lnTo>
                      <a:pt x="37"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5" name="Freeform 22"/>
              <p:cNvSpPr>
                <a:spLocks/>
              </p:cNvSpPr>
              <p:nvPr/>
            </p:nvSpPr>
            <p:spPr bwMode="auto">
              <a:xfrm>
                <a:off x="1831" y="398"/>
                <a:ext cx="93" cy="108"/>
              </a:xfrm>
              <a:custGeom>
                <a:avLst/>
                <a:gdLst>
                  <a:gd name="T0" fmla="*/ 47 w 94"/>
                  <a:gd name="T1" fmla="*/ 17 h 106"/>
                  <a:gd name="T2" fmla="*/ 47 w 94"/>
                  <a:gd name="T3" fmla="*/ 17 h 106"/>
                  <a:gd name="T4" fmla="*/ 38 w 94"/>
                  <a:gd name="T5" fmla="*/ 235 h 106"/>
                  <a:gd name="T6" fmla="*/ 14 w 94"/>
                  <a:gd name="T7" fmla="*/ 235 h 106"/>
                  <a:gd name="T8" fmla="*/ 33 w 94"/>
                  <a:gd name="T9" fmla="*/ 17 h 106"/>
                  <a:gd name="T10" fmla="*/ 0 w 94"/>
                  <a:gd name="T11" fmla="*/ 17 h 106"/>
                  <a:gd name="T12" fmla="*/ 4 w 94"/>
                  <a:gd name="T13" fmla="*/ 0 h 106"/>
                  <a:gd name="T14" fmla="*/ 49 w 94"/>
                  <a:gd name="T15" fmla="*/ 0 h 106"/>
                  <a:gd name="T16" fmla="*/ 47 w 94"/>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 h="106">
                    <a:moveTo>
                      <a:pt x="89" y="17"/>
                    </a:moveTo>
                    <a:lnTo>
                      <a:pt x="56" y="17"/>
                    </a:lnTo>
                    <a:lnTo>
                      <a:pt x="38" y="105"/>
                    </a:lnTo>
                    <a:lnTo>
                      <a:pt x="14" y="105"/>
                    </a:lnTo>
                    <a:lnTo>
                      <a:pt x="33" y="17"/>
                    </a:lnTo>
                    <a:lnTo>
                      <a:pt x="0" y="17"/>
                    </a:lnTo>
                    <a:lnTo>
                      <a:pt x="4" y="0"/>
                    </a:lnTo>
                    <a:lnTo>
                      <a:pt x="93" y="0"/>
                    </a:lnTo>
                    <a:lnTo>
                      <a:pt x="89"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6" name="Freeform 23"/>
              <p:cNvSpPr>
                <a:spLocks/>
              </p:cNvSpPr>
              <p:nvPr/>
            </p:nvSpPr>
            <p:spPr bwMode="auto">
              <a:xfrm>
                <a:off x="1918" y="398"/>
                <a:ext cx="101" cy="108"/>
              </a:xfrm>
              <a:custGeom>
                <a:avLst/>
                <a:gdLst>
                  <a:gd name="T0" fmla="*/ 97 w 101"/>
                  <a:gd name="T1" fmla="*/ 17 h 106"/>
                  <a:gd name="T2" fmla="*/ 43 w 101"/>
                  <a:gd name="T3" fmla="*/ 17 h 106"/>
                  <a:gd name="T4" fmla="*/ 37 w 101"/>
                  <a:gd name="T5" fmla="*/ 96 h 106"/>
                  <a:gd name="T6" fmla="*/ 84 w 101"/>
                  <a:gd name="T7" fmla="*/ 96 h 106"/>
                  <a:gd name="T8" fmla="*/ 80 w 101"/>
                  <a:gd name="T9" fmla="*/ 126 h 106"/>
                  <a:gd name="T10" fmla="*/ 33 w 101"/>
                  <a:gd name="T11" fmla="*/ 126 h 106"/>
                  <a:gd name="T12" fmla="*/ 27 w 101"/>
                  <a:gd name="T13" fmla="*/ 200 h 106"/>
                  <a:gd name="T14" fmla="*/ 81 w 101"/>
                  <a:gd name="T15" fmla="*/ 200 h 106"/>
                  <a:gd name="T16" fmla="*/ 78 w 101"/>
                  <a:gd name="T17" fmla="*/ 235 h 106"/>
                  <a:gd name="T18" fmla="*/ 0 w 101"/>
                  <a:gd name="T19" fmla="*/ 235 h 106"/>
                  <a:gd name="T20" fmla="*/ 23 w 101"/>
                  <a:gd name="T21" fmla="*/ 0 h 106"/>
                  <a:gd name="T22" fmla="*/ 100 w 101"/>
                  <a:gd name="T23" fmla="*/ 0 h 106"/>
                  <a:gd name="T24" fmla="*/ 97 w 101"/>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06">
                    <a:moveTo>
                      <a:pt x="97" y="17"/>
                    </a:moveTo>
                    <a:lnTo>
                      <a:pt x="43" y="17"/>
                    </a:lnTo>
                    <a:lnTo>
                      <a:pt x="37" y="44"/>
                    </a:lnTo>
                    <a:lnTo>
                      <a:pt x="84" y="44"/>
                    </a:lnTo>
                    <a:lnTo>
                      <a:pt x="80" y="59"/>
                    </a:lnTo>
                    <a:lnTo>
                      <a:pt x="33" y="59"/>
                    </a:lnTo>
                    <a:lnTo>
                      <a:pt x="27" y="88"/>
                    </a:lnTo>
                    <a:lnTo>
                      <a:pt x="81" y="88"/>
                    </a:lnTo>
                    <a:lnTo>
                      <a:pt x="78" y="105"/>
                    </a:lnTo>
                    <a:lnTo>
                      <a:pt x="0" y="105"/>
                    </a:lnTo>
                    <a:lnTo>
                      <a:pt x="23" y="0"/>
                    </a:lnTo>
                    <a:lnTo>
                      <a:pt x="100"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7" name="Freeform 24"/>
              <p:cNvSpPr>
                <a:spLocks/>
              </p:cNvSpPr>
              <p:nvPr/>
            </p:nvSpPr>
            <p:spPr bwMode="auto">
              <a:xfrm>
                <a:off x="2011" y="398"/>
                <a:ext cx="89" cy="108"/>
              </a:xfrm>
              <a:custGeom>
                <a:avLst/>
                <a:gdLst>
                  <a:gd name="T0" fmla="*/ 45 w 90"/>
                  <a:gd name="T1" fmla="*/ 17 h 106"/>
                  <a:gd name="T2" fmla="*/ 45 w 90"/>
                  <a:gd name="T3" fmla="*/ 17 h 106"/>
                  <a:gd name="T4" fmla="*/ 45 w 90"/>
                  <a:gd name="T5" fmla="*/ 17 h 106"/>
                  <a:gd name="T6" fmla="*/ 45 w 90"/>
                  <a:gd name="T7" fmla="*/ 17 h 106"/>
                  <a:gd name="T8" fmla="*/ 45 w 90"/>
                  <a:gd name="T9" fmla="*/ 17 h 106"/>
                  <a:gd name="T10" fmla="*/ 45 w 90"/>
                  <a:gd name="T11" fmla="*/ 18 h 106"/>
                  <a:gd name="T12" fmla="*/ 45 w 90"/>
                  <a:gd name="T13" fmla="*/ 19 h 106"/>
                  <a:gd name="T14" fmla="*/ 42 w 90"/>
                  <a:gd name="T15" fmla="*/ 23 h 106"/>
                  <a:gd name="T16" fmla="*/ 42 w 90"/>
                  <a:gd name="T17" fmla="*/ 71 h 106"/>
                  <a:gd name="T18" fmla="*/ 44 w 90"/>
                  <a:gd name="T19" fmla="*/ 78 h 106"/>
                  <a:gd name="T20" fmla="*/ 45 w 90"/>
                  <a:gd name="T21" fmla="*/ 86 h 106"/>
                  <a:gd name="T22" fmla="*/ 45 w 90"/>
                  <a:gd name="T23" fmla="*/ 98 h 106"/>
                  <a:gd name="T24" fmla="*/ 45 w 90"/>
                  <a:gd name="T25" fmla="*/ 112 h 106"/>
                  <a:gd name="T26" fmla="*/ 45 w 90"/>
                  <a:gd name="T27" fmla="*/ 126 h 106"/>
                  <a:gd name="T28" fmla="*/ 45 w 90"/>
                  <a:gd name="T29" fmla="*/ 146 h 106"/>
                  <a:gd name="T30" fmla="*/ 45 w 90"/>
                  <a:gd name="T31" fmla="*/ 170 h 106"/>
                  <a:gd name="T32" fmla="*/ 45 w 90"/>
                  <a:gd name="T33" fmla="*/ 195 h 106"/>
                  <a:gd name="T34" fmla="*/ 45 w 90"/>
                  <a:gd name="T35" fmla="*/ 212 h 106"/>
                  <a:gd name="T36" fmla="*/ 45 w 90"/>
                  <a:gd name="T37" fmla="*/ 227 h 106"/>
                  <a:gd name="T38" fmla="*/ 45 w 90"/>
                  <a:gd name="T39" fmla="*/ 232 h 106"/>
                  <a:gd name="T40" fmla="*/ 0 w 90"/>
                  <a:gd name="T41" fmla="*/ 235 h 106"/>
                  <a:gd name="T42" fmla="*/ 32 w 90"/>
                  <a:gd name="T43" fmla="*/ 200 h 106"/>
                  <a:gd name="T44" fmla="*/ 38 w 90"/>
                  <a:gd name="T45" fmla="*/ 200 h 106"/>
                  <a:gd name="T46" fmla="*/ 45 w 90"/>
                  <a:gd name="T47" fmla="*/ 199 h 106"/>
                  <a:gd name="T48" fmla="*/ 45 w 90"/>
                  <a:gd name="T49" fmla="*/ 195 h 106"/>
                  <a:gd name="T50" fmla="*/ 45 w 90"/>
                  <a:gd name="T51" fmla="*/ 185 h 106"/>
                  <a:gd name="T52" fmla="*/ 45 w 90"/>
                  <a:gd name="T53" fmla="*/ 167 h 106"/>
                  <a:gd name="T54" fmla="*/ 45 w 90"/>
                  <a:gd name="T55" fmla="*/ 152 h 106"/>
                  <a:gd name="T56" fmla="*/ 42 w 90"/>
                  <a:gd name="T57" fmla="*/ 132 h 106"/>
                  <a:gd name="T58" fmla="*/ 35 w 90"/>
                  <a:gd name="T59" fmla="*/ 120 h 106"/>
                  <a:gd name="T60" fmla="*/ 27 w 90"/>
                  <a:gd name="T61" fmla="*/ 106 h 106"/>
                  <a:gd name="T62" fmla="*/ 21 w 90"/>
                  <a:gd name="T63" fmla="*/ 92 h 106"/>
                  <a:gd name="T64" fmla="*/ 16 w 90"/>
                  <a:gd name="T65" fmla="*/ 78 h 106"/>
                  <a:gd name="T66" fmla="*/ 15 w 90"/>
                  <a:gd name="T67" fmla="*/ 25 h 106"/>
                  <a:gd name="T68" fmla="*/ 19 w 90"/>
                  <a:gd name="T69" fmla="*/ 14 h 106"/>
                  <a:gd name="T70" fmla="*/ 27 w 90"/>
                  <a:gd name="T71" fmla="*/ 7 h 106"/>
                  <a:gd name="T72" fmla="*/ 40 w 90"/>
                  <a:gd name="T73" fmla="*/ 2 h 106"/>
                  <a:gd name="T74" fmla="*/ 45 w 90"/>
                  <a:gd name="T75" fmla="*/ 0 h 106"/>
                  <a:gd name="T76" fmla="*/ 45 w 90"/>
                  <a:gd name="T77" fmla="*/ 0 h 106"/>
                  <a:gd name="T78" fmla="*/ 45 w 90"/>
                  <a:gd name="T79" fmla="*/ 0 h 106"/>
                  <a:gd name="T80" fmla="*/ 45 w 90"/>
                  <a:gd name="T81" fmla="*/ 0 h 106"/>
                  <a:gd name="T82" fmla="*/ 45 w 90"/>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0" h="106">
                    <a:moveTo>
                      <a:pt x="85" y="17"/>
                    </a:moveTo>
                    <a:lnTo>
                      <a:pt x="84" y="17"/>
                    </a:lnTo>
                    <a:lnTo>
                      <a:pt x="83" y="17"/>
                    </a:lnTo>
                    <a:lnTo>
                      <a:pt x="79" y="17"/>
                    </a:lnTo>
                    <a:lnTo>
                      <a:pt x="76" y="17"/>
                    </a:lnTo>
                    <a:lnTo>
                      <a:pt x="72" y="17"/>
                    </a:lnTo>
                    <a:lnTo>
                      <a:pt x="68" y="17"/>
                    </a:lnTo>
                    <a:lnTo>
                      <a:pt x="64" y="17"/>
                    </a:lnTo>
                    <a:lnTo>
                      <a:pt x="61" y="17"/>
                    </a:lnTo>
                    <a:lnTo>
                      <a:pt x="56" y="17"/>
                    </a:lnTo>
                    <a:lnTo>
                      <a:pt x="53" y="17"/>
                    </a:lnTo>
                    <a:lnTo>
                      <a:pt x="49" y="18"/>
                    </a:lnTo>
                    <a:lnTo>
                      <a:pt x="47" y="19"/>
                    </a:lnTo>
                    <a:lnTo>
                      <a:pt x="45" y="19"/>
                    </a:lnTo>
                    <a:lnTo>
                      <a:pt x="43" y="21"/>
                    </a:lnTo>
                    <a:lnTo>
                      <a:pt x="42" y="23"/>
                    </a:lnTo>
                    <a:lnTo>
                      <a:pt x="42" y="24"/>
                    </a:lnTo>
                    <a:lnTo>
                      <a:pt x="42" y="27"/>
                    </a:lnTo>
                    <a:lnTo>
                      <a:pt x="42" y="30"/>
                    </a:lnTo>
                    <a:lnTo>
                      <a:pt x="44" y="34"/>
                    </a:lnTo>
                    <a:lnTo>
                      <a:pt x="46" y="36"/>
                    </a:lnTo>
                    <a:lnTo>
                      <a:pt x="49" y="39"/>
                    </a:lnTo>
                    <a:lnTo>
                      <a:pt x="53" y="42"/>
                    </a:lnTo>
                    <a:lnTo>
                      <a:pt x="56" y="45"/>
                    </a:lnTo>
                    <a:lnTo>
                      <a:pt x="60" y="49"/>
                    </a:lnTo>
                    <a:lnTo>
                      <a:pt x="64" y="52"/>
                    </a:lnTo>
                    <a:lnTo>
                      <a:pt x="68" y="55"/>
                    </a:lnTo>
                    <a:lnTo>
                      <a:pt x="71" y="59"/>
                    </a:lnTo>
                    <a:lnTo>
                      <a:pt x="74" y="63"/>
                    </a:lnTo>
                    <a:lnTo>
                      <a:pt x="76" y="67"/>
                    </a:lnTo>
                    <a:lnTo>
                      <a:pt x="78" y="71"/>
                    </a:lnTo>
                    <a:lnTo>
                      <a:pt x="79" y="75"/>
                    </a:lnTo>
                    <a:lnTo>
                      <a:pt x="79" y="80"/>
                    </a:lnTo>
                    <a:lnTo>
                      <a:pt x="77" y="85"/>
                    </a:lnTo>
                    <a:lnTo>
                      <a:pt x="75" y="90"/>
                    </a:lnTo>
                    <a:lnTo>
                      <a:pt x="72" y="94"/>
                    </a:lnTo>
                    <a:lnTo>
                      <a:pt x="67" y="98"/>
                    </a:lnTo>
                    <a:lnTo>
                      <a:pt x="61" y="101"/>
                    </a:lnTo>
                    <a:lnTo>
                      <a:pt x="54" y="103"/>
                    </a:lnTo>
                    <a:lnTo>
                      <a:pt x="45" y="104"/>
                    </a:lnTo>
                    <a:lnTo>
                      <a:pt x="35" y="105"/>
                    </a:lnTo>
                    <a:lnTo>
                      <a:pt x="0" y="105"/>
                    </a:lnTo>
                    <a:lnTo>
                      <a:pt x="4" y="88"/>
                    </a:lnTo>
                    <a:lnTo>
                      <a:pt x="32" y="88"/>
                    </a:lnTo>
                    <a:lnTo>
                      <a:pt x="35" y="88"/>
                    </a:lnTo>
                    <a:lnTo>
                      <a:pt x="38" y="88"/>
                    </a:lnTo>
                    <a:lnTo>
                      <a:pt x="42" y="88"/>
                    </a:lnTo>
                    <a:lnTo>
                      <a:pt x="45" y="87"/>
                    </a:lnTo>
                    <a:lnTo>
                      <a:pt x="48" y="86"/>
                    </a:lnTo>
                    <a:lnTo>
                      <a:pt x="50" y="85"/>
                    </a:lnTo>
                    <a:lnTo>
                      <a:pt x="52" y="82"/>
                    </a:lnTo>
                    <a:lnTo>
                      <a:pt x="53" y="80"/>
                    </a:lnTo>
                    <a:lnTo>
                      <a:pt x="53" y="77"/>
                    </a:lnTo>
                    <a:lnTo>
                      <a:pt x="53" y="74"/>
                    </a:lnTo>
                    <a:lnTo>
                      <a:pt x="51" y="71"/>
                    </a:lnTo>
                    <a:lnTo>
                      <a:pt x="48" y="69"/>
                    </a:lnTo>
                    <a:lnTo>
                      <a:pt x="45" y="65"/>
                    </a:lnTo>
                    <a:lnTo>
                      <a:pt x="42" y="62"/>
                    </a:lnTo>
                    <a:lnTo>
                      <a:pt x="38" y="59"/>
                    </a:lnTo>
                    <a:lnTo>
                      <a:pt x="35" y="56"/>
                    </a:lnTo>
                    <a:lnTo>
                      <a:pt x="31" y="53"/>
                    </a:lnTo>
                    <a:lnTo>
                      <a:pt x="27" y="49"/>
                    </a:lnTo>
                    <a:lnTo>
                      <a:pt x="24" y="45"/>
                    </a:lnTo>
                    <a:lnTo>
                      <a:pt x="21" y="42"/>
                    </a:lnTo>
                    <a:lnTo>
                      <a:pt x="18" y="38"/>
                    </a:lnTo>
                    <a:lnTo>
                      <a:pt x="16" y="34"/>
                    </a:lnTo>
                    <a:lnTo>
                      <a:pt x="15" y="29"/>
                    </a:lnTo>
                    <a:lnTo>
                      <a:pt x="15" y="25"/>
                    </a:lnTo>
                    <a:lnTo>
                      <a:pt x="17" y="19"/>
                    </a:lnTo>
                    <a:lnTo>
                      <a:pt x="19" y="14"/>
                    </a:lnTo>
                    <a:lnTo>
                      <a:pt x="23" y="10"/>
                    </a:lnTo>
                    <a:lnTo>
                      <a:pt x="27" y="7"/>
                    </a:lnTo>
                    <a:lnTo>
                      <a:pt x="34" y="4"/>
                    </a:lnTo>
                    <a:lnTo>
                      <a:pt x="40" y="2"/>
                    </a:lnTo>
                    <a:lnTo>
                      <a:pt x="49" y="0"/>
                    </a:lnTo>
                    <a:lnTo>
                      <a:pt x="58" y="0"/>
                    </a:lnTo>
                    <a:lnTo>
                      <a:pt x="60" y="0"/>
                    </a:lnTo>
                    <a:lnTo>
                      <a:pt x="63" y="0"/>
                    </a:lnTo>
                    <a:lnTo>
                      <a:pt x="68" y="0"/>
                    </a:lnTo>
                    <a:lnTo>
                      <a:pt x="74" y="0"/>
                    </a:lnTo>
                    <a:lnTo>
                      <a:pt x="79" y="0"/>
                    </a:lnTo>
                    <a:lnTo>
                      <a:pt x="84" y="0"/>
                    </a:lnTo>
                    <a:lnTo>
                      <a:pt x="88" y="0"/>
                    </a:lnTo>
                    <a:lnTo>
                      <a:pt x="89" y="0"/>
                    </a:lnTo>
                    <a:lnTo>
                      <a:pt x="8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8" name="Freeform 25"/>
              <p:cNvSpPr>
                <a:spLocks/>
              </p:cNvSpPr>
              <p:nvPr/>
            </p:nvSpPr>
            <p:spPr bwMode="auto">
              <a:xfrm>
                <a:off x="899" y="575"/>
                <a:ext cx="100" cy="104"/>
              </a:xfrm>
              <a:custGeom>
                <a:avLst/>
                <a:gdLst>
                  <a:gd name="T0" fmla="*/ 97 w 99"/>
                  <a:gd name="T1" fmla="*/ 52 h 105"/>
                  <a:gd name="T2" fmla="*/ 95 w 99"/>
                  <a:gd name="T3" fmla="*/ 52 h 105"/>
                  <a:gd name="T4" fmla="*/ 94 w 99"/>
                  <a:gd name="T5" fmla="*/ 52 h 105"/>
                  <a:gd name="T6" fmla="*/ 49 w 99"/>
                  <a:gd name="T7" fmla="*/ 52 h 105"/>
                  <a:gd name="T8" fmla="*/ 47 w 99"/>
                  <a:gd name="T9" fmla="*/ 52 h 105"/>
                  <a:gd name="T10" fmla="*/ 46 w 99"/>
                  <a:gd name="T11" fmla="*/ 52 h 105"/>
                  <a:gd name="T12" fmla="*/ 44 w 99"/>
                  <a:gd name="T13" fmla="*/ 52 h 105"/>
                  <a:gd name="T14" fmla="*/ 43 w 99"/>
                  <a:gd name="T15" fmla="*/ 52 h 105"/>
                  <a:gd name="T16" fmla="*/ 42 w 99"/>
                  <a:gd name="T17" fmla="*/ 52 h 105"/>
                  <a:gd name="T18" fmla="*/ 41 w 99"/>
                  <a:gd name="T19" fmla="*/ 48 h 105"/>
                  <a:gd name="T20" fmla="*/ 42 w 99"/>
                  <a:gd name="T21" fmla="*/ 48 h 105"/>
                  <a:gd name="T22" fmla="*/ 43 w 99"/>
                  <a:gd name="T23" fmla="*/ 49 h 105"/>
                  <a:gd name="T24" fmla="*/ 44 w 99"/>
                  <a:gd name="T25" fmla="*/ 49 h 105"/>
                  <a:gd name="T26" fmla="*/ 46 w 99"/>
                  <a:gd name="T27" fmla="*/ 49 h 105"/>
                  <a:gd name="T28" fmla="*/ 47 w 99"/>
                  <a:gd name="T29" fmla="*/ 49 h 105"/>
                  <a:gd name="T30" fmla="*/ 48 w 99"/>
                  <a:gd name="T31" fmla="*/ 49 h 105"/>
                  <a:gd name="T32" fmla="*/ 94 w 99"/>
                  <a:gd name="T33" fmla="*/ 49 h 105"/>
                  <a:gd name="T34" fmla="*/ 95 w 99"/>
                  <a:gd name="T35" fmla="*/ 49 h 105"/>
                  <a:gd name="T36" fmla="*/ 100 w 99"/>
                  <a:gd name="T37" fmla="*/ 49 h 105"/>
                  <a:gd name="T38" fmla="*/ 105 w 99"/>
                  <a:gd name="T39" fmla="*/ 47 h 105"/>
                  <a:gd name="T40" fmla="*/ 109 w 99"/>
                  <a:gd name="T41" fmla="*/ 45 h 105"/>
                  <a:gd name="T42" fmla="*/ 112 w 99"/>
                  <a:gd name="T43" fmla="*/ 43 h 105"/>
                  <a:gd name="T44" fmla="*/ 115 w 99"/>
                  <a:gd name="T45" fmla="*/ 40 h 105"/>
                  <a:gd name="T46" fmla="*/ 116 w 99"/>
                  <a:gd name="T47" fmla="*/ 37 h 105"/>
                  <a:gd name="T48" fmla="*/ 117 w 99"/>
                  <a:gd name="T49" fmla="*/ 35 h 105"/>
                  <a:gd name="T50" fmla="*/ 118 w 99"/>
                  <a:gd name="T51" fmla="*/ 32 h 105"/>
                  <a:gd name="T52" fmla="*/ 119 w 99"/>
                  <a:gd name="T53" fmla="*/ 28 h 105"/>
                  <a:gd name="T54" fmla="*/ 118 w 99"/>
                  <a:gd name="T55" fmla="*/ 25 h 105"/>
                  <a:gd name="T56" fmla="*/ 118 w 99"/>
                  <a:gd name="T57" fmla="*/ 22 h 105"/>
                  <a:gd name="T58" fmla="*/ 116 w 99"/>
                  <a:gd name="T59" fmla="*/ 20 h 105"/>
                  <a:gd name="T60" fmla="*/ 115 w 99"/>
                  <a:gd name="T61" fmla="*/ 19 h 105"/>
                  <a:gd name="T62" fmla="*/ 112 w 99"/>
                  <a:gd name="T63" fmla="*/ 17 h 105"/>
                  <a:gd name="T64" fmla="*/ 109 w 99"/>
                  <a:gd name="T65" fmla="*/ 17 h 105"/>
                  <a:gd name="T66" fmla="*/ 106 w 99"/>
                  <a:gd name="T67" fmla="*/ 17 h 105"/>
                  <a:gd name="T68" fmla="*/ 43 w 99"/>
                  <a:gd name="T69" fmla="*/ 17 h 105"/>
                  <a:gd name="T70" fmla="*/ 24 w 99"/>
                  <a:gd name="T71" fmla="*/ 60 h 105"/>
                  <a:gd name="T72" fmla="*/ 0 w 99"/>
                  <a:gd name="T73" fmla="*/ 60 h 105"/>
                  <a:gd name="T74" fmla="*/ 23 w 99"/>
                  <a:gd name="T75" fmla="*/ 0 h 105"/>
                  <a:gd name="T76" fmla="*/ 118 w 99"/>
                  <a:gd name="T77" fmla="*/ 0 h 105"/>
                  <a:gd name="T78" fmla="*/ 126 w 99"/>
                  <a:gd name="T79" fmla="*/ 1 h 105"/>
                  <a:gd name="T80" fmla="*/ 132 w 99"/>
                  <a:gd name="T81" fmla="*/ 3 h 105"/>
                  <a:gd name="T82" fmla="*/ 136 w 99"/>
                  <a:gd name="T83" fmla="*/ 7 h 105"/>
                  <a:gd name="T84" fmla="*/ 140 w 99"/>
                  <a:gd name="T85" fmla="*/ 11 h 105"/>
                  <a:gd name="T86" fmla="*/ 141 w 99"/>
                  <a:gd name="T87" fmla="*/ 17 h 105"/>
                  <a:gd name="T88" fmla="*/ 142 w 99"/>
                  <a:gd name="T89" fmla="*/ 22 h 105"/>
                  <a:gd name="T90" fmla="*/ 142 w 99"/>
                  <a:gd name="T91" fmla="*/ 27 h 105"/>
                  <a:gd name="T92" fmla="*/ 141 w 99"/>
                  <a:gd name="T93" fmla="*/ 32 h 105"/>
                  <a:gd name="T94" fmla="*/ 139 w 99"/>
                  <a:gd name="T95" fmla="*/ 40 h 105"/>
                  <a:gd name="T96" fmla="*/ 135 w 99"/>
                  <a:gd name="T97" fmla="*/ 46 h 105"/>
                  <a:gd name="T98" fmla="*/ 131 w 99"/>
                  <a:gd name="T99" fmla="*/ 51 h 105"/>
                  <a:gd name="T100" fmla="*/ 125 w 99"/>
                  <a:gd name="T101" fmla="*/ 52 h 105"/>
                  <a:gd name="T102" fmla="*/ 119 w 99"/>
                  <a:gd name="T103" fmla="*/ 52 h 105"/>
                  <a:gd name="T104" fmla="*/ 112 w 99"/>
                  <a:gd name="T105" fmla="*/ 52 h 105"/>
                  <a:gd name="T106" fmla="*/ 105 w 99"/>
                  <a:gd name="T107" fmla="*/ 52 h 105"/>
                  <a:gd name="T108" fmla="*/ 97 w 99"/>
                  <a:gd name="T109" fmla="*/ 52 h 1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 h="105">
                    <a:moveTo>
                      <a:pt x="53" y="64"/>
                    </a:moveTo>
                    <a:lnTo>
                      <a:pt x="51" y="64"/>
                    </a:lnTo>
                    <a:lnTo>
                      <a:pt x="50" y="64"/>
                    </a:lnTo>
                    <a:lnTo>
                      <a:pt x="49" y="64"/>
                    </a:lnTo>
                    <a:lnTo>
                      <a:pt x="47" y="64"/>
                    </a:lnTo>
                    <a:lnTo>
                      <a:pt x="46" y="64"/>
                    </a:lnTo>
                    <a:lnTo>
                      <a:pt x="44" y="64"/>
                    </a:lnTo>
                    <a:lnTo>
                      <a:pt x="43" y="64"/>
                    </a:lnTo>
                    <a:lnTo>
                      <a:pt x="42" y="63"/>
                    </a:lnTo>
                    <a:lnTo>
                      <a:pt x="41" y="48"/>
                    </a:lnTo>
                    <a:lnTo>
                      <a:pt x="42" y="48"/>
                    </a:lnTo>
                    <a:lnTo>
                      <a:pt x="43" y="49"/>
                    </a:lnTo>
                    <a:lnTo>
                      <a:pt x="44" y="49"/>
                    </a:lnTo>
                    <a:lnTo>
                      <a:pt x="46" y="49"/>
                    </a:lnTo>
                    <a:lnTo>
                      <a:pt x="47" y="49"/>
                    </a:lnTo>
                    <a:lnTo>
                      <a:pt x="48" y="49"/>
                    </a:lnTo>
                    <a:lnTo>
                      <a:pt x="50" y="49"/>
                    </a:lnTo>
                    <a:lnTo>
                      <a:pt x="51" y="49"/>
                    </a:lnTo>
                    <a:lnTo>
                      <a:pt x="56" y="49"/>
                    </a:lnTo>
                    <a:lnTo>
                      <a:pt x="61" y="47"/>
                    </a:lnTo>
                    <a:lnTo>
                      <a:pt x="65" y="45"/>
                    </a:lnTo>
                    <a:lnTo>
                      <a:pt x="68" y="43"/>
                    </a:lnTo>
                    <a:lnTo>
                      <a:pt x="71" y="40"/>
                    </a:lnTo>
                    <a:lnTo>
                      <a:pt x="72" y="37"/>
                    </a:lnTo>
                    <a:lnTo>
                      <a:pt x="73" y="35"/>
                    </a:lnTo>
                    <a:lnTo>
                      <a:pt x="74" y="32"/>
                    </a:lnTo>
                    <a:lnTo>
                      <a:pt x="75" y="28"/>
                    </a:lnTo>
                    <a:lnTo>
                      <a:pt x="74" y="25"/>
                    </a:lnTo>
                    <a:lnTo>
                      <a:pt x="74" y="22"/>
                    </a:lnTo>
                    <a:lnTo>
                      <a:pt x="72" y="20"/>
                    </a:lnTo>
                    <a:lnTo>
                      <a:pt x="71" y="19"/>
                    </a:lnTo>
                    <a:lnTo>
                      <a:pt x="68" y="17"/>
                    </a:lnTo>
                    <a:lnTo>
                      <a:pt x="65" y="17"/>
                    </a:lnTo>
                    <a:lnTo>
                      <a:pt x="62" y="17"/>
                    </a:lnTo>
                    <a:lnTo>
                      <a:pt x="43" y="17"/>
                    </a:lnTo>
                    <a:lnTo>
                      <a:pt x="24" y="104"/>
                    </a:lnTo>
                    <a:lnTo>
                      <a:pt x="0" y="104"/>
                    </a:lnTo>
                    <a:lnTo>
                      <a:pt x="23" y="0"/>
                    </a:lnTo>
                    <a:lnTo>
                      <a:pt x="74" y="0"/>
                    </a:lnTo>
                    <a:lnTo>
                      <a:pt x="82" y="1"/>
                    </a:lnTo>
                    <a:lnTo>
                      <a:pt x="88" y="3"/>
                    </a:lnTo>
                    <a:lnTo>
                      <a:pt x="92" y="7"/>
                    </a:lnTo>
                    <a:lnTo>
                      <a:pt x="96" y="11"/>
                    </a:lnTo>
                    <a:lnTo>
                      <a:pt x="97" y="17"/>
                    </a:lnTo>
                    <a:lnTo>
                      <a:pt x="98" y="22"/>
                    </a:lnTo>
                    <a:lnTo>
                      <a:pt x="98" y="27"/>
                    </a:lnTo>
                    <a:lnTo>
                      <a:pt x="97" y="32"/>
                    </a:lnTo>
                    <a:lnTo>
                      <a:pt x="95" y="40"/>
                    </a:lnTo>
                    <a:lnTo>
                      <a:pt x="91" y="46"/>
                    </a:lnTo>
                    <a:lnTo>
                      <a:pt x="87" y="51"/>
                    </a:lnTo>
                    <a:lnTo>
                      <a:pt x="81" y="56"/>
                    </a:lnTo>
                    <a:lnTo>
                      <a:pt x="75" y="59"/>
                    </a:lnTo>
                    <a:lnTo>
                      <a:pt x="68" y="62"/>
                    </a:lnTo>
                    <a:lnTo>
                      <a:pt x="61" y="64"/>
                    </a:lnTo>
                    <a:lnTo>
                      <a:pt x="53" y="6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29" name="Freeform 26"/>
              <p:cNvSpPr>
                <a:spLocks/>
              </p:cNvSpPr>
              <p:nvPr/>
            </p:nvSpPr>
            <p:spPr bwMode="auto">
              <a:xfrm>
                <a:off x="1005" y="574"/>
                <a:ext cx="115" cy="55"/>
              </a:xfrm>
              <a:custGeom>
                <a:avLst/>
                <a:gdLst>
                  <a:gd name="T0" fmla="*/ 0 w 115"/>
                  <a:gd name="T1" fmla="*/ 54 h 55"/>
                  <a:gd name="T2" fmla="*/ 0 w 115"/>
                  <a:gd name="T3" fmla="*/ 54 h 55"/>
                  <a:gd name="T4" fmla="*/ 2 w 115"/>
                  <a:gd name="T5" fmla="*/ 47 h 55"/>
                  <a:gd name="T6" fmla="*/ 4 w 115"/>
                  <a:gd name="T7" fmla="*/ 41 h 55"/>
                  <a:gd name="T8" fmla="*/ 7 w 115"/>
                  <a:gd name="T9" fmla="*/ 35 h 55"/>
                  <a:gd name="T10" fmla="*/ 10 w 115"/>
                  <a:gd name="T11" fmla="*/ 30 h 55"/>
                  <a:gd name="T12" fmla="*/ 13 w 115"/>
                  <a:gd name="T13" fmla="*/ 25 h 55"/>
                  <a:gd name="T14" fmla="*/ 16 w 115"/>
                  <a:gd name="T15" fmla="*/ 21 h 55"/>
                  <a:gd name="T16" fmla="*/ 20 w 115"/>
                  <a:gd name="T17" fmla="*/ 17 h 55"/>
                  <a:gd name="T18" fmla="*/ 25 w 115"/>
                  <a:gd name="T19" fmla="*/ 13 h 55"/>
                  <a:gd name="T20" fmla="*/ 29 w 115"/>
                  <a:gd name="T21" fmla="*/ 10 h 55"/>
                  <a:gd name="T22" fmla="*/ 34 w 115"/>
                  <a:gd name="T23" fmla="*/ 7 h 55"/>
                  <a:gd name="T24" fmla="*/ 39 w 115"/>
                  <a:gd name="T25" fmla="*/ 5 h 55"/>
                  <a:gd name="T26" fmla="*/ 45 w 115"/>
                  <a:gd name="T27" fmla="*/ 3 h 55"/>
                  <a:gd name="T28" fmla="*/ 50 w 115"/>
                  <a:gd name="T29" fmla="*/ 2 h 55"/>
                  <a:gd name="T30" fmla="*/ 56 w 115"/>
                  <a:gd name="T31" fmla="*/ 1 h 55"/>
                  <a:gd name="T32" fmla="*/ 62 w 115"/>
                  <a:gd name="T33" fmla="*/ 0 h 55"/>
                  <a:gd name="T34" fmla="*/ 68 w 115"/>
                  <a:gd name="T35" fmla="*/ 0 h 55"/>
                  <a:gd name="T36" fmla="*/ 74 w 115"/>
                  <a:gd name="T37" fmla="*/ 0 h 55"/>
                  <a:gd name="T38" fmla="*/ 80 w 115"/>
                  <a:gd name="T39" fmla="*/ 1 h 55"/>
                  <a:gd name="T40" fmla="*/ 85 w 115"/>
                  <a:gd name="T41" fmla="*/ 2 h 55"/>
                  <a:gd name="T42" fmla="*/ 89 w 115"/>
                  <a:gd name="T43" fmla="*/ 4 h 55"/>
                  <a:gd name="T44" fmla="*/ 94 w 115"/>
                  <a:gd name="T45" fmla="*/ 6 h 55"/>
                  <a:gd name="T46" fmla="*/ 98 w 115"/>
                  <a:gd name="T47" fmla="*/ 9 h 55"/>
                  <a:gd name="T48" fmla="*/ 102 w 115"/>
                  <a:gd name="T49" fmla="*/ 12 h 55"/>
                  <a:gd name="T50" fmla="*/ 105 w 115"/>
                  <a:gd name="T51" fmla="*/ 15 h 55"/>
                  <a:gd name="T52" fmla="*/ 107 w 115"/>
                  <a:gd name="T53" fmla="*/ 19 h 55"/>
                  <a:gd name="T54" fmla="*/ 110 w 115"/>
                  <a:gd name="T55" fmla="*/ 23 h 55"/>
                  <a:gd name="T56" fmla="*/ 111 w 115"/>
                  <a:gd name="T57" fmla="*/ 28 h 55"/>
                  <a:gd name="T58" fmla="*/ 113 w 115"/>
                  <a:gd name="T59" fmla="*/ 32 h 55"/>
                  <a:gd name="T60" fmla="*/ 114 w 115"/>
                  <a:gd name="T61" fmla="*/ 37 h 55"/>
                  <a:gd name="T62" fmla="*/ 114 w 115"/>
                  <a:gd name="T63" fmla="*/ 43 h 55"/>
                  <a:gd name="T64" fmla="*/ 113 w 115"/>
                  <a:gd name="T65" fmla="*/ 48 h 55"/>
                  <a:gd name="T66" fmla="*/ 112 w 115"/>
                  <a:gd name="T67" fmla="*/ 54 h 55"/>
                  <a:gd name="T68" fmla="*/ 112 w 115"/>
                  <a:gd name="T69" fmla="*/ 54 h 55"/>
                  <a:gd name="T70" fmla="*/ 88 w 115"/>
                  <a:gd name="T71" fmla="*/ 54 h 55"/>
                  <a:gd name="T72" fmla="*/ 88 w 115"/>
                  <a:gd name="T73" fmla="*/ 54 h 55"/>
                  <a:gd name="T74" fmla="*/ 89 w 115"/>
                  <a:gd name="T75" fmla="*/ 46 h 55"/>
                  <a:gd name="T76" fmla="*/ 90 w 115"/>
                  <a:gd name="T77" fmla="*/ 39 h 55"/>
                  <a:gd name="T78" fmla="*/ 88 w 115"/>
                  <a:gd name="T79" fmla="*/ 33 h 55"/>
                  <a:gd name="T80" fmla="*/ 86 w 115"/>
                  <a:gd name="T81" fmla="*/ 27 h 55"/>
                  <a:gd name="T82" fmla="*/ 83 w 115"/>
                  <a:gd name="T83" fmla="*/ 23 h 55"/>
                  <a:gd name="T84" fmla="*/ 78 w 115"/>
                  <a:gd name="T85" fmla="*/ 19 h 55"/>
                  <a:gd name="T86" fmla="*/ 72 w 115"/>
                  <a:gd name="T87" fmla="*/ 17 h 55"/>
                  <a:gd name="T88" fmla="*/ 65 w 115"/>
                  <a:gd name="T89" fmla="*/ 17 h 55"/>
                  <a:gd name="T90" fmla="*/ 57 w 115"/>
                  <a:gd name="T91" fmla="*/ 17 h 55"/>
                  <a:gd name="T92" fmla="*/ 50 w 115"/>
                  <a:gd name="T93" fmla="*/ 19 h 55"/>
                  <a:gd name="T94" fmla="*/ 44 w 115"/>
                  <a:gd name="T95" fmla="*/ 22 h 55"/>
                  <a:gd name="T96" fmla="*/ 38 w 115"/>
                  <a:gd name="T97" fmla="*/ 27 h 55"/>
                  <a:gd name="T98" fmla="*/ 33 w 115"/>
                  <a:gd name="T99" fmla="*/ 32 h 55"/>
                  <a:gd name="T100" fmla="*/ 29 w 115"/>
                  <a:gd name="T101" fmla="*/ 38 h 55"/>
                  <a:gd name="T102" fmla="*/ 27 w 115"/>
                  <a:gd name="T103" fmla="*/ 46 h 55"/>
                  <a:gd name="T104" fmla="*/ 24 w 115"/>
                  <a:gd name="T105" fmla="*/ 54 h 55"/>
                  <a:gd name="T106" fmla="*/ 24 w 115"/>
                  <a:gd name="T107" fmla="*/ 54 h 55"/>
                  <a:gd name="T108" fmla="*/ 0 w 115"/>
                  <a:gd name="T109" fmla="*/ 54 h 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5" h="55">
                    <a:moveTo>
                      <a:pt x="0" y="54"/>
                    </a:moveTo>
                    <a:lnTo>
                      <a:pt x="0" y="54"/>
                    </a:lnTo>
                    <a:lnTo>
                      <a:pt x="2" y="47"/>
                    </a:lnTo>
                    <a:lnTo>
                      <a:pt x="4" y="41"/>
                    </a:lnTo>
                    <a:lnTo>
                      <a:pt x="7" y="35"/>
                    </a:lnTo>
                    <a:lnTo>
                      <a:pt x="10" y="30"/>
                    </a:lnTo>
                    <a:lnTo>
                      <a:pt x="13" y="25"/>
                    </a:lnTo>
                    <a:lnTo>
                      <a:pt x="16" y="21"/>
                    </a:lnTo>
                    <a:lnTo>
                      <a:pt x="20" y="17"/>
                    </a:lnTo>
                    <a:lnTo>
                      <a:pt x="25" y="13"/>
                    </a:lnTo>
                    <a:lnTo>
                      <a:pt x="29" y="10"/>
                    </a:lnTo>
                    <a:lnTo>
                      <a:pt x="34" y="7"/>
                    </a:lnTo>
                    <a:lnTo>
                      <a:pt x="39" y="5"/>
                    </a:lnTo>
                    <a:lnTo>
                      <a:pt x="45" y="3"/>
                    </a:lnTo>
                    <a:lnTo>
                      <a:pt x="50" y="2"/>
                    </a:lnTo>
                    <a:lnTo>
                      <a:pt x="56" y="1"/>
                    </a:lnTo>
                    <a:lnTo>
                      <a:pt x="62" y="0"/>
                    </a:lnTo>
                    <a:lnTo>
                      <a:pt x="68" y="0"/>
                    </a:lnTo>
                    <a:lnTo>
                      <a:pt x="74" y="0"/>
                    </a:lnTo>
                    <a:lnTo>
                      <a:pt x="80" y="1"/>
                    </a:lnTo>
                    <a:lnTo>
                      <a:pt x="85" y="2"/>
                    </a:lnTo>
                    <a:lnTo>
                      <a:pt x="89" y="4"/>
                    </a:lnTo>
                    <a:lnTo>
                      <a:pt x="94" y="6"/>
                    </a:lnTo>
                    <a:lnTo>
                      <a:pt x="98" y="9"/>
                    </a:lnTo>
                    <a:lnTo>
                      <a:pt x="102" y="12"/>
                    </a:lnTo>
                    <a:lnTo>
                      <a:pt x="105" y="15"/>
                    </a:lnTo>
                    <a:lnTo>
                      <a:pt x="107" y="19"/>
                    </a:lnTo>
                    <a:lnTo>
                      <a:pt x="110" y="23"/>
                    </a:lnTo>
                    <a:lnTo>
                      <a:pt x="111" y="28"/>
                    </a:lnTo>
                    <a:lnTo>
                      <a:pt x="113" y="32"/>
                    </a:lnTo>
                    <a:lnTo>
                      <a:pt x="114" y="37"/>
                    </a:lnTo>
                    <a:lnTo>
                      <a:pt x="114" y="43"/>
                    </a:lnTo>
                    <a:lnTo>
                      <a:pt x="113" y="48"/>
                    </a:lnTo>
                    <a:lnTo>
                      <a:pt x="112" y="54"/>
                    </a:lnTo>
                    <a:lnTo>
                      <a:pt x="88" y="54"/>
                    </a:lnTo>
                    <a:lnTo>
                      <a:pt x="89" y="46"/>
                    </a:lnTo>
                    <a:lnTo>
                      <a:pt x="90" y="39"/>
                    </a:lnTo>
                    <a:lnTo>
                      <a:pt x="88" y="33"/>
                    </a:lnTo>
                    <a:lnTo>
                      <a:pt x="86" y="27"/>
                    </a:lnTo>
                    <a:lnTo>
                      <a:pt x="83" y="23"/>
                    </a:lnTo>
                    <a:lnTo>
                      <a:pt x="78" y="19"/>
                    </a:lnTo>
                    <a:lnTo>
                      <a:pt x="72" y="17"/>
                    </a:lnTo>
                    <a:lnTo>
                      <a:pt x="65" y="17"/>
                    </a:lnTo>
                    <a:lnTo>
                      <a:pt x="57" y="17"/>
                    </a:lnTo>
                    <a:lnTo>
                      <a:pt x="50" y="19"/>
                    </a:lnTo>
                    <a:lnTo>
                      <a:pt x="44" y="22"/>
                    </a:lnTo>
                    <a:lnTo>
                      <a:pt x="38" y="27"/>
                    </a:lnTo>
                    <a:lnTo>
                      <a:pt x="33" y="32"/>
                    </a:lnTo>
                    <a:lnTo>
                      <a:pt x="29" y="38"/>
                    </a:lnTo>
                    <a:lnTo>
                      <a:pt x="27" y="46"/>
                    </a:lnTo>
                    <a:lnTo>
                      <a:pt x="24" y="54"/>
                    </a:lnTo>
                    <a:lnTo>
                      <a:pt x="0" y="5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0" name="Freeform 27"/>
              <p:cNvSpPr>
                <a:spLocks/>
              </p:cNvSpPr>
              <p:nvPr/>
            </p:nvSpPr>
            <p:spPr bwMode="auto">
              <a:xfrm>
                <a:off x="1003" y="629"/>
                <a:ext cx="116" cy="54"/>
              </a:xfrm>
              <a:custGeom>
                <a:avLst/>
                <a:gdLst>
                  <a:gd name="T0" fmla="*/ 1 w 116"/>
                  <a:gd name="T1" fmla="*/ 0 h 54"/>
                  <a:gd name="T2" fmla="*/ 1 w 116"/>
                  <a:gd name="T3" fmla="*/ 5 h 54"/>
                  <a:gd name="T4" fmla="*/ 0 w 116"/>
                  <a:gd name="T5" fmla="*/ 10 h 54"/>
                  <a:gd name="T6" fmla="*/ 0 w 116"/>
                  <a:gd name="T7" fmla="*/ 16 h 54"/>
                  <a:gd name="T8" fmla="*/ 1 w 116"/>
                  <a:gd name="T9" fmla="*/ 21 h 54"/>
                  <a:gd name="T10" fmla="*/ 2 w 116"/>
                  <a:gd name="T11" fmla="*/ 25 h 54"/>
                  <a:gd name="T12" fmla="*/ 4 w 116"/>
                  <a:gd name="T13" fmla="*/ 29 h 54"/>
                  <a:gd name="T14" fmla="*/ 6 w 116"/>
                  <a:gd name="T15" fmla="*/ 33 h 54"/>
                  <a:gd name="T16" fmla="*/ 9 w 116"/>
                  <a:gd name="T17" fmla="*/ 37 h 54"/>
                  <a:gd name="T18" fmla="*/ 12 w 116"/>
                  <a:gd name="T19" fmla="*/ 41 h 54"/>
                  <a:gd name="T20" fmla="*/ 16 w 116"/>
                  <a:gd name="T21" fmla="*/ 44 h 54"/>
                  <a:gd name="T22" fmla="*/ 20 w 116"/>
                  <a:gd name="T23" fmla="*/ 47 h 54"/>
                  <a:gd name="T24" fmla="*/ 24 w 116"/>
                  <a:gd name="T25" fmla="*/ 49 h 54"/>
                  <a:gd name="T26" fmla="*/ 29 w 116"/>
                  <a:gd name="T27" fmla="*/ 51 h 54"/>
                  <a:gd name="T28" fmla="*/ 35 w 116"/>
                  <a:gd name="T29" fmla="*/ 52 h 54"/>
                  <a:gd name="T30" fmla="*/ 40 w 116"/>
                  <a:gd name="T31" fmla="*/ 53 h 54"/>
                  <a:gd name="T32" fmla="*/ 47 w 116"/>
                  <a:gd name="T33" fmla="*/ 53 h 54"/>
                  <a:gd name="T34" fmla="*/ 53 w 116"/>
                  <a:gd name="T35" fmla="*/ 53 h 54"/>
                  <a:gd name="T36" fmla="*/ 59 w 116"/>
                  <a:gd name="T37" fmla="*/ 52 h 54"/>
                  <a:gd name="T38" fmla="*/ 65 w 116"/>
                  <a:gd name="T39" fmla="*/ 51 h 54"/>
                  <a:gd name="T40" fmla="*/ 70 w 116"/>
                  <a:gd name="T41" fmla="*/ 50 h 54"/>
                  <a:gd name="T42" fmla="*/ 76 w 116"/>
                  <a:gd name="T43" fmla="*/ 48 h 54"/>
                  <a:gd name="T44" fmla="*/ 81 w 116"/>
                  <a:gd name="T45" fmla="*/ 46 h 54"/>
                  <a:gd name="T46" fmla="*/ 86 w 116"/>
                  <a:gd name="T47" fmla="*/ 44 h 54"/>
                  <a:gd name="T48" fmla="*/ 90 w 116"/>
                  <a:gd name="T49" fmla="*/ 40 h 54"/>
                  <a:gd name="T50" fmla="*/ 94 w 116"/>
                  <a:gd name="T51" fmla="*/ 37 h 54"/>
                  <a:gd name="T52" fmla="*/ 98 w 116"/>
                  <a:gd name="T53" fmla="*/ 33 h 54"/>
                  <a:gd name="T54" fmla="*/ 102 w 116"/>
                  <a:gd name="T55" fmla="*/ 29 h 54"/>
                  <a:gd name="T56" fmla="*/ 105 w 116"/>
                  <a:gd name="T57" fmla="*/ 24 h 54"/>
                  <a:gd name="T58" fmla="*/ 108 w 116"/>
                  <a:gd name="T59" fmla="*/ 19 h 54"/>
                  <a:gd name="T60" fmla="*/ 111 w 116"/>
                  <a:gd name="T61" fmla="*/ 13 h 54"/>
                  <a:gd name="T62" fmla="*/ 113 w 116"/>
                  <a:gd name="T63" fmla="*/ 7 h 54"/>
                  <a:gd name="T64" fmla="*/ 115 w 116"/>
                  <a:gd name="T65" fmla="*/ 0 h 54"/>
                  <a:gd name="T66" fmla="*/ 91 w 116"/>
                  <a:gd name="T67" fmla="*/ 0 h 54"/>
                  <a:gd name="T68" fmla="*/ 88 w 116"/>
                  <a:gd name="T69" fmla="*/ 8 h 54"/>
                  <a:gd name="T70" fmla="*/ 85 w 116"/>
                  <a:gd name="T71" fmla="*/ 15 h 54"/>
                  <a:gd name="T72" fmla="*/ 82 w 116"/>
                  <a:gd name="T73" fmla="*/ 22 h 54"/>
                  <a:gd name="T74" fmla="*/ 77 w 116"/>
                  <a:gd name="T75" fmla="*/ 27 h 54"/>
                  <a:gd name="T76" fmla="*/ 71 w 116"/>
                  <a:gd name="T77" fmla="*/ 31 h 54"/>
                  <a:gd name="T78" fmla="*/ 65 w 116"/>
                  <a:gd name="T79" fmla="*/ 34 h 54"/>
                  <a:gd name="T80" fmla="*/ 58 w 116"/>
                  <a:gd name="T81" fmla="*/ 36 h 54"/>
                  <a:gd name="T82" fmla="*/ 50 w 116"/>
                  <a:gd name="T83" fmla="*/ 37 h 54"/>
                  <a:gd name="T84" fmla="*/ 42 w 116"/>
                  <a:gd name="T85" fmla="*/ 36 h 54"/>
                  <a:gd name="T86" fmla="*/ 36 w 116"/>
                  <a:gd name="T87" fmla="*/ 33 h 54"/>
                  <a:gd name="T88" fmla="*/ 31 w 116"/>
                  <a:gd name="T89" fmla="*/ 30 h 54"/>
                  <a:gd name="T90" fmla="*/ 28 w 116"/>
                  <a:gd name="T91" fmla="*/ 26 h 54"/>
                  <a:gd name="T92" fmla="*/ 25 w 116"/>
                  <a:gd name="T93" fmla="*/ 20 h 54"/>
                  <a:gd name="T94" fmla="*/ 24 w 116"/>
                  <a:gd name="T95" fmla="*/ 14 h 54"/>
                  <a:gd name="T96" fmla="*/ 24 w 116"/>
                  <a:gd name="T97" fmla="*/ 7 h 54"/>
                  <a:gd name="T98" fmla="*/ 25 w 116"/>
                  <a:gd name="T99" fmla="*/ 0 h 54"/>
                  <a:gd name="T100" fmla="*/ 1 w 116"/>
                  <a:gd name="T101" fmla="*/ 0 h 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6" h="54">
                    <a:moveTo>
                      <a:pt x="1" y="0"/>
                    </a:moveTo>
                    <a:lnTo>
                      <a:pt x="1" y="5"/>
                    </a:lnTo>
                    <a:lnTo>
                      <a:pt x="0" y="10"/>
                    </a:lnTo>
                    <a:lnTo>
                      <a:pt x="0" y="16"/>
                    </a:lnTo>
                    <a:lnTo>
                      <a:pt x="1" y="21"/>
                    </a:lnTo>
                    <a:lnTo>
                      <a:pt x="2" y="25"/>
                    </a:lnTo>
                    <a:lnTo>
                      <a:pt x="4" y="29"/>
                    </a:lnTo>
                    <a:lnTo>
                      <a:pt x="6" y="33"/>
                    </a:lnTo>
                    <a:lnTo>
                      <a:pt x="9" y="37"/>
                    </a:lnTo>
                    <a:lnTo>
                      <a:pt x="12" y="41"/>
                    </a:lnTo>
                    <a:lnTo>
                      <a:pt x="16" y="44"/>
                    </a:lnTo>
                    <a:lnTo>
                      <a:pt x="20" y="47"/>
                    </a:lnTo>
                    <a:lnTo>
                      <a:pt x="24" y="49"/>
                    </a:lnTo>
                    <a:lnTo>
                      <a:pt x="29" y="51"/>
                    </a:lnTo>
                    <a:lnTo>
                      <a:pt x="35" y="52"/>
                    </a:lnTo>
                    <a:lnTo>
                      <a:pt x="40" y="53"/>
                    </a:lnTo>
                    <a:lnTo>
                      <a:pt x="47" y="53"/>
                    </a:lnTo>
                    <a:lnTo>
                      <a:pt x="53" y="53"/>
                    </a:lnTo>
                    <a:lnTo>
                      <a:pt x="59" y="52"/>
                    </a:lnTo>
                    <a:lnTo>
                      <a:pt x="65" y="51"/>
                    </a:lnTo>
                    <a:lnTo>
                      <a:pt x="70" y="50"/>
                    </a:lnTo>
                    <a:lnTo>
                      <a:pt x="76" y="48"/>
                    </a:lnTo>
                    <a:lnTo>
                      <a:pt x="81" y="46"/>
                    </a:lnTo>
                    <a:lnTo>
                      <a:pt x="86" y="44"/>
                    </a:lnTo>
                    <a:lnTo>
                      <a:pt x="90" y="40"/>
                    </a:lnTo>
                    <a:lnTo>
                      <a:pt x="94" y="37"/>
                    </a:lnTo>
                    <a:lnTo>
                      <a:pt x="98" y="33"/>
                    </a:lnTo>
                    <a:lnTo>
                      <a:pt x="102" y="29"/>
                    </a:lnTo>
                    <a:lnTo>
                      <a:pt x="105" y="24"/>
                    </a:lnTo>
                    <a:lnTo>
                      <a:pt x="108" y="19"/>
                    </a:lnTo>
                    <a:lnTo>
                      <a:pt x="111" y="13"/>
                    </a:lnTo>
                    <a:lnTo>
                      <a:pt x="113" y="7"/>
                    </a:lnTo>
                    <a:lnTo>
                      <a:pt x="115" y="0"/>
                    </a:lnTo>
                    <a:lnTo>
                      <a:pt x="91" y="0"/>
                    </a:lnTo>
                    <a:lnTo>
                      <a:pt x="88" y="8"/>
                    </a:lnTo>
                    <a:lnTo>
                      <a:pt x="85" y="15"/>
                    </a:lnTo>
                    <a:lnTo>
                      <a:pt x="82" y="22"/>
                    </a:lnTo>
                    <a:lnTo>
                      <a:pt x="77" y="27"/>
                    </a:lnTo>
                    <a:lnTo>
                      <a:pt x="71" y="31"/>
                    </a:lnTo>
                    <a:lnTo>
                      <a:pt x="65" y="34"/>
                    </a:lnTo>
                    <a:lnTo>
                      <a:pt x="58" y="36"/>
                    </a:lnTo>
                    <a:lnTo>
                      <a:pt x="50" y="37"/>
                    </a:lnTo>
                    <a:lnTo>
                      <a:pt x="42" y="36"/>
                    </a:lnTo>
                    <a:lnTo>
                      <a:pt x="36" y="33"/>
                    </a:lnTo>
                    <a:lnTo>
                      <a:pt x="31" y="30"/>
                    </a:lnTo>
                    <a:lnTo>
                      <a:pt x="28" y="26"/>
                    </a:lnTo>
                    <a:lnTo>
                      <a:pt x="25" y="20"/>
                    </a:lnTo>
                    <a:lnTo>
                      <a:pt x="24" y="14"/>
                    </a:lnTo>
                    <a:lnTo>
                      <a:pt x="24" y="7"/>
                    </a:lnTo>
                    <a:lnTo>
                      <a:pt x="25" y="0"/>
                    </a:lnTo>
                    <a:lnTo>
                      <a:pt x="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1" name="Freeform 28"/>
              <p:cNvSpPr>
                <a:spLocks/>
              </p:cNvSpPr>
              <p:nvPr/>
            </p:nvSpPr>
            <p:spPr bwMode="auto">
              <a:xfrm>
                <a:off x="1119"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6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7 w 93"/>
                  <a:gd name="T67" fmla="*/ 25 h 105"/>
                  <a:gd name="T68" fmla="*/ 20 w 93"/>
                  <a:gd name="T69" fmla="*/ 14 h 105"/>
                  <a:gd name="T70" fmla="*/ 29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4" y="17"/>
                    </a:lnTo>
                    <a:lnTo>
                      <a:pt x="70" y="17"/>
                    </a:lnTo>
                    <a:lnTo>
                      <a:pt x="66" y="17"/>
                    </a:lnTo>
                    <a:lnTo>
                      <a:pt x="63" y="17"/>
                    </a:lnTo>
                    <a:lnTo>
                      <a:pt x="58" y="17"/>
                    </a:lnTo>
                    <a:lnTo>
                      <a:pt x="54" y="17"/>
                    </a:lnTo>
                    <a:lnTo>
                      <a:pt x="51" y="18"/>
                    </a:lnTo>
                    <a:lnTo>
                      <a:pt x="48" y="19"/>
                    </a:lnTo>
                    <a:lnTo>
                      <a:pt x="46" y="20"/>
                    </a:lnTo>
                    <a:lnTo>
                      <a:pt x="45" y="21"/>
                    </a:lnTo>
                    <a:lnTo>
                      <a:pt x="44" y="22"/>
                    </a:lnTo>
                    <a:lnTo>
                      <a:pt x="43" y="24"/>
                    </a:lnTo>
                    <a:lnTo>
                      <a:pt x="43" y="27"/>
                    </a:lnTo>
                    <a:lnTo>
                      <a:pt x="44" y="30"/>
                    </a:lnTo>
                    <a:lnTo>
                      <a:pt x="46"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1" y="75"/>
                    </a:lnTo>
                    <a:lnTo>
                      <a:pt x="81" y="79"/>
                    </a:lnTo>
                    <a:lnTo>
                      <a:pt x="80" y="84"/>
                    </a:lnTo>
                    <a:lnTo>
                      <a:pt x="78" y="89"/>
                    </a:lnTo>
                    <a:lnTo>
                      <a:pt x="74" y="93"/>
                    </a:lnTo>
                    <a:lnTo>
                      <a:pt x="69" y="97"/>
                    </a:lnTo>
                    <a:lnTo>
                      <a:pt x="63" y="100"/>
                    </a:lnTo>
                    <a:lnTo>
                      <a:pt x="55" y="102"/>
                    </a:lnTo>
                    <a:lnTo>
                      <a:pt x="46" y="103"/>
                    </a:lnTo>
                    <a:lnTo>
                      <a:pt x="36" y="104"/>
                    </a:lnTo>
                    <a:lnTo>
                      <a:pt x="0" y="104"/>
                    </a:lnTo>
                    <a:lnTo>
                      <a:pt x="4" y="87"/>
                    </a:lnTo>
                    <a:lnTo>
                      <a:pt x="33" y="87"/>
                    </a:lnTo>
                    <a:lnTo>
                      <a:pt x="36" y="87"/>
                    </a:lnTo>
                    <a:lnTo>
                      <a:pt x="40" y="87"/>
                    </a:lnTo>
                    <a:lnTo>
                      <a:pt x="43" y="87"/>
                    </a:lnTo>
                    <a:lnTo>
                      <a:pt x="46" y="86"/>
                    </a:lnTo>
                    <a:lnTo>
                      <a:pt x="49" y="86"/>
                    </a:lnTo>
                    <a:lnTo>
                      <a:pt x="51" y="84"/>
                    </a:lnTo>
                    <a:lnTo>
                      <a:pt x="53"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5" y="45"/>
                    </a:lnTo>
                    <a:lnTo>
                      <a:pt x="22" y="41"/>
                    </a:lnTo>
                    <a:lnTo>
                      <a:pt x="19" y="37"/>
                    </a:lnTo>
                    <a:lnTo>
                      <a:pt x="17" y="33"/>
                    </a:lnTo>
                    <a:lnTo>
                      <a:pt x="16" y="29"/>
                    </a:lnTo>
                    <a:lnTo>
                      <a:pt x="17" y="25"/>
                    </a:lnTo>
                    <a:lnTo>
                      <a:pt x="18" y="19"/>
                    </a:lnTo>
                    <a:lnTo>
                      <a:pt x="20" y="14"/>
                    </a:lnTo>
                    <a:lnTo>
                      <a:pt x="24" y="10"/>
                    </a:lnTo>
                    <a:lnTo>
                      <a:pt x="29" y="7"/>
                    </a:lnTo>
                    <a:lnTo>
                      <a:pt x="35" y="4"/>
                    </a:lnTo>
                    <a:lnTo>
                      <a:pt x="42" y="2"/>
                    </a:lnTo>
                    <a:lnTo>
                      <a:pt x="50" y="1"/>
                    </a:lnTo>
                    <a:lnTo>
                      <a:pt x="60" y="0"/>
                    </a:lnTo>
                    <a:lnTo>
                      <a:pt x="61"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2" name="Freeform 29"/>
              <p:cNvSpPr>
                <a:spLocks/>
              </p:cNvSpPr>
              <p:nvPr/>
            </p:nvSpPr>
            <p:spPr bwMode="auto">
              <a:xfrm>
                <a:off x="1218" y="575"/>
                <a:ext cx="93" cy="104"/>
              </a:xfrm>
              <a:custGeom>
                <a:avLst/>
                <a:gdLst>
                  <a:gd name="T0" fmla="*/ 131 w 92"/>
                  <a:gd name="T1" fmla="*/ 17 h 105"/>
                  <a:gd name="T2" fmla="*/ 99 w 92"/>
                  <a:gd name="T3" fmla="*/ 17 h 105"/>
                  <a:gd name="T4" fmla="*/ 37 w 92"/>
                  <a:gd name="T5" fmla="*/ 60 h 105"/>
                  <a:gd name="T6" fmla="*/ 14 w 92"/>
                  <a:gd name="T7" fmla="*/ 60 h 105"/>
                  <a:gd name="T8" fmla="*/ 32 w 92"/>
                  <a:gd name="T9" fmla="*/ 17 h 105"/>
                  <a:gd name="T10" fmla="*/ 0 w 92"/>
                  <a:gd name="T11" fmla="*/ 17 h 105"/>
                  <a:gd name="T12" fmla="*/ 4 w 92"/>
                  <a:gd name="T13" fmla="*/ 0 h 105"/>
                  <a:gd name="T14" fmla="*/ 135 w 92"/>
                  <a:gd name="T15" fmla="*/ 0 h 105"/>
                  <a:gd name="T16" fmla="*/ 131 w 92"/>
                  <a:gd name="T17" fmla="*/ 1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2" h="105">
                    <a:moveTo>
                      <a:pt x="87" y="17"/>
                    </a:moveTo>
                    <a:lnTo>
                      <a:pt x="55" y="17"/>
                    </a:lnTo>
                    <a:lnTo>
                      <a:pt x="37" y="104"/>
                    </a:lnTo>
                    <a:lnTo>
                      <a:pt x="14" y="104"/>
                    </a:lnTo>
                    <a:lnTo>
                      <a:pt x="32" y="17"/>
                    </a:lnTo>
                    <a:lnTo>
                      <a:pt x="0" y="17"/>
                    </a:lnTo>
                    <a:lnTo>
                      <a:pt x="4" y="0"/>
                    </a:lnTo>
                    <a:lnTo>
                      <a:pt x="91"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3" name="Freeform 30"/>
              <p:cNvSpPr>
                <a:spLocks/>
              </p:cNvSpPr>
              <p:nvPr/>
            </p:nvSpPr>
            <p:spPr bwMode="auto">
              <a:xfrm>
                <a:off x="1276" y="575"/>
                <a:ext cx="107" cy="104"/>
              </a:xfrm>
              <a:custGeom>
                <a:avLst/>
                <a:gdLst>
                  <a:gd name="T0" fmla="*/ 37 w 107"/>
                  <a:gd name="T1" fmla="*/ 60 h 105"/>
                  <a:gd name="T2" fmla="*/ 46 w 107"/>
                  <a:gd name="T3" fmla="*/ 52 h 105"/>
                  <a:gd name="T4" fmla="*/ 80 w 107"/>
                  <a:gd name="T5" fmla="*/ 52 h 105"/>
                  <a:gd name="T6" fmla="*/ 70 w 107"/>
                  <a:gd name="T7" fmla="*/ 21 h 105"/>
                  <a:gd name="T8" fmla="*/ 24 w 107"/>
                  <a:gd name="T9" fmla="*/ 60 h 105"/>
                  <a:gd name="T10" fmla="*/ 0 w 107"/>
                  <a:gd name="T11" fmla="*/ 60 h 105"/>
                  <a:gd name="T12" fmla="*/ 61 w 107"/>
                  <a:gd name="T13" fmla="*/ 0 h 105"/>
                  <a:gd name="T14" fmla="*/ 89 w 107"/>
                  <a:gd name="T15" fmla="*/ 0 h 105"/>
                  <a:gd name="T16" fmla="*/ 106 w 107"/>
                  <a:gd name="T17" fmla="*/ 60 h 105"/>
                  <a:gd name="T18" fmla="*/ 37 w 107"/>
                  <a:gd name="T19" fmla="*/ 60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05">
                    <a:moveTo>
                      <a:pt x="37" y="104"/>
                    </a:moveTo>
                    <a:lnTo>
                      <a:pt x="46" y="87"/>
                    </a:lnTo>
                    <a:lnTo>
                      <a:pt x="80" y="87"/>
                    </a:lnTo>
                    <a:lnTo>
                      <a:pt x="70" y="21"/>
                    </a:lnTo>
                    <a:lnTo>
                      <a:pt x="24" y="104"/>
                    </a:lnTo>
                    <a:lnTo>
                      <a:pt x="0" y="104"/>
                    </a:lnTo>
                    <a:lnTo>
                      <a:pt x="61" y="0"/>
                    </a:lnTo>
                    <a:lnTo>
                      <a:pt x="89" y="0"/>
                    </a:lnTo>
                    <a:lnTo>
                      <a:pt x="106" y="104"/>
                    </a:lnTo>
                    <a:lnTo>
                      <a:pt x="37"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4" name="Freeform 31"/>
              <p:cNvSpPr>
                <a:spLocks/>
              </p:cNvSpPr>
              <p:nvPr/>
            </p:nvSpPr>
            <p:spPr bwMode="auto">
              <a:xfrm>
                <a:off x="1396" y="575"/>
                <a:ext cx="76" cy="104"/>
              </a:xfrm>
              <a:custGeom>
                <a:avLst/>
                <a:gdLst>
                  <a:gd name="T0" fmla="*/ 71 w 76"/>
                  <a:gd name="T1" fmla="*/ 60 h 105"/>
                  <a:gd name="T2" fmla="*/ 0 w 76"/>
                  <a:gd name="T3" fmla="*/ 60 h 105"/>
                  <a:gd name="T4" fmla="*/ 22 w 76"/>
                  <a:gd name="T5" fmla="*/ 0 h 105"/>
                  <a:gd name="T6" fmla="*/ 46 w 76"/>
                  <a:gd name="T7" fmla="*/ 0 h 105"/>
                  <a:gd name="T8" fmla="*/ 27 w 76"/>
                  <a:gd name="T9" fmla="*/ 52 h 105"/>
                  <a:gd name="T10" fmla="*/ 75 w 76"/>
                  <a:gd name="T11" fmla="*/ 52 h 105"/>
                  <a:gd name="T12" fmla="*/ 71 w 76"/>
                  <a:gd name="T13" fmla="*/ 60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05">
                    <a:moveTo>
                      <a:pt x="71" y="104"/>
                    </a:moveTo>
                    <a:lnTo>
                      <a:pt x="0" y="104"/>
                    </a:lnTo>
                    <a:lnTo>
                      <a:pt x="22" y="0"/>
                    </a:lnTo>
                    <a:lnTo>
                      <a:pt x="46" y="0"/>
                    </a:lnTo>
                    <a:lnTo>
                      <a:pt x="27" y="87"/>
                    </a:lnTo>
                    <a:lnTo>
                      <a:pt x="75" y="87"/>
                    </a:lnTo>
                    <a:lnTo>
                      <a:pt x="71"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5" name="Freeform 32"/>
              <p:cNvSpPr>
                <a:spLocks/>
              </p:cNvSpPr>
              <p:nvPr/>
            </p:nvSpPr>
            <p:spPr bwMode="auto">
              <a:xfrm>
                <a:off x="1510"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5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6 w 93"/>
                  <a:gd name="T67" fmla="*/ 25 h 105"/>
                  <a:gd name="T68" fmla="*/ 20 w 93"/>
                  <a:gd name="T69" fmla="*/ 14 h 105"/>
                  <a:gd name="T70" fmla="*/ 28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5" y="17"/>
                    </a:lnTo>
                    <a:lnTo>
                      <a:pt x="70" y="17"/>
                    </a:lnTo>
                    <a:lnTo>
                      <a:pt x="66" y="17"/>
                    </a:lnTo>
                    <a:lnTo>
                      <a:pt x="63" y="17"/>
                    </a:lnTo>
                    <a:lnTo>
                      <a:pt x="58" y="17"/>
                    </a:lnTo>
                    <a:lnTo>
                      <a:pt x="54" y="17"/>
                    </a:lnTo>
                    <a:lnTo>
                      <a:pt x="51" y="18"/>
                    </a:lnTo>
                    <a:lnTo>
                      <a:pt x="49" y="19"/>
                    </a:lnTo>
                    <a:lnTo>
                      <a:pt x="46" y="20"/>
                    </a:lnTo>
                    <a:lnTo>
                      <a:pt x="45" y="21"/>
                    </a:lnTo>
                    <a:lnTo>
                      <a:pt x="44" y="22"/>
                    </a:lnTo>
                    <a:lnTo>
                      <a:pt x="43" y="24"/>
                    </a:lnTo>
                    <a:lnTo>
                      <a:pt x="43" y="27"/>
                    </a:lnTo>
                    <a:lnTo>
                      <a:pt x="44" y="30"/>
                    </a:lnTo>
                    <a:lnTo>
                      <a:pt x="45"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2" y="75"/>
                    </a:lnTo>
                    <a:lnTo>
                      <a:pt x="81" y="79"/>
                    </a:lnTo>
                    <a:lnTo>
                      <a:pt x="80" y="84"/>
                    </a:lnTo>
                    <a:lnTo>
                      <a:pt x="78" y="89"/>
                    </a:lnTo>
                    <a:lnTo>
                      <a:pt x="74" y="93"/>
                    </a:lnTo>
                    <a:lnTo>
                      <a:pt x="69" y="97"/>
                    </a:lnTo>
                    <a:lnTo>
                      <a:pt x="63" y="100"/>
                    </a:lnTo>
                    <a:lnTo>
                      <a:pt x="56" y="102"/>
                    </a:lnTo>
                    <a:lnTo>
                      <a:pt x="47" y="103"/>
                    </a:lnTo>
                    <a:lnTo>
                      <a:pt x="36" y="104"/>
                    </a:lnTo>
                    <a:lnTo>
                      <a:pt x="0" y="104"/>
                    </a:lnTo>
                    <a:lnTo>
                      <a:pt x="4" y="87"/>
                    </a:lnTo>
                    <a:lnTo>
                      <a:pt x="33" y="87"/>
                    </a:lnTo>
                    <a:lnTo>
                      <a:pt x="36" y="87"/>
                    </a:lnTo>
                    <a:lnTo>
                      <a:pt x="40" y="87"/>
                    </a:lnTo>
                    <a:lnTo>
                      <a:pt x="43" y="87"/>
                    </a:lnTo>
                    <a:lnTo>
                      <a:pt x="47" y="86"/>
                    </a:lnTo>
                    <a:lnTo>
                      <a:pt x="49" y="86"/>
                    </a:lnTo>
                    <a:lnTo>
                      <a:pt x="52" y="84"/>
                    </a:lnTo>
                    <a:lnTo>
                      <a:pt x="54"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4" y="45"/>
                    </a:lnTo>
                    <a:lnTo>
                      <a:pt x="22" y="41"/>
                    </a:lnTo>
                    <a:lnTo>
                      <a:pt x="19" y="37"/>
                    </a:lnTo>
                    <a:lnTo>
                      <a:pt x="17" y="33"/>
                    </a:lnTo>
                    <a:lnTo>
                      <a:pt x="16" y="29"/>
                    </a:lnTo>
                    <a:lnTo>
                      <a:pt x="16" y="25"/>
                    </a:lnTo>
                    <a:lnTo>
                      <a:pt x="18" y="19"/>
                    </a:lnTo>
                    <a:lnTo>
                      <a:pt x="20" y="14"/>
                    </a:lnTo>
                    <a:lnTo>
                      <a:pt x="24" y="10"/>
                    </a:lnTo>
                    <a:lnTo>
                      <a:pt x="28" y="7"/>
                    </a:lnTo>
                    <a:lnTo>
                      <a:pt x="34" y="4"/>
                    </a:lnTo>
                    <a:lnTo>
                      <a:pt x="42" y="2"/>
                    </a:lnTo>
                    <a:lnTo>
                      <a:pt x="50" y="1"/>
                    </a:lnTo>
                    <a:lnTo>
                      <a:pt x="60" y="0"/>
                    </a:lnTo>
                    <a:lnTo>
                      <a:pt x="62"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6" name="Freeform 33"/>
              <p:cNvSpPr>
                <a:spLocks/>
              </p:cNvSpPr>
              <p:nvPr/>
            </p:nvSpPr>
            <p:spPr bwMode="auto">
              <a:xfrm>
                <a:off x="1600" y="575"/>
                <a:ext cx="100" cy="104"/>
              </a:xfrm>
              <a:custGeom>
                <a:avLst/>
                <a:gdLst>
                  <a:gd name="T0" fmla="*/ 96 w 100"/>
                  <a:gd name="T1" fmla="*/ 17 h 105"/>
                  <a:gd name="T2" fmla="*/ 42 w 100"/>
                  <a:gd name="T3" fmla="*/ 17 h 105"/>
                  <a:gd name="T4" fmla="*/ 37 w 100"/>
                  <a:gd name="T5" fmla="*/ 44 h 105"/>
                  <a:gd name="T6" fmla="*/ 83 w 100"/>
                  <a:gd name="T7" fmla="*/ 44 h 105"/>
                  <a:gd name="T8" fmla="*/ 80 w 100"/>
                  <a:gd name="T9" fmla="*/ 52 h 105"/>
                  <a:gd name="T10" fmla="*/ 33 w 100"/>
                  <a:gd name="T11" fmla="*/ 52 h 105"/>
                  <a:gd name="T12" fmla="*/ 27 w 100"/>
                  <a:gd name="T13" fmla="*/ 52 h 105"/>
                  <a:gd name="T14" fmla="*/ 80 w 100"/>
                  <a:gd name="T15" fmla="*/ 52 h 105"/>
                  <a:gd name="T16" fmla="*/ 77 w 100"/>
                  <a:gd name="T17" fmla="*/ 60 h 105"/>
                  <a:gd name="T18" fmla="*/ 0 w 100"/>
                  <a:gd name="T19" fmla="*/ 60 h 105"/>
                  <a:gd name="T20" fmla="*/ 23 w 100"/>
                  <a:gd name="T21" fmla="*/ 0 h 105"/>
                  <a:gd name="T22" fmla="*/ 99 w 100"/>
                  <a:gd name="T23" fmla="*/ 0 h 105"/>
                  <a:gd name="T24" fmla="*/ 96 w 100"/>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 h="105">
                    <a:moveTo>
                      <a:pt x="96" y="17"/>
                    </a:moveTo>
                    <a:lnTo>
                      <a:pt x="42" y="17"/>
                    </a:lnTo>
                    <a:lnTo>
                      <a:pt x="37" y="44"/>
                    </a:lnTo>
                    <a:lnTo>
                      <a:pt x="83" y="44"/>
                    </a:lnTo>
                    <a:lnTo>
                      <a:pt x="80" y="59"/>
                    </a:lnTo>
                    <a:lnTo>
                      <a:pt x="33" y="59"/>
                    </a:lnTo>
                    <a:lnTo>
                      <a:pt x="27" y="87"/>
                    </a:lnTo>
                    <a:lnTo>
                      <a:pt x="80" y="87"/>
                    </a:lnTo>
                    <a:lnTo>
                      <a:pt x="77" y="104"/>
                    </a:lnTo>
                    <a:lnTo>
                      <a:pt x="0" y="104"/>
                    </a:lnTo>
                    <a:lnTo>
                      <a:pt x="23" y="0"/>
                    </a:lnTo>
                    <a:lnTo>
                      <a:pt x="99" y="0"/>
                    </a:lnTo>
                    <a:lnTo>
                      <a:pt x="9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7" name="Freeform 34"/>
              <p:cNvSpPr>
                <a:spLocks/>
              </p:cNvSpPr>
              <p:nvPr/>
            </p:nvSpPr>
            <p:spPr bwMode="auto">
              <a:xfrm>
                <a:off x="1696" y="575"/>
                <a:ext cx="100" cy="104"/>
              </a:xfrm>
              <a:custGeom>
                <a:avLst/>
                <a:gdLst>
                  <a:gd name="T0" fmla="*/ 69 w 100"/>
                  <a:gd name="T1" fmla="*/ 52 h 105"/>
                  <a:gd name="T2" fmla="*/ 86 w 100"/>
                  <a:gd name="T3" fmla="*/ 60 h 105"/>
                  <a:gd name="T4" fmla="*/ 61 w 100"/>
                  <a:gd name="T5" fmla="*/ 60 h 105"/>
                  <a:gd name="T6" fmla="*/ 41 w 100"/>
                  <a:gd name="T7" fmla="*/ 47 h 105"/>
                  <a:gd name="T8" fmla="*/ 43 w 100"/>
                  <a:gd name="T9" fmla="*/ 47 h 105"/>
                  <a:gd name="T10" fmla="*/ 44 w 100"/>
                  <a:gd name="T11" fmla="*/ 47 h 105"/>
                  <a:gd name="T12" fmla="*/ 45 w 100"/>
                  <a:gd name="T13" fmla="*/ 47 h 105"/>
                  <a:gd name="T14" fmla="*/ 46 w 100"/>
                  <a:gd name="T15" fmla="*/ 47 h 105"/>
                  <a:gd name="T16" fmla="*/ 47 w 100"/>
                  <a:gd name="T17" fmla="*/ 47 h 105"/>
                  <a:gd name="T18" fmla="*/ 48 w 100"/>
                  <a:gd name="T19" fmla="*/ 47 h 105"/>
                  <a:gd name="T20" fmla="*/ 50 w 100"/>
                  <a:gd name="T21" fmla="*/ 47 h 105"/>
                  <a:gd name="T22" fmla="*/ 50 w 100"/>
                  <a:gd name="T23" fmla="*/ 47 h 105"/>
                  <a:gd name="T24" fmla="*/ 55 w 100"/>
                  <a:gd name="T25" fmla="*/ 47 h 105"/>
                  <a:gd name="T26" fmla="*/ 59 w 100"/>
                  <a:gd name="T27" fmla="*/ 46 h 105"/>
                  <a:gd name="T28" fmla="*/ 63 w 100"/>
                  <a:gd name="T29" fmla="*/ 45 h 105"/>
                  <a:gd name="T30" fmla="*/ 66 w 100"/>
                  <a:gd name="T31" fmla="*/ 43 h 105"/>
                  <a:gd name="T32" fmla="*/ 70 w 100"/>
                  <a:gd name="T33" fmla="*/ 41 h 105"/>
                  <a:gd name="T34" fmla="*/ 72 w 100"/>
                  <a:gd name="T35" fmla="*/ 38 h 105"/>
                  <a:gd name="T36" fmla="*/ 74 w 100"/>
                  <a:gd name="T37" fmla="*/ 34 h 105"/>
                  <a:gd name="T38" fmla="*/ 75 w 100"/>
                  <a:gd name="T39" fmla="*/ 30 h 105"/>
                  <a:gd name="T40" fmla="*/ 76 w 100"/>
                  <a:gd name="T41" fmla="*/ 27 h 105"/>
                  <a:gd name="T42" fmla="*/ 76 w 100"/>
                  <a:gd name="T43" fmla="*/ 25 h 105"/>
                  <a:gd name="T44" fmla="*/ 75 w 100"/>
                  <a:gd name="T45" fmla="*/ 23 h 105"/>
                  <a:gd name="T46" fmla="*/ 75 w 100"/>
                  <a:gd name="T47" fmla="*/ 21 h 105"/>
                  <a:gd name="T48" fmla="*/ 73 w 100"/>
                  <a:gd name="T49" fmla="*/ 19 h 105"/>
                  <a:gd name="T50" fmla="*/ 71 w 100"/>
                  <a:gd name="T51" fmla="*/ 17 h 105"/>
                  <a:gd name="T52" fmla="*/ 67 w 100"/>
                  <a:gd name="T53" fmla="*/ 17 h 105"/>
                  <a:gd name="T54" fmla="*/ 63 w 100"/>
                  <a:gd name="T55" fmla="*/ 16 h 105"/>
                  <a:gd name="T56" fmla="*/ 42 w 100"/>
                  <a:gd name="T57" fmla="*/ 16 h 105"/>
                  <a:gd name="T58" fmla="*/ 23 w 100"/>
                  <a:gd name="T59" fmla="*/ 60 h 105"/>
                  <a:gd name="T60" fmla="*/ 0 w 100"/>
                  <a:gd name="T61" fmla="*/ 60 h 105"/>
                  <a:gd name="T62" fmla="*/ 22 w 100"/>
                  <a:gd name="T63" fmla="*/ 0 h 105"/>
                  <a:gd name="T64" fmla="*/ 71 w 100"/>
                  <a:gd name="T65" fmla="*/ 0 h 105"/>
                  <a:gd name="T66" fmla="*/ 78 w 100"/>
                  <a:gd name="T67" fmla="*/ 1 h 105"/>
                  <a:gd name="T68" fmla="*/ 85 w 100"/>
                  <a:gd name="T69" fmla="*/ 2 h 105"/>
                  <a:gd name="T70" fmla="*/ 90 w 100"/>
                  <a:gd name="T71" fmla="*/ 4 h 105"/>
                  <a:gd name="T72" fmla="*/ 93 w 100"/>
                  <a:gd name="T73" fmla="*/ 7 h 105"/>
                  <a:gd name="T74" fmla="*/ 96 w 100"/>
                  <a:gd name="T75" fmla="*/ 11 h 105"/>
                  <a:gd name="T76" fmla="*/ 98 w 100"/>
                  <a:gd name="T77" fmla="*/ 15 h 105"/>
                  <a:gd name="T78" fmla="*/ 99 w 100"/>
                  <a:gd name="T79" fmla="*/ 21 h 105"/>
                  <a:gd name="T80" fmla="*/ 99 w 100"/>
                  <a:gd name="T81" fmla="*/ 26 h 105"/>
                  <a:gd name="T82" fmla="*/ 98 w 100"/>
                  <a:gd name="T83" fmla="*/ 34 h 105"/>
                  <a:gd name="T84" fmla="*/ 95 w 100"/>
                  <a:gd name="T85" fmla="*/ 40 h 105"/>
                  <a:gd name="T86" fmla="*/ 93 w 100"/>
                  <a:gd name="T87" fmla="*/ 45 h 105"/>
                  <a:gd name="T88" fmla="*/ 89 w 100"/>
                  <a:gd name="T89" fmla="*/ 49 h 105"/>
                  <a:gd name="T90" fmla="*/ 85 w 100"/>
                  <a:gd name="T91" fmla="*/ 52 h 105"/>
                  <a:gd name="T92" fmla="*/ 79 w 100"/>
                  <a:gd name="T93" fmla="*/ 52 h 105"/>
                  <a:gd name="T94" fmla="*/ 74 w 100"/>
                  <a:gd name="T95" fmla="*/ 52 h 105"/>
                  <a:gd name="T96" fmla="*/ 69 w 100"/>
                  <a:gd name="T97" fmla="*/ 52 h 1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0" h="105">
                    <a:moveTo>
                      <a:pt x="69" y="59"/>
                    </a:moveTo>
                    <a:lnTo>
                      <a:pt x="86" y="104"/>
                    </a:lnTo>
                    <a:lnTo>
                      <a:pt x="61" y="104"/>
                    </a:lnTo>
                    <a:lnTo>
                      <a:pt x="41" y="47"/>
                    </a:lnTo>
                    <a:lnTo>
                      <a:pt x="43" y="47"/>
                    </a:lnTo>
                    <a:lnTo>
                      <a:pt x="44" y="47"/>
                    </a:lnTo>
                    <a:lnTo>
                      <a:pt x="45" y="47"/>
                    </a:lnTo>
                    <a:lnTo>
                      <a:pt x="46" y="47"/>
                    </a:lnTo>
                    <a:lnTo>
                      <a:pt x="47" y="47"/>
                    </a:lnTo>
                    <a:lnTo>
                      <a:pt x="48" y="47"/>
                    </a:lnTo>
                    <a:lnTo>
                      <a:pt x="50" y="47"/>
                    </a:lnTo>
                    <a:lnTo>
                      <a:pt x="55" y="47"/>
                    </a:lnTo>
                    <a:lnTo>
                      <a:pt x="59" y="46"/>
                    </a:lnTo>
                    <a:lnTo>
                      <a:pt x="63" y="45"/>
                    </a:lnTo>
                    <a:lnTo>
                      <a:pt x="66" y="43"/>
                    </a:lnTo>
                    <a:lnTo>
                      <a:pt x="70" y="41"/>
                    </a:lnTo>
                    <a:lnTo>
                      <a:pt x="72" y="38"/>
                    </a:lnTo>
                    <a:lnTo>
                      <a:pt x="74" y="34"/>
                    </a:lnTo>
                    <a:lnTo>
                      <a:pt x="75" y="30"/>
                    </a:lnTo>
                    <a:lnTo>
                      <a:pt x="76" y="27"/>
                    </a:lnTo>
                    <a:lnTo>
                      <a:pt x="76" y="25"/>
                    </a:lnTo>
                    <a:lnTo>
                      <a:pt x="75" y="23"/>
                    </a:lnTo>
                    <a:lnTo>
                      <a:pt x="75" y="21"/>
                    </a:lnTo>
                    <a:lnTo>
                      <a:pt x="73" y="19"/>
                    </a:lnTo>
                    <a:lnTo>
                      <a:pt x="71" y="17"/>
                    </a:lnTo>
                    <a:lnTo>
                      <a:pt x="67" y="17"/>
                    </a:lnTo>
                    <a:lnTo>
                      <a:pt x="63" y="16"/>
                    </a:lnTo>
                    <a:lnTo>
                      <a:pt x="42" y="16"/>
                    </a:lnTo>
                    <a:lnTo>
                      <a:pt x="23" y="104"/>
                    </a:lnTo>
                    <a:lnTo>
                      <a:pt x="0" y="104"/>
                    </a:lnTo>
                    <a:lnTo>
                      <a:pt x="22" y="0"/>
                    </a:lnTo>
                    <a:lnTo>
                      <a:pt x="71" y="0"/>
                    </a:lnTo>
                    <a:lnTo>
                      <a:pt x="78" y="1"/>
                    </a:lnTo>
                    <a:lnTo>
                      <a:pt x="85" y="2"/>
                    </a:lnTo>
                    <a:lnTo>
                      <a:pt x="90" y="4"/>
                    </a:lnTo>
                    <a:lnTo>
                      <a:pt x="93" y="7"/>
                    </a:lnTo>
                    <a:lnTo>
                      <a:pt x="96" y="11"/>
                    </a:lnTo>
                    <a:lnTo>
                      <a:pt x="98" y="15"/>
                    </a:lnTo>
                    <a:lnTo>
                      <a:pt x="99" y="21"/>
                    </a:lnTo>
                    <a:lnTo>
                      <a:pt x="99" y="26"/>
                    </a:lnTo>
                    <a:lnTo>
                      <a:pt x="98" y="34"/>
                    </a:lnTo>
                    <a:lnTo>
                      <a:pt x="95" y="40"/>
                    </a:lnTo>
                    <a:lnTo>
                      <a:pt x="93" y="45"/>
                    </a:lnTo>
                    <a:lnTo>
                      <a:pt x="89" y="49"/>
                    </a:lnTo>
                    <a:lnTo>
                      <a:pt x="85" y="53"/>
                    </a:lnTo>
                    <a:lnTo>
                      <a:pt x="79" y="56"/>
                    </a:lnTo>
                    <a:lnTo>
                      <a:pt x="74" y="58"/>
                    </a:lnTo>
                    <a:lnTo>
                      <a:pt x="69" y="59"/>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8" name="Freeform 35"/>
              <p:cNvSpPr>
                <a:spLocks/>
              </p:cNvSpPr>
              <p:nvPr/>
            </p:nvSpPr>
            <p:spPr bwMode="auto">
              <a:xfrm>
                <a:off x="1810" y="575"/>
                <a:ext cx="104" cy="104"/>
              </a:xfrm>
              <a:custGeom>
                <a:avLst/>
                <a:gdLst>
                  <a:gd name="T0" fmla="*/ 44 w 104"/>
                  <a:gd name="T1" fmla="*/ 60 h 105"/>
                  <a:gd name="T2" fmla="*/ 16 w 104"/>
                  <a:gd name="T3" fmla="*/ 60 h 105"/>
                  <a:gd name="T4" fmla="*/ 0 w 104"/>
                  <a:gd name="T5" fmla="*/ 0 h 105"/>
                  <a:gd name="T6" fmla="*/ 23 w 104"/>
                  <a:gd name="T7" fmla="*/ 0 h 105"/>
                  <a:gd name="T8" fmla="*/ 34 w 104"/>
                  <a:gd name="T9" fmla="*/ 52 h 105"/>
                  <a:gd name="T10" fmla="*/ 80 w 104"/>
                  <a:gd name="T11" fmla="*/ 0 h 105"/>
                  <a:gd name="T12" fmla="*/ 103 w 104"/>
                  <a:gd name="T13" fmla="*/ 0 h 105"/>
                  <a:gd name="T14" fmla="*/ 44 w 104"/>
                  <a:gd name="T15" fmla="*/ 60 h 1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105">
                    <a:moveTo>
                      <a:pt x="44" y="104"/>
                    </a:moveTo>
                    <a:lnTo>
                      <a:pt x="16" y="104"/>
                    </a:lnTo>
                    <a:lnTo>
                      <a:pt x="0" y="0"/>
                    </a:lnTo>
                    <a:lnTo>
                      <a:pt x="23" y="0"/>
                    </a:lnTo>
                    <a:lnTo>
                      <a:pt x="34" y="83"/>
                    </a:lnTo>
                    <a:lnTo>
                      <a:pt x="80" y="0"/>
                    </a:lnTo>
                    <a:lnTo>
                      <a:pt x="103" y="0"/>
                    </a:lnTo>
                    <a:lnTo>
                      <a:pt x="44"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39" name="Freeform 36"/>
              <p:cNvSpPr>
                <a:spLocks/>
              </p:cNvSpPr>
              <p:nvPr/>
            </p:nvSpPr>
            <p:spPr bwMode="auto">
              <a:xfrm>
                <a:off x="1908" y="575"/>
                <a:ext cx="46" cy="104"/>
              </a:xfrm>
              <a:custGeom>
                <a:avLst/>
                <a:gdLst>
                  <a:gd name="T0" fmla="*/ 23 w 46"/>
                  <a:gd name="T1" fmla="*/ 60 h 105"/>
                  <a:gd name="T2" fmla="*/ 0 w 46"/>
                  <a:gd name="T3" fmla="*/ 60 h 105"/>
                  <a:gd name="T4" fmla="*/ 22 w 46"/>
                  <a:gd name="T5" fmla="*/ 0 h 105"/>
                  <a:gd name="T6" fmla="*/ 45 w 46"/>
                  <a:gd name="T7" fmla="*/ 0 h 105"/>
                  <a:gd name="T8" fmla="*/ 23 w 46"/>
                  <a:gd name="T9" fmla="*/ 6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5">
                    <a:moveTo>
                      <a:pt x="23" y="104"/>
                    </a:moveTo>
                    <a:lnTo>
                      <a:pt x="0" y="104"/>
                    </a:lnTo>
                    <a:lnTo>
                      <a:pt x="22" y="0"/>
                    </a:lnTo>
                    <a:lnTo>
                      <a:pt x="45" y="0"/>
                    </a:lnTo>
                    <a:lnTo>
                      <a:pt x="23"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40" name="Freeform 37"/>
              <p:cNvSpPr>
                <a:spLocks/>
              </p:cNvSpPr>
              <p:nvPr/>
            </p:nvSpPr>
            <p:spPr bwMode="auto">
              <a:xfrm>
                <a:off x="1953" y="574"/>
                <a:ext cx="99" cy="109"/>
              </a:xfrm>
              <a:custGeom>
                <a:avLst/>
                <a:gdLst>
                  <a:gd name="T0" fmla="*/ 137 w 98"/>
                  <a:gd name="T1" fmla="*/ 19 h 110"/>
                  <a:gd name="T2" fmla="*/ 131 w 98"/>
                  <a:gd name="T3" fmla="*/ 18 h 110"/>
                  <a:gd name="T4" fmla="*/ 125 w 98"/>
                  <a:gd name="T5" fmla="*/ 17 h 110"/>
                  <a:gd name="T6" fmla="*/ 118 w 98"/>
                  <a:gd name="T7" fmla="*/ 17 h 110"/>
                  <a:gd name="T8" fmla="*/ 106 w 98"/>
                  <a:gd name="T9" fmla="*/ 17 h 110"/>
                  <a:gd name="T10" fmla="*/ 48 w 98"/>
                  <a:gd name="T11" fmla="*/ 22 h 110"/>
                  <a:gd name="T12" fmla="*/ 36 w 98"/>
                  <a:gd name="T13" fmla="*/ 32 h 110"/>
                  <a:gd name="T14" fmla="*/ 28 w 98"/>
                  <a:gd name="T15" fmla="*/ 46 h 110"/>
                  <a:gd name="T16" fmla="*/ 25 w 98"/>
                  <a:gd name="T17" fmla="*/ 55 h 110"/>
                  <a:gd name="T18" fmla="*/ 27 w 98"/>
                  <a:gd name="T19" fmla="*/ 55 h 110"/>
                  <a:gd name="T20" fmla="*/ 34 w 98"/>
                  <a:gd name="T21" fmla="*/ 55 h 110"/>
                  <a:gd name="T22" fmla="*/ 46 w 98"/>
                  <a:gd name="T23" fmla="*/ 55 h 110"/>
                  <a:gd name="T24" fmla="*/ 102 w 98"/>
                  <a:gd name="T25" fmla="*/ 55 h 110"/>
                  <a:gd name="T26" fmla="*/ 109 w 98"/>
                  <a:gd name="T27" fmla="*/ 55 h 110"/>
                  <a:gd name="T28" fmla="*/ 116 w 98"/>
                  <a:gd name="T29" fmla="*/ 55 h 110"/>
                  <a:gd name="T30" fmla="*/ 123 w 98"/>
                  <a:gd name="T31" fmla="*/ 55 h 110"/>
                  <a:gd name="T32" fmla="*/ 121 w 98"/>
                  <a:gd name="T33" fmla="*/ 62 h 110"/>
                  <a:gd name="T34" fmla="*/ 114 w 98"/>
                  <a:gd name="T35" fmla="*/ 64 h 110"/>
                  <a:gd name="T36" fmla="*/ 107 w 98"/>
                  <a:gd name="T37" fmla="*/ 64 h 110"/>
                  <a:gd name="T38" fmla="*/ 101 w 98"/>
                  <a:gd name="T39" fmla="*/ 65 h 110"/>
                  <a:gd name="T40" fmla="*/ 94 w 98"/>
                  <a:gd name="T41" fmla="*/ 65 h 110"/>
                  <a:gd name="T42" fmla="*/ 38 w 98"/>
                  <a:gd name="T43" fmla="*/ 64 h 110"/>
                  <a:gd name="T44" fmla="*/ 28 w 98"/>
                  <a:gd name="T45" fmla="*/ 62 h 110"/>
                  <a:gd name="T46" fmla="*/ 18 w 98"/>
                  <a:gd name="T47" fmla="*/ 58 h 110"/>
                  <a:gd name="T48" fmla="*/ 11 w 98"/>
                  <a:gd name="T49" fmla="*/ 55 h 110"/>
                  <a:gd name="T50" fmla="*/ 5 w 98"/>
                  <a:gd name="T51" fmla="*/ 55 h 110"/>
                  <a:gd name="T52" fmla="*/ 1 w 98"/>
                  <a:gd name="T53" fmla="*/ 55 h 110"/>
                  <a:gd name="T54" fmla="*/ 0 w 98"/>
                  <a:gd name="T55" fmla="*/ 55 h 110"/>
                  <a:gd name="T56" fmla="*/ 2 w 98"/>
                  <a:gd name="T57" fmla="*/ 54 h 110"/>
                  <a:gd name="T58" fmla="*/ 6 w 98"/>
                  <a:gd name="T59" fmla="*/ 41 h 110"/>
                  <a:gd name="T60" fmla="*/ 12 w 98"/>
                  <a:gd name="T61" fmla="*/ 30 h 110"/>
                  <a:gd name="T62" fmla="*/ 19 w 98"/>
                  <a:gd name="T63" fmla="*/ 21 h 110"/>
                  <a:gd name="T64" fmla="*/ 29 w 98"/>
                  <a:gd name="T65" fmla="*/ 13 h 110"/>
                  <a:gd name="T66" fmla="*/ 39 w 98"/>
                  <a:gd name="T67" fmla="*/ 7 h 110"/>
                  <a:gd name="T68" fmla="*/ 94 w 98"/>
                  <a:gd name="T69" fmla="*/ 3 h 110"/>
                  <a:gd name="T70" fmla="*/ 105 w 98"/>
                  <a:gd name="T71" fmla="*/ 1 h 110"/>
                  <a:gd name="T72" fmla="*/ 118 w 98"/>
                  <a:gd name="T73" fmla="*/ 0 h 110"/>
                  <a:gd name="T74" fmla="*/ 124 w 98"/>
                  <a:gd name="T75" fmla="*/ 0 h 110"/>
                  <a:gd name="T76" fmla="*/ 129 w 98"/>
                  <a:gd name="T77" fmla="*/ 1 h 110"/>
                  <a:gd name="T78" fmla="*/ 135 w 98"/>
                  <a:gd name="T79" fmla="*/ 1 h 110"/>
                  <a:gd name="T80" fmla="*/ 141 w 98"/>
                  <a:gd name="T81" fmla="*/ 3 h 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8" h="110">
                    <a:moveTo>
                      <a:pt x="95" y="20"/>
                    </a:moveTo>
                    <a:lnTo>
                      <a:pt x="93" y="19"/>
                    </a:lnTo>
                    <a:lnTo>
                      <a:pt x="89" y="19"/>
                    </a:lnTo>
                    <a:lnTo>
                      <a:pt x="87" y="18"/>
                    </a:lnTo>
                    <a:lnTo>
                      <a:pt x="84" y="18"/>
                    </a:lnTo>
                    <a:lnTo>
                      <a:pt x="81" y="17"/>
                    </a:lnTo>
                    <a:lnTo>
                      <a:pt x="78" y="17"/>
                    </a:lnTo>
                    <a:lnTo>
                      <a:pt x="74" y="17"/>
                    </a:lnTo>
                    <a:lnTo>
                      <a:pt x="70" y="17"/>
                    </a:lnTo>
                    <a:lnTo>
                      <a:pt x="62" y="17"/>
                    </a:lnTo>
                    <a:lnTo>
                      <a:pt x="55" y="19"/>
                    </a:lnTo>
                    <a:lnTo>
                      <a:pt x="48" y="22"/>
                    </a:lnTo>
                    <a:lnTo>
                      <a:pt x="42" y="27"/>
                    </a:lnTo>
                    <a:lnTo>
                      <a:pt x="36" y="32"/>
                    </a:lnTo>
                    <a:lnTo>
                      <a:pt x="32" y="38"/>
                    </a:lnTo>
                    <a:lnTo>
                      <a:pt x="28" y="46"/>
                    </a:lnTo>
                    <a:lnTo>
                      <a:pt x="26" y="54"/>
                    </a:lnTo>
                    <a:lnTo>
                      <a:pt x="25" y="63"/>
                    </a:lnTo>
                    <a:lnTo>
                      <a:pt x="25" y="70"/>
                    </a:lnTo>
                    <a:lnTo>
                      <a:pt x="27" y="77"/>
                    </a:lnTo>
                    <a:lnTo>
                      <a:pt x="30" y="82"/>
                    </a:lnTo>
                    <a:lnTo>
                      <a:pt x="34" y="87"/>
                    </a:lnTo>
                    <a:lnTo>
                      <a:pt x="40" y="89"/>
                    </a:lnTo>
                    <a:lnTo>
                      <a:pt x="46" y="92"/>
                    </a:lnTo>
                    <a:lnTo>
                      <a:pt x="54" y="92"/>
                    </a:lnTo>
                    <a:lnTo>
                      <a:pt x="58" y="92"/>
                    </a:lnTo>
                    <a:lnTo>
                      <a:pt x="62" y="92"/>
                    </a:lnTo>
                    <a:lnTo>
                      <a:pt x="65" y="92"/>
                    </a:lnTo>
                    <a:lnTo>
                      <a:pt x="69" y="91"/>
                    </a:lnTo>
                    <a:lnTo>
                      <a:pt x="72" y="90"/>
                    </a:lnTo>
                    <a:lnTo>
                      <a:pt x="76" y="90"/>
                    </a:lnTo>
                    <a:lnTo>
                      <a:pt x="79" y="89"/>
                    </a:lnTo>
                    <a:lnTo>
                      <a:pt x="82" y="89"/>
                    </a:lnTo>
                    <a:lnTo>
                      <a:pt x="77" y="106"/>
                    </a:lnTo>
                    <a:lnTo>
                      <a:pt x="73" y="107"/>
                    </a:lnTo>
                    <a:lnTo>
                      <a:pt x="70" y="108"/>
                    </a:lnTo>
                    <a:lnTo>
                      <a:pt x="66" y="108"/>
                    </a:lnTo>
                    <a:lnTo>
                      <a:pt x="63" y="108"/>
                    </a:lnTo>
                    <a:lnTo>
                      <a:pt x="60" y="108"/>
                    </a:lnTo>
                    <a:lnTo>
                      <a:pt x="57" y="109"/>
                    </a:lnTo>
                    <a:lnTo>
                      <a:pt x="54" y="109"/>
                    </a:lnTo>
                    <a:lnTo>
                      <a:pt x="50" y="109"/>
                    </a:lnTo>
                    <a:lnTo>
                      <a:pt x="44" y="109"/>
                    </a:lnTo>
                    <a:lnTo>
                      <a:pt x="38" y="108"/>
                    </a:lnTo>
                    <a:lnTo>
                      <a:pt x="33" y="107"/>
                    </a:lnTo>
                    <a:lnTo>
                      <a:pt x="28" y="106"/>
                    </a:lnTo>
                    <a:lnTo>
                      <a:pt x="23" y="104"/>
                    </a:lnTo>
                    <a:lnTo>
                      <a:pt x="18" y="102"/>
                    </a:lnTo>
                    <a:lnTo>
                      <a:pt x="14" y="99"/>
                    </a:lnTo>
                    <a:lnTo>
                      <a:pt x="11" y="96"/>
                    </a:lnTo>
                    <a:lnTo>
                      <a:pt x="8" y="92"/>
                    </a:lnTo>
                    <a:lnTo>
                      <a:pt x="5" y="88"/>
                    </a:lnTo>
                    <a:lnTo>
                      <a:pt x="3" y="84"/>
                    </a:lnTo>
                    <a:lnTo>
                      <a:pt x="1" y="78"/>
                    </a:lnTo>
                    <a:lnTo>
                      <a:pt x="0" y="73"/>
                    </a:lnTo>
                    <a:lnTo>
                      <a:pt x="0" y="67"/>
                    </a:lnTo>
                    <a:lnTo>
                      <a:pt x="1" y="61"/>
                    </a:lnTo>
                    <a:lnTo>
                      <a:pt x="2" y="54"/>
                    </a:lnTo>
                    <a:lnTo>
                      <a:pt x="4" y="48"/>
                    </a:lnTo>
                    <a:lnTo>
                      <a:pt x="6" y="41"/>
                    </a:lnTo>
                    <a:lnTo>
                      <a:pt x="9" y="35"/>
                    </a:lnTo>
                    <a:lnTo>
                      <a:pt x="12" y="30"/>
                    </a:lnTo>
                    <a:lnTo>
                      <a:pt x="15" y="25"/>
                    </a:lnTo>
                    <a:lnTo>
                      <a:pt x="19" y="21"/>
                    </a:lnTo>
                    <a:lnTo>
                      <a:pt x="24" y="16"/>
                    </a:lnTo>
                    <a:lnTo>
                      <a:pt x="29" y="13"/>
                    </a:lnTo>
                    <a:lnTo>
                      <a:pt x="34" y="10"/>
                    </a:lnTo>
                    <a:lnTo>
                      <a:pt x="39" y="7"/>
                    </a:lnTo>
                    <a:lnTo>
                      <a:pt x="44" y="5"/>
                    </a:lnTo>
                    <a:lnTo>
                      <a:pt x="50" y="3"/>
                    </a:lnTo>
                    <a:lnTo>
                      <a:pt x="56" y="2"/>
                    </a:lnTo>
                    <a:lnTo>
                      <a:pt x="61" y="1"/>
                    </a:lnTo>
                    <a:lnTo>
                      <a:pt x="68" y="0"/>
                    </a:lnTo>
                    <a:lnTo>
                      <a:pt x="74" y="0"/>
                    </a:lnTo>
                    <a:lnTo>
                      <a:pt x="77" y="0"/>
                    </a:lnTo>
                    <a:lnTo>
                      <a:pt x="80" y="0"/>
                    </a:lnTo>
                    <a:lnTo>
                      <a:pt x="83" y="1"/>
                    </a:lnTo>
                    <a:lnTo>
                      <a:pt x="85" y="1"/>
                    </a:lnTo>
                    <a:lnTo>
                      <a:pt x="88" y="1"/>
                    </a:lnTo>
                    <a:lnTo>
                      <a:pt x="91" y="1"/>
                    </a:lnTo>
                    <a:lnTo>
                      <a:pt x="94" y="2"/>
                    </a:lnTo>
                    <a:lnTo>
                      <a:pt x="97" y="3"/>
                    </a:lnTo>
                    <a:lnTo>
                      <a:pt x="95" y="2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41" name="Freeform 38"/>
              <p:cNvSpPr>
                <a:spLocks/>
              </p:cNvSpPr>
              <p:nvPr/>
            </p:nvSpPr>
            <p:spPr bwMode="auto">
              <a:xfrm>
                <a:off x="2052" y="575"/>
                <a:ext cx="97" cy="104"/>
              </a:xfrm>
              <a:custGeom>
                <a:avLst/>
                <a:gdLst>
                  <a:gd name="T0" fmla="*/ 40 w 99"/>
                  <a:gd name="T1" fmla="*/ 17 h 105"/>
                  <a:gd name="T2" fmla="*/ 24 w 99"/>
                  <a:gd name="T3" fmla="*/ 17 h 105"/>
                  <a:gd name="T4" fmla="*/ 24 w 99"/>
                  <a:gd name="T5" fmla="*/ 44 h 105"/>
                  <a:gd name="T6" fmla="*/ 34 w 99"/>
                  <a:gd name="T7" fmla="*/ 44 h 105"/>
                  <a:gd name="T8" fmla="*/ 32 w 99"/>
                  <a:gd name="T9" fmla="*/ 52 h 105"/>
                  <a:gd name="T10" fmla="*/ 24 w 99"/>
                  <a:gd name="T11" fmla="*/ 52 h 105"/>
                  <a:gd name="T12" fmla="*/ 24 w 99"/>
                  <a:gd name="T13" fmla="*/ 52 h 105"/>
                  <a:gd name="T14" fmla="*/ 32 w 99"/>
                  <a:gd name="T15" fmla="*/ 52 h 105"/>
                  <a:gd name="T16" fmla="*/ 31 w 99"/>
                  <a:gd name="T17" fmla="*/ 60 h 105"/>
                  <a:gd name="T18" fmla="*/ 0 w 99"/>
                  <a:gd name="T19" fmla="*/ 60 h 105"/>
                  <a:gd name="T20" fmla="*/ 22 w 99"/>
                  <a:gd name="T21" fmla="*/ 0 h 105"/>
                  <a:gd name="T22" fmla="*/ 42 w 99"/>
                  <a:gd name="T23" fmla="*/ 0 h 105"/>
                  <a:gd name="T24" fmla="*/ 40 w 99"/>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 h="105">
                    <a:moveTo>
                      <a:pt x="95" y="17"/>
                    </a:moveTo>
                    <a:lnTo>
                      <a:pt x="42" y="17"/>
                    </a:lnTo>
                    <a:lnTo>
                      <a:pt x="36" y="44"/>
                    </a:lnTo>
                    <a:lnTo>
                      <a:pt x="82" y="44"/>
                    </a:lnTo>
                    <a:lnTo>
                      <a:pt x="79" y="59"/>
                    </a:lnTo>
                    <a:lnTo>
                      <a:pt x="33" y="59"/>
                    </a:lnTo>
                    <a:lnTo>
                      <a:pt x="27" y="87"/>
                    </a:lnTo>
                    <a:lnTo>
                      <a:pt x="79" y="87"/>
                    </a:lnTo>
                    <a:lnTo>
                      <a:pt x="76" y="104"/>
                    </a:lnTo>
                    <a:lnTo>
                      <a:pt x="0" y="104"/>
                    </a:lnTo>
                    <a:lnTo>
                      <a:pt x="22" y="0"/>
                    </a:lnTo>
                    <a:lnTo>
                      <a:pt x="98" y="0"/>
                    </a:lnTo>
                    <a:lnTo>
                      <a:pt x="9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grpSp>
        <p:sp>
          <p:nvSpPr>
            <p:cNvPr id="9" name="Rectangle 39"/>
            <p:cNvSpPr>
              <a:spLocks noChangeArrowheads="1"/>
            </p:cNvSpPr>
            <p:nvPr/>
          </p:nvSpPr>
          <p:spPr bwMode="auto">
            <a:xfrm>
              <a:off x="782" y="1062"/>
              <a:ext cx="904" cy="8"/>
            </a:xfrm>
            <a:prstGeom prst="rect">
              <a:avLst/>
            </a:prstGeom>
            <a:solidFill>
              <a:schemeClr val="bg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endParaRPr>
            </a:p>
          </p:txBody>
        </p:sp>
        <p:sp>
          <p:nvSpPr>
            <p:cNvPr id="10" name="Text Box 40"/>
            <p:cNvSpPr txBox="1">
              <a:spLocks noChangeArrowheads="1"/>
            </p:cNvSpPr>
            <p:nvPr/>
          </p:nvSpPr>
          <p:spPr bwMode="auto">
            <a:xfrm>
              <a:off x="1638" y="1050"/>
              <a:ext cx="1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defRPr/>
              </a:pPr>
              <a:r>
                <a:rPr lang="en-US" sz="1200" b="1" dirty="0">
                  <a:solidFill>
                    <a:srgbClr val="FFFFFF"/>
                  </a:solidFill>
                  <a:latin typeface="Tahoma" pitchFamily="34" charset="0"/>
                  <a:cs typeface="Arial" pitchFamily="34" charset="0"/>
                </a:rPr>
                <a:t>®</a:t>
              </a:r>
              <a:endParaRPr lang="en-US" sz="1200" b="1" dirty="0">
                <a:solidFill>
                  <a:srgbClr val="FFFFFF"/>
                </a:solidFill>
                <a:latin typeface="Tahoma" pitchFamily="34" charset="0"/>
              </a:endParaRPr>
            </a:p>
          </p:txBody>
        </p:sp>
      </p:grpSp>
      <p:sp>
        <p:nvSpPr>
          <p:cNvPr id="135170" name="Rectangle 2"/>
          <p:cNvSpPr>
            <a:spLocks noGrp="1" noChangeArrowheads="1"/>
          </p:cNvSpPr>
          <p:nvPr>
            <p:ph type="subTitle" idx="1"/>
          </p:nvPr>
        </p:nvSpPr>
        <p:spPr>
          <a:xfrm>
            <a:off x="1295400" y="3581400"/>
            <a:ext cx="6400800" cy="1295400"/>
          </a:xfrm>
        </p:spPr>
        <p:txBody>
          <a:bodyPr/>
          <a:lstStyle>
            <a:lvl1pPr marL="0" indent="0" algn="ctr">
              <a:buFont typeface="Wingdings" pitchFamily="2" charset="2"/>
              <a:buNone/>
              <a:defRPr b="1">
                <a:solidFill>
                  <a:srgbClr val="0040C0"/>
                </a:solidFill>
              </a:defRPr>
            </a:lvl1pPr>
          </a:lstStyle>
          <a:p>
            <a:r>
              <a:rPr lang="en-US"/>
              <a:t>Click to edit Master subtitle style</a:t>
            </a:r>
          </a:p>
        </p:txBody>
      </p:sp>
      <p:sp>
        <p:nvSpPr>
          <p:cNvPr id="135211" name="Rectangle 43"/>
          <p:cNvSpPr>
            <a:spLocks noGrp="1" noChangeArrowheads="1"/>
          </p:cNvSpPr>
          <p:nvPr>
            <p:ph type="ctrTitle"/>
          </p:nvPr>
        </p:nvSpPr>
        <p:spPr>
          <a:xfrm>
            <a:off x="685800" y="2130425"/>
            <a:ext cx="7772400" cy="1470025"/>
          </a:xfrm>
        </p:spPr>
        <p:txBody>
          <a:bodyPr/>
          <a:lstStyle>
            <a:lvl1pPr algn="ctr">
              <a:defRPr sz="4400">
                <a:solidFill>
                  <a:srgbClr val="0040C0"/>
                </a:solidFill>
                <a:latin typeface="Tahoma" charset="0"/>
              </a:defRPr>
            </a:lvl1pPr>
          </a:lstStyle>
          <a:p>
            <a:r>
              <a:rPr lang="en-US"/>
              <a:t>Click to edit Master title style</a:t>
            </a:r>
          </a:p>
        </p:txBody>
      </p:sp>
      <p:sp>
        <p:nvSpPr>
          <p:cNvPr id="43" name="Rectangle 44"/>
          <p:cNvSpPr>
            <a:spLocks noGrp="1" noChangeArrowheads="1"/>
          </p:cNvSpPr>
          <p:nvPr>
            <p:ph type="ftr" sz="quarter" idx="10"/>
          </p:nvPr>
        </p:nvSpPr>
        <p:spPr>
          <a:xfrm>
            <a:off x="3124200" y="6245225"/>
            <a:ext cx="2895600" cy="476250"/>
          </a:xfrm>
        </p:spPr>
        <p:txBody>
          <a:bodyPr/>
          <a:lstStyle>
            <a:lvl1pPr>
              <a:defRPr/>
            </a:lvl1pPr>
          </a:lstStyle>
          <a:p>
            <a:pPr>
              <a:defRPr/>
            </a:pPr>
            <a:endParaRPr lang="en-US" dirty="0">
              <a:solidFill>
                <a:srgbClr val="000000"/>
              </a:solidFill>
            </a:endParaRPr>
          </a:p>
        </p:txBody>
      </p:sp>
      <p:sp>
        <p:nvSpPr>
          <p:cNvPr id="44" name="Rectangle 45"/>
          <p:cNvSpPr>
            <a:spLocks noGrp="1" noChangeArrowheads="1"/>
          </p:cNvSpPr>
          <p:nvPr>
            <p:ph type="dt" sz="quarter" idx="11"/>
          </p:nvPr>
        </p:nvSpPr>
        <p:spPr>
          <a:xfrm>
            <a:off x="457200" y="6245225"/>
            <a:ext cx="2133600" cy="476250"/>
          </a:xfrm>
        </p:spPr>
        <p:txBody>
          <a:bodyPr/>
          <a:lstStyle>
            <a:lvl1pPr>
              <a:defRPr/>
            </a:lvl1pPr>
          </a:lstStyle>
          <a:p>
            <a:pPr>
              <a:defRPr/>
            </a:pPr>
            <a:fld id="{E850A991-9B81-4B2C-86D8-FE5EB9F4150F}"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19727675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C9D80FEB-6ED6-4DC1-8450-3C56D8074608}"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2901498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8" name="Table 4"/>
          <p:cNvGraphicFramePr>
            <a:graphicFrameLocks noGrp="1"/>
          </p:cNvGraphicFramePr>
          <p:nvPr/>
        </p:nvGraphicFramePr>
        <p:xfrm>
          <a:off x="152400" y="1219200"/>
          <a:ext cx="8839200" cy="4953000"/>
        </p:xfrm>
        <a:graphic>
          <a:graphicData uri="http://schemas.openxmlformats.org/drawingml/2006/table">
            <a:tbl>
              <a:tblPr firstRow="1" bandRow="1">
                <a:tableStyleId>{5940675A-B579-460E-94D1-54222C63F5DA}</a:tableStyleId>
              </a:tblPr>
              <a:tblGrid>
                <a:gridCol w="4540134">
                  <a:extLst>
                    <a:ext uri="{9D8B030D-6E8A-4147-A177-3AD203B41FA5}">
                      <a16:colId xmlns:a16="http://schemas.microsoft.com/office/drawing/2014/main" val="20000"/>
                    </a:ext>
                  </a:extLst>
                </a:gridCol>
                <a:gridCol w="4299066">
                  <a:extLst>
                    <a:ext uri="{9D8B030D-6E8A-4147-A177-3AD203B41FA5}">
                      <a16:colId xmlns:a16="http://schemas.microsoft.com/office/drawing/2014/main" val="20001"/>
                    </a:ext>
                  </a:extLst>
                </a:gridCol>
              </a:tblGrid>
              <a:tr h="539395">
                <a:tc gridSpan="2">
                  <a:txBody>
                    <a:bodyPr/>
                    <a:lstStyle/>
                    <a:p>
                      <a:r>
                        <a:rPr lang="en-US" u="sng" dirty="0"/>
                        <a:t>Improvement:</a:t>
                      </a:r>
                    </a:p>
                  </a:txBody>
                  <a:tcPr>
                    <a:lnB w="12700" cmpd="sng">
                      <a:noFill/>
                    </a:lnB>
                  </a:tcPr>
                </a:tc>
                <a:tc hMerge="1">
                  <a:txBody>
                    <a:bodyPr/>
                    <a:lstStyle/>
                    <a:p>
                      <a:endParaRPr lang="en-US"/>
                    </a:p>
                  </a:txBody>
                  <a:tcPr/>
                </a:tc>
                <a:extLst>
                  <a:ext uri="{0D108BD9-81ED-4DB2-BD59-A6C34878D82A}">
                    <a16:rowId xmlns:a16="http://schemas.microsoft.com/office/drawing/2014/main" val="10000"/>
                  </a:ext>
                </a:extLst>
              </a:tr>
              <a:tr h="527405">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10001"/>
                  </a:ext>
                </a:extLst>
              </a:tr>
              <a:tr h="386995">
                <a:tc gridSpan="2">
                  <a:txBody>
                    <a:bodyPr/>
                    <a:lstStyle/>
                    <a:p>
                      <a:r>
                        <a:rPr lang="en-US" u="sng" dirty="0"/>
                        <a:t>Details:</a:t>
                      </a:r>
                    </a:p>
                  </a:txBody>
                  <a:tcPr>
                    <a:lnB w="12700" cmpd="sng">
                      <a:noFill/>
                    </a:lnB>
                  </a:tcPr>
                </a:tc>
                <a:tc hMerge="1">
                  <a:txBody>
                    <a:bodyPr/>
                    <a:lstStyle/>
                    <a:p>
                      <a:endParaRPr lang="en-US"/>
                    </a:p>
                  </a:txBody>
                  <a:tcPr/>
                </a:tc>
                <a:extLst>
                  <a:ext uri="{0D108BD9-81ED-4DB2-BD59-A6C34878D82A}">
                    <a16:rowId xmlns:a16="http://schemas.microsoft.com/office/drawing/2014/main" val="10002"/>
                  </a:ext>
                </a:extLst>
              </a:tr>
              <a:tr h="1973944">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10003"/>
                  </a:ext>
                </a:extLst>
              </a:tr>
              <a:tr h="386995">
                <a:tc>
                  <a:txBody>
                    <a:bodyPr/>
                    <a:lstStyle/>
                    <a:p>
                      <a:r>
                        <a:rPr lang="en-US" u="sng" dirty="0"/>
                        <a:t>Action Plan</a:t>
                      </a:r>
                    </a:p>
                  </a:txBody>
                  <a:tcPr>
                    <a:lnR w="12700" cap="flat" cmpd="sng" algn="ctr">
                      <a:solidFill>
                        <a:schemeClr val="tx1"/>
                      </a:solidFill>
                      <a:prstDash val="solid"/>
                      <a:round/>
                      <a:headEnd type="none" w="med" len="med"/>
                      <a:tailEnd type="none" w="med" len="med"/>
                    </a:lnR>
                    <a:lnB w="12700" cmpd="sng">
                      <a:noFill/>
                    </a:lnB>
                  </a:tcPr>
                </a:tc>
                <a:tc>
                  <a:txBody>
                    <a:bodyPr/>
                    <a:lstStyle/>
                    <a:p>
                      <a:r>
                        <a:rPr lang="en-US" u="sng" dirty="0"/>
                        <a:t>Benefits</a:t>
                      </a:r>
                    </a:p>
                  </a:txBody>
                  <a:tcPr>
                    <a:lnL w="12700" cap="flat" cmpd="sng" algn="ctr">
                      <a:solidFill>
                        <a:schemeClr val="tx1"/>
                      </a:solidFill>
                      <a:prstDash val="solid"/>
                      <a:round/>
                      <a:headEnd type="none" w="med" len="med"/>
                      <a:tailEnd type="none" w="med" len="med"/>
                    </a:lnL>
                    <a:lnB w="12700" cmpd="sng">
                      <a:noFill/>
                    </a:lnB>
                  </a:tcPr>
                </a:tc>
                <a:extLst>
                  <a:ext uri="{0D108BD9-81ED-4DB2-BD59-A6C34878D82A}">
                    <a16:rowId xmlns:a16="http://schemas.microsoft.com/office/drawing/2014/main" val="10004"/>
                  </a:ext>
                </a:extLst>
              </a:tr>
              <a:tr h="1138266">
                <a:tc>
                  <a:txBody>
                    <a:bodyPr/>
                    <a:lstStyle/>
                    <a:p>
                      <a:endParaRPr lang="en-US" dirty="0"/>
                    </a:p>
                  </a:txBody>
                  <a:tcPr>
                    <a:lnR w="12700" cap="flat" cmpd="sng" algn="ctr">
                      <a:solidFill>
                        <a:schemeClr val="tx1"/>
                      </a:solidFill>
                      <a:prstDash val="solid"/>
                      <a:round/>
                      <a:headEnd type="none" w="med" len="med"/>
                      <a:tailEnd type="none" w="med" len="med"/>
                    </a:lnR>
                    <a:lnT w="12700" cmpd="sng">
                      <a:noFill/>
                    </a:lnT>
                  </a:tcPr>
                </a:tc>
                <a:tc>
                  <a:txBody>
                    <a:bodyPr/>
                    <a:lstStyle/>
                    <a:p>
                      <a:endParaRPr lang="en-US" dirty="0"/>
                    </a:p>
                  </a:txBody>
                  <a:tcPr>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2"/>
          </p:nvPr>
        </p:nvSpPr>
        <p:spPr>
          <a:xfrm>
            <a:off x="152400" y="1676400"/>
            <a:ext cx="8839200"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3"/>
          </p:nvPr>
        </p:nvSpPr>
        <p:spPr>
          <a:xfrm>
            <a:off x="152400" y="2667000"/>
            <a:ext cx="8839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4"/>
          </p:nvPr>
        </p:nvSpPr>
        <p:spPr>
          <a:xfrm>
            <a:off x="152400" y="5029200"/>
            <a:ext cx="44958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p:cNvSpPr>
            <a:spLocks noGrp="1"/>
          </p:cNvSpPr>
          <p:nvPr>
            <p:ph type="body" sz="quarter" idx="15"/>
          </p:nvPr>
        </p:nvSpPr>
        <p:spPr>
          <a:xfrm>
            <a:off x="4724400" y="5029200"/>
            <a:ext cx="42672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2"/>
          <p:cNvSpPr>
            <a:spLocks noGrp="1"/>
          </p:cNvSpPr>
          <p:nvPr>
            <p:ph type="ftr" sz="quarter" idx="16"/>
          </p:nvPr>
        </p:nvSpPr>
        <p:spPr/>
        <p:txBody>
          <a:bodyPr/>
          <a:lstStyle>
            <a:lvl1pPr>
              <a:defRPr/>
            </a:lvl1pPr>
          </a:lstStyle>
          <a:p>
            <a:pPr>
              <a:defRPr/>
            </a:pPr>
            <a:endParaRPr lang="en-US" dirty="0">
              <a:solidFill>
                <a:srgbClr val="000000"/>
              </a:solidFill>
            </a:endParaRPr>
          </a:p>
        </p:txBody>
      </p:sp>
      <p:sp>
        <p:nvSpPr>
          <p:cNvPr id="12" name="Date Placeholder 3"/>
          <p:cNvSpPr>
            <a:spLocks noGrp="1"/>
          </p:cNvSpPr>
          <p:nvPr>
            <p:ph type="dt" sz="half" idx="17"/>
          </p:nvPr>
        </p:nvSpPr>
        <p:spPr/>
        <p:txBody>
          <a:bodyPr/>
          <a:lstStyle>
            <a:lvl1pPr>
              <a:defRPr/>
            </a:lvl1pPr>
          </a:lstStyle>
          <a:p>
            <a:pPr>
              <a:defRPr/>
            </a:pPr>
            <a:fld id="{888FE29D-3B56-4599-81FA-0986450E3455}"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37972576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43A0DE81-F5F0-414D-8460-3B4E2953BF63}"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37891955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46"/>
          <p:cNvSpPr>
            <a:spLocks noGrp="1" noChangeArrowheads="1"/>
          </p:cNvSpPr>
          <p:nvPr>
            <p:ph type="dt" sz="half" idx="11"/>
          </p:nvPr>
        </p:nvSpPr>
        <p:spPr>
          <a:ln/>
        </p:spPr>
        <p:txBody>
          <a:bodyPr/>
          <a:lstStyle>
            <a:lvl1pPr>
              <a:defRPr/>
            </a:lvl1pPr>
          </a:lstStyle>
          <a:p>
            <a:pPr>
              <a:defRPr/>
            </a:pPr>
            <a:fld id="{BA2BC80B-FCC2-4C33-A565-BEAA6D7562ED}"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5582004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8" name="Rectangle 46"/>
          <p:cNvSpPr>
            <a:spLocks noGrp="1" noChangeArrowheads="1"/>
          </p:cNvSpPr>
          <p:nvPr>
            <p:ph type="dt" sz="half" idx="11"/>
          </p:nvPr>
        </p:nvSpPr>
        <p:spPr>
          <a:ln/>
        </p:spPr>
        <p:txBody>
          <a:bodyPr/>
          <a:lstStyle>
            <a:lvl1pPr>
              <a:defRPr/>
            </a:lvl1pPr>
          </a:lstStyle>
          <a:p>
            <a:pPr>
              <a:defRPr/>
            </a:pPr>
            <a:fld id="{433E3660-064F-4F20-AF15-D0BC194E8249}"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8690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C4B57E25-D0A4-49D7-9517-6508C4FFA08B}"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4" name="Rectangle 46"/>
          <p:cNvSpPr>
            <a:spLocks noGrp="1" noChangeArrowheads="1"/>
          </p:cNvSpPr>
          <p:nvPr>
            <p:ph type="dt" sz="half" idx="11"/>
          </p:nvPr>
        </p:nvSpPr>
        <p:spPr>
          <a:ln/>
        </p:spPr>
        <p:txBody>
          <a:bodyPr/>
          <a:lstStyle>
            <a:lvl1pPr>
              <a:defRPr/>
            </a:lvl1pPr>
          </a:lstStyle>
          <a:p>
            <a:pPr>
              <a:defRPr/>
            </a:pPr>
            <a:fld id="{F3EB532A-EBD6-4E01-A8EA-73F62E8B30B6}"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14021512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3" name="Rectangle 46"/>
          <p:cNvSpPr>
            <a:spLocks noGrp="1" noChangeArrowheads="1"/>
          </p:cNvSpPr>
          <p:nvPr>
            <p:ph type="dt" sz="half" idx="11"/>
          </p:nvPr>
        </p:nvSpPr>
        <p:spPr>
          <a:ln/>
        </p:spPr>
        <p:txBody>
          <a:bodyPr/>
          <a:lstStyle>
            <a:lvl1pPr>
              <a:defRPr/>
            </a:lvl1pPr>
          </a:lstStyle>
          <a:p>
            <a:pPr>
              <a:defRPr/>
            </a:pPr>
            <a:fld id="{909B1F78-EFE7-464C-9751-61D25A5C43E7}"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15069661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46"/>
          <p:cNvSpPr>
            <a:spLocks noGrp="1" noChangeArrowheads="1"/>
          </p:cNvSpPr>
          <p:nvPr>
            <p:ph type="dt" sz="half" idx="11"/>
          </p:nvPr>
        </p:nvSpPr>
        <p:spPr>
          <a:ln/>
        </p:spPr>
        <p:txBody>
          <a:bodyPr/>
          <a:lstStyle>
            <a:lvl1pPr>
              <a:defRPr/>
            </a:lvl1pPr>
          </a:lstStyle>
          <a:p>
            <a:pPr>
              <a:defRPr/>
            </a:pPr>
            <a:fld id="{5B292831-B5AC-4CF7-A340-1823BD009056}"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9455118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6" name="Rectangle 46"/>
          <p:cNvSpPr>
            <a:spLocks noGrp="1" noChangeArrowheads="1"/>
          </p:cNvSpPr>
          <p:nvPr>
            <p:ph type="dt" sz="half" idx="11"/>
          </p:nvPr>
        </p:nvSpPr>
        <p:spPr>
          <a:ln/>
        </p:spPr>
        <p:txBody>
          <a:bodyPr/>
          <a:lstStyle>
            <a:lvl1pPr>
              <a:defRPr/>
            </a:lvl1pPr>
          </a:lstStyle>
          <a:p>
            <a:pPr>
              <a:defRPr/>
            </a:pPr>
            <a:fld id="{D55DB469-2D01-48A7-8693-63422FA4A702}"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30097115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EB3FD098-C954-4A85-9202-C20505F2D113}"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4031143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6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286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
        <p:nvSpPr>
          <p:cNvPr id="5" name="Rectangle 46"/>
          <p:cNvSpPr>
            <a:spLocks noGrp="1" noChangeArrowheads="1"/>
          </p:cNvSpPr>
          <p:nvPr>
            <p:ph type="dt" sz="half" idx="11"/>
          </p:nvPr>
        </p:nvSpPr>
        <p:spPr>
          <a:ln/>
        </p:spPr>
        <p:txBody>
          <a:bodyPr/>
          <a:lstStyle>
            <a:lvl1pPr>
              <a:defRPr/>
            </a:lvl1pPr>
          </a:lstStyle>
          <a:p>
            <a:pPr>
              <a:defRPr/>
            </a:pPr>
            <a:fld id="{48F13293-E2DD-4F1D-9447-63A507AEF9F0}"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33102720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85800" y="18288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eaLnBrk="1" hangingPunct="1">
              <a:defRPr/>
            </a:lvl1pPr>
          </a:lstStyle>
          <a:p>
            <a:pPr>
              <a:defRPr/>
            </a:pPr>
            <a:endParaRPr lang="en-US" dirty="0">
              <a:solidFill>
                <a:srgbClr val="000000"/>
              </a:solidFill>
            </a:endParaRPr>
          </a:p>
        </p:txBody>
      </p:sp>
      <p:sp>
        <p:nvSpPr>
          <p:cNvPr id="6" name="Footer Placeholder 5"/>
          <p:cNvSpPr>
            <a:spLocks noGrp="1"/>
          </p:cNvSpPr>
          <p:nvPr>
            <p:ph type="ftr" sz="quarter" idx="11"/>
          </p:nvPr>
        </p:nvSpPr>
        <p:spPr/>
        <p:txBody>
          <a:bodyPr/>
          <a:lstStyle>
            <a:lvl1pPr algn="l" eaLnBrk="1" hangingPunct="1">
              <a:defRPr/>
            </a:lvl1pPr>
          </a:lstStyle>
          <a:p>
            <a:pPr>
              <a:defRPr/>
            </a:pPr>
            <a:endParaRPr lang="en-US" dirty="0">
              <a:solidFill>
                <a:srgbClr val="000000"/>
              </a:solidFill>
            </a:endParaRPr>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eaLnBrk="1" hangingPunct="1">
              <a:defRPr>
                <a:latin typeface="Arial" pitchFamily="34" charset="0"/>
              </a:defRPr>
            </a:lvl1pPr>
          </a:lstStyle>
          <a:p>
            <a:pPr fontAlgn="base">
              <a:spcBef>
                <a:spcPct val="0"/>
              </a:spcBef>
              <a:spcAft>
                <a:spcPct val="0"/>
              </a:spcAft>
              <a:defRPr/>
            </a:pPr>
            <a:fld id="{F7AB68CE-4694-4772-8FDA-8B651E58267F}" type="slidenum">
              <a:rPr lang="en-US">
                <a:solidFill>
                  <a:srgbClr val="000000"/>
                </a:solidFill>
              </a:rPr>
              <a:pPr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57671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DA3C17C-6E76-43BF-95B5-6E4E8F565E67}"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2"/>
          <p:cNvSpPr txBox="1">
            <a:spLocks noChangeArrowheads="1"/>
          </p:cNvSpPr>
          <p:nvPr userDrawn="1"/>
        </p:nvSpPr>
        <p:spPr bwMode="auto">
          <a:xfrm>
            <a:off x="8534400" y="6477000"/>
            <a:ext cx="609600" cy="307975"/>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5591F693-EF3D-4E80-9D58-5BCCA8F877E6}"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p:txBody>
          <a:bodyPr/>
          <a:lstStyle>
            <a:lvl1pPr>
              <a:defRPr sz="240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lgn="ctr">
              <a:defRPr sz="3200"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5486400" cy="1752600"/>
          </a:xfrm>
        </p:spPr>
        <p:txBody>
          <a:bodyPr>
            <a:normAutofit/>
          </a:bodyPr>
          <a:lstStyle>
            <a:lvl1pPr marL="0" indent="0" algn="ctr">
              <a:buNone/>
              <a:defRPr sz="24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8B7959BC-7726-4E85-BC30-9DFCFBA898AE}"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a:xfrm>
            <a:off x="2286000" y="76200"/>
            <a:ext cx="6781800" cy="571500"/>
          </a:xfrm>
        </p:spPr>
        <p:txBody>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1800" b="1">
                <a:latin typeface="Arial" pitchFamily="34" charset="0"/>
                <a:cs typeface="Arial" pitchFamily="34" charset="0"/>
              </a:defRPr>
            </a:lvl2pPr>
            <a:lvl3pPr>
              <a:defRPr sz="1600" b="1">
                <a:latin typeface="Arial" pitchFamily="34" charset="0"/>
                <a:cs typeface="Arial" pitchFamily="34" charset="0"/>
              </a:defRPr>
            </a:lvl3pPr>
            <a:lvl4pPr>
              <a:defRPr sz="1400">
                <a:latin typeface="Arial" pitchFamily="34" charset="0"/>
                <a:cs typeface="Arial" pitchFamily="34" charset="0"/>
              </a:defRPr>
            </a:lvl4pPr>
            <a:lvl5pPr>
              <a:defRPr sz="12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8B7959BC-7726-4E85-BC30-9DFCFBA898AE}"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Text Box 42"/>
          <p:cNvSpPr txBox="1">
            <a:spLocks noChangeArrowheads="1"/>
          </p:cNvSpPr>
          <p:nvPr/>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48FD218-E1D6-4E15-9D5A-FFDF33B481C1}"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sp>
        <p:nvSpPr>
          <p:cNvPr id="2" name="Title 1"/>
          <p:cNvSpPr>
            <a:spLocks noGrp="1"/>
          </p:cNvSpPr>
          <p:nvPr>
            <p:ph type="title"/>
          </p:nvPr>
        </p:nvSpPr>
        <p:spPr>
          <a:xfrm>
            <a:off x="722313" y="4406900"/>
            <a:ext cx="6400800" cy="1362075"/>
          </a:xfrm>
        </p:spPr>
        <p:txBody>
          <a:bodyPr anchor="t"/>
          <a:lstStyle>
            <a:lvl1pPr algn="l">
              <a:defRPr sz="3200" b="1"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64008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4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735138"/>
            <a:ext cx="3726034"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248400"/>
            <a:ext cx="12192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Box 42"/>
          <p:cNvSpPr txBox="1">
            <a:spLocks noChangeArrowheads="1"/>
          </p:cNvSpPr>
          <p:nvPr userDrawn="1"/>
        </p:nvSpPr>
        <p:spPr bwMode="auto">
          <a:xfrm>
            <a:off x="8534400" y="6477000"/>
            <a:ext cx="609600" cy="304800"/>
          </a:xfrm>
          <a:prstGeom prst="rect">
            <a:avLst/>
          </a:prstGeom>
          <a:noFill/>
          <a:ln>
            <a:noFill/>
          </a:ln>
        </p:spPr>
        <p:txBody>
          <a:bodyPr>
            <a:spAutoFit/>
          </a:bodyPr>
          <a:lstStyle>
            <a:lvl1pPr eaLnBrk="0" hangingPunct="0">
              <a:defRPr>
                <a:solidFill>
                  <a:schemeClr val="tx1"/>
                </a:solidFill>
                <a:latin typeface="Arial" pitchFamily="34" charset="0"/>
                <a:cs typeface="Tahoma" pitchFamily="34" charset="0"/>
              </a:defRPr>
            </a:lvl1pPr>
            <a:lvl2pPr marL="742950" indent="-285750" eaLnBrk="0" hangingPunct="0">
              <a:defRPr>
                <a:solidFill>
                  <a:schemeClr val="tx1"/>
                </a:solidFill>
                <a:latin typeface="Arial" pitchFamily="34" charset="0"/>
                <a:cs typeface="Tahoma" pitchFamily="34" charset="0"/>
              </a:defRPr>
            </a:lvl2pPr>
            <a:lvl3pPr marL="1143000" indent="-228600" eaLnBrk="0" hangingPunct="0">
              <a:defRPr>
                <a:solidFill>
                  <a:schemeClr val="tx1"/>
                </a:solidFill>
                <a:latin typeface="Arial" pitchFamily="34" charset="0"/>
                <a:cs typeface="Tahoma" pitchFamily="34" charset="0"/>
              </a:defRPr>
            </a:lvl3pPr>
            <a:lvl4pPr marL="1600200" indent="-228600" eaLnBrk="0" hangingPunct="0">
              <a:defRPr>
                <a:solidFill>
                  <a:schemeClr val="tx1"/>
                </a:solidFill>
                <a:latin typeface="Arial" pitchFamily="34" charset="0"/>
                <a:cs typeface="Tahoma" pitchFamily="34" charset="0"/>
              </a:defRPr>
            </a:lvl4pPr>
            <a:lvl5pPr marL="2057400" indent="-228600" eaLnBrk="0" hangingPunct="0">
              <a:defRPr>
                <a:solidFill>
                  <a:schemeClr val="tx1"/>
                </a:solidFill>
                <a:latin typeface="Arial" pitchFamily="34" charset="0"/>
                <a:cs typeface="Tahoma" pitchFamily="34" charset="0"/>
              </a:defRPr>
            </a:lvl5pPr>
            <a:lvl6pPr marL="2514600" indent="-228600" eaLnBrk="0" fontAlgn="base" hangingPunct="0">
              <a:spcBef>
                <a:spcPct val="0"/>
              </a:spcBef>
              <a:spcAft>
                <a:spcPct val="0"/>
              </a:spcAft>
              <a:defRPr>
                <a:solidFill>
                  <a:schemeClr val="tx1"/>
                </a:solidFill>
                <a:latin typeface="Arial" pitchFamily="34" charset="0"/>
                <a:cs typeface="Tahoma" pitchFamily="34" charset="0"/>
              </a:defRPr>
            </a:lvl6pPr>
            <a:lvl7pPr marL="2971800" indent="-228600" eaLnBrk="0" fontAlgn="base" hangingPunct="0">
              <a:spcBef>
                <a:spcPct val="0"/>
              </a:spcBef>
              <a:spcAft>
                <a:spcPct val="0"/>
              </a:spcAft>
              <a:defRPr>
                <a:solidFill>
                  <a:schemeClr val="tx1"/>
                </a:solidFill>
                <a:latin typeface="Arial" pitchFamily="34" charset="0"/>
                <a:cs typeface="Tahoma" pitchFamily="34" charset="0"/>
              </a:defRPr>
            </a:lvl7pPr>
            <a:lvl8pPr marL="3429000" indent="-228600" eaLnBrk="0" fontAlgn="base" hangingPunct="0">
              <a:spcBef>
                <a:spcPct val="0"/>
              </a:spcBef>
              <a:spcAft>
                <a:spcPct val="0"/>
              </a:spcAft>
              <a:defRPr>
                <a:solidFill>
                  <a:schemeClr val="tx1"/>
                </a:solidFill>
                <a:latin typeface="Arial" pitchFamily="34" charset="0"/>
                <a:cs typeface="Tahoma" pitchFamily="34" charset="0"/>
              </a:defRPr>
            </a:lvl8pPr>
            <a:lvl9pPr marL="3886200" indent="-228600" eaLnBrk="0" fontAlgn="base" hangingPunct="0">
              <a:spcBef>
                <a:spcPct val="0"/>
              </a:spcBef>
              <a:spcAft>
                <a:spcPct val="0"/>
              </a:spcAft>
              <a:defRPr>
                <a:solidFill>
                  <a:schemeClr val="tx1"/>
                </a:solidFill>
                <a:latin typeface="Arial" pitchFamily="34" charset="0"/>
                <a:cs typeface="Tahoma" pitchFamily="34" charset="0"/>
              </a:defRPr>
            </a:lvl9pPr>
          </a:lstStyle>
          <a:p>
            <a:pPr eaLnBrk="1" fontAlgn="auto" hangingPunct="1">
              <a:spcBef>
                <a:spcPct val="50000"/>
              </a:spcBef>
              <a:spcAft>
                <a:spcPts val="0"/>
              </a:spcAft>
              <a:defRPr/>
            </a:pPr>
            <a:fld id="{A48FD218-E1D6-4E15-9D5A-FFDF33B481C1}" type="slidenum">
              <a:rPr lang="en-US" sz="1400" smtClean="0">
                <a:solidFill>
                  <a:srgbClr val="000000"/>
                </a:solidFill>
              </a:rPr>
              <a:pPr eaLnBrk="1" fontAlgn="auto" hangingPunct="1">
                <a:spcBef>
                  <a:spcPct val="50000"/>
                </a:spcBef>
                <a:spcAft>
                  <a:spcPts val="0"/>
                </a:spcAft>
                <a:defRPr/>
              </a:pPr>
              <a:t>‹#›</a:t>
            </a:fld>
            <a:endParaRPr lang="en-US" sz="1400" dirty="0">
              <a:solidFill>
                <a:srgbClr val="000000"/>
              </a:solidFill>
            </a:endParaRPr>
          </a:p>
        </p:txBody>
      </p:sp>
      <p:pic>
        <p:nvPicPr>
          <p:cNvPr id="9" name="Picture 4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3899" y="1735138"/>
            <a:ext cx="3726034"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2.wmf"/><Relationship Id="rId5" Type="http://schemas.openxmlformats.org/officeDocument/2006/relationships/slideLayout" Target="../slideLayouts/slideLayout11.xml"/><Relationship Id="rId10" Type="http://schemas.openxmlformats.org/officeDocument/2006/relationships/image" Target="../media/image3.jpeg"/><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2.wmf"/><Relationship Id="rId5" Type="http://schemas.openxmlformats.org/officeDocument/2006/relationships/slideLayout" Target="../slideLayouts/slideLayout18.xml"/><Relationship Id="rId10" Type="http://schemas.openxmlformats.org/officeDocument/2006/relationships/image" Target="../media/image3.jpeg"/><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image" Target="../media/image2.wmf"/><Relationship Id="rId2" Type="http://schemas.openxmlformats.org/officeDocument/2006/relationships/slideLayout" Target="../slideLayouts/slideLayout22.xml"/><Relationship Id="rId16" Type="http://schemas.openxmlformats.org/officeDocument/2006/relationships/image" Target="../media/image3.jpe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218" name="Group 8"/>
          <p:cNvGrpSpPr>
            <a:grpSpLocks/>
          </p:cNvGrpSpPr>
          <p:nvPr/>
        </p:nvGrpSpPr>
        <p:grpSpPr bwMode="auto">
          <a:xfrm>
            <a:off x="0" y="0"/>
            <a:ext cx="9144000" cy="804863"/>
            <a:chOff x="0" y="0"/>
            <a:chExt cx="9144000" cy="804672"/>
          </a:xfrm>
        </p:grpSpPr>
        <p:pic>
          <p:nvPicPr>
            <p:cNvPr id="9221" name="Picture 6" descr="PSIT PowerPoint Bar_v2.png"/>
            <p:cNvPicPr>
              <a:picLocks noChangeAspect="1"/>
            </p:cNvPicPr>
            <p:nvPr userDrawn="1"/>
          </p:nvPicPr>
          <p:blipFill>
            <a:blip r:embed="rId8"/>
            <a:srcRect/>
            <a:stretch>
              <a:fillRect/>
            </a:stretch>
          </p:blipFill>
          <p:spPr bwMode="auto">
            <a:xfrm>
              <a:off x="0" y="0"/>
              <a:ext cx="9144000" cy="804672"/>
            </a:xfrm>
            <a:prstGeom prst="rect">
              <a:avLst/>
            </a:prstGeom>
            <a:noFill/>
            <a:ln w="9525">
              <a:noFill/>
              <a:miter lim="800000"/>
              <a:headEnd/>
              <a:tailEnd/>
            </a:ln>
          </p:spPr>
        </p:pic>
        <p:pic>
          <p:nvPicPr>
            <p:cNvPr id="9222" name="Picture 7" descr="USPS_IT_white.wmf"/>
            <p:cNvPicPr>
              <a:picLocks noChangeAspect="1" noChangeArrowheads="1"/>
            </p:cNvPicPr>
            <p:nvPr userDrawn="1"/>
          </p:nvPicPr>
          <p:blipFill rotWithShape="1">
            <a:blip r:embed="rId9"/>
            <a:srcRect b="45710"/>
            <a:stretch/>
          </p:blipFill>
          <p:spPr bwMode="auto">
            <a:xfrm>
              <a:off x="228600" y="225660"/>
              <a:ext cx="2133600" cy="307613"/>
            </a:xfrm>
            <a:prstGeom prst="rect">
              <a:avLst/>
            </a:prstGeom>
            <a:noFill/>
            <a:ln w="9525">
              <a:noFill/>
              <a:miter lim="800000"/>
              <a:headEnd/>
              <a:tailEnd/>
            </a:ln>
          </p:spPr>
        </p:pic>
      </p:grpSp>
      <p:sp>
        <p:nvSpPr>
          <p:cNvPr id="9219" name="Title Placeholder 1"/>
          <p:cNvSpPr>
            <a:spLocks noGrp="1"/>
          </p:cNvSpPr>
          <p:nvPr>
            <p:ph type="title"/>
          </p:nvPr>
        </p:nvSpPr>
        <p:spPr bwMode="auto">
          <a:xfrm>
            <a:off x="2743200" y="76200"/>
            <a:ext cx="64008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20" name="Text Placeholder 2"/>
          <p:cNvSpPr>
            <a:spLocks noGrp="1"/>
          </p:cNvSpPr>
          <p:nvPr>
            <p:ph type="body" idx="1"/>
          </p:nvPr>
        </p:nvSpPr>
        <p:spPr bwMode="auto">
          <a:xfrm>
            <a:off x="457200" y="914400"/>
            <a:ext cx="8229600" cy="528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43"/>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2238" y="6477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Lst>
  <p:hf sldNum="0" hdr="0" ftr="0" dt="0"/>
  <p:txStyles>
    <p:titleStyle>
      <a:lvl1pPr algn="l" rtl="0" eaLnBrk="0" fontAlgn="base" hangingPunct="0">
        <a:spcBef>
          <a:spcPct val="0"/>
        </a:spcBef>
        <a:spcAft>
          <a:spcPct val="0"/>
        </a:spcAft>
        <a:defRPr sz="24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bg1"/>
          </a:solidFill>
          <a:latin typeface="Arial" pitchFamily="34" charset="0"/>
          <a:cs typeface="Arial" pitchFamily="34" charset="0"/>
        </a:defRPr>
      </a:lvl2pPr>
      <a:lvl3pPr algn="l" rtl="0" eaLnBrk="0" fontAlgn="base" hangingPunct="0">
        <a:spcBef>
          <a:spcPct val="0"/>
        </a:spcBef>
        <a:spcAft>
          <a:spcPct val="0"/>
        </a:spcAft>
        <a:defRPr sz="2400" b="1">
          <a:solidFill>
            <a:schemeClr val="bg1"/>
          </a:solidFill>
          <a:latin typeface="Arial" pitchFamily="34" charset="0"/>
          <a:cs typeface="Arial" pitchFamily="34" charset="0"/>
        </a:defRPr>
      </a:lvl3pPr>
      <a:lvl4pPr algn="l" rtl="0" eaLnBrk="0" fontAlgn="base" hangingPunct="0">
        <a:spcBef>
          <a:spcPct val="0"/>
        </a:spcBef>
        <a:spcAft>
          <a:spcPct val="0"/>
        </a:spcAft>
        <a:defRPr sz="2400" b="1">
          <a:solidFill>
            <a:schemeClr val="bg1"/>
          </a:solidFill>
          <a:latin typeface="Arial" pitchFamily="34" charset="0"/>
          <a:cs typeface="Arial" pitchFamily="34" charset="0"/>
        </a:defRPr>
      </a:lvl4pPr>
      <a:lvl5pPr algn="l" rtl="0" eaLnBrk="0" fontAlgn="base" hangingPunct="0">
        <a:spcBef>
          <a:spcPct val="0"/>
        </a:spcBef>
        <a:spcAft>
          <a:spcPct val="0"/>
        </a:spcAft>
        <a:defRPr sz="2400" b="1">
          <a:solidFill>
            <a:schemeClr val="bg1"/>
          </a:solidFill>
          <a:latin typeface="Arial" pitchFamily="34" charset="0"/>
          <a:cs typeface="Arial" pitchFamily="34" charset="0"/>
        </a:defRPr>
      </a:lvl5pPr>
      <a:lvl6pPr marL="457200" algn="l" rtl="0" fontAlgn="base">
        <a:spcBef>
          <a:spcPct val="0"/>
        </a:spcBef>
        <a:spcAft>
          <a:spcPct val="0"/>
        </a:spcAft>
        <a:defRPr sz="2800" b="1">
          <a:solidFill>
            <a:schemeClr val="bg1"/>
          </a:solidFill>
          <a:latin typeface="Arial" pitchFamily="34" charset="0"/>
          <a:cs typeface="Arial" pitchFamily="34" charset="0"/>
        </a:defRPr>
      </a:lvl6pPr>
      <a:lvl7pPr marL="914400" algn="l" rtl="0" fontAlgn="base">
        <a:spcBef>
          <a:spcPct val="0"/>
        </a:spcBef>
        <a:spcAft>
          <a:spcPct val="0"/>
        </a:spcAft>
        <a:defRPr sz="2800" b="1">
          <a:solidFill>
            <a:schemeClr val="bg1"/>
          </a:solidFill>
          <a:latin typeface="Arial" pitchFamily="34" charset="0"/>
          <a:cs typeface="Arial" pitchFamily="34" charset="0"/>
        </a:defRPr>
      </a:lvl7pPr>
      <a:lvl8pPr marL="1371600" algn="l" rtl="0" fontAlgn="base">
        <a:spcBef>
          <a:spcPct val="0"/>
        </a:spcBef>
        <a:spcAft>
          <a:spcPct val="0"/>
        </a:spcAft>
        <a:defRPr sz="2800" b="1">
          <a:solidFill>
            <a:schemeClr val="bg1"/>
          </a:solidFill>
          <a:latin typeface="Arial" pitchFamily="34" charset="0"/>
          <a:cs typeface="Arial" pitchFamily="34" charset="0"/>
        </a:defRPr>
      </a:lvl8pPr>
      <a:lvl9pPr marL="1828800" algn="l" rtl="0" fontAlgn="base">
        <a:spcBef>
          <a:spcPct val="0"/>
        </a:spcBef>
        <a:spcAft>
          <a:spcPct val="0"/>
        </a:spcAft>
        <a:defRPr sz="2800" b="1">
          <a:solidFill>
            <a:schemeClr val="bg1"/>
          </a:solidFill>
          <a:latin typeface="Arial" pitchFamily="34" charset="0"/>
          <a:cs typeface="Arial" pitchFamily="34" charset="0"/>
        </a:defRPr>
      </a:lvl9pPr>
    </p:titleStyle>
    <p:bodyStyle>
      <a:lvl1pPr marL="342900" indent="-342900" algn="l" rtl="0" eaLnBrk="0" fontAlgn="base" hangingPunct="0">
        <a:spcBef>
          <a:spcPts val="1800"/>
        </a:spcBef>
        <a:spcAft>
          <a:spcPct val="0"/>
        </a:spcAft>
        <a:buFont typeface="Arial" charset="0"/>
        <a:buChar char="•"/>
        <a:defRPr sz="2000" b="1" kern="1200">
          <a:solidFill>
            <a:schemeClr val="tx1"/>
          </a:solidFill>
          <a:latin typeface="Arial" pitchFamily="34" charset="0"/>
          <a:ea typeface="+mn-ea"/>
          <a:cs typeface="Arial" pitchFamily="34" charset="0"/>
        </a:defRPr>
      </a:lvl1pPr>
      <a:lvl2pPr marL="742950" indent="-285750" algn="l" rtl="0" eaLnBrk="0" fontAlgn="base" hangingPunct="0">
        <a:spcBef>
          <a:spcPts val="600"/>
        </a:spcBef>
        <a:spcAft>
          <a:spcPct val="0"/>
        </a:spcAft>
        <a:buFont typeface="Arial" charset="0"/>
        <a:buChar char="–"/>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b="1"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21" name="Picture 6" descr="PSIT PowerPoint Bar_v2.png"/>
          <p:cNvPicPr>
            <a:picLocks noChangeAspect="1"/>
          </p:cNvPicPr>
          <p:nvPr userDrawn="1"/>
        </p:nvPicPr>
        <p:blipFill>
          <a:blip r:embed="rId9"/>
          <a:srcRect/>
          <a:stretch>
            <a:fillRect/>
          </a:stretch>
        </p:blipFill>
        <p:spPr bwMode="auto">
          <a:xfrm>
            <a:off x="0" y="0"/>
            <a:ext cx="9144000" cy="804863"/>
          </a:xfrm>
          <a:prstGeom prst="rect">
            <a:avLst/>
          </a:prstGeom>
          <a:noFill/>
          <a:ln w="9525">
            <a:noFill/>
            <a:miter lim="800000"/>
            <a:headEnd/>
            <a:tailEnd/>
          </a:ln>
        </p:spPr>
      </p:pic>
      <p:sp>
        <p:nvSpPr>
          <p:cNvPr id="9219" name="Title Placeholder 1"/>
          <p:cNvSpPr>
            <a:spLocks noGrp="1"/>
          </p:cNvSpPr>
          <p:nvPr>
            <p:ph type="title"/>
          </p:nvPr>
        </p:nvSpPr>
        <p:spPr bwMode="auto">
          <a:xfrm>
            <a:off x="2743200" y="76200"/>
            <a:ext cx="64008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9220" name="Text Placeholder 2"/>
          <p:cNvSpPr>
            <a:spLocks noGrp="1"/>
          </p:cNvSpPr>
          <p:nvPr>
            <p:ph type="body" idx="1"/>
          </p:nvPr>
        </p:nvSpPr>
        <p:spPr bwMode="auto">
          <a:xfrm>
            <a:off x="457200" y="914400"/>
            <a:ext cx="8229600" cy="528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43"/>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2238" y="6477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3"/>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2238" y="6477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USPS_IT_white.wmf"/>
          <p:cNvPicPr>
            <a:picLocks noChangeAspect="1" noChangeArrowheads="1"/>
          </p:cNvPicPr>
          <p:nvPr userDrawn="1"/>
        </p:nvPicPr>
        <p:blipFill rotWithShape="1">
          <a:blip r:embed="rId11"/>
          <a:srcRect b="45710"/>
          <a:stretch/>
        </p:blipFill>
        <p:spPr bwMode="auto">
          <a:xfrm>
            <a:off x="228600" y="225714"/>
            <a:ext cx="2133600" cy="30768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899" r:id="rId1"/>
    <p:sldLayoutId id="2147484900" r:id="rId2"/>
    <p:sldLayoutId id="2147484901" r:id="rId3"/>
    <p:sldLayoutId id="2147484902" r:id="rId4"/>
    <p:sldLayoutId id="2147484903" r:id="rId5"/>
    <p:sldLayoutId id="2147484904" r:id="rId6"/>
    <p:sldLayoutId id="2147484905" r:id="rId7"/>
  </p:sldLayoutIdLst>
  <p:transition>
    <p:fade/>
  </p:transition>
  <p:hf sldNum="0" hdr="0" ftr="0" dt="0"/>
  <p:txStyles>
    <p:titleStyle>
      <a:lvl1pPr algn="r" rtl="0" eaLnBrk="1" fontAlgn="base" hangingPunct="1">
        <a:spcBef>
          <a:spcPct val="0"/>
        </a:spcBef>
        <a:spcAft>
          <a:spcPct val="0"/>
        </a:spcAft>
        <a:defRPr sz="2400" b="1" kern="1200">
          <a:solidFill>
            <a:schemeClr val="bg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bg1"/>
          </a:solidFill>
          <a:latin typeface="Arial" pitchFamily="34" charset="0"/>
          <a:cs typeface="Arial" pitchFamily="34" charset="0"/>
        </a:defRPr>
      </a:lvl2pPr>
      <a:lvl3pPr algn="l" rtl="0" eaLnBrk="1" fontAlgn="base" hangingPunct="1">
        <a:spcBef>
          <a:spcPct val="0"/>
        </a:spcBef>
        <a:spcAft>
          <a:spcPct val="0"/>
        </a:spcAft>
        <a:defRPr sz="2400" b="1">
          <a:solidFill>
            <a:schemeClr val="bg1"/>
          </a:solidFill>
          <a:latin typeface="Arial" pitchFamily="34" charset="0"/>
          <a:cs typeface="Arial" pitchFamily="34" charset="0"/>
        </a:defRPr>
      </a:lvl3pPr>
      <a:lvl4pPr algn="l" rtl="0" eaLnBrk="1" fontAlgn="base" hangingPunct="1">
        <a:spcBef>
          <a:spcPct val="0"/>
        </a:spcBef>
        <a:spcAft>
          <a:spcPct val="0"/>
        </a:spcAft>
        <a:defRPr sz="2400" b="1">
          <a:solidFill>
            <a:schemeClr val="bg1"/>
          </a:solidFill>
          <a:latin typeface="Arial" pitchFamily="34" charset="0"/>
          <a:cs typeface="Arial" pitchFamily="34" charset="0"/>
        </a:defRPr>
      </a:lvl4pPr>
      <a:lvl5pPr algn="l" rtl="0" eaLnBrk="1" fontAlgn="base" hangingPunct="1">
        <a:spcBef>
          <a:spcPct val="0"/>
        </a:spcBef>
        <a:spcAft>
          <a:spcPct val="0"/>
        </a:spcAft>
        <a:defRPr sz="2400" b="1">
          <a:solidFill>
            <a:schemeClr val="bg1"/>
          </a:solidFill>
          <a:latin typeface="Arial" pitchFamily="34" charset="0"/>
          <a:cs typeface="Arial" pitchFamily="34" charset="0"/>
        </a:defRPr>
      </a:lvl5pPr>
      <a:lvl6pPr marL="457200" algn="l" rtl="0" eaLnBrk="1" fontAlgn="base" hangingPunct="1">
        <a:spcBef>
          <a:spcPct val="0"/>
        </a:spcBef>
        <a:spcAft>
          <a:spcPct val="0"/>
        </a:spcAft>
        <a:defRPr sz="2800" b="1">
          <a:solidFill>
            <a:schemeClr val="bg1"/>
          </a:solidFill>
          <a:latin typeface="Arial" pitchFamily="34" charset="0"/>
          <a:cs typeface="Arial" pitchFamily="34" charset="0"/>
        </a:defRPr>
      </a:lvl6pPr>
      <a:lvl7pPr marL="914400" algn="l" rtl="0" eaLnBrk="1" fontAlgn="base" hangingPunct="1">
        <a:spcBef>
          <a:spcPct val="0"/>
        </a:spcBef>
        <a:spcAft>
          <a:spcPct val="0"/>
        </a:spcAft>
        <a:defRPr sz="2800" b="1">
          <a:solidFill>
            <a:schemeClr val="bg1"/>
          </a:solidFill>
          <a:latin typeface="Arial" pitchFamily="34" charset="0"/>
          <a:cs typeface="Arial" pitchFamily="34" charset="0"/>
        </a:defRPr>
      </a:lvl7pPr>
      <a:lvl8pPr marL="1371600" algn="l" rtl="0" eaLnBrk="1" fontAlgn="base" hangingPunct="1">
        <a:spcBef>
          <a:spcPct val="0"/>
        </a:spcBef>
        <a:spcAft>
          <a:spcPct val="0"/>
        </a:spcAft>
        <a:defRPr sz="2800" b="1">
          <a:solidFill>
            <a:schemeClr val="bg1"/>
          </a:solidFill>
          <a:latin typeface="Arial" pitchFamily="34" charset="0"/>
          <a:cs typeface="Arial" pitchFamily="34" charset="0"/>
        </a:defRPr>
      </a:lvl8pPr>
      <a:lvl9pPr marL="1828800" algn="l" rtl="0" eaLnBrk="1" fontAlgn="base" hangingPunct="1">
        <a:spcBef>
          <a:spcPct val="0"/>
        </a:spcBef>
        <a:spcAft>
          <a:spcPct val="0"/>
        </a:spcAft>
        <a:defRPr sz="2800" b="1">
          <a:solidFill>
            <a:schemeClr val="bg1"/>
          </a:solidFill>
          <a:latin typeface="Arial" pitchFamily="34" charset="0"/>
          <a:cs typeface="Arial" pitchFamily="34" charset="0"/>
        </a:defRPr>
      </a:lvl9pPr>
    </p:titleStyle>
    <p:bodyStyle>
      <a:lvl1pPr marL="342900" indent="-342900" algn="l" rtl="0" eaLnBrk="1" fontAlgn="base" hangingPunct="1">
        <a:spcBef>
          <a:spcPts val="1800"/>
        </a:spcBef>
        <a:spcAft>
          <a:spcPct val="0"/>
        </a:spcAft>
        <a:buFont typeface="Arial" charset="0"/>
        <a:buChar char="•"/>
        <a:defRPr sz="2000" b="1" kern="1200">
          <a:solidFill>
            <a:schemeClr val="tx1"/>
          </a:solidFill>
          <a:latin typeface="Arial" pitchFamily="34" charset="0"/>
          <a:ea typeface="+mn-ea"/>
          <a:cs typeface="Arial" pitchFamily="34" charset="0"/>
        </a:defRPr>
      </a:lvl1pPr>
      <a:lvl2pPr marL="742950" indent="-285750" algn="l" rtl="0" eaLnBrk="1" fontAlgn="base" hangingPunct="1">
        <a:spcBef>
          <a:spcPts val="600"/>
        </a:spcBef>
        <a:spcAft>
          <a:spcPct val="0"/>
        </a:spcAft>
        <a:buFont typeface="Arial" charset="0"/>
        <a:buChar char="–"/>
        <a:defRPr b="1"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1600" b="1"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21" name="Picture 6" descr="PSIT PowerPoint Bar_v2.png"/>
          <p:cNvPicPr>
            <a:picLocks noChangeAspect="1"/>
          </p:cNvPicPr>
          <p:nvPr userDrawn="1"/>
        </p:nvPicPr>
        <p:blipFill>
          <a:blip r:embed="rId9"/>
          <a:srcRect/>
          <a:stretch>
            <a:fillRect/>
          </a:stretch>
        </p:blipFill>
        <p:spPr bwMode="auto">
          <a:xfrm>
            <a:off x="0" y="0"/>
            <a:ext cx="9144000" cy="804863"/>
          </a:xfrm>
          <a:prstGeom prst="rect">
            <a:avLst/>
          </a:prstGeom>
          <a:noFill/>
          <a:ln w="9525">
            <a:noFill/>
            <a:miter lim="800000"/>
            <a:headEnd/>
            <a:tailEnd/>
          </a:ln>
        </p:spPr>
      </p:pic>
      <p:sp>
        <p:nvSpPr>
          <p:cNvPr id="9219" name="Title Placeholder 1"/>
          <p:cNvSpPr>
            <a:spLocks noGrp="1"/>
          </p:cNvSpPr>
          <p:nvPr>
            <p:ph type="title"/>
          </p:nvPr>
        </p:nvSpPr>
        <p:spPr bwMode="auto">
          <a:xfrm>
            <a:off x="2743200" y="76200"/>
            <a:ext cx="64008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9220" name="Text Placeholder 2"/>
          <p:cNvSpPr>
            <a:spLocks noGrp="1"/>
          </p:cNvSpPr>
          <p:nvPr>
            <p:ph type="body" idx="1"/>
          </p:nvPr>
        </p:nvSpPr>
        <p:spPr bwMode="auto">
          <a:xfrm>
            <a:off x="457200" y="914400"/>
            <a:ext cx="8229600" cy="528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43"/>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2238" y="6477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USPS_IT_white.wmf"/>
          <p:cNvPicPr>
            <a:picLocks noChangeAspect="1" noChangeArrowheads="1"/>
          </p:cNvPicPr>
          <p:nvPr userDrawn="1"/>
        </p:nvPicPr>
        <p:blipFill rotWithShape="1">
          <a:blip r:embed="rId11"/>
          <a:srcRect b="45710"/>
          <a:stretch/>
        </p:blipFill>
        <p:spPr bwMode="auto">
          <a:xfrm>
            <a:off x="228600" y="225714"/>
            <a:ext cx="2133600" cy="30768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Lst>
  <p:transition>
    <p:fade/>
  </p:transition>
  <p:hf hdr="0" ftr="0" dt="0"/>
  <p:txStyles>
    <p:titleStyle>
      <a:lvl1pPr algn="r" rtl="0" eaLnBrk="1" fontAlgn="base" hangingPunct="1">
        <a:spcBef>
          <a:spcPct val="0"/>
        </a:spcBef>
        <a:spcAft>
          <a:spcPct val="0"/>
        </a:spcAft>
        <a:defRPr sz="2400" b="1" kern="1200">
          <a:solidFill>
            <a:schemeClr val="bg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bg1"/>
          </a:solidFill>
          <a:latin typeface="Arial" pitchFamily="34" charset="0"/>
          <a:cs typeface="Arial" pitchFamily="34" charset="0"/>
        </a:defRPr>
      </a:lvl2pPr>
      <a:lvl3pPr algn="l" rtl="0" eaLnBrk="1" fontAlgn="base" hangingPunct="1">
        <a:spcBef>
          <a:spcPct val="0"/>
        </a:spcBef>
        <a:spcAft>
          <a:spcPct val="0"/>
        </a:spcAft>
        <a:defRPr sz="2400" b="1">
          <a:solidFill>
            <a:schemeClr val="bg1"/>
          </a:solidFill>
          <a:latin typeface="Arial" pitchFamily="34" charset="0"/>
          <a:cs typeface="Arial" pitchFamily="34" charset="0"/>
        </a:defRPr>
      </a:lvl3pPr>
      <a:lvl4pPr algn="l" rtl="0" eaLnBrk="1" fontAlgn="base" hangingPunct="1">
        <a:spcBef>
          <a:spcPct val="0"/>
        </a:spcBef>
        <a:spcAft>
          <a:spcPct val="0"/>
        </a:spcAft>
        <a:defRPr sz="2400" b="1">
          <a:solidFill>
            <a:schemeClr val="bg1"/>
          </a:solidFill>
          <a:latin typeface="Arial" pitchFamily="34" charset="0"/>
          <a:cs typeface="Arial" pitchFamily="34" charset="0"/>
        </a:defRPr>
      </a:lvl4pPr>
      <a:lvl5pPr algn="l" rtl="0" eaLnBrk="1" fontAlgn="base" hangingPunct="1">
        <a:spcBef>
          <a:spcPct val="0"/>
        </a:spcBef>
        <a:spcAft>
          <a:spcPct val="0"/>
        </a:spcAft>
        <a:defRPr sz="2400" b="1">
          <a:solidFill>
            <a:schemeClr val="bg1"/>
          </a:solidFill>
          <a:latin typeface="Arial" pitchFamily="34" charset="0"/>
          <a:cs typeface="Arial" pitchFamily="34" charset="0"/>
        </a:defRPr>
      </a:lvl5pPr>
      <a:lvl6pPr marL="457200" algn="l" rtl="0" eaLnBrk="1" fontAlgn="base" hangingPunct="1">
        <a:spcBef>
          <a:spcPct val="0"/>
        </a:spcBef>
        <a:spcAft>
          <a:spcPct val="0"/>
        </a:spcAft>
        <a:defRPr sz="2800" b="1">
          <a:solidFill>
            <a:schemeClr val="bg1"/>
          </a:solidFill>
          <a:latin typeface="Arial" pitchFamily="34" charset="0"/>
          <a:cs typeface="Arial" pitchFamily="34" charset="0"/>
        </a:defRPr>
      </a:lvl6pPr>
      <a:lvl7pPr marL="914400" algn="l" rtl="0" eaLnBrk="1" fontAlgn="base" hangingPunct="1">
        <a:spcBef>
          <a:spcPct val="0"/>
        </a:spcBef>
        <a:spcAft>
          <a:spcPct val="0"/>
        </a:spcAft>
        <a:defRPr sz="2800" b="1">
          <a:solidFill>
            <a:schemeClr val="bg1"/>
          </a:solidFill>
          <a:latin typeface="Arial" pitchFamily="34" charset="0"/>
          <a:cs typeface="Arial" pitchFamily="34" charset="0"/>
        </a:defRPr>
      </a:lvl7pPr>
      <a:lvl8pPr marL="1371600" algn="l" rtl="0" eaLnBrk="1" fontAlgn="base" hangingPunct="1">
        <a:spcBef>
          <a:spcPct val="0"/>
        </a:spcBef>
        <a:spcAft>
          <a:spcPct val="0"/>
        </a:spcAft>
        <a:defRPr sz="2800" b="1">
          <a:solidFill>
            <a:schemeClr val="bg1"/>
          </a:solidFill>
          <a:latin typeface="Arial" pitchFamily="34" charset="0"/>
          <a:cs typeface="Arial" pitchFamily="34" charset="0"/>
        </a:defRPr>
      </a:lvl8pPr>
      <a:lvl9pPr marL="1828800" algn="l" rtl="0" eaLnBrk="1" fontAlgn="base" hangingPunct="1">
        <a:spcBef>
          <a:spcPct val="0"/>
        </a:spcBef>
        <a:spcAft>
          <a:spcPct val="0"/>
        </a:spcAft>
        <a:defRPr sz="2800" b="1">
          <a:solidFill>
            <a:schemeClr val="bg1"/>
          </a:solidFill>
          <a:latin typeface="Arial" pitchFamily="34" charset="0"/>
          <a:cs typeface="Arial" pitchFamily="34" charset="0"/>
        </a:defRPr>
      </a:lvl9pPr>
    </p:titleStyle>
    <p:bodyStyle>
      <a:lvl1pPr marL="342900" indent="-342900" algn="l" rtl="0" eaLnBrk="1" fontAlgn="base" hangingPunct="1">
        <a:spcBef>
          <a:spcPts val="1800"/>
        </a:spcBef>
        <a:spcAft>
          <a:spcPct val="0"/>
        </a:spcAft>
        <a:buFont typeface="Arial" charset="0"/>
        <a:buChar char="•"/>
        <a:defRPr sz="2000" b="1" kern="1200">
          <a:solidFill>
            <a:schemeClr val="tx1"/>
          </a:solidFill>
          <a:latin typeface="Arial" pitchFamily="34" charset="0"/>
          <a:ea typeface="+mn-ea"/>
          <a:cs typeface="Arial" pitchFamily="34" charset="0"/>
        </a:defRPr>
      </a:lvl1pPr>
      <a:lvl2pPr marL="742950" indent="-285750" algn="l" rtl="0" eaLnBrk="1" fontAlgn="base" hangingPunct="1">
        <a:spcBef>
          <a:spcPts val="600"/>
        </a:spcBef>
        <a:spcAft>
          <a:spcPct val="0"/>
        </a:spcAft>
        <a:buFont typeface="Arial" charset="0"/>
        <a:buChar char="–"/>
        <a:defRPr b="1"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1600" b="1"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524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27" name="Group 4"/>
          <p:cNvGrpSpPr>
            <a:grpSpLocks/>
          </p:cNvGrpSpPr>
          <p:nvPr/>
        </p:nvGrpSpPr>
        <p:grpSpPr bwMode="auto">
          <a:xfrm>
            <a:off x="-4763" y="0"/>
            <a:ext cx="9150351" cy="1004888"/>
            <a:chOff x="-3" y="0"/>
            <a:chExt cx="5764" cy="633"/>
          </a:xfrm>
        </p:grpSpPr>
        <p:sp>
          <p:nvSpPr>
            <p:cNvPr id="1067" name="Rectangle 5"/>
            <p:cNvSpPr>
              <a:spLocks noChangeArrowheads="1"/>
            </p:cNvSpPr>
            <p:nvPr userDrawn="1"/>
          </p:nvSpPr>
          <p:spPr bwMode="auto">
            <a:xfrm>
              <a:off x="0" y="0"/>
              <a:ext cx="5760" cy="633"/>
            </a:xfrm>
            <a:prstGeom prst="rect">
              <a:avLst/>
            </a:prstGeom>
            <a:solidFill>
              <a:srgbClr val="60A1D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spcBef>
                  <a:spcPct val="0"/>
                </a:spcBef>
                <a:spcAft>
                  <a:spcPct val="0"/>
                </a:spcAft>
              </a:pPr>
              <a:endParaRPr lang="en-US" sz="2400" dirty="0">
                <a:solidFill>
                  <a:srgbClr val="000000"/>
                </a:solidFill>
              </a:endParaRPr>
            </a:p>
          </p:txBody>
        </p:sp>
        <p:sp>
          <p:nvSpPr>
            <p:cNvPr id="1068" name="Line 6"/>
            <p:cNvSpPr>
              <a:spLocks noChangeShapeType="1"/>
            </p:cNvSpPr>
            <p:nvPr userDrawn="1"/>
          </p:nvSpPr>
          <p:spPr bwMode="auto">
            <a:xfrm>
              <a:off x="-3" y="633"/>
              <a:ext cx="5764"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latin typeface="Arial" charset="0"/>
              </a:endParaRPr>
            </a:p>
          </p:txBody>
        </p:sp>
      </p:grpSp>
      <p:grpSp>
        <p:nvGrpSpPr>
          <p:cNvPr id="1028" name="Group 7"/>
          <p:cNvGrpSpPr>
            <a:grpSpLocks/>
          </p:cNvGrpSpPr>
          <p:nvPr/>
        </p:nvGrpSpPr>
        <p:grpSpPr bwMode="auto">
          <a:xfrm>
            <a:off x="76200" y="263525"/>
            <a:ext cx="2278063" cy="436563"/>
            <a:chOff x="390" y="948"/>
            <a:chExt cx="1435" cy="275"/>
          </a:xfrm>
        </p:grpSpPr>
        <p:grpSp>
          <p:nvGrpSpPr>
            <p:cNvPr id="1033" name="Group 8"/>
            <p:cNvGrpSpPr>
              <a:grpSpLocks/>
            </p:cNvGrpSpPr>
            <p:nvPr/>
          </p:nvGrpSpPr>
          <p:grpSpPr bwMode="auto">
            <a:xfrm>
              <a:off x="390" y="948"/>
              <a:ext cx="1296" cy="230"/>
              <a:chOff x="397" y="387"/>
              <a:chExt cx="1752" cy="303"/>
            </a:xfrm>
          </p:grpSpPr>
          <p:sp>
            <p:nvSpPr>
              <p:cNvPr id="1036" name="Freeform 9"/>
              <p:cNvSpPr>
                <a:spLocks/>
              </p:cNvSpPr>
              <p:nvPr/>
            </p:nvSpPr>
            <p:spPr bwMode="auto">
              <a:xfrm>
                <a:off x="397" y="387"/>
                <a:ext cx="497" cy="303"/>
              </a:xfrm>
              <a:custGeom>
                <a:avLst/>
                <a:gdLst>
                  <a:gd name="T0" fmla="*/ 387 w 498"/>
                  <a:gd name="T1" fmla="*/ 302 h 303"/>
                  <a:gd name="T2" fmla="*/ 453 w 498"/>
                  <a:gd name="T3" fmla="*/ 0 h 303"/>
                  <a:gd name="T4" fmla="*/ 66 w 498"/>
                  <a:gd name="T5" fmla="*/ 0 h 303"/>
                  <a:gd name="T6" fmla="*/ 0 w 498"/>
                  <a:gd name="T7" fmla="*/ 302 h 303"/>
                  <a:gd name="T8" fmla="*/ 387 w 498"/>
                  <a:gd name="T9" fmla="*/ 302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8" h="303">
                    <a:moveTo>
                      <a:pt x="431" y="302"/>
                    </a:moveTo>
                    <a:lnTo>
                      <a:pt x="497" y="0"/>
                    </a:lnTo>
                    <a:lnTo>
                      <a:pt x="66" y="0"/>
                    </a:lnTo>
                    <a:lnTo>
                      <a:pt x="0" y="302"/>
                    </a:lnTo>
                    <a:lnTo>
                      <a:pt x="431" y="302"/>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37" name="Freeform 10"/>
              <p:cNvSpPr>
                <a:spLocks/>
              </p:cNvSpPr>
              <p:nvPr/>
            </p:nvSpPr>
            <p:spPr bwMode="auto">
              <a:xfrm>
                <a:off x="446" y="398"/>
                <a:ext cx="438" cy="283"/>
              </a:xfrm>
              <a:custGeom>
                <a:avLst/>
                <a:gdLst>
                  <a:gd name="T0" fmla="*/ 27 w 436"/>
                  <a:gd name="T1" fmla="*/ 2 h 283"/>
                  <a:gd name="T2" fmla="*/ 32 w 436"/>
                  <a:gd name="T3" fmla="*/ 3 h 283"/>
                  <a:gd name="T4" fmla="*/ 42 w 436"/>
                  <a:gd name="T5" fmla="*/ 4 h 283"/>
                  <a:gd name="T6" fmla="*/ 56 w 436"/>
                  <a:gd name="T7" fmla="*/ 7 h 283"/>
                  <a:gd name="T8" fmla="*/ 73 w 436"/>
                  <a:gd name="T9" fmla="*/ 10 h 283"/>
                  <a:gd name="T10" fmla="*/ 92 w 436"/>
                  <a:gd name="T11" fmla="*/ 15 h 283"/>
                  <a:gd name="T12" fmla="*/ 157 w 436"/>
                  <a:gd name="T13" fmla="*/ 19 h 283"/>
                  <a:gd name="T14" fmla="*/ 180 w 436"/>
                  <a:gd name="T15" fmla="*/ 23 h 283"/>
                  <a:gd name="T16" fmla="*/ 203 w 436"/>
                  <a:gd name="T17" fmla="*/ 28 h 283"/>
                  <a:gd name="T18" fmla="*/ 225 w 436"/>
                  <a:gd name="T19" fmla="*/ 32 h 283"/>
                  <a:gd name="T20" fmla="*/ 246 w 436"/>
                  <a:gd name="T21" fmla="*/ 36 h 283"/>
                  <a:gd name="T22" fmla="*/ 266 w 436"/>
                  <a:gd name="T23" fmla="*/ 41 h 283"/>
                  <a:gd name="T24" fmla="*/ 283 w 436"/>
                  <a:gd name="T25" fmla="*/ 44 h 283"/>
                  <a:gd name="T26" fmla="*/ 298 w 436"/>
                  <a:gd name="T27" fmla="*/ 47 h 283"/>
                  <a:gd name="T28" fmla="*/ 308 w 436"/>
                  <a:gd name="T29" fmla="*/ 49 h 283"/>
                  <a:gd name="T30" fmla="*/ 314 w 436"/>
                  <a:gd name="T31" fmla="*/ 50 h 283"/>
                  <a:gd name="T32" fmla="*/ 325 w 436"/>
                  <a:gd name="T33" fmla="*/ 52 h 283"/>
                  <a:gd name="T34" fmla="*/ 353 w 436"/>
                  <a:gd name="T35" fmla="*/ 56 h 283"/>
                  <a:gd name="T36" fmla="*/ 377 w 436"/>
                  <a:gd name="T37" fmla="*/ 60 h 283"/>
                  <a:gd name="T38" fmla="*/ 393 w 436"/>
                  <a:gd name="T39" fmla="*/ 63 h 283"/>
                  <a:gd name="T40" fmla="*/ 403 w 436"/>
                  <a:gd name="T41" fmla="*/ 65 h 283"/>
                  <a:gd name="T42" fmla="*/ 407 w 436"/>
                  <a:gd name="T43" fmla="*/ 68 h 283"/>
                  <a:gd name="T44" fmla="*/ 409 w 436"/>
                  <a:gd name="T45" fmla="*/ 69 h 283"/>
                  <a:gd name="T46" fmla="*/ 411 w 436"/>
                  <a:gd name="T47" fmla="*/ 70 h 283"/>
                  <a:gd name="T48" fmla="*/ 426 w 436"/>
                  <a:gd name="T49" fmla="*/ 70 h 283"/>
                  <a:gd name="T50" fmla="*/ 436 w 436"/>
                  <a:gd name="T51" fmla="*/ 71 h 283"/>
                  <a:gd name="T52" fmla="*/ 444 w 436"/>
                  <a:gd name="T53" fmla="*/ 71 h 283"/>
                  <a:gd name="T54" fmla="*/ 450 w 436"/>
                  <a:gd name="T55" fmla="*/ 71 h 283"/>
                  <a:gd name="T56" fmla="*/ 454 w 436"/>
                  <a:gd name="T57" fmla="*/ 73 h 283"/>
                  <a:gd name="T58" fmla="*/ 458 w 436"/>
                  <a:gd name="T59" fmla="*/ 74 h 283"/>
                  <a:gd name="T60" fmla="*/ 461 w 436"/>
                  <a:gd name="T61" fmla="*/ 75 h 283"/>
                  <a:gd name="T62" fmla="*/ 463 w 436"/>
                  <a:gd name="T63" fmla="*/ 77 h 283"/>
                  <a:gd name="T64" fmla="*/ 468 w 436"/>
                  <a:gd name="T65" fmla="*/ 85 h 283"/>
                  <a:gd name="T66" fmla="*/ 470 w 436"/>
                  <a:gd name="T67" fmla="*/ 95 h 283"/>
                  <a:gd name="T68" fmla="*/ 468 w 436"/>
                  <a:gd name="T69" fmla="*/ 105 h 283"/>
                  <a:gd name="T70" fmla="*/ 465 w 436"/>
                  <a:gd name="T71" fmla="*/ 116 h 283"/>
                  <a:gd name="T72" fmla="*/ 460 w 436"/>
                  <a:gd name="T73" fmla="*/ 127 h 283"/>
                  <a:gd name="T74" fmla="*/ 455 w 436"/>
                  <a:gd name="T75" fmla="*/ 135 h 283"/>
                  <a:gd name="T76" fmla="*/ 452 w 436"/>
                  <a:gd name="T77" fmla="*/ 141 h 283"/>
                  <a:gd name="T78" fmla="*/ 450 w 436"/>
                  <a:gd name="T79" fmla="*/ 143 h 283"/>
                  <a:gd name="T80" fmla="*/ 446 w 436"/>
                  <a:gd name="T81" fmla="*/ 145 h 283"/>
                  <a:gd name="T82" fmla="*/ 433 w 436"/>
                  <a:gd name="T83" fmla="*/ 150 h 283"/>
                  <a:gd name="T84" fmla="*/ 415 w 436"/>
                  <a:gd name="T85" fmla="*/ 157 h 283"/>
                  <a:gd name="T86" fmla="*/ 369 w 436"/>
                  <a:gd name="T87" fmla="*/ 166 h 283"/>
                  <a:gd name="T88" fmla="*/ 320 w 436"/>
                  <a:gd name="T89" fmla="*/ 177 h 283"/>
                  <a:gd name="T90" fmla="*/ 290 w 436"/>
                  <a:gd name="T91" fmla="*/ 188 h 283"/>
                  <a:gd name="T92" fmla="*/ 257 w 436"/>
                  <a:gd name="T93" fmla="*/ 201 h 283"/>
                  <a:gd name="T94" fmla="*/ 224 w 436"/>
                  <a:gd name="T95" fmla="*/ 213 h 283"/>
                  <a:gd name="T96" fmla="*/ 190 w 436"/>
                  <a:gd name="T97" fmla="*/ 226 h 283"/>
                  <a:gd name="T98" fmla="*/ 157 w 436"/>
                  <a:gd name="T99" fmla="*/ 239 h 283"/>
                  <a:gd name="T100" fmla="*/ 83 w 436"/>
                  <a:gd name="T101" fmla="*/ 250 h 283"/>
                  <a:gd name="T102" fmla="*/ 56 w 436"/>
                  <a:gd name="T103" fmla="*/ 261 h 283"/>
                  <a:gd name="T104" fmla="*/ 33 w 436"/>
                  <a:gd name="T105" fmla="*/ 269 h 283"/>
                  <a:gd name="T106" fmla="*/ 15 w 436"/>
                  <a:gd name="T107" fmla="*/ 276 h 283"/>
                  <a:gd name="T108" fmla="*/ 4 w 436"/>
                  <a:gd name="T109" fmla="*/ 280 h 283"/>
                  <a:gd name="T110" fmla="*/ 0 w 436"/>
                  <a:gd name="T111" fmla="*/ 282 h 283"/>
                  <a:gd name="T112" fmla="*/ 523 w 436"/>
                  <a:gd name="T113" fmla="*/ 0 h 283"/>
                  <a:gd name="T114" fmla="*/ 26 w 436"/>
                  <a:gd name="T115" fmla="*/ 2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36" h="283">
                    <a:moveTo>
                      <a:pt x="26" y="2"/>
                    </a:moveTo>
                    <a:lnTo>
                      <a:pt x="27" y="2"/>
                    </a:lnTo>
                    <a:lnTo>
                      <a:pt x="29" y="2"/>
                    </a:lnTo>
                    <a:lnTo>
                      <a:pt x="32" y="3"/>
                    </a:lnTo>
                    <a:lnTo>
                      <a:pt x="37" y="3"/>
                    </a:lnTo>
                    <a:lnTo>
                      <a:pt x="42" y="4"/>
                    </a:lnTo>
                    <a:lnTo>
                      <a:pt x="48" y="6"/>
                    </a:lnTo>
                    <a:lnTo>
                      <a:pt x="56" y="7"/>
                    </a:lnTo>
                    <a:lnTo>
                      <a:pt x="64" y="9"/>
                    </a:lnTo>
                    <a:lnTo>
                      <a:pt x="73" y="10"/>
                    </a:lnTo>
                    <a:lnTo>
                      <a:pt x="82" y="13"/>
                    </a:lnTo>
                    <a:lnTo>
                      <a:pt x="92" y="15"/>
                    </a:lnTo>
                    <a:lnTo>
                      <a:pt x="102" y="17"/>
                    </a:lnTo>
                    <a:lnTo>
                      <a:pt x="113" y="19"/>
                    </a:lnTo>
                    <a:lnTo>
                      <a:pt x="125" y="21"/>
                    </a:lnTo>
                    <a:lnTo>
                      <a:pt x="136" y="23"/>
                    </a:lnTo>
                    <a:lnTo>
                      <a:pt x="147" y="25"/>
                    </a:lnTo>
                    <a:lnTo>
                      <a:pt x="159" y="28"/>
                    </a:lnTo>
                    <a:lnTo>
                      <a:pt x="170" y="30"/>
                    </a:lnTo>
                    <a:lnTo>
                      <a:pt x="181" y="32"/>
                    </a:lnTo>
                    <a:lnTo>
                      <a:pt x="192" y="35"/>
                    </a:lnTo>
                    <a:lnTo>
                      <a:pt x="202" y="36"/>
                    </a:lnTo>
                    <a:lnTo>
                      <a:pt x="212" y="39"/>
                    </a:lnTo>
                    <a:lnTo>
                      <a:pt x="222" y="41"/>
                    </a:lnTo>
                    <a:lnTo>
                      <a:pt x="231" y="43"/>
                    </a:lnTo>
                    <a:lnTo>
                      <a:pt x="239" y="44"/>
                    </a:lnTo>
                    <a:lnTo>
                      <a:pt x="247" y="46"/>
                    </a:lnTo>
                    <a:lnTo>
                      <a:pt x="254" y="47"/>
                    </a:lnTo>
                    <a:lnTo>
                      <a:pt x="259" y="48"/>
                    </a:lnTo>
                    <a:lnTo>
                      <a:pt x="264" y="49"/>
                    </a:lnTo>
                    <a:lnTo>
                      <a:pt x="268" y="50"/>
                    </a:lnTo>
                    <a:lnTo>
                      <a:pt x="270" y="50"/>
                    </a:lnTo>
                    <a:lnTo>
                      <a:pt x="271" y="50"/>
                    </a:lnTo>
                    <a:lnTo>
                      <a:pt x="281" y="52"/>
                    </a:lnTo>
                    <a:lnTo>
                      <a:pt x="289" y="54"/>
                    </a:lnTo>
                    <a:lnTo>
                      <a:pt x="296" y="56"/>
                    </a:lnTo>
                    <a:lnTo>
                      <a:pt x="303" y="58"/>
                    </a:lnTo>
                    <a:lnTo>
                      <a:pt x="308" y="60"/>
                    </a:lnTo>
                    <a:lnTo>
                      <a:pt x="312" y="61"/>
                    </a:lnTo>
                    <a:lnTo>
                      <a:pt x="316" y="63"/>
                    </a:lnTo>
                    <a:lnTo>
                      <a:pt x="319" y="64"/>
                    </a:lnTo>
                    <a:lnTo>
                      <a:pt x="321" y="65"/>
                    </a:lnTo>
                    <a:lnTo>
                      <a:pt x="322" y="67"/>
                    </a:lnTo>
                    <a:lnTo>
                      <a:pt x="323" y="68"/>
                    </a:lnTo>
                    <a:lnTo>
                      <a:pt x="324" y="69"/>
                    </a:lnTo>
                    <a:lnTo>
                      <a:pt x="325" y="70"/>
                    </a:lnTo>
                    <a:lnTo>
                      <a:pt x="332" y="70"/>
                    </a:lnTo>
                    <a:lnTo>
                      <a:pt x="338" y="70"/>
                    </a:lnTo>
                    <a:lnTo>
                      <a:pt x="343" y="70"/>
                    </a:lnTo>
                    <a:lnTo>
                      <a:pt x="348" y="71"/>
                    </a:lnTo>
                    <a:lnTo>
                      <a:pt x="352" y="71"/>
                    </a:lnTo>
                    <a:lnTo>
                      <a:pt x="356" y="71"/>
                    </a:lnTo>
                    <a:lnTo>
                      <a:pt x="359" y="71"/>
                    </a:lnTo>
                    <a:lnTo>
                      <a:pt x="362" y="71"/>
                    </a:lnTo>
                    <a:lnTo>
                      <a:pt x="364" y="72"/>
                    </a:lnTo>
                    <a:lnTo>
                      <a:pt x="366" y="73"/>
                    </a:lnTo>
                    <a:lnTo>
                      <a:pt x="368" y="73"/>
                    </a:lnTo>
                    <a:lnTo>
                      <a:pt x="370" y="74"/>
                    </a:lnTo>
                    <a:lnTo>
                      <a:pt x="371" y="75"/>
                    </a:lnTo>
                    <a:lnTo>
                      <a:pt x="373" y="75"/>
                    </a:lnTo>
                    <a:lnTo>
                      <a:pt x="374" y="76"/>
                    </a:lnTo>
                    <a:lnTo>
                      <a:pt x="375" y="77"/>
                    </a:lnTo>
                    <a:lnTo>
                      <a:pt x="378" y="81"/>
                    </a:lnTo>
                    <a:lnTo>
                      <a:pt x="380" y="85"/>
                    </a:lnTo>
                    <a:lnTo>
                      <a:pt x="381" y="90"/>
                    </a:lnTo>
                    <a:lnTo>
                      <a:pt x="382" y="95"/>
                    </a:lnTo>
                    <a:lnTo>
                      <a:pt x="381" y="100"/>
                    </a:lnTo>
                    <a:lnTo>
                      <a:pt x="380" y="105"/>
                    </a:lnTo>
                    <a:lnTo>
                      <a:pt x="379" y="111"/>
                    </a:lnTo>
                    <a:lnTo>
                      <a:pt x="377" y="116"/>
                    </a:lnTo>
                    <a:lnTo>
                      <a:pt x="374" y="122"/>
                    </a:lnTo>
                    <a:lnTo>
                      <a:pt x="372" y="127"/>
                    </a:lnTo>
                    <a:lnTo>
                      <a:pt x="370" y="131"/>
                    </a:lnTo>
                    <a:lnTo>
                      <a:pt x="367" y="135"/>
                    </a:lnTo>
                    <a:lnTo>
                      <a:pt x="365" y="139"/>
                    </a:lnTo>
                    <a:lnTo>
                      <a:pt x="364" y="141"/>
                    </a:lnTo>
                    <a:lnTo>
                      <a:pt x="363" y="142"/>
                    </a:lnTo>
                    <a:lnTo>
                      <a:pt x="362" y="143"/>
                    </a:lnTo>
                    <a:lnTo>
                      <a:pt x="361" y="144"/>
                    </a:lnTo>
                    <a:lnTo>
                      <a:pt x="358" y="145"/>
                    </a:lnTo>
                    <a:lnTo>
                      <a:pt x="352" y="147"/>
                    </a:lnTo>
                    <a:lnTo>
                      <a:pt x="345" y="150"/>
                    </a:lnTo>
                    <a:lnTo>
                      <a:pt x="337" y="153"/>
                    </a:lnTo>
                    <a:lnTo>
                      <a:pt x="327" y="157"/>
                    </a:lnTo>
                    <a:lnTo>
                      <a:pt x="316" y="161"/>
                    </a:lnTo>
                    <a:lnTo>
                      <a:pt x="304" y="166"/>
                    </a:lnTo>
                    <a:lnTo>
                      <a:pt x="290" y="171"/>
                    </a:lnTo>
                    <a:lnTo>
                      <a:pt x="276" y="177"/>
                    </a:lnTo>
                    <a:lnTo>
                      <a:pt x="261" y="182"/>
                    </a:lnTo>
                    <a:lnTo>
                      <a:pt x="246" y="188"/>
                    </a:lnTo>
                    <a:lnTo>
                      <a:pt x="230" y="195"/>
                    </a:lnTo>
                    <a:lnTo>
                      <a:pt x="213" y="201"/>
                    </a:lnTo>
                    <a:lnTo>
                      <a:pt x="196" y="207"/>
                    </a:lnTo>
                    <a:lnTo>
                      <a:pt x="180" y="213"/>
                    </a:lnTo>
                    <a:lnTo>
                      <a:pt x="163" y="220"/>
                    </a:lnTo>
                    <a:lnTo>
                      <a:pt x="146" y="226"/>
                    </a:lnTo>
                    <a:lnTo>
                      <a:pt x="130" y="233"/>
                    </a:lnTo>
                    <a:lnTo>
                      <a:pt x="113" y="239"/>
                    </a:lnTo>
                    <a:lnTo>
                      <a:pt x="98" y="245"/>
                    </a:lnTo>
                    <a:lnTo>
                      <a:pt x="83" y="250"/>
                    </a:lnTo>
                    <a:lnTo>
                      <a:pt x="69" y="256"/>
                    </a:lnTo>
                    <a:lnTo>
                      <a:pt x="56" y="261"/>
                    </a:lnTo>
                    <a:lnTo>
                      <a:pt x="44" y="265"/>
                    </a:lnTo>
                    <a:lnTo>
                      <a:pt x="33" y="269"/>
                    </a:lnTo>
                    <a:lnTo>
                      <a:pt x="24" y="273"/>
                    </a:lnTo>
                    <a:lnTo>
                      <a:pt x="15" y="276"/>
                    </a:lnTo>
                    <a:lnTo>
                      <a:pt x="9" y="279"/>
                    </a:lnTo>
                    <a:lnTo>
                      <a:pt x="4" y="280"/>
                    </a:lnTo>
                    <a:lnTo>
                      <a:pt x="1" y="282"/>
                    </a:lnTo>
                    <a:lnTo>
                      <a:pt x="0" y="282"/>
                    </a:lnTo>
                    <a:lnTo>
                      <a:pt x="374" y="282"/>
                    </a:lnTo>
                    <a:lnTo>
                      <a:pt x="435" y="0"/>
                    </a:lnTo>
                    <a:lnTo>
                      <a:pt x="26" y="0"/>
                    </a:lnTo>
                    <a:lnTo>
                      <a:pt x="26" y="2"/>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38" name="Freeform 11"/>
              <p:cNvSpPr>
                <a:spLocks/>
              </p:cNvSpPr>
              <p:nvPr/>
            </p:nvSpPr>
            <p:spPr bwMode="auto">
              <a:xfrm>
                <a:off x="717" y="484"/>
                <a:ext cx="93" cy="46"/>
              </a:xfrm>
              <a:custGeom>
                <a:avLst/>
                <a:gdLst>
                  <a:gd name="T0" fmla="*/ 32 w 93"/>
                  <a:gd name="T1" fmla="*/ 9 h 46"/>
                  <a:gd name="T2" fmla="*/ 25 w 93"/>
                  <a:gd name="T3" fmla="*/ 10 h 46"/>
                  <a:gd name="T4" fmla="*/ 18 w 93"/>
                  <a:gd name="T5" fmla="*/ 11 h 46"/>
                  <a:gd name="T6" fmla="*/ 11 w 93"/>
                  <a:gd name="T7" fmla="*/ 12 h 46"/>
                  <a:gd name="T8" fmla="*/ 4 w 93"/>
                  <a:gd name="T9" fmla="*/ 13 h 46"/>
                  <a:gd name="T10" fmla="*/ 1 w 93"/>
                  <a:gd name="T11" fmla="*/ 14 h 46"/>
                  <a:gd name="T12" fmla="*/ 0 w 93"/>
                  <a:gd name="T13" fmla="*/ 16 h 46"/>
                  <a:gd name="T14" fmla="*/ 1 w 93"/>
                  <a:gd name="T15" fmla="*/ 18 h 46"/>
                  <a:gd name="T16" fmla="*/ 3 w 93"/>
                  <a:gd name="T17" fmla="*/ 19 h 46"/>
                  <a:gd name="T18" fmla="*/ 7 w 93"/>
                  <a:gd name="T19" fmla="*/ 19 h 46"/>
                  <a:gd name="T20" fmla="*/ 14 w 93"/>
                  <a:gd name="T21" fmla="*/ 19 h 46"/>
                  <a:gd name="T22" fmla="*/ 23 w 93"/>
                  <a:gd name="T23" fmla="*/ 19 h 46"/>
                  <a:gd name="T24" fmla="*/ 33 w 93"/>
                  <a:gd name="T25" fmla="*/ 17 h 46"/>
                  <a:gd name="T26" fmla="*/ 43 w 93"/>
                  <a:gd name="T27" fmla="*/ 16 h 46"/>
                  <a:gd name="T28" fmla="*/ 53 w 93"/>
                  <a:gd name="T29" fmla="*/ 15 h 46"/>
                  <a:gd name="T30" fmla="*/ 62 w 93"/>
                  <a:gd name="T31" fmla="*/ 15 h 46"/>
                  <a:gd name="T32" fmla="*/ 70 w 93"/>
                  <a:gd name="T33" fmla="*/ 14 h 46"/>
                  <a:gd name="T34" fmla="*/ 76 w 93"/>
                  <a:gd name="T35" fmla="*/ 15 h 46"/>
                  <a:gd name="T36" fmla="*/ 81 w 93"/>
                  <a:gd name="T37" fmla="*/ 16 h 46"/>
                  <a:gd name="T38" fmla="*/ 82 w 93"/>
                  <a:gd name="T39" fmla="*/ 20 h 46"/>
                  <a:gd name="T40" fmla="*/ 80 w 93"/>
                  <a:gd name="T41" fmla="*/ 27 h 46"/>
                  <a:gd name="T42" fmla="*/ 77 w 93"/>
                  <a:gd name="T43" fmla="*/ 36 h 46"/>
                  <a:gd name="T44" fmla="*/ 75 w 93"/>
                  <a:gd name="T45" fmla="*/ 44 h 46"/>
                  <a:gd name="T46" fmla="*/ 77 w 93"/>
                  <a:gd name="T47" fmla="*/ 45 h 46"/>
                  <a:gd name="T48" fmla="*/ 80 w 93"/>
                  <a:gd name="T49" fmla="*/ 42 h 46"/>
                  <a:gd name="T50" fmla="*/ 84 w 93"/>
                  <a:gd name="T51" fmla="*/ 35 h 46"/>
                  <a:gd name="T52" fmla="*/ 88 w 93"/>
                  <a:gd name="T53" fmla="*/ 27 h 46"/>
                  <a:gd name="T54" fmla="*/ 91 w 93"/>
                  <a:gd name="T55" fmla="*/ 19 h 46"/>
                  <a:gd name="T56" fmla="*/ 92 w 93"/>
                  <a:gd name="T57" fmla="*/ 10 h 46"/>
                  <a:gd name="T58" fmla="*/ 89 w 93"/>
                  <a:gd name="T59" fmla="*/ 5 h 46"/>
                  <a:gd name="T60" fmla="*/ 82 w 93"/>
                  <a:gd name="T61" fmla="*/ 2 h 46"/>
                  <a:gd name="T62" fmla="*/ 73 w 93"/>
                  <a:gd name="T63" fmla="*/ 0 h 46"/>
                  <a:gd name="T64" fmla="*/ 44 w 93"/>
                  <a:gd name="T65" fmla="*/ 0 h 46"/>
                  <a:gd name="T66" fmla="*/ 41 w 93"/>
                  <a:gd name="T67" fmla="*/ 1 h 46"/>
                  <a:gd name="T68" fmla="*/ 39 w 93"/>
                  <a:gd name="T69" fmla="*/ 3 h 46"/>
                  <a:gd name="T70" fmla="*/ 37 w 93"/>
                  <a:gd name="T71" fmla="*/ 5 h 46"/>
                  <a:gd name="T72" fmla="*/ 34 w 93"/>
                  <a:gd name="T73" fmla="*/ 7 h 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 h="46">
                    <a:moveTo>
                      <a:pt x="34" y="7"/>
                    </a:moveTo>
                    <a:lnTo>
                      <a:pt x="32" y="9"/>
                    </a:lnTo>
                    <a:lnTo>
                      <a:pt x="28" y="10"/>
                    </a:lnTo>
                    <a:lnTo>
                      <a:pt x="25" y="10"/>
                    </a:lnTo>
                    <a:lnTo>
                      <a:pt x="21" y="10"/>
                    </a:lnTo>
                    <a:lnTo>
                      <a:pt x="18" y="11"/>
                    </a:lnTo>
                    <a:lnTo>
                      <a:pt x="14" y="12"/>
                    </a:lnTo>
                    <a:lnTo>
                      <a:pt x="11" y="12"/>
                    </a:lnTo>
                    <a:lnTo>
                      <a:pt x="8" y="12"/>
                    </a:lnTo>
                    <a:lnTo>
                      <a:pt x="4" y="13"/>
                    </a:lnTo>
                    <a:lnTo>
                      <a:pt x="2" y="13"/>
                    </a:lnTo>
                    <a:lnTo>
                      <a:pt x="1" y="14"/>
                    </a:lnTo>
                    <a:lnTo>
                      <a:pt x="0" y="16"/>
                    </a:lnTo>
                    <a:lnTo>
                      <a:pt x="0" y="17"/>
                    </a:lnTo>
                    <a:lnTo>
                      <a:pt x="1" y="18"/>
                    </a:lnTo>
                    <a:lnTo>
                      <a:pt x="2" y="18"/>
                    </a:lnTo>
                    <a:lnTo>
                      <a:pt x="3" y="19"/>
                    </a:lnTo>
                    <a:lnTo>
                      <a:pt x="5" y="19"/>
                    </a:lnTo>
                    <a:lnTo>
                      <a:pt x="7" y="19"/>
                    </a:lnTo>
                    <a:lnTo>
                      <a:pt x="10" y="19"/>
                    </a:lnTo>
                    <a:lnTo>
                      <a:pt x="14" y="19"/>
                    </a:lnTo>
                    <a:lnTo>
                      <a:pt x="18" y="19"/>
                    </a:lnTo>
                    <a:lnTo>
                      <a:pt x="23" y="19"/>
                    </a:lnTo>
                    <a:lnTo>
                      <a:pt x="28" y="18"/>
                    </a:lnTo>
                    <a:lnTo>
                      <a:pt x="33" y="17"/>
                    </a:lnTo>
                    <a:lnTo>
                      <a:pt x="38" y="17"/>
                    </a:lnTo>
                    <a:lnTo>
                      <a:pt x="43" y="16"/>
                    </a:lnTo>
                    <a:lnTo>
                      <a:pt x="48" y="16"/>
                    </a:lnTo>
                    <a:lnTo>
                      <a:pt x="53" y="15"/>
                    </a:lnTo>
                    <a:lnTo>
                      <a:pt x="58" y="15"/>
                    </a:lnTo>
                    <a:lnTo>
                      <a:pt x="62" y="15"/>
                    </a:lnTo>
                    <a:lnTo>
                      <a:pt x="66" y="14"/>
                    </a:lnTo>
                    <a:lnTo>
                      <a:pt x="70" y="14"/>
                    </a:lnTo>
                    <a:lnTo>
                      <a:pt x="73" y="14"/>
                    </a:lnTo>
                    <a:lnTo>
                      <a:pt x="76" y="15"/>
                    </a:lnTo>
                    <a:lnTo>
                      <a:pt x="79" y="15"/>
                    </a:lnTo>
                    <a:lnTo>
                      <a:pt x="81" y="16"/>
                    </a:lnTo>
                    <a:lnTo>
                      <a:pt x="81" y="18"/>
                    </a:lnTo>
                    <a:lnTo>
                      <a:pt x="82" y="20"/>
                    </a:lnTo>
                    <a:lnTo>
                      <a:pt x="81" y="24"/>
                    </a:lnTo>
                    <a:lnTo>
                      <a:pt x="80" y="27"/>
                    </a:lnTo>
                    <a:lnTo>
                      <a:pt x="79" y="31"/>
                    </a:lnTo>
                    <a:lnTo>
                      <a:pt x="77" y="36"/>
                    </a:lnTo>
                    <a:lnTo>
                      <a:pt x="75" y="41"/>
                    </a:lnTo>
                    <a:lnTo>
                      <a:pt x="75" y="44"/>
                    </a:lnTo>
                    <a:lnTo>
                      <a:pt x="76" y="45"/>
                    </a:lnTo>
                    <a:lnTo>
                      <a:pt x="77" y="45"/>
                    </a:lnTo>
                    <a:lnTo>
                      <a:pt x="79" y="44"/>
                    </a:lnTo>
                    <a:lnTo>
                      <a:pt x="80" y="42"/>
                    </a:lnTo>
                    <a:lnTo>
                      <a:pt x="82" y="39"/>
                    </a:lnTo>
                    <a:lnTo>
                      <a:pt x="84" y="35"/>
                    </a:lnTo>
                    <a:lnTo>
                      <a:pt x="86" y="32"/>
                    </a:lnTo>
                    <a:lnTo>
                      <a:pt x="88" y="27"/>
                    </a:lnTo>
                    <a:lnTo>
                      <a:pt x="90" y="23"/>
                    </a:lnTo>
                    <a:lnTo>
                      <a:pt x="91" y="19"/>
                    </a:lnTo>
                    <a:lnTo>
                      <a:pt x="92" y="15"/>
                    </a:lnTo>
                    <a:lnTo>
                      <a:pt x="92" y="10"/>
                    </a:lnTo>
                    <a:lnTo>
                      <a:pt x="91" y="7"/>
                    </a:lnTo>
                    <a:lnTo>
                      <a:pt x="89" y="5"/>
                    </a:lnTo>
                    <a:lnTo>
                      <a:pt x="86" y="3"/>
                    </a:lnTo>
                    <a:lnTo>
                      <a:pt x="82" y="2"/>
                    </a:lnTo>
                    <a:lnTo>
                      <a:pt x="78" y="1"/>
                    </a:lnTo>
                    <a:lnTo>
                      <a:pt x="73" y="0"/>
                    </a:lnTo>
                    <a:lnTo>
                      <a:pt x="67" y="0"/>
                    </a:lnTo>
                    <a:lnTo>
                      <a:pt x="44" y="0"/>
                    </a:lnTo>
                    <a:lnTo>
                      <a:pt x="43" y="0"/>
                    </a:lnTo>
                    <a:lnTo>
                      <a:pt x="41" y="1"/>
                    </a:lnTo>
                    <a:lnTo>
                      <a:pt x="41" y="2"/>
                    </a:lnTo>
                    <a:lnTo>
                      <a:pt x="39" y="3"/>
                    </a:lnTo>
                    <a:lnTo>
                      <a:pt x="39" y="4"/>
                    </a:lnTo>
                    <a:lnTo>
                      <a:pt x="37" y="5"/>
                    </a:lnTo>
                    <a:lnTo>
                      <a:pt x="36" y="6"/>
                    </a:lnTo>
                    <a:lnTo>
                      <a:pt x="34" y="7"/>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39" name="Freeform 12"/>
              <p:cNvSpPr>
                <a:spLocks/>
              </p:cNvSpPr>
              <p:nvPr/>
            </p:nvSpPr>
            <p:spPr bwMode="auto">
              <a:xfrm>
                <a:off x="412" y="463"/>
                <a:ext cx="373" cy="216"/>
              </a:xfrm>
              <a:custGeom>
                <a:avLst/>
                <a:gdLst>
                  <a:gd name="T0" fmla="*/ 0 w 373"/>
                  <a:gd name="T1" fmla="*/ 172 h 217"/>
                  <a:gd name="T2" fmla="*/ 6 w 373"/>
                  <a:gd name="T3" fmla="*/ 169 h 217"/>
                  <a:gd name="T4" fmla="*/ 23 w 373"/>
                  <a:gd name="T5" fmla="*/ 161 h 217"/>
                  <a:gd name="T6" fmla="*/ 46 w 373"/>
                  <a:gd name="T7" fmla="*/ 150 h 217"/>
                  <a:gd name="T8" fmla="*/ 74 w 373"/>
                  <a:gd name="T9" fmla="*/ 136 h 217"/>
                  <a:gd name="T10" fmla="*/ 102 w 373"/>
                  <a:gd name="T11" fmla="*/ 123 h 217"/>
                  <a:gd name="T12" fmla="*/ 128 w 373"/>
                  <a:gd name="T13" fmla="*/ 110 h 217"/>
                  <a:gd name="T14" fmla="*/ 149 w 373"/>
                  <a:gd name="T15" fmla="*/ 108 h 217"/>
                  <a:gd name="T16" fmla="*/ 161 w 373"/>
                  <a:gd name="T17" fmla="*/ 108 h 217"/>
                  <a:gd name="T18" fmla="*/ 175 w 373"/>
                  <a:gd name="T19" fmla="*/ 108 h 217"/>
                  <a:gd name="T20" fmla="*/ 190 w 373"/>
                  <a:gd name="T21" fmla="*/ 108 h 217"/>
                  <a:gd name="T22" fmla="*/ 206 w 373"/>
                  <a:gd name="T23" fmla="*/ 108 h 217"/>
                  <a:gd name="T24" fmla="*/ 223 w 373"/>
                  <a:gd name="T25" fmla="*/ 108 h 217"/>
                  <a:gd name="T26" fmla="*/ 240 w 373"/>
                  <a:gd name="T27" fmla="*/ 101 h 217"/>
                  <a:gd name="T28" fmla="*/ 257 w 373"/>
                  <a:gd name="T29" fmla="*/ 94 h 217"/>
                  <a:gd name="T30" fmla="*/ 275 w 373"/>
                  <a:gd name="T31" fmla="*/ 87 h 217"/>
                  <a:gd name="T32" fmla="*/ 292 w 373"/>
                  <a:gd name="T33" fmla="*/ 81 h 217"/>
                  <a:gd name="T34" fmla="*/ 297 w 373"/>
                  <a:gd name="T35" fmla="*/ 79 h 217"/>
                  <a:gd name="T36" fmla="*/ 304 w 373"/>
                  <a:gd name="T37" fmla="*/ 77 h 217"/>
                  <a:gd name="T38" fmla="*/ 312 w 373"/>
                  <a:gd name="T39" fmla="*/ 75 h 217"/>
                  <a:gd name="T40" fmla="*/ 321 w 373"/>
                  <a:gd name="T41" fmla="*/ 72 h 217"/>
                  <a:gd name="T42" fmla="*/ 331 w 373"/>
                  <a:gd name="T43" fmla="*/ 69 h 217"/>
                  <a:gd name="T44" fmla="*/ 341 w 373"/>
                  <a:gd name="T45" fmla="*/ 67 h 217"/>
                  <a:gd name="T46" fmla="*/ 351 w 373"/>
                  <a:gd name="T47" fmla="*/ 64 h 217"/>
                  <a:gd name="T48" fmla="*/ 360 w 373"/>
                  <a:gd name="T49" fmla="*/ 63 h 217"/>
                  <a:gd name="T50" fmla="*/ 365 w 373"/>
                  <a:gd name="T51" fmla="*/ 62 h 217"/>
                  <a:gd name="T52" fmla="*/ 369 w 373"/>
                  <a:gd name="T53" fmla="*/ 61 h 217"/>
                  <a:gd name="T54" fmla="*/ 371 w 373"/>
                  <a:gd name="T55" fmla="*/ 59 h 217"/>
                  <a:gd name="T56" fmla="*/ 372 w 373"/>
                  <a:gd name="T57" fmla="*/ 58 h 217"/>
                  <a:gd name="T58" fmla="*/ 370 w 373"/>
                  <a:gd name="T59" fmla="*/ 56 h 217"/>
                  <a:gd name="T60" fmla="*/ 365 w 373"/>
                  <a:gd name="T61" fmla="*/ 55 h 217"/>
                  <a:gd name="T62" fmla="*/ 358 w 373"/>
                  <a:gd name="T63" fmla="*/ 54 h 217"/>
                  <a:gd name="T64" fmla="*/ 349 w 373"/>
                  <a:gd name="T65" fmla="*/ 54 h 217"/>
                  <a:gd name="T66" fmla="*/ 330 w 373"/>
                  <a:gd name="T67" fmla="*/ 56 h 217"/>
                  <a:gd name="T68" fmla="*/ 310 w 373"/>
                  <a:gd name="T69" fmla="*/ 61 h 217"/>
                  <a:gd name="T70" fmla="*/ 288 w 373"/>
                  <a:gd name="T71" fmla="*/ 67 h 217"/>
                  <a:gd name="T72" fmla="*/ 266 w 373"/>
                  <a:gd name="T73" fmla="*/ 74 h 217"/>
                  <a:gd name="T74" fmla="*/ 244 w 373"/>
                  <a:gd name="T75" fmla="*/ 82 h 217"/>
                  <a:gd name="T76" fmla="*/ 224 w 373"/>
                  <a:gd name="T77" fmla="*/ 90 h 217"/>
                  <a:gd name="T78" fmla="*/ 208 w 373"/>
                  <a:gd name="T79" fmla="*/ 96 h 217"/>
                  <a:gd name="T80" fmla="*/ 197 w 373"/>
                  <a:gd name="T81" fmla="*/ 102 h 217"/>
                  <a:gd name="T82" fmla="*/ 344 w 373"/>
                  <a:gd name="T83" fmla="*/ 19 h 217"/>
                  <a:gd name="T84" fmla="*/ 342 w 373"/>
                  <a:gd name="T85" fmla="*/ 12 h 217"/>
                  <a:gd name="T86" fmla="*/ 331 w 373"/>
                  <a:gd name="T87" fmla="*/ 7 h 217"/>
                  <a:gd name="T88" fmla="*/ 314 w 373"/>
                  <a:gd name="T89" fmla="*/ 3 h 217"/>
                  <a:gd name="T90" fmla="*/ 295 w 373"/>
                  <a:gd name="T91" fmla="*/ 2 h 217"/>
                  <a:gd name="T92" fmla="*/ 275 w 373"/>
                  <a:gd name="T93" fmla="*/ 0 h 217"/>
                  <a:gd name="T94" fmla="*/ 256 w 373"/>
                  <a:gd name="T95" fmla="*/ 0 h 217"/>
                  <a:gd name="T96" fmla="*/ 243 w 373"/>
                  <a:gd name="T97" fmla="*/ 0 h 217"/>
                  <a:gd name="T98" fmla="*/ 237 w 373"/>
                  <a:gd name="T99" fmla="*/ 0 h 2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73" h="217">
                    <a:moveTo>
                      <a:pt x="47" y="0"/>
                    </a:moveTo>
                    <a:lnTo>
                      <a:pt x="0" y="216"/>
                    </a:lnTo>
                    <a:lnTo>
                      <a:pt x="2" y="215"/>
                    </a:lnTo>
                    <a:lnTo>
                      <a:pt x="6" y="213"/>
                    </a:lnTo>
                    <a:lnTo>
                      <a:pt x="14" y="209"/>
                    </a:lnTo>
                    <a:lnTo>
                      <a:pt x="23" y="205"/>
                    </a:lnTo>
                    <a:lnTo>
                      <a:pt x="34" y="200"/>
                    </a:lnTo>
                    <a:lnTo>
                      <a:pt x="46" y="194"/>
                    </a:lnTo>
                    <a:lnTo>
                      <a:pt x="60" y="187"/>
                    </a:lnTo>
                    <a:lnTo>
                      <a:pt x="74" y="180"/>
                    </a:lnTo>
                    <a:lnTo>
                      <a:pt x="88" y="173"/>
                    </a:lnTo>
                    <a:lnTo>
                      <a:pt x="102" y="167"/>
                    </a:lnTo>
                    <a:lnTo>
                      <a:pt x="116" y="160"/>
                    </a:lnTo>
                    <a:lnTo>
                      <a:pt x="128" y="154"/>
                    </a:lnTo>
                    <a:lnTo>
                      <a:pt x="140" y="148"/>
                    </a:lnTo>
                    <a:lnTo>
                      <a:pt x="149" y="144"/>
                    </a:lnTo>
                    <a:lnTo>
                      <a:pt x="156" y="140"/>
                    </a:lnTo>
                    <a:lnTo>
                      <a:pt x="161" y="138"/>
                    </a:lnTo>
                    <a:lnTo>
                      <a:pt x="168" y="135"/>
                    </a:lnTo>
                    <a:lnTo>
                      <a:pt x="175" y="131"/>
                    </a:lnTo>
                    <a:lnTo>
                      <a:pt x="182" y="127"/>
                    </a:lnTo>
                    <a:lnTo>
                      <a:pt x="190" y="124"/>
                    </a:lnTo>
                    <a:lnTo>
                      <a:pt x="198" y="120"/>
                    </a:lnTo>
                    <a:lnTo>
                      <a:pt x="206" y="116"/>
                    </a:lnTo>
                    <a:lnTo>
                      <a:pt x="214" y="112"/>
                    </a:lnTo>
                    <a:lnTo>
                      <a:pt x="223" y="109"/>
                    </a:lnTo>
                    <a:lnTo>
                      <a:pt x="231" y="105"/>
                    </a:lnTo>
                    <a:lnTo>
                      <a:pt x="240" y="101"/>
                    </a:lnTo>
                    <a:lnTo>
                      <a:pt x="248" y="97"/>
                    </a:lnTo>
                    <a:lnTo>
                      <a:pt x="257" y="94"/>
                    </a:lnTo>
                    <a:lnTo>
                      <a:pt x="266" y="90"/>
                    </a:lnTo>
                    <a:lnTo>
                      <a:pt x="275" y="87"/>
                    </a:lnTo>
                    <a:lnTo>
                      <a:pt x="284" y="84"/>
                    </a:lnTo>
                    <a:lnTo>
                      <a:pt x="292" y="81"/>
                    </a:lnTo>
                    <a:lnTo>
                      <a:pt x="294" y="80"/>
                    </a:lnTo>
                    <a:lnTo>
                      <a:pt x="297" y="79"/>
                    </a:lnTo>
                    <a:lnTo>
                      <a:pt x="300" y="79"/>
                    </a:lnTo>
                    <a:lnTo>
                      <a:pt x="304" y="77"/>
                    </a:lnTo>
                    <a:lnTo>
                      <a:pt x="308" y="76"/>
                    </a:lnTo>
                    <a:lnTo>
                      <a:pt x="312" y="75"/>
                    </a:lnTo>
                    <a:lnTo>
                      <a:pt x="316" y="74"/>
                    </a:lnTo>
                    <a:lnTo>
                      <a:pt x="321" y="72"/>
                    </a:lnTo>
                    <a:lnTo>
                      <a:pt x="326" y="71"/>
                    </a:lnTo>
                    <a:lnTo>
                      <a:pt x="331" y="69"/>
                    </a:lnTo>
                    <a:lnTo>
                      <a:pt x="336" y="68"/>
                    </a:lnTo>
                    <a:lnTo>
                      <a:pt x="341" y="67"/>
                    </a:lnTo>
                    <a:lnTo>
                      <a:pt x="346" y="66"/>
                    </a:lnTo>
                    <a:lnTo>
                      <a:pt x="351" y="64"/>
                    </a:lnTo>
                    <a:lnTo>
                      <a:pt x="356" y="64"/>
                    </a:lnTo>
                    <a:lnTo>
                      <a:pt x="360" y="63"/>
                    </a:lnTo>
                    <a:lnTo>
                      <a:pt x="363" y="62"/>
                    </a:lnTo>
                    <a:lnTo>
                      <a:pt x="365" y="62"/>
                    </a:lnTo>
                    <a:lnTo>
                      <a:pt x="368" y="61"/>
                    </a:lnTo>
                    <a:lnTo>
                      <a:pt x="369" y="61"/>
                    </a:lnTo>
                    <a:lnTo>
                      <a:pt x="371" y="60"/>
                    </a:lnTo>
                    <a:lnTo>
                      <a:pt x="371" y="59"/>
                    </a:lnTo>
                    <a:lnTo>
                      <a:pt x="372" y="59"/>
                    </a:lnTo>
                    <a:lnTo>
                      <a:pt x="372" y="58"/>
                    </a:lnTo>
                    <a:lnTo>
                      <a:pt x="371" y="57"/>
                    </a:lnTo>
                    <a:lnTo>
                      <a:pt x="370" y="56"/>
                    </a:lnTo>
                    <a:lnTo>
                      <a:pt x="368" y="55"/>
                    </a:lnTo>
                    <a:lnTo>
                      <a:pt x="365" y="55"/>
                    </a:lnTo>
                    <a:lnTo>
                      <a:pt x="362" y="54"/>
                    </a:lnTo>
                    <a:lnTo>
                      <a:pt x="358" y="54"/>
                    </a:lnTo>
                    <a:lnTo>
                      <a:pt x="354" y="54"/>
                    </a:lnTo>
                    <a:lnTo>
                      <a:pt x="349" y="54"/>
                    </a:lnTo>
                    <a:lnTo>
                      <a:pt x="340" y="55"/>
                    </a:lnTo>
                    <a:lnTo>
                      <a:pt x="330" y="56"/>
                    </a:lnTo>
                    <a:lnTo>
                      <a:pt x="321" y="58"/>
                    </a:lnTo>
                    <a:lnTo>
                      <a:pt x="310" y="61"/>
                    </a:lnTo>
                    <a:lnTo>
                      <a:pt x="299" y="64"/>
                    </a:lnTo>
                    <a:lnTo>
                      <a:pt x="288" y="67"/>
                    </a:lnTo>
                    <a:lnTo>
                      <a:pt x="276" y="70"/>
                    </a:lnTo>
                    <a:lnTo>
                      <a:pt x="266" y="74"/>
                    </a:lnTo>
                    <a:lnTo>
                      <a:pt x="254" y="78"/>
                    </a:lnTo>
                    <a:lnTo>
                      <a:pt x="244" y="82"/>
                    </a:lnTo>
                    <a:lnTo>
                      <a:pt x="234" y="86"/>
                    </a:lnTo>
                    <a:lnTo>
                      <a:pt x="224" y="90"/>
                    </a:lnTo>
                    <a:lnTo>
                      <a:pt x="216" y="93"/>
                    </a:lnTo>
                    <a:lnTo>
                      <a:pt x="208" y="96"/>
                    </a:lnTo>
                    <a:lnTo>
                      <a:pt x="202" y="99"/>
                    </a:lnTo>
                    <a:lnTo>
                      <a:pt x="197" y="102"/>
                    </a:lnTo>
                    <a:lnTo>
                      <a:pt x="169" y="19"/>
                    </a:lnTo>
                    <a:lnTo>
                      <a:pt x="344" y="19"/>
                    </a:lnTo>
                    <a:lnTo>
                      <a:pt x="344" y="15"/>
                    </a:lnTo>
                    <a:lnTo>
                      <a:pt x="342" y="12"/>
                    </a:lnTo>
                    <a:lnTo>
                      <a:pt x="337" y="9"/>
                    </a:lnTo>
                    <a:lnTo>
                      <a:pt x="331" y="7"/>
                    </a:lnTo>
                    <a:lnTo>
                      <a:pt x="323" y="5"/>
                    </a:lnTo>
                    <a:lnTo>
                      <a:pt x="314" y="3"/>
                    </a:lnTo>
                    <a:lnTo>
                      <a:pt x="305" y="3"/>
                    </a:lnTo>
                    <a:lnTo>
                      <a:pt x="295" y="2"/>
                    </a:lnTo>
                    <a:lnTo>
                      <a:pt x="285" y="1"/>
                    </a:lnTo>
                    <a:lnTo>
                      <a:pt x="275" y="0"/>
                    </a:lnTo>
                    <a:lnTo>
                      <a:pt x="265" y="0"/>
                    </a:lnTo>
                    <a:lnTo>
                      <a:pt x="256" y="0"/>
                    </a:lnTo>
                    <a:lnTo>
                      <a:pt x="249" y="0"/>
                    </a:lnTo>
                    <a:lnTo>
                      <a:pt x="243" y="0"/>
                    </a:lnTo>
                    <a:lnTo>
                      <a:pt x="239" y="0"/>
                    </a:lnTo>
                    <a:lnTo>
                      <a:pt x="237" y="0"/>
                    </a:lnTo>
                    <a:lnTo>
                      <a:pt x="47" y="0"/>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0" name="Freeform 13"/>
              <p:cNvSpPr>
                <a:spLocks/>
              </p:cNvSpPr>
              <p:nvPr/>
            </p:nvSpPr>
            <p:spPr bwMode="auto">
              <a:xfrm>
                <a:off x="945" y="398"/>
                <a:ext cx="112" cy="108"/>
              </a:xfrm>
              <a:custGeom>
                <a:avLst/>
                <a:gdLst>
                  <a:gd name="T0" fmla="*/ 31 w 113"/>
                  <a:gd name="T1" fmla="*/ 150 h 107"/>
                  <a:gd name="T2" fmla="*/ 15 w 113"/>
                  <a:gd name="T3" fmla="*/ 146 h 107"/>
                  <a:gd name="T4" fmla="*/ 4 w 113"/>
                  <a:gd name="T5" fmla="*/ 137 h 107"/>
                  <a:gd name="T6" fmla="*/ 0 w 113"/>
                  <a:gd name="T7" fmla="*/ 123 h 107"/>
                  <a:gd name="T8" fmla="*/ 3 w 113"/>
                  <a:gd name="T9" fmla="*/ 107 h 107"/>
                  <a:gd name="T10" fmla="*/ 6 w 113"/>
                  <a:gd name="T11" fmla="*/ 48 h 107"/>
                  <a:gd name="T12" fmla="*/ 9 w 113"/>
                  <a:gd name="T13" fmla="*/ 35 h 107"/>
                  <a:gd name="T14" fmla="*/ 11 w 113"/>
                  <a:gd name="T15" fmla="*/ 24 h 107"/>
                  <a:gd name="T16" fmla="*/ 13 w 113"/>
                  <a:gd name="T17" fmla="*/ 15 h 107"/>
                  <a:gd name="T18" fmla="*/ 15 w 113"/>
                  <a:gd name="T19" fmla="*/ 8 h 107"/>
                  <a:gd name="T20" fmla="*/ 16 w 113"/>
                  <a:gd name="T21" fmla="*/ 3 h 107"/>
                  <a:gd name="T22" fmla="*/ 17 w 113"/>
                  <a:gd name="T23" fmla="*/ 0 h 107"/>
                  <a:gd name="T24" fmla="*/ 40 w 113"/>
                  <a:gd name="T25" fmla="*/ 0 h 107"/>
                  <a:gd name="T26" fmla="*/ 40 w 113"/>
                  <a:gd name="T27" fmla="*/ 3 h 107"/>
                  <a:gd name="T28" fmla="*/ 38 w 113"/>
                  <a:gd name="T29" fmla="*/ 10 h 107"/>
                  <a:gd name="T30" fmla="*/ 36 w 113"/>
                  <a:gd name="T31" fmla="*/ 20 h 107"/>
                  <a:gd name="T32" fmla="*/ 33 w 113"/>
                  <a:gd name="T33" fmla="*/ 33 h 107"/>
                  <a:gd name="T34" fmla="*/ 30 w 113"/>
                  <a:gd name="T35" fmla="*/ 44 h 107"/>
                  <a:gd name="T36" fmla="*/ 28 w 113"/>
                  <a:gd name="T37" fmla="*/ 98 h 107"/>
                  <a:gd name="T38" fmla="*/ 27 w 113"/>
                  <a:gd name="T39" fmla="*/ 106 h 107"/>
                  <a:gd name="T40" fmla="*/ 26 w 113"/>
                  <a:gd name="T41" fmla="*/ 108 h 107"/>
                  <a:gd name="T42" fmla="*/ 25 w 113"/>
                  <a:gd name="T43" fmla="*/ 118 h 107"/>
                  <a:gd name="T44" fmla="*/ 27 w 113"/>
                  <a:gd name="T45" fmla="*/ 127 h 107"/>
                  <a:gd name="T46" fmla="*/ 34 w 113"/>
                  <a:gd name="T47" fmla="*/ 132 h 107"/>
                  <a:gd name="T48" fmla="*/ 44 w 113"/>
                  <a:gd name="T49" fmla="*/ 133 h 107"/>
                  <a:gd name="T50" fmla="*/ 56 w 113"/>
                  <a:gd name="T51" fmla="*/ 132 h 107"/>
                  <a:gd name="T52" fmla="*/ 56 w 113"/>
                  <a:gd name="T53" fmla="*/ 127 h 107"/>
                  <a:gd name="T54" fmla="*/ 56 w 113"/>
                  <a:gd name="T55" fmla="*/ 118 h 107"/>
                  <a:gd name="T56" fmla="*/ 56 w 113"/>
                  <a:gd name="T57" fmla="*/ 108 h 107"/>
                  <a:gd name="T58" fmla="*/ 56 w 113"/>
                  <a:gd name="T59" fmla="*/ 102 h 107"/>
                  <a:gd name="T60" fmla="*/ 56 w 113"/>
                  <a:gd name="T61" fmla="*/ 50 h 107"/>
                  <a:gd name="T62" fmla="*/ 56 w 113"/>
                  <a:gd name="T63" fmla="*/ 39 h 107"/>
                  <a:gd name="T64" fmla="*/ 56 w 113"/>
                  <a:gd name="T65" fmla="*/ 28 h 107"/>
                  <a:gd name="T66" fmla="*/ 56 w 113"/>
                  <a:gd name="T67" fmla="*/ 18 h 107"/>
                  <a:gd name="T68" fmla="*/ 56 w 113"/>
                  <a:gd name="T69" fmla="*/ 9 h 107"/>
                  <a:gd name="T70" fmla="*/ 56 w 113"/>
                  <a:gd name="T71" fmla="*/ 2 h 107"/>
                  <a:gd name="T72" fmla="*/ 56 w 113"/>
                  <a:gd name="T73" fmla="*/ 0 h 107"/>
                  <a:gd name="T74" fmla="*/ 65 w 113"/>
                  <a:gd name="T75" fmla="*/ 12 h 107"/>
                  <a:gd name="T76" fmla="*/ 62 w 113"/>
                  <a:gd name="T77" fmla="*/ 27 h 107"/>
                  <a:gd name="T78" fmla="*/ 61 w 113"/>
                  <a:gd name="T79" fmla="*/ 33 h 107"/>
                  <a:gd name="T80" fmla="*/ 60 w 113"/>
                  <a:gd name="T81" fmla="*/ 35 h 107"/>
                  <a:gd name="T82" fmla="*/ 60 w 113"/>
                  <a:gd name="T83" fmla="*/ 37 h 107"/>
                  <a:gd name="T84" fmla="*/ 58 w 113"/>
                  <a:gd name="T85" fmla="*/ 44 h 107"/>
                  <a:gd name="T86" fmla="*/ 56 w 113"/>
                  <a:gd name="T87" fmla="*/ 103 h 107"/>
                  <a:gd name="T88" fmla="*/ 56 w 113"/>
                  <a:gd name="T89" fmla="*/ 119 h 107"/>
                  <a:gd name="T90" fmla="*/ 56 w 113"/>
                  <a:gd name="T91" fmla="*/ 127 h 107"/>
                  <a:gd name="T92" fmla="*/ 56 w 113"/>
                  <a:gd name="T93" fmla="*/ 134 h 107"/>
                  <a:gd name="T94" fmla="*/ 56 w 113"/>
                  <a:gd name="T95" fmla="*/ 139 h 107"/>
                  <a:gd name="T96" fmla="*/ 56 w 113"/>
                  <a:gd name="T97" fmla="*/ 143 h 107"/>
                  <a:gd name="T98" fmla="*/ 56 w 113"/>
                  <a:gd name="T99" fmla="*/ 147 h 107"/>
                  <a:gd name="T100" fmla="*/ 56 w 113"/>
                  <a:gd name="T101" fmla="*/ 149 h 107"/>
                  <a:gd name="T102" fmla="*/ 46 w 113"/>
                  <a:gd name="T103" fmla="*/ 150 h 1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 h="107">
                    <a:moveTo>
                      <a:pt x="41" y="106"/>
                    </a:moveTo>
                    <a:lnTo>
                      <a:pt x="31" y="106"/>
                    </a:lnTo>
                    <a:lnTo>
                      <a:pt x="22" y="104"/>
                    </a:lnTo>
                    <a:lnTo>
                      <a:pt x="15" y="102"/>
                    </a:lnTo>
                    <a:lnTo>
                      <a:pt x="8" y="98"/>
                    </a:lnTo>
                    <a:lnTo>
                      <a:pt x="4" y="93"/>
                    </a:lnTo>
                    <a:lnTo>
                      <a:pt x="1" y="87"/>
                    </a:lnTo>
                    <a:lnTo>
                      <a:pt x="0" y="79"/>
                    </a:lnTo>
                    <a:lnTo>
                      <a:pt x="1" y="70"/>
                    </a:lnTo>
                    <a:lnTo>
                      <a:pt x="3" y="63"/>
                    </a:lnTo>
                    <a:lnTo>
                      <a:pt x="5" y="55"/>
                    </a:lnTo>
                    <a:lnTo>
                      <a:pt x="6" y="48"/>
                    </a:lnTo>
                    <a:lnTo>
                      <a:pt x="7" y="42"/>
                    </a:lnTo>
                    <a:lnTo>
                      <a:pt x="9" y="35"/>
                    </a:lnTo>
                    <a:lnTo>
                      <a:pt x="10" y="30"/>
                    </a:lnTo>
                    <a:lnTo>
                      <a:pt x="11" y="24"/>
                    </a:lnTo>
                    <a:lnTo>
                      <a:pt x="12" y="19"/>
                    </a:lnTo>
                    <a:lnTo>
                      <a:pt x="13" y="15"/>
                    </a:lnTo>
                    <a:lnTo>
                      <a:pt x="14" y="11"/>
                    </a:lnTo>
                    <a:lnTo>
                      <a:pt x="15" y="8"/>
                    </a:lnTo>
                    <a:lnTo>
                      <a:pt x="16" y="5"/>
                    </a:lnTo>
                    <a:lnTo>
                      <a:pt x="16" y="3"/>
                    </a:lnTo>
                    <a:lnTo>
                      <a:pt x="17" y="2"/>
                    </a:lnTo>
                    <a:lnTo>
                      <a:pt x="17" y="0"/>
                    </a:lnTo>
                    <a:lnTo>
                      <a:pt x="40" y="0"/>
                    </a:lnTo>
                    <a:lnTo>
                      <a:pt x="40" y="1"/>
                    </a:lnTo>
                    <a:lnTo>
                      <a:pt x="40" y="3"/>
                    </a:lnTo>
                    <a:lnTo>
                      <a:pt x="39" y="6"/>
                    </a:lnTo>
                    <a:lnTo>
                      <a:pt x="38" y="10"/>
                    </a:lnTo>
                    <a:lnTo>
                      <a:pt x="37" y="15"/>
                    </a:lnTo>
                    <a:lnTo>
                      <a:pt x="36" y="20"/>
                    </a:lnTo>
                    <a:lnTo>
                      <a:pt x="35" y="27"/>
                    </a:lnTo>
                    <a:lnTo>
                      <a:pt x="33" y="33"/>
                    </a:lnTo>
                    <a:lnTo>
                      <a:pt x="32" y="38"/>
                    </a:lnTo>
                    <a:lnTo>
                      <a:pt x="30" y="44"/>
                    </a:lnTo>
                    <a:lnTo>
                      <a:pt x="29" y="50"/>
                    </a:lnTo>
                    <a:lnTo>
                      <a:pt x="28" y="54"/>
                    </a:lnTo>
                    <a:lnTo>
                      <a:pt x="27" y="58"/>
                    </a:lnTo>
                    <a:lnTo>
                      <a:pt x="27" y="62"/>
                    </a:lnTo>
                    <a:lnTo>
                      <a:pt x="26" y="63"/>
                    </a:lnTo>
                    <a:lnTo>
                      <a:pt x="26" y="64"/>
                    </a:lnTo>
                    <a:lnTo>
                      <a:pt x="25" y="69"/>
                    </a:lnTo>
                    <a:lnTo>
                      <a:pt x="25" y="74"/>
                    </a:lnTo>
                    <a:lnTo>
                      <a:pt x="26" y="79"/>
                    </a:lnTo>
                    <a:lnTo>
                      <a:pt x="27" y="83"/>
                    </a:lnTo>
                    <a:lnTo>
                      <a:pt x="30" y="86"/>
                    </a:lnTo>
                    <a:lnTo>
                      <a:pt x="34" y="88"/>
                    </a:lnTo>
                    <a:lnTo>
                      <a:pt x="38" y="89"/>
                    </a:lnTo>
                    <a:lnTo>
                      <a:pt x="44" y="89"/>
                    </a:lnTo>
                    <a:lnTo>
                      <a:pt x="51" y="89"/>
                    </a:lnTo>
                    <a:lnTo>
                      <a:pt x="56" y="88"/>
                    </a:lnTo>
                    <a:lnTo>
                      <a:pt x="61" y="86"/>
                    </a:lnTo>
                    <a:lnTo>
                      <a:pt x="65" y="83"/>
                    </a:lnTo>
                    <a:lnTo>
                      <a:pt x="68" y="79"/>
                    </a:lnTo>
                    <a:lnTo>
                      <a:pt x="71" y="74"/>
                    </a:lnTo>
                    <a:lnTo>
                      <a:pt x="73" y="69"/>
                    </a:lnTo>
                    <a:lnTo>
                      <a:pt x="74" y="64"/>
                    </a:lnTo>
                    <a:lnTo>
                      <a:pt x="75" y="62"/>
                    </a:lnTo>
                    <a:lnTo>
                      <a:pt x="76" y="58"/>
                    </a:lnTo>
                    <a:lnTo>
                      <a:pt x="76" y="54"/>
                    </a:lnTo>
                    <a:lnTo>
                      <a:pt x="78" y="50"/>
                    </a:lnTo>
                    <a:lnTo>
                      <a:pt x="78" y="45"/>
                    </a:lnTo>
                    <a:lnTo>
                      <a:pt x="80" y="39"/>
                    </a:lnTo>
                    <a:lnTo>
                      <a:pt x="81" y="34"/>
                    </a:lnTo>
                    <a:lnTo>
                      <a:pt x="82" y="28"/>
                    </a:lnTo>
                    <a:lnTo>
                      <a:pt x="83" y="23"/>
                    </a:lnTo>
                    <a:lnTo>
                      <a:pt x="84" y="18"/>
                    </a:lnTo>
                    <a:lnTo>
                      <a:pt x="86" y="13"/>
                    </a:lnTo>
                    <a:lnTo>
                      <a:pt x="87" y="9"/>
                    </a:lnTo>
                    <a:lnTo>
                      <a:pt x="87" y="5"/>
                    </a:lnTo>
                    <a:lnTo>
                      <a:pt x="88" y="2"/>
                    </a:lnTo>
                    <a:lnTo>
                      <a:pt x="89" y="0"/>
                    </a:lnTo>
                    <a:lnTo>
                      <a:pt x="112" y="0"/>
                    </a:lnTo>
                    <a:lnTo>
                      <a:pt x="109" y="12"/>
                    </a:lnTo>
                    <a:lnTo>
                      <a:pt x="107" y="20"/>
                    </a:lnTo>
                    <a:lnTo>
                      <a:pt x="106" y="27"/>
                    </a:lnTo>
                    <a:lnTo>
                      <a:pt x="105" y="31"/>
                    </a:lnTo>
                    <a:lnTo>
                      <a:pt x="105" y="33"/>
                    </a:lnTo>
                    <a:lnTo>
                      <a:pt x="104" y="35"/>
                    </a:lnTo>
                    <a:lnTo>
                      <a:pt x="104" y="36"/>
                    </a:lnTo>
                    <a:lnTo>
                      <a:pt x="104" y="37"/>
                    </a:lnTo>
                    <a:lnTo>
                      <a:pt x="103" y="40"/>
                    </a:lnTo>
                    <a:lnTo>
                      <a:pt x="102" y="44"/>
                    </a:lnTo>
                    <a:lnTo>
                      <a:pt x="101" y="50"/>
                    </a:lnTo>
                    <a:lnTo>
                      <a:pt x="99" y="59"/>
                    </a:lnTo>
                    <a:lnTo>
                      <a:pt x="97" y="70"/>
                    </a:lnTo>
                    <a:lnTo>
                      <a:pt x="95" y="75"/>
                    </a:lnTo>
                    <a:lnTo>
                      <a:pt x="94" y="79"/>
                    </a:lnTo>
                    <a:lnTo>
                      <a:pt x="92" y="83"/>
                    </a:lnTo>
                    <a:lnTo>
                      <a:pt x="90" y="87"/>
                    </a:lnTo>
                    <a:lnTo>
                      <a:pt x="87" y="90"/>
                    </a:lnTo>
                    <a:lnTo>
                      <a:pt x="84" y="93"/>
                    </a:lnTo>
                    <a:lnTo>
                      <a:pt x="81" y="95"/>
                    </a:lnTo>
                    <a:lnTo>
                      <a:pt x="77" y="98"/>
                    </a:lnTo>
                    <a:lnTo>
                      <a:pt x="74" y="99"/>
                    </a:lnTo>
                    <a:lnTo>
                      <a:pt x="70" y="102"/>
                    </a:lnTo>
                    <a:lnTo>
                      <a:pt x="65" y="103"/>
                    </a:lnTo>
                    <a:lnTo>
                      <a:pt x="61" y="104"/>
                    </a:lnTo>
                    <a:lnTo>
                      <a:pt x="56" y="105"/>
                    </a:lnTo>
                    <a:lnTo>
                      <a:pt x="52" y="106"/>
                    </a:lnTo>
                    <a:lnTo>
                      <a:pt x="46" y="106"/>
                    </a:lnTo>
                    <a:lnTo>
                      <a:pt x="41" y="106"/>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1" name="Freeform 14"/>
              <p:cNvSpPr>
                <a:spLocks/>
              </p:cNvSpPr>
              <p:nvPr/>
            </p:nvSpPr>
            <p:spPr bwMode="auto">
              <a:xfrm>
                <a:off x="1057" y="398"/>
                <a:ext cx="119" cy="108"/>
              </a:xfrm>
              <a:custGeom>
                <a:avLst/>
                <a:gdLst>
                  <a:gd name="T0" fmla="*/ 138 w 118"/>
                  <a:gd name="T1" fmla="*/ 235 h 106"/>
                  <a:gd name="T2" fmla="*/ 109 w 118"/>
                  <a:gd name="T3" fmla="*/ 235 h 106"/>
                  <a:gd name="T4" fmla="*/ 38 w 118"/>
                  <a:gd name="T5" fmla="*/ 71 h 106"/>
                  <a:gd name="T6" fmla="*/ 38 w 118"/>
                  <a:gd name="T7" fmla="*/ 71 h 106"/>
                  <a:gd name="T8" fmla="*/ 21 w 118"/>
                  <a:gd name="T9" fmla="*/ 235 h 106"/>
                  <a:gd name="T10" fmla="*/ 0 w 118"/>
                  <a:gd name="T11" fmla="*/ 235 h 106"/>
                  <a:gd name="T12" fmla="*/ 23 w 118"/>
                  <a:gd name="T13" fmla="*/ 0 h 106"/>
                  <a:gd name="T14" fmla="*/ 53 w 118"/>
                  <a:gd name="T15" fmla="*/ 0 h 106"/>
                  <a:gd name="T16" fmla="*/ 123 w 118"/>
                  <a:gd name="T17" fmla="*/ 182 h 106"/>
                  <a:gd name="T18" fmla="*/ 123 w 118"/>
                  <a:gd name="T19" fmla="*/ 182 h 106"/>
                  <a:gd name="T20" fmla="*/ 140 w 118"/>
                  <a:gd name="T21" fmla="*/ 0 h 106"/>
                  <a:gd name="T22" fmla="*/ 161 w 118"/>
                  <a:gd name="T23" fmla="*/ 0 h 106"/>
                  <a:gd name="T24" fmla="*/ 138 w 118"/>
                  <a:gd name="T25" fmla="*/ 235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8" h="106">
                    <a:moveTo>
                      <a:pt x="94" y="105"/>
                    </a:moveTo>
                    <a:lnTo>
                      <a:pt x="65" y="105"/>
                    </a:lnTo>
                    <a:lnTo>
                      <a:pt x="38" y="27"/>
                    </a:lnTo>
                    <a:lnTo>
                      <a:pt x="21" y="105"/>
                    </a:lnTo>
                    <a:lnTo>
                      <a:pt x="0" y="105"/>
                    </a:lnTo>
                    <a:lnTo>
                      <a:pt x="23" y="0"/>
                    </a:lnTo>
                    <a:lnTo>
                      <a:pt x="53" y="0"/>
                    </a:lnTo>
                    <a:lnTo>
                      <a:pt x="79" y="79"/>
                    </a:lnTo>
                    <a:lnTo>
                      <a:pt x="96" y="0"/>
                    </a:lnTo>
                    <a:lnTo>
                      <a:pt x="117" y="0"/>
                    </a:lnTo>
                    <a:lnTo>
                      <a:pt x="94"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2" name="Freeform 15"/>
              <p:cNvSpPr>
                <a:spLocks/>
              </p:cNvSpPr>
              <p:nvPr/>
            </p:nvSpPr>
            <p:spPr bwMode="auto">
              <a:xfrm>
                <a:off x="1176" y="398"/>
                <a:ext cx="46" cy="108"/>
              </a:xfrm>
              <a:custGeom>
                <a:avLst/>
                <a:gdLst>
                  <a:gd name="T0" fmla="*/ 23 w 46"/>
                  <a:gd name="T1" fmla="*/ 235 h 106"/>
                  <a:gd name="T2" fmla="*/ 0 w 46"/>
                  <a:gd name="T3" fmla="*/ 235 h 106"/>
                  <a:gd name="T4" fmla="*/ 22 w 46"/>
                  <a:gd name="T5" fmla="*/ 0 h 106"/>
                  <a:gd name="T6" fmla="*/ 45 w 46"/>
                  <a:gd name="T7" fmla="*/ 0 h 106"/>
                  <a:gd name="T8" fmla="*/ 23 w 46"/>
                  <a:gd name="T9" fmla="*/ 235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6">
                    <a:moveTo>
                      <a:pt x="23" y="105"/>
                    </a:moveTo>
                    <a:lnTo>
                      <a:pt x="0" y="105"/>
                    </a:lnTo>
                    <a:lnTo>
                      <a:pt x="22" y="0"/>
                    </a:lnTo>
                    <a:lnTo>
                      <a:pt x="45" y="0"/>
                    </a:lnTo>
                    <a:lnTo>
                      <a:pt x="23"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3" name="Freeform 16"/>
              <p:cNvSpPr>
                <a:spLocks/>
              </p:cNvSpPr>
              <p:nvPr/>
            </p:nvSpPr>
            <p:spPr bwMode="auto">
              <a:xfrm>
                <a:off x="1235" y="398"/>
                <a:ext cx="91" cy="108"/>
              </a:xfrm>
              <a:custGeom>
                <a:avLst/>
                <a:gdLst>
                  <a:gd name="T0" fmla="*/ 87 w 91"/>
                  <a:gd name="T1" fmla="*/ 17 h 106"/>
                  <a:gd name="T2" fmla="*/ 54 w 91"/>
                  <a:gd name="T3" fmla="*/ 17 h 106"/>
                  <a:gd name="T4" fmla="*/ 36 w 91"/>
                  <a:gd name="T5" fmla="*/ 235 h 106"/>
                  <a:gd name="T6" fmla="*/ 13 w 91"/>
                  <a:gd name="T7" fmla="*/ 235 h 106"/>
                  <a:gd name="T8" fmla="*/ 32 w 91"/>
                  <a:gd name="T9" fmla="*/ 17 h 106"/>
                  <a:gd name="T10" fmla="*/ 0 w 91"/>
                  <a:gd name="T11" fmla="*/ 17 h 106"/>
                  <a:gd name="T12" fmla="*/ 4 w 91"/>
                  <a:gd name="T13" fmla="*/ 0 h 106"/>
                  <a:gd name="T14" fmla="*/ 90 w 91"/>
                  <a:gd name="T15" fmla="*/ 0 h 106"/>
                  <a:gd name="T16" fmla="*/ 87 w 91"/>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 h="106">
                    <a:moveTo>
                      <a:pt x="87" y="17"/>
                    </a:moveTo>
                    <a:lnTo>
                      <a:pt x="54" y="17"/>
                    </a:lnTo>
                    <a:lnTo>
                      <a:pt x="36" y="105"/>
                    </a:lnTo>
                    <a:lnTo>
                      <a:pt x="13" y="105"/>
                    </a:lnTo>
                    <a:lnTo>
                      <a:pt x="32" y="17"/>
                    </a:lnTo>
                    <a:lnTo>
                      <a:pt x="0" y="17"/>
                    </a:lnTo>
                    <a:lnTo>
                      <a:pt x="4" y="0"/>
                    </a:lnTo>
                    <a:lnTo>
                      <a:pt x="90"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4" name="Freeform 17"/>
              <p:cNvSpPr>
                <a:spLocks/>
              </p:cNvSpPr>
              <p:nvPr/>
            </p:nvSpPr>
            <p:spPr bwMode="auto">
              <a:xfrm>
                <a:off x="1322" y="398"/>
                <a:ext cx="101" cy="108"/>
              </a:xfrm>
              <a:custGeom>
                <a:avLst/>
                <a:gdLst>
                  <a:gd name="T0" fmla="*/ 53 w 102"/>
                  <a:gd name="T1" fmla="*/ 17 h 106"/>
                  <a:gd name="T2" fmla="*/ 43 w 102"/>
                  <a:gd name="T3" fmla="*/ 17 h 106"/>
                  <a:gd name="T4" fmla="*/ 37 w 102"/>
                  <a:gd name="T5" fmla="*/ 96 h 106"/>
                  <a:gd name="T6" fmla="*/ 51 w 102"/>
                  <a:gd name="T7" fmla="*/ 96 h 106"/>
                  <a:gd name="T8" fmla="*/ 51 w 102"/>
                  <a:gd name="T9" fmla="*/ 126 h 106"/>
                  <a:gd name="T10" fmla="*/ 34 w 102"/>
                  <a:gd name="T11" fmla="*/ 126 h 106"/>
                  <a:gd name="T12" fmla="*/ 27 w 102"/>
                  <a:gd name="T13" fmla="*/ 200 h 106"/>
                  <a:gd name="T14" fmla="*/ 51 w 102"/>
                  <a:gd name="T15" fmla="*/ 200 h 106"/>
                  <a:gd name="T16" fmla="*/ 51 w 102"/>
                  <a:gd name="T17" fmla="*/ 235 h 106"/>
                  <a:gd name="T18" fmla="*/ 0 w 102"/>
                  <a:gd name="T19" fmla="*/ 235 h 106"/>
                  <a:gd name="T20" fmla="*/ 23 w 102"/>
                  <a:gd name="T21" fmla="*/ 0 h 106"/>
                  <a:gd name="T22" fmla="*/ 57 w 102"/>
                  <a:gd name="T23" fmla="*/ 0 h 106"/>
                  <a:gd name="T24" fmla="*/ 53 w 102"/>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06">
                    <a:moveTo>
                      <a:pt x="97" y="17"/>
                    </a:moveTo>
                    <a:lnTo>
                      <a:pt x="43" y="17"/>
                    </a:lnTo>
                    <a:lnTo>
                      <a:pt x="37" y="44"/>
                    </a:lnTo>
                    <a:lnTo>
                      <a:pt x="84" y="44"/>
                    </a:lnTo>
                    <a:lnTo>
                      <a:pt x="81" y="59"/>
                    </a:lnTo>
                    <a:lnTo>
                      <a:pt x="34" y="59"/>
                    </a:lnTo>
                    <a:lnTo>
                      <a:pt x="27" y="88"/>
                    </a:lnTo>
                    <a:lnTo>
                      <a:pt x="81" y="88"/>
                    </a:lnTo>
                    <a:lnTo>
                      <a:pt x="78" y="105"/>
                    </a:lnTo>
                    <a:lnTo>
                      <a:pt x="0" y="105"/>
                    </a:lnTo>
                    <a:lnTo>
                      <a:pt x="23" y="0"/>
                    </a:lnTo>
                    <a:lnTo>
                      <a:pt x="101"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5" name="Freeform 18"/>
              <p:cNvSpPr>
                <a:spLocks/>
              </p:cNvSpPr>
              <p:nvPr/>
            </p:nvSpPr>
            <p:spPr bwMode="auto">
              <a:xfrm>
                <a:off x="1428" y="398"/>
                <a:ext cx="103" cy="54"/>
              </a:xfrm>
              <a:custGeom>
                <a:avLst/>
                <a:gdLst>
                  <a:gd name="T0" fmla="*/ 0 w 103"/>
                  <a:gd name="T1" fmla="*/ 268 h 52"/>
                  <a:gd name="T2" fmla="*/ 11 w 103"/>
                  <a:gd name="T3" fmla="*/ 0 h 52"/>
                  <a:gd name="T4" fmla="*/ 63 w 103"/>
                  <a:gd name="T5" fmla="*/ 0 h 52"/>
                  <a:gd name="T6" fmla="*/ 69 w 103"/>
                  <a:gd name="T7" fmla="*/ 0 h 52"/>
                  <a:gd name="T8" fmla="*/ 74 w 103"/>
                  <a:gd name="T9" fmla="*/ 1 h 52"/>
                  <a:gd name="T10" fmla="*/ 78 w 103"/>
                  <a:gd name="T11" fmla="*/ 2 h 52"/>
                  <a:gd name="T12" fmla="*/ 83 w 103"/>
                  <a:gd name="T13" fmla="*/ 3 h 52"/>
                  <a:gd name="T14" fmla="*/ 87 w 103"/>
                  <a:gd name="T15" fmla="*/ 5 h 52"/>
                  <a:gd name="T16" fmla="*/ 90 w 103"/>
                  <a:gd name="T17" fmla="*/ 8 h 52"/>
                  <a:gd name="T18" fmla="*/ 93 w 103"/>
                  <a:gd name="T19" fmla="*/ 10 h 52"/>
                  <a:gd name="T20" fmla="*/ 96 w 103"/>
                  <a:gd name="T21" fmla="*/ 80 h 52"/>
                  <a:gd name="T22" fmla="*/ 98 w 103"/>
                  <a:gd name="T23" fmla="*/ 92 h 52"/>
                  <a:gd name="T24" fmla="*/ 100 w 103"/>
                  <a:gd name="T25" fmla="*/ 104 h 52"/>
                  <a:gd name="T26" fmla="*/ 101 w 103"/>
                  <a:gd name="T27" fmla="*/ 120 h 52"/>
                  <a:gd name="T28" fmla="*/ 102 w 103"/>
                  <a:gd name="T29" fmla="*/ 140 h 52"/>
                  <a:gd name="T30" fmla="*/ 102 w 103"/>
                  <a:gd name="T31" fmla="*/ 169 h 52"/>
                  <a:gd name="T32" fmla="*/ 102 w 103"/>
                  <a:gd name="T33" fmla="*/ 197 h 52"/>
                  <a:gd name="T34" fmla="*/ 102 w 103"/>
                  <a:gd name="T35" fmla="*/ 223 h 52"/>
                  <a:gd name="T36" fmla="*/ 101 w 103"/>
                  <a:gd name="T37" fmla="*/ 241 h 52"/>
                  <a:gd name="T38" fmla="*/ 100 w 103"/>
                  <a:gd name="T39" fmla="*/ 268 h 52"/>
                  <a:gd name="T40" fmla="*/ 77 w 103"/>
                  <a:gd name="T41" fmla="*/ 268 h 52"/>
                  <a:gd name="T42" fmla="*/ 78 w 103"/>
                  <a:gd name="T43" fmla="*/ 260 h 52"/>
                  <a:gd name="T44" fmla="*/ 78 w 103"/>
                  <a:gd name="T45" fmla="*/ 241 h 52"/>
                  <a:gd name="T46" fmla="*/ 79 w 103"/>
                  <a:gd name="T47" fmla="*/ 215 h 52"/>
                  <a:gd name="T48" fmla="*/ 79 w 103"/>
                  <a:gd name="T49" fmla="*/ 183 h 52"/>
                  <a:gd name="T50" fmla="*/ 77 w 103"/>
                  <a:gd name="T51" fmla="*/ 145 h 52"/>
                  <a:gd name="T52" fmla="*/ 75 w 103"/>
                  <a:gd name="T53" fmla="*/ 125 h 52"/>
                  <a:gd name="T54" fmla="*/ 72 w 103"/>
                  <a:gd name="T55" fmla="*/ 108 h 52"/>
                  <a:gd name="T56" fmla="*/ 67 w 103"/>
                  <a:gd name="T57" fmla="*/ 96 h 52"/>
                  <a:gd name="T58" fmla="*/ 62 w 103"/>
                  <a:gd name="T59" fmla="*/ 89 h 52"/>
                  <a:gd name="T60" fmla="*/ 55 w 103"/>
                  <a:gd name="T61" fmla="*/ 89 h 52"/>
                  <a:gd name="T62" fmla="*/ 31 w 103"/>
                  <a:gd name="T63" fmla="*/ 89 h 52"/>
                  <a:gd name="T64" fmla="*/ 24 w 103"/>
                  <a:gd name="T65" fmla="*/ 268 h 52"/>
                  <a:gd name="T66" fmla="*/ 0 w 103"/>
                  <a:gd name="T67" fmla="*/ 268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3" h="52">
                    <a:moveTo>
                      <a:pt x="0" y="51"/>
                    </a:moveTo>
                    <a:lnTo>
                      <a:pt x="11" y="0"/>
                    </a:lnTo>
                    <a:lnTo>
                      <a:pt x="63" y="0"/>
                    </a:lnTo>
                    <a:lnTo>
                      <a:pt x="69" y="0"/>
                    </a:lnTo>
                    <a:lnTo>
                      <a:pt x="74" y="1"/>
                    </a:lnTo>
                    <a:lnTo>
                      <a:pt x="78" y="2"/>
                    </a:lnTo>
                    <a:lnTo>
                      <a:pt x="83" y="3"/>
                    </a:lnTo>
                    <a:lnTo>
                      <a:pt x="87" y="5"/>
                    </a:lnTo>
                    <a:lnTo>
                      <a:pt x="90" y="8"/>
                    </a:lnTo>
                    <a:lnTo>
                      <a:pt x="93" y="10"/>
                    </a:lnTo>
                    <a:lnTo>
                      <a:pt x="96" y="13"/>
                    </a:lnTo>
                    <a:lnTo>
                      <a:pt x="98" y="17"/>
                    </a:lnTo>
                    <a:lnTo>
                      <a:pt x="100" y="20"/>
                    </a:lnTo>
                    <a:lnTo>
                      <a:pt x="101" y="24"/>
                    </a:lnTo>
                    <a:lnTo>
                      <a:pt x="102" y="28"/>
                    </a:lnTo>
                    <a:lnTo>
                      <a:pt x="102" y="33"/>
                    </a:lnTo>
                    <a:lnTo>
                      <a:pt x="102" y="37"/>
                    </a:lnTo>
                    <a:lnTo>
                      <a:pt x="102" y="42"/>
                    </a:lnTo>
                    <a:lnTo>
                      <a:pt x="101" y="46"/>
                    </a:lnTo>
                    <a:lnTo>
                      <a:pt x="100" y="51"/>
                    </a:lnTo>
                    <a:lnTo>
                      <a:pt x="77" y="51"/>
                    </a:lnTo>
                    <a:lnTo>
                      <a:pt x="78" y="50"/>
                    </a:lnTo>
                    <a:lnTo>
                      <a:pt x="78" y="46"/>
                    </a:lnTo>
                    <a:lnTo>
                      <a:pt x="79" y="40"/>
                    </a:lnTo>
                    <a:lnTo>
                      <a:pt x="79" y="35"/>
                    </a:lnTo>
                    <a:lnTo>
                      <a:pt x="77" y="29"/>
                    </a:lnTo>
                    <a:lnTo>
                      <a:pt x="75" y="25"/>
                    </a:lnTo>
                    <a:lnTo>
                      <a:pt x="72" y="21"/>
                    </a:lnTo>
                    <a:lnTo>
                      <a:pt x="67" y="18"/>
                    </a:lnTo>
                    <a:lnTo>
                      <a:pt x="62" y="16"/>
                    </a:lnTo>
                    <a:lnTo>
                      <a:pt x="55" y="16"/>
                    </a:lnTo>
                    <a:lnTo>
                      <a:pt x="31" y="16"/>
                    </a:lnTo>
                    <a:lnTo>
                      <a:pt x="24" y="51"/>
                    </a:lnTo>
                    <a:lnTo>
                      <a:pt x="0" y="51"/>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6" name="Freeform 19"/>
              <p:cNvSpPr>
                <a:spLocks/>
              </p:cNvSpPr>
              <p:nvPr/>
            </p:nvSpPr>
            <p:spPr bwMode="auto">
              <a:xfrm>
                <a:off x="1418" y="452"/>
                <a:ext cx="111" cy="54"/>
              </a:xfrm>
              <a:custGeom>
                <a:avLst/>
                <a:gdLst>
                  <a:gd name="T0" fmla="*/ 11 w 111"/>
                  <a:gd name="T1" fmla="*/ 0 h 53"/>
                  <a:gd name="T2" fmla="*/ 0 w 111"/>
                  <a:gd name="T3" fmla="*/ 112 h 53"/>
                  <a:gd name="T4" fmla="*/ 47 w 111"/>
                  <a:gd name="T5" fmla="*/ 112 h 53"/>
                  <a:gd name="T6" fmla="*/ 53 w 111"/>
                  <a:gd name="T7" fmla="*/ 110 h 53"/>
                  <a:gd name="T8" fmla="*/ 58 w 111"/>
                  <a:gd name="T9" fmla="*/ 110 h 53"/>
                  <a:gd name="T10" fmla="*/ 63 w 111"/>
                  <a:gd name="T11" fmla="*/ 108 h 53"/>
                  <a:gd name="T12" fmla="*/ 69 w 111"/>
                  <a:gd name="T13" fmla="*/ 104 h 53"/>
                  <a:gd name="T14" fmla="*/ 74 w 111"/>
                  <a:gd name="T15" fmla="*/ 100 h 53"/>
                  <a:gd name="T16" fmla="*/ 79 w 111"/>
                  <a:gd name="T17" fmla="*/ 96 h 53"/>
                  <a:gd name="T18" fmla="*/ 83 w 111"/>
                  <a:gd name="T19" fmla="*/ 90 h 53"/>
                  <a:gd name="T20" fmla="*/ 88 w 111"/>
                  <a:gd name="T21" fmla="*/ 84 h 53"/>
                  <a:gd name="T22" fmla="*/ 92 w 111"/>
                  <a:gd name="T23" fmla="*/ 78 h 53"/>
                  <a:gd name="T24" fmla="*/ 95 w 111"/>
                  <a:gd name="T25" fmla="*/ 74 h 53"/>
                  <a:gd name="T26" fmla="*/ 99 w 111"/>
                  <a:gd name="T27" fmla="*/ 25 h 53"/>
                  <a:gd name="T28" fmla="*/ 102 w 111"/>
                  <a:gd name="T29" fmla="*/ 20 h 53"/>
                  <a:gd name="T30" fmla="*/ 105 w 111"/>
                  <a:gd name="T31" fmla="*/ 15 h 53"/>
                  <a:gd name="T32" fmla="*/ 107 w 111"/>
                  <a:gd name="T33" fmla="*/ 8 h 53"/>
                  <a:gd name="T34" fmla="*/ 110 w 111"/>
                  <a:gd name="T35" fmla="*/ 2 h 53"/>
                  <a:gd name="T36" fmla="*/ 110 w 111"/>
                  <a:gd name="T37" fmla="*/ 0 h 53"/>
                  <a:gd name="T38" fmla="*/ 87 w 111"/>
                  <a:gd name="T39" fmla="*/ 0 h 53"/>
                  <a:gd name="T40" fmla="*/ 86 w 111"/>
                  <a:gd name="T41" fmla="*/ 3 h 53"/>
                  <a:gd name="T42" fmla="*/ 85 w 111"/>
                  <a:gd name="T43" fmla="*/ 7 h 53"/>
                  <a:gd name="T44" fmla="*/ 83 w 111"/>
                  <a:gd name="T45" fmla="*/ 11 h 53"/>
                  <a:gd name="T46" fmla="*/ 82 w 111"/>
                  <a:gd name="T47" fmla="*/ 15 h 53"/>
                  <a:gd name="T48" fmla="*/ 79 w 111"/>
                  <a:gd name="T49" fmla="*/ 18 h 53"/>
                  <a:gd name="T50" fmla="*/ 77 w 111"/>
                  <a:gd name="T51" fmla="*/ 21 h 53"/>
                  <a:gd name="T52" fmla="*/ 74 w 111"/>
                  <a:gd name="T53" fmla="*/ 24 h 53"/>
                  <a:gd name="T54" fmla="*/ 71 w 111"/>
                  <a:gd name="T55" fmla="*/ 26 h 53"/>
                  <a:gd name="T56" fmla="*/ 68 w 111"/>
                  <a:gd name="T57" fmla="*/ 72 h 53"/>
                  <a:gd name="T58" fmla="*/ 65 w 111"/>
                  <a:gd name="T59" fmla="*/ 75 h 53"/>
                  <a:gd name="T60" fmla="*/ 61 w 111"/>
                  <a:gd name="T61" fmla="*/ 76 h 53"/>
                  <a:gd name="T62" fmla="*/ 57 w 111"/>
                  <a:gd name="T63" fmla="*/ 77 h 53"/>
                  <a:gd name="T64" fmla="*/ 52 w 111"/>
                  <a:gd name="T65" fmla="*/ 79 h 53"/>
                  <a:gd name="T66" fmla="*/ 48 w 111"/>
                  <a:gd name="T67" fmla="*/ 79 h 53"/>
                  <a:gd name="T68" fmla="*/ 43 w 111"/>
                  <a:gd name="T69" fmla="*/ 79 h 53"/>
                  <a:gd name="T70" fmla="*/ 27 w 111"/>
                  <a:gd name="T71" fmla="*/ 79 h 53"/>
                  <a:gd name="T72" fmla="*/ 34 w 111"/>
                  <a:gd name="T73" fmla="*/ 0 h 53"/>
                  <a:gd name="T74" fmla="*/ 11 w 111"/>
                  <a:gd name="T75" fmla="*/ 0 h 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53">
                    <a:moveTo>
                      <a:pt x="11" y="0"/>
                    </a:moveTo>
                    <a:lnTo>
                      <a:pt x="0" y="52"/>
                    </a:lnTo>
                    <a:lnTo>
                      <a:pt x="47" y="52"/>
                    </a:lnTo>
                    <a:lnTo>
                      <a:pt x="53" y="51"/>
                    </a:lnTo>
                    <a:lnTo>
                      <a:pt x="58" y="51"/>
                    </a:lnTo>
                    <a:lnTo>
                      <a:pt x="63" y="50"/>
                    </a:lnTo>
                    <a:lnTo>
                      <a:pt x="69" y="48"/>
                    </a:lnTo>
                    <a:lnTo>
                      <a:pt x="74" y="46"/>
                    </a:lnTo>
                    <a:lnTo>
                      <a:pt x="79" y="44"/>
                    </a:lnTo>
                    <a:lnTo>
                      <a:pt x="83" y="41"/>
                    </a:lnTo>
                    <a:lnTo>
                      <a:pt x="88" y="38"/>
                    </a:lnTo>
                    <a:lnTo>
                      <a:pt x="92" y="34"/>
                    </a:lnTo>
                    <a:lnTo>
                      <a:pt x="95" y="30"/>
                    </a:lnTo>
                    <a:lnTo>
                      <a:pt x="99" y="25"/>
                    </a:lnTo>
                    <a:lnTo>
                      <a:pt x="102" y="20"/>
                    </a:lnTo>
                    <a:lnTo>
                      <a:pt x="105" y="15"/>
                    </a:lnTo>
                    <a:lnTo>
                      <a:pt x="107" y="8"/>
                    </a:lnTo>
                    <a:lnTo>
                      <a:pt x="110" y="2"/>
                    </a:lnTo>
                    <a:lnTo>
                      <a:pt x="110" y="0"/>
                    </a:lnTo>
                    <a:lnTo>
                      <a:pt x="87" y="0"/>
                    </a:lnTo>
                    <a:lnTo>
                      <a:pt x="86" y="3"/>
                    </a:lnTo>
                    <a:lnTo>
                      <a:pt x="85" y="7"/>
                    </a:lnTo>
                    <a:lnTo>
                      <a:pt x="83" y="11"/>
                    </a:lnTo>
                    <a:lnTo>
                      <a:pt x="82" y="15"/>
                    </a:lnTo>
                    <a:lnTo>
                      <a:pt x="79" y="18"/>
                    </a:lnTo>
                    <a:lnTo>
                      <a:pt x="77" y="21"/>
                    </a:lnTo>
                    <a:lnTo>
                      <a:pt x="74" y="24"/>
                    </a:lnTo>
                    <a:lnTo>
                      <a:pt x="71" y="26"/>
                    </a:lnTo>
                    <a:lnTo>
                      <a:pt x="68" y="28"/>
                    </a:lnTo>
                    <a:lnTo>
                      <a:pt x="65" y="31"/>
                    </a:lnTo>
                    <a:lnTo>
                      <a:pt x="61" y="32"/>
                    </a:lnTo>
                    <a:lnTo>
                      <a:pt x="57" y="33"/>
                    </a:lnTo>
                    <a:lnTo>
                      <a:pt x="52" y="35"/>
                    </a:lnTo>
                    <a:lnTo>
                      <a:pt x="48" y="35"/>
                    </a:lnTo>
                    <a:lnTo>
                      <a:pt x="43" y="35"/>
                    </a:lnTo>
                    <a:lnTo>
                      <a:pt x="27" y="35"/>
                    </a:lnTo>
                    <a:lnTo>
                      <a:pt x="34" y="0"/>
                    </a:lnTo>
                    <a:lnTo>
                      <a:pt x="1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7" name="Freeform 20"/>
              <p:cNvSpPr>
                <a:spLocks/>
              </p:cNvSpPr>
              <p:nvPr/>
            </p:nvSpPr>
            <p:spPr bwMode="auto">
              <a:xfrm>
                <a:off x="1560" y="398"/>
                <a:ext cx="92" cy="108"/>
              </a:xfrm>
              <a:custGeom>
                <a:avLst/>
                <a:gdLst>
                  <a:gd name="T0" fmla="*/ 129 w 91"/>
                  <a:gd name="T1" fmla="*/ 17 h 106"/>
                  <a:gd name="T2" fmla="*/ 125 w 91"/>
                  <a:gd name="T3" fmla="*/ 17 h 106"/>
                  <a:gd name="T4" fmla="*/ 117 w 91"/>
                  <a:gd name="T5" fmla="*/ 17 h 106"/>
                  <a:gd name="T6" fmla="*/ 109 w 91"/>
                  <a:gd name="T7" fmla="*/ 17 h 106"/>
                  <a:gd name="T8" fmla="*/ 101 w 91"/>
                  <a:gd name="T9" fmla="*/ 17 h 106"/>
                  <a:gd name="T10" fmla="*/ 94 w 91"/>
                  <a:gd name="T11" fmla="*/ 18 h 106"/>
                  <a:gd name="T12" fmla="*/ 45 w 91"/>
                  <a:gd name="T13" fmla="*/ 19 h 106"/>
                  <a:gd name="T14" fmla="*/ 43 w 91"/>
                  <a:gd name="T15" fmla="*/ 23 h 106"/>
                  <a:gd name="T16" fmla="*/ 42 w 91"/>
                  <a:gd name="T17" fmla="*/ 71 h 106"/>
                  <a:gd name="T18" fmla="*/ 45 w 91"/>
                  <a:gd name="T19" fmla="*/ 78 h 106"/>
                  <a:gd name="T20" fmla="*/ 94 w 91"/>
                  <a:gd name="T21" fmla="*/ 86 h 106"/>
                  <a:gd name="T22" fmla="*/ 101 w 91"/>
                  <a:gd name="T23" fmla="*/ 98 h 106"/>
                  <a:gd name="T24" fmla="*/ 109 w 91"/>
                  <a:gd name="T25" fmla="*/ 112 h 106"/>
                  <a:gd name="T26" fmla="*/ 116 w 91"/>
                  <a:gd name="T27" fmla="*/ 126 h 106"/>
                  <a:gd name="T28" fmla="*/ 122 w 91"/>
                  <a:gd name="T29" fmla="*/ 146 h 106"/>
                  <a:gd name="T30" fmla="*/ 124 w 91"/>
                  <a:gd name="T31" fmla="*/ 170 h 106"/>
                  <a:gd name="T32" fmla="*/ 122 w 91"/>
                  <a:gd name="T33" fmla="*/ 195 h 106"/>
                  <a:gd name="T34" fmla="*/ 116 w 91"/>
                  <a:gd name="T35" fmla="*/ 212 h 106"/>
                  <a:gd name="T36" fmla="*/ 106 w 91"/>
                  <a:gd name="T37" fmla="*/ 227 h 106"/>
                  <a:gd name="T38" fmla="*/ 90 w 91"/>
                  <a:gd name="T39" fmla="*/ 232 h 106"/>
                  <a:gd name="T40" fmla="*/ 0 w 91"/>
                  <a:gd name="T41" fmla="*/ 235 h 106"/>
                  <a:gd name="T42" fmla="*/ 32 w 91"/>
                  <a:gd name="T43" fmla="*/ 200 h 106"/>
                  <a:gd name="T44" fmla="*/ 39 w 91"/>
                  <a:gd name="T45" fmla="*/ 200 h 106"/>
                  <a:gd name="T46" fmla="*/ 90 w 91"/>
                  <a:gd name="T47" fmla="*/ 199 h 106"/>
                  <a:gd name="T48" fmla="*/ 95 w 91"/>
                  <a:gd name="T49" fmla="*/ 195 h 106"/>
                  <a:gd name="T50" fmla="*/ 98 w 91"/>
                  <a:gd name="T51" fmla="*/ 185 h 106"/>
                  <a:gd name="T52" fmla="*/ 97 w 91"/>
                  <a:gd name="T53" fmla="*/ 167 h 106"/>
                  <a:gd name="T54" fmla="*/ 93 w 91"/>
                  <a:gd name="T55" fmla="*/ 152 h 106"/>
                  <a:gd name="T56" fmla="*/ 42 w 91"/>
                  <a:gd name="T57" fmla="*/ 132 h 106"/>
                  <a:gd name="T58" fmla="*/ 35 w 91"/>
                  <a:gd name="T59" fmla="*/ 120 h 106"/>
                  <a:gd name="T60" fmla="*/ 27 w 91"/>
                  <a:gd name="T61" fmla="*/ 106 h 106"/>
                  <a:gd name="T62" fmla="*/ 21 w 91"/>
                  <a:gd name="T63" fmla="*/ 92 h 106"/>
                  <a:gd name="T64" fmla="*/ 17 w 91"/>
                  <a:gd name="T65" fmla="*/ 78 h 106"/>
                  <a:gd name="T66" fmla="*/ 16 w 91"/>
                  <a:gd name="T67" fmla="*/ 25 h 106"/>
                  <a:gd name="T68" fmla="*/ 20 w 91"/>
                  <a:gd name="T69" fmla="*/ 14 h 106"/>
                  <a:gd name="T70" fmla="*/ 28 w 91"/>
                  <a:gd name="T71" fmla="*/ 7 h 106"/>
                  <a:gd name="T72" fmla="*/ 41 w 91"/>
                  <a:gd name="T73" fmla="*/ 2 h 106"/>
                  <a:gd name="T74" fmla="*/ 103 w 91"/>
                  <a:gd name="T75" fmla="*/ 0 h 106"/>
                  <a:gd name="T76" fmla="*/ 108 w 91"/>
                  <a:gd name="T77" fmla="*/ 0 h 106"/>
                  <a:gd name="T78" fmla="*/ 118 w 91"/>
                  <a:gd name="T79" fmla="*/ 0 h 106"/>
                  <a:gd name="T80" fmla="*/ 129 w 91"/>
                  <a:gd name="T81" fmla="*/ 0 h 106"/>
                  <a:gd name="T82" fmla="*/ 134 w 91"/>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1" h="106">
                    <a:moveTo>
                      <a:pt x="86" y="17"/>
                    </a:moveTo>
                    <a:lnTo>
                      <a:pt x="85" y="17"/>
                    </a:lnTo>
                    <a:lnTo>
                      <a:pt x="83" y="17"/>
                    </a:lnTo>
                    <a:lnTo>
                      <a:pt x="81" y="17"/>
                    </a:lnTo>
                    <a:lnTo>
                      <a:pt x="77" y="17"/>
                    </a:lnTo>
                    <a:lnTo>
                      <a:pt x="73" y="17"/>
                    </a:lnTo>
                    <a:lnTo>
                      <a:pt x="69" y="17"/>
                    </a:lnTo>
                    <a:lnTo>
                      <a:pt x="65" y="17"/>
                    </a:lnTo>
                    <a:lnTo>
                      <a:pt x="62" y="17"/>
                    </a:lnTo>
                    <a:lnTo>
                      <a:pt x="57" y="17"/>
                    </a:lnTo>
                    <a:lnTo>
                      <a:pt x="53" y="17"/>
                    </a:lnTo>
                    <a:lnTo>
                      <a:pt x="50" y="18"/>
                    </a:lnTo>
                    <a:lnTo>
                      <a:pt x="47" y="19"/>
                    </a:lnTo>
                    <a:lnTo>
                      <a:pt x="45" y="19"/>
                    </a:lnTo>
                    <a:lnTo>
                      <a:pt x="44" y="21"/>
                    </a:lnTo>
                    <a:lnTo>
                      <a:pt x="43" y="23"/>
                    </a:lnTo>
                    <a:lnTo>
                      <a:pt x="42" y="24"/>
                    </a:lnTo>
                    <a:lnTo>
                      <a:pt x="42" y="27"/>
                    </a:lnTo>
                    <a:lnTo>
                      <a:pt x="43" y="30"/>
                    </a:lnTo>
                    <a:lnTo>
                      <a:pt x="45" y="34"/>
                    </a:lnTo>
                    <a:lnTo>
                      <a:pt x="47" y="36"/>
                    </a:lnTo>
                    <a:lnTo>
                      <a:pt x="50" y="39"/>
                    </a:lnTo>
                    <a:lnTo>
                      <a:pt x="53" y="42"/>
                    </a:lnTo>
                    <a:lnTo>
                      <a:pt x="57" y="45"/>
                    </a:lnTo>
                    <a:lnTo>
                      <a:pt x="61" y="49"/>
                    </a:lnTo>
                    <a:lnTo>
                      <a:pt x="65" y="52"/>
                    </a:lnTo>
                    <a:lnTo>
                      <a:pt x="69" y="55"/>
                    </a:lnTo>
                    <a:lnTo>
                      <a:pt x="72" y="59"/>
                    </a:lnTo>
                    <a:lnTo>
                      <a:pt x="75" y="63"/>
                    </a:lnTo>
                    <a:lnTo>
                      <a:pt x="78" y="67"/>
                    </a:lnTo>
                    <a:lnTo>
                      <a:pt x="79" y="71"/>
                    </a:lnTo>
                    <a:lnTo>
                      <a:pt x="80" y="75"/>
                    </a:lnTo>
                    <a:lnTo>
                      <a:pt x="80" y="80"/>
                    </a:lnTo>
                    <a:lnTo>
                      <a:pt x="78" y="85"/>
                    </a:lnTo>
                    <a:lnTo>
                      <a:pt x="76" y="90"/>
                    </a:lnTo>
                    <a:lnTo>
                      <a:pt x="72" y="94"/>
                    </a:lnTo>
                    <a:lnTo>
                      <a:pt x="68" y="98"/>
                    </a:lnTo>
                    <a:lnTo>
                      <a:pt x="62" y="101"/>
                    </a:lnTo>
                    <a:lnTo>
                      <a:pt x="54" y="103"/>
                    </a:lnTo>
                    <a:lnTo>
                      <a:pt x="46" y="104"/>
                    </a:lnTo>
                    <a:lnTo>
                      <a:pt x="36" y="105"/>
                    </a:lnTo>
                    <a:lnTo>
                      <a:pt x="0" y="105"/>
                    </a:lnTo>
                    <a:lnTo>
                      <a:pt x="3" y="88"/>
                    </a:lnTo>
                    <a:lnTo>
                      <a:pt x="32" y="88"/>
                    </a:lnTo>
                    <a:lnTo>
                      <a:pt x="36" y="88"/>
                    </a:lnTo>
                    <a:lnTo>
                      <a:pt x="39" y="88"/>
                    </a:lnTo>
                    <a:lnTo>
                      <a:pt x="42" y="88"/>
                    </a:lnTo>
                    <a:lnTo>
                      <a:pt x="46" y="87"/>
                    </a:lnTo>
                    <a:lnTo>
                      <a:pt x="49" y="86"/>
                    </a:lnTo>
                    <a:lnTo>
                      <a:pt x="51" y="85"/>
                    </a:lnTo>
                    <a:lnTo>
                      <a:pt x="53" y="82"/>
                    </a:lnTo>
                    <a:lnTo>
                      <a:pt x="54" y="80"/>
                    </a:lnTo>
                    <a:lnTo>
                      <a:pt x="54" y="77"/>
                    </a:lnTo>
                    <a:lnTo>
                      <a:pt x="53" y="74"/>
                    </a:lnTo>
                    <a:lnTo>
                      <a:pt x="51" y="71"/>
                    </a:lnTo>
                    <a:lnTo>
                      <a:pt x="49" y="69"/>
                    </a:lnTo>
                    <a:lnTo>
                      <a:pt x="46" y="65"/>
                    </a:lnTo>
                    <a:lnTo>
                      <a:pt x="42" y="62"/>
                    </a:lnTo>
                    <a:lnTo>
                      <a:pt x="38" y="59"/>
                    </a:lnTo>
                    <a:lnTo>
                      <a:pt x="35" y="56"/>
                    </a:lnTo>
                    <a:lnTo>
                      <a:pt x="31" y="53"/>
                    </a:lnTo>
                    <a:lnTo>
                      <a:pt x="27" y="49"/>
                    </a:lnTo>
                    <a:lnTo>
                      <a:pt x="24" y="45"/>
                    </a:lnTo>
                    <a:lnTo>
                      <a:pt x="21" y="42"/>
                    </a:lnTo>
                    <a:lnTo>
                      <a:pt x="18" y="38"/>
                    </a:lnTo>
                    <a:lnTo>
                      <a:pt x="17" y="34"/>
                    </a:lnTo>
                    <a:lnTo>
                      <a:pt x="16" y="29"/>
                    </a:lnTo>
                    <a:lnTo>
                      <a:pt x="16" y="25"/>
                    </a:lnTo>
                    <a:lnTo>
                      <a:pt x="17" y="19"/>
                    </a:lnTo>
                    <a:lnTo>
                      <a:pt x="20" y="14"/>
                    </a:lnTo>
                    <a:lnTo>
                      <a:pt x="23" y="10"/>
                    </a:lnTo>
                    <a:lnTo>
                      <a:pt x="28" y="7"/>
                    </a:lnTo>
                    <a:lnTo>
                      <a:pt x="34" y="4"/>
                    </a:lnTo>
                    <a:lnTo>
                      <a:pt x="41" y="2"/>
                    </a:lnTo>
                    <a:lnTo>
                      <a:pt x="49" y="0"/>
                    </a:lnTo>
                    <a:lnTo>
                      <a:pt x="59" y="0"/>
                    </a:lnTo>
                    <a:lnTo>
                      <a:pt x="60" y="0"/>
                    </a:lnTo>
                    <a:lnTo>
                      <a:pt x="64" y="0"/>
                    </a:lnTo>
                    <a:lnTo>
                      <a:pt x="69" y="0"/>
                    </a:lnTo>
                    <a:lnTo>
                      <a:pt x="74" y="0"/>
                    </a:lnTo>
                    <a:lnTo>
                      <a:pt x="80" y="0"/>
                    </a:lnTo>
                    <a:lnTo>
                      <a:pt x="85" y="0"/>
                    </a:lnTo>
                    <a:lnTo>
                      <a:pt x="89" y="0"/>
                    </a:lnTo>
                    <a:lnTo>
                      <a:pt x="90" y="0"/>
                    </a:lnTo>
                    <a:lnTo>
                      <a:pt x="8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8" name="Freeform 21"/>
              <p:cNvSpPr>
                <a:spLocks/>
              </p:cNvSpPr>
              <p:nvPr/>
            </p:nvSpPr>
            <p:spPr bwMode="auto">
              <a:xfrm>
                <a:off x="1660" y="398"/>
                <a:ext cx="93" cy="108"/>
              </a:xfrm>
              <a:custGeom>
                <a:avLst/>
                <a:gdLst>
                  <a:gd name="T0" fmla="*/ 88 w 93"/>
                  <a:gd name="T1" fmla="*/ 17 h 106"/>
                  <a:gd name="T2" fmla="*/ 56 w 93"/>
                  <a:gd name="T3" fmla="*/ 17 h 106"/>
                  <a:gd name="T4" fmla="*/ 37 w 93"/>
                  <a:gd name="T5" fmla="*/ 235 h 106"/>
                  <a:gd name="T6" fmla="*/ 14 w 93"/>
                  <a:gd name="T7" fmla="*/ 235 h 106"/>
                  <a:gd name="T8" fmla="*/ 33 w 93"/>
                  <a:gd name="T9" fmla="*/ 17 h 106"/>
                  <a:gd name="T10" fmla="*/ 0 w 93"/>
                  <a:gd name="T11" fmla="*/ 17 h 106"/>
                  <a:gd name="T12" fmla="*/ 4 w 93"/>
                  <a:gd name="T13" fmla="*/ 0 h 106"/>
                  <a:gd name="T14" fmla="*/ 92 w 93"/>
                  <a:gd name="T15" fmla="*/ 0 h 106"/>
                  <a:gd name="T16" fmla="*/ 88 w 93"/>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106">
                    <a:moveTo>
                      <a:pt x="88" y="17"/>
                    </a:moveTo>
                    <a:lnTo>
                      <a:pt x="56" y="17"/>
                    </a:lnTo>
                    <a:lnTo>
                      <a:pt x="37" y="105"/>
                    </a:lnTo>
                    <a:lnTo>
                      <a:pt x="14" y="105"/>
                    </a:lnTo>
                    <a:lnTo>
                      <a:pt x="33" y="17"/>
                    </a:lnTo>
                    <a:lnTo>
                      <a:pt x="0" y="17"/>
                    </a:lnTo>
                    <a:lnTo>
                      <a:pt x="4"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9" name="Freeform 22"/>
              <p:cNvSpPr>
                <a:spLocks/>
              </p:cNvSpPr>
              <p:nvPr/>
            </p:nvSpPr>
            <p:spPr bwMode="auto">
              <a:xfrm>
                <a:off x="1716" y="398"/>
                <a:ext cx="108" cy="108"/>
              </a:xfrm>
              <a:custGeom>
                <a:avLst/>
                <a:gdLst>
                  <a:gd name="T0" fmla="*/ 37 w 108"/>
                  <a:gd name="T1" fmla="*/ 235 h 106"/>
                  <a:gd name="T2" fmla="*/ 47 w 108"/>
                  <a:gd name="T3" fmla="*/ 200 h 106"/>
                  <a:gd name="T4" fmla="*/ 81 w 108"/>
                  <a:gd name="T5" fmla="*/ 200 h 106"/>
                  <a:gd name="T6" fmla="*/ 71 w 108"/>
                  <a:gd name="T7" fmla="*/ 20 h 106"/>
                  <a:gd name="T8" fmla="*/ 24 w 108"/>
                  <a:gd name="T9" fmla="*/ 235 h 106"/>
                  <a:gd name="T10" fmla="*/ 0 w 108"/>
                  <a:gd name="T11" fmla="*/ 235 h 106"/>
                  <a:gd name="T12" fmla="*/ 62 w 108"/>
                  <a:gd name="T13" fmla="*/ 0 h 106"/>
                  <a:gd name="T14" fmla="*/ 90 w 108"/>
                  <a:gd name="T15" fmla="*/ 0 h 106"/>
                  <a:gd name="T16" fmla="*/ 107 w 108"/>
                  <a:gd name="T17" fmla="*/ 235 h 106"/>
                  <a:gd name="T18" fmla="*/ 37 w 108"/>
                  <a:gd name="T19" fmla="*/ 235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106">
                    <a:moveTo>
                      <a:pt x="37" y="105"/>
                    </a:moveTo>
                    <a:lnTo>
                      <a:pt x="47" y="88"/>
                    </a:lnTo>
                    <a:lnTo>
                      <a:pt x="81" y="88"/>
                    </a:lnTo>
                    <a:lnTo>
                      <a:pt x="71" y="20"/>
                    </a:lnTo>
                    <a:lnTo>
                      <a:pt x="24" y="105"/>
                    </a:lnTo>
                    <a:lnTo>
                      <a:pt x="0" y="105"/>
                    </a:lnTo>
                    <a:lnTo>
                      <a:pt x="62" y="0"/>
                    </a:lnTo>
                    <a:lnTo>
                      <a:pt x="90" y="0"/>
                    </a:lnTo>
                    <a:lnTo>
                      <a:pt x="107" y="105"/>
                    </a:lnTo>
                    <a:lnTo>
                      <a:pt x="37"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0" name="Freeform 23"/>
              <p:cNvSpPr>
                <a:spLocks/>
              </p:cNvSpPr>
              <p:nvPr/>
            </p:nvSpPr>
            <p:spPr bwMode="auto">
              <a:xfrm>
                <a:off x="1831" y="398"/>
                <a:ext cx="93" cy="108"/>
              </a:xfrm>
              <a:custGeom>
                <a:avLst/>
                <a:gdLst>
                  <a:gd name="T0" fmla="*/ 47 w 94"/>
                  <a:gd name="T1" fmla="*/ 17 h 106"/>
                  <a:gd name="T2" fmla="*/ 47 w 94"/>
                  <a:gd name="T3" fmla="*/ 17 h 106"/>
                  <a:gd name="T4" fmla="*/ 38 w 94"/>
                  <a:gd name="T5" fmla="*/ 235 h 106"/>
                  <a:gd name="T6" fmla="*/ 14 w 94"/>
                  <a:gd name="T7" fmla="*/ 235 h 106"/>
                  <a:gd name="T8" fmla="*/ 33 w 94"/>
                  <a:gd name="T9" fmla="*/ 17 h 106"/>
                  <a:gd name="T10" fmla="*/ 0 w 94"/>
                  <a:gd name="T11" fmla="*/ 17 h 106"/>
                  <a:gd name="T12" fmla="*/ 4 w 94"/>
                  <a:gd name="T13" fmla="*/ 0 h 106"/>
                  <a:gd name="T14" fmla="*/ 49 w 94"/>
                  <a:gd name="T15" fmla="*/ 0 h 106"/>
                  <a:gd name="T16" fmla="*/ 47 w 94"/>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 h="106">
                    <a:moveTo>
                      <a:pt x="89" y="17"/>
                    </a:moveTo>
                    <a:lnTo>
                      <a:pt x="56" y="17"/>
                    </a:lnTo>
                    <a:lnTo>
                      <a:pt x="38" y="105"/>
                    </a:lnTo>
                    <a:lnTo>
                      <a:pt x="14" y="105"/>
                    </a:lnTo>
                    <a:lnTo>
                      <a:pt x="33" y="17"/>
                    </a:lnTo>
                    <a:lnTo>
                      <a:pt x="0" y="17"/>
                    </a:lnTo>
                    <a:lnTo>
                      <a:pt x="4" y="0"/>
                    </a:lnTo>
                    <a:lnTo>
                      <a:pt x="93" y="0"/>
                    </a:lnTo>
                    <a:lnTo>
                      <a:pt x="89"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1" name="Freeform 24"/>
              <p:cNvSpPr>
                <a:spLocks/>
              </p:cNvSpPr>
              <p:nvPr/>
            </p:nvSpPr>
            <p:spPr bwMode="auto">
              <a:xfrm>
                <a:off x="1918" y="398"/>
                <a:ext cx="101" cy="108"/>
              </a:xfrm>
              <a:custGeom>
                <a:avLst/>
                <a:gdLst>
                  <a:gd name="T0" fmla="*/ 97 w 101"/>
                  <a:gd name="T1" fmla="*/ 17 h 106"/>
                  <a:gd name="T2" fmla="*/ 43 w 101"/>
                  <a:gd name="T3" fmla="*/ 17 h 106"/>
                  <a:gd name="T4" fmla="*/ 37 w 101"/>
                  <a:gd name="T5" fmla="*/ 96 h 106"/>
                  <a:gd name="T6" fmla="*/ 84 w 101"/>
                  <a:gd name="T7" fmla="*/ 96 h 106"/>
                  <a:gd name="T8" fmla="*/ 80 w 101"/>
                  <a:gd name="T9" fmla="*/ 126 h 106"/>
                  <a:gd name="T10" fmla="*/ 33 w 101"/>
                  <a:gd name="T11" fmla="*/ 126 h 106"/>
                  <a:gd name="T12" fmla="*/ 27 w 101"/>
                  <a:gd name="T13" fmla="*/ 200 h 106"/>
                  <a:gd name="T14" fmla="*/ 81 w 101"/>
                  <a:gd name="T15" fmla="*/ 200 h 106"/>
                  <a:gd name="T16" fmla="*/ 78 w 101"/>
                  <a:gd name="T17" fmla="*/ 235 h 106"/>
                  <a:gd name="T18" fmla="*/ 0 w 101"/>
                  <a:gd name="T19" fmla="*/ 235 h 106"/>
                  <a:gd name="T20" fmla="*/ 23 w 101"/>
                  <a:gd name="T21" fmla="*/ 0 h 106"/>
                  <a:gd name="T22" fmla="*/ 100 w 101"/>
                  <a:gd name="T23" fmla="*/ 0 h 106"/>
                  <a:gd name="T24" fmla="*/ 97 w 101"/>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06">
                    <a:moveTo>
                      <a:pt x="97" y="17"/>
                    </a:moveTo>
                    <a:lnTo>
                      <a:pt x="43" y="17"/>
                    </a:lnTo>
                    <a:lnTo>
                      <a:pt x="37" y="44"/>
                    </a:lnTo>
                    <a:lnTo>
                      <a:pt x="84" y="44"/>
                    </a:lnTo>
                    <a:lnTo>
                      <a:pt x="80" y="59"/>
                    </a:lnTo>
                    <a:lnTo>
                      <a:pt x="33" y="59"/>
                    </a:lnTo>
                    <a:lnTo>
                      <a:pt x="27" y="88"/>
                    </a:lnTo>
                    <a:lnTo>
                      <a:pt x="81" y="88"/>
                    </a:lnTo>
                    <a:lnTo>
                      <a:pt x="78" y="105"/>
                    </a:lnTo>
                    <a:lnTo>
                      <a:pt x="0" y="105"/>
                    </a:lnTo>
                    <a:lnTo>
                      <a:pt x="23" y="0"/>
                    </a:lnTo>
                    <a:lnTo>
                      <a:pt x="100"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2" name="Freeform 25"/>
              <p:cNvSpPr>
                <a:spLocks/>
              </p:cNvSpPr>
              <p:nvPr/>
            </p:nvSpPr>
            <p:spPr bwMode="auto">
              <a:xfrm>
                <a:off x="2012" y="398"/>
                <a:ext cx="88" cy="108"/>
              </a:xfrm>
              <a:custGeom>
                <a:avLst/>
                <a:gdLst>
                  <a:gd name="T0" fmla="*/ 31 w 90"/>
                  <a:gd name="T1" fmla="*/ 17 h 106"/>
                  <a:gd name="T2" fmla="*/ 29 w 90"/>
                  <a:gd name="T3" fmla="*/ 17 h 106"/>
                  <a:gd name="T4" fmla="*/ 25 w 90"/>
                  <a:gd name="T5" fmla="*/ 17 h 106"/>
                  <a:gd name="T6" fmla="*/ 22 w 90"/>
                  <a:gd name="T7" fmla="*/ 17 h 106"/>
                  <a:gd name="T8" fmla="*/ 22 w 90"/>
                  <a:gd name="T9" fmla="*/ 17 h 106"/>
                  <a:gd name="T10" fmla="*/ 22 w 90"/>
                  <a:gd name="T11" fmla="*/ 18 h 106"/>
                  <a:gd name="T12" fmla="*/ 22 w 90"/>
                  <a:gd name="T13" fmla="*/ 19 h 106"/>
                  <a:gd name="T14" fmla="*/ 22 w 90"/>
                  <a:gd name="T15" fmla="*/ 23 h 106"/>
                  <a:gd name="T16" fmla="*/ 22 w 90"/>
                  <a:gd name="T17" fmla="*/ 71 h 106"/>
                  <a:gd name="T18" fmla="*/ 22 w 90"/>
                  <a:gd name="T19" fmla="*/ 78 h 106"/>
                  <a:gd name="T20" fmla="*/ 22 w 90"/>
                  <a:gd name="T21" fmla="*/ 86 h 106"/>
                  <a:gd name="T22" fmla="*/ 22 w 90"/>
                  <a:gd name="T23" fmla="*/ 98 h 106"/>
                  <a:gd name="T24" fmla="*/ 22 w 90"/>
                  <a:gd name="T25" fmla="*/ 112 h 106"/>
                  <a:gd name="T26" fmla="*/ 25 w 90"/>
                  <a:gd name="T27" fmla="*/ 126 h 106"/>
                  <a:gd name="T28" fmla="*/ 27 w 90"/>
                  <a:gd name="T29" fmla="*/ 146 h 106"/>
                  <a:gd name="T30" fmla="*/ 29 w 90"/>
                  <a:gd name="T31" fmla="*/ 170 h 106"/>
                  <a:gd name="T32" fmla="*/ 28 w 90"/>
                  <a:gd name="T33" fmla="*/ 195 h 106"/>
                  <a:gd name="T34" fmla="*/ 25 w 90"/>
                  <a:gd name="T35" fmla="*/ 212 h 106"/>
                  <a:gd name="T36" fmla="*/ 22 w 90"/>
                  <a:gd name="T37" fmla="*/ 227 h 106"/>
                  <a:gd name="T38" fmla="*/ 22 w 90"/>
                  <a:gd name="T39" fmla="*/ 232 h 106"/>
                  <a:gd name="T40" fmla="*/ 0 w 90"/>
                  <a:gd name="T41" fmla="*/ 235 h 106"/>
                  <a:gd name="T42" fmla="*/ 22 w 90"/>
                  <a:gd name="T43" fmla="*/ 200 h 106"/>
                  <a:gd name="T44" fmla="*/ 22 w 90"/>
                  <a:gd name="T45" fmla="*/ 200 h 106"/>
                  <a:gd name="T46" fmla="*/ 22 w 90"/>
                  <a:gd name="T47" fmla="*/ 199 h 106"/>
                  <a:gd name="T48" fmla="*/ 22 w 90"/>
                  <a:gd name="T49" fmla="*/ 195 h 106"/>
                  <a:gd name="T50" fmla="*/ 22 w 90"/>
                  <a:gd name="T51" fmla="*/ 185 h 106"/>
                  <a:gd name="T52" fmla="*/ 22 w 90"/>
                  <a:gd name="T53" fmla="*/ 167 h 106"/>
                  <a:gd name="T54" fmla="*/ 22 w 90"/>
                  <a:gd name="T55" fmla="*/ 152 h 106"/>
                  <a:gd name="T56" fmla="*/ 22 w 90"/>
                  <a:gd name="T57" fmla="*/ 132 h 106"/>
                  <a:gd name="T58" fmla="*/ 22 w 90"/>
                  <a:gd name="T59" fmla="*/ 120 h 106"/>
                  <a:gd name="T60" fmla="*/ 22 w 90"/>
                  <a:gd name="T61" fmla="*/ 106 h 106"/>
                  <a:gd name="T62" fmla="*/ 21 w 90"/>
                  <a:gd name="T63" fmla="*/ 92 h 106"/>
                  <a:gd name="T64" fmla="*/ 16 w 90"/>
                  <a:gd name="T65" fmla="*/ 78 h 106"/>
                  <a:gd name="T66" fmla="*/ 15 w 90"/>
                  <a:gd name="T67" fmla="*/ 25 h 106"/>
                  <a:gd name="T68" fmla="*/ 19 w 90"/>
                  <a:gd name="T69" fmla="*/ 14 h 106"/>
                  <a:gd name="T70" fmla="*/ 22 w 90"/>
                  <a:gd name="T71" fmla="*/ 7 h 106"/>
                  <a:gd name="T72" fmla="*/ 22 w 90"/>
                  <a:gd name="T73" fmla="*/ 2 h 106"/>
                  <a:gd name="T74" fmla="*/ 22 w 90"/>
                  <a:gd name="T75" fmla="*/ 0 h 106"/>
                  <a:gd name="T76" fmla="*/ 22 w 90"/>
                  <a:gd name="T77" fmla="*/ 0 h 106"/>
                  <a:gd name="T78" fmla="*/ 26 w 90"/>
                  <a:gd name="T79" fmla="*/ 0 h 106"/>
                  <a:gd name="T80" fmla="*/ 31 w 90"/>
                  <a:gd name="T81" fmla="*/ 0 h 106"/>
                  <a:gd name="T82" fmla="*/ 34 w 90"/>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0" h="106">
                    <a:moveTo>
                      <a:pt x="85" y="17"/>
                    </a:moveTo>
                    <a:lnTo>
                      <a:pt x="84" y="17"/>
                    </a:lnTo>
                    <a:lnTo>
                      <a:pt x="83" y="17"/>
                    </a:lnTo>
                    <a:lnTo>
                      <a:pt x="79" y="17"/>
                    </a:lnTo>
                    <a:lnTo>
                      <a:pt x="76" y="17"/>
                    </a:lnTo>
                    <a:lnTo>
                      <a:pt x="72" y="17"/>
                    </a:lnTo>
                    <a:lnTo>
                      <a:pt x="68" y="17"/>
                    </a:lnTo>
                    <a:lnTo>
                      <a:pt x="64" y="17"/>
                    </a:lnTo>
                    <a:lnTo>
                      <a:pt x="61" y="17"/>
                    </a:lnTo>
                    <a:lnTo>
                      <a:pt x="56" y="17"/>
                    </a:lnTo>
                    <a:lnTo>
                      <a:pt x="53" y="17"/>
                    </a:lnTo>
                    <a:lnTo>
                      <a:pt x="49" y="18"/>
                    </a:lnTo>
                    <a:lnTo>
                      <a:pt x="47" y="19"/>
                    </a:lnTo>
                    <a:lnTo>
                      <a:pt x="45" y="19"/>
                    </a:lnTo>
                    <a:lnTo>
                      <a:pt x="43" y="21"/>
                    </a:lnTo>
                    <a:lnTo>
                      <a:pt x="42" y="23"/>
                    </a:lnTo>
                    <a:lnTo>
                      <a:pt x="42" y="24"/>
                    </a:lnTo>
                    <a:lnTo>
                      <a:pt x="42" y="27"/>
                    </a:lnTo>
                    <a:lnTo>
                      <a:pt x="42" y="30"/>
                    </a:lnTo>
                    <a:lnTo>
                      <a:pt x="44" y="34"/>
                    </a:lnTo>
                    <a:lnTo>
                      <a:pt x="46" y="36"/>
                    </a:lnTo>
                    <a:lnTo>
                      <a:pt x="49" y="39"/>
                    </a:lnTo>
                    <a:lnTo>
                      <a:pt x="53" y="42"/>
                    </a:lnTo>
                    <a:lnTo>
                      <a:pt x="56" y="45"/>
                    </a:lnTo>
                    <a:lnTo>
                      <a:pt x="60" y="49"/>
                    </a:lnTo>
                    <a:lnTo>
                      <a:pt x="64" y="52"/>
                    </a:lnTo>
                    <a:lnTo>
                      <a:pt x="68" y="55"/>
                    </a:lnTo>
                    <a:lnTo>
                      <a:pt x="71" y="59"/>
                    </a:lnTo>
                    <a:lnTo>
                      <a:pt x="74" y="63"/>
                    </a:lnTo>
                    <a:lnTo>
                      <a:pt x="76" y="67"/>
                    </a:lnTo>
                    <a:lnTo>
                      <a:pt x="78" y="71"/>
                    </a:lnTo>
                    <a:lnTo>
                      <a:pt x="79" y="75"/>
                    </a:lnTo>
                    <a:lnTo>
                      <a:pt x="79" y="80"/>
                    </a:lnTo>
                    <a:lnTo>
                      <a:pt x="77" y="85"/>
                    </a:lnTo>
                    <a:lnTo>
                      <a:pt x="75" y="90"/>
                    </a:lnTo>
                    <a:lnTo>
                      <a:pt x="72" y="94"/>
                    </a:lnTo>
                    <a:lnTo>
                      <a:pt x="67" y="98"/>
                    </a:lnTo>
                    <a:lnTo>
                      <a:pt x="61" y="101"/>
                    </a:lnTo>
                    <a:lnTo>
                      <a:pt x="54" y="103"/>
                    </a:lnTo>
                    <a:lnTo>
                      <a:pt x="45" y="104"/>
                    </a:lnTo>
                    <a:lnTo>
                      <a:pt x="35" y="105"/>
                    </a:lnTo>
                    <a:lnTo>
                      <a:pt x="0" y="105"/>
                    </a:lnTo>
                    <a:lnTo>
                      <a:pt x="4" y="88"/>
                    </a:lnTo>
                    <a:lnTo>
                      <a:pt x="32" y="88"/>
                    </a:lnTo>
                    <a:lnTo>
                      <a:pt x="35" y="88"/>
                    </a:lnTo>
                    <a:lnTo>
                      <a:pt x="38" y="88"/>
                    </a:lnTo>
                    <a:lnTo>
                      <a:pt x="42" y="88"/>
                    </a:lnTo>
                    <a:lnTo>
                      <a:pt x="45" y="87"/>
                    </a:lnTo>
                    <a:lnTo>
                      <a:pt x="48" y="86"/>
                    </a:lnTo>
                    <a:lnTo>
                      <a:pt x="50" y="85"/>
                    </a:lnTo>
                    <a:lnTo>
                      <a:pt x="52" y="82"/>
                    </a:lnTo>
                    <a:lnTo>
                      <a:pt x="53" y="80"/>
                    </a:lnTo>
                    <a:lnTo>
                      <a:pt x="53" y="77"/>
                    </a:lnTo>
                    <a:lnTo>
                      <a:pt x="53" y="74"/>
                    </a:lnTo>
                    <a:lnTo>
                      <a:pt x="51" y="71"/>
                    </a:lnTo>
                    <a:lnTo>
                      <a:pt x="48" y="69"/>
                    </a:lnTo>
                    <a:lnTo>
                      <a:pt x="45" y="65"/>
                    </a:lnTo>
                    <a:lnTo>
                      <a:pt x="42" y="62"/>
                    </a:lnTo>
                    <a:lnTo>
                      <a:pt x="38" y="59"/>
                    </a:lnTo>
                    <a:lnTo>
                      <a:pt x="35" y="56"/>
                    </a:lnTo>
                    <a:lnTo>
                      <a:pt x="31" y="53"/>
                    </a:lnTo>
                    <a:lnTo>
                      <a:pt x="27" y="49"/>
                    </a:lnTo>
                    <a:lnTo>
                      <a:pt x="24" y="45"/>
                    </a:lnTo>
                    <a:lnTo>
                      <a:pt x="21" y="42"/>
                    </a:lnTo>
                    <a:lnTo>
                      <a:pt x="18" y="38"/>
                    </a:lnTo>
                    <a:lnTo>
                      <a:pt x="16" y="34"/>
                    </a:lnTo>
                    <a:lnTo>
                      <a:pt x="15" y="29"/>
                    </a:lnTo>
                    <a:lnTo>
                      <a:pt x="15" y="25"/>
                    </a:lnTo>
                    <a:lnTo>
                      <a:pt x="17" y="19"/>
                    </a:lnTo>
                    <a:lnTo>
                      <a:pt x="19" y="14"/>
                    </a:lnTo>
                    <a:lnTo>
                      <a:pt x="23" y="10"/>
                    </a:lnTo>
                    <a:lnTo>
                      <a:pt x="27" y="7"/>
                    </a:lnTo>
                    <a:lnTo>
                      <a:pt x="34" y="4"/>
                    </a:lnTo>
                    <a:lnTo>
                      <a:pt x="40" y="2"/>
                    </a:lnTo>
                    <a:lnTo>
                      <a:pt x="49" y="0"/>
                    </a:lnTo>
                    <a:lnTo>
                      <a:pt x="58" y="0"/>
                    </a:lnTo>
                    <a:lnTo>
                      <a:pt x="60" y="0"/>
                    </a:lnTo>
                    <a:lnTo>
                      <a:pt x="63" y="0"/>
                    </a:lnTo>
                    <a:lnTo>
                      <a:pt x="68" y="0"/>
                    </a:lnTo>
                    <a:lnTo>
                      <a:pt x="74" y="0"/>
                    </a:lnTo>
                    <a:lnTo>
                      <a:pt x="79" y="0"/>
                    </a:lnTo>
                    <a:lnTo>
                      <a:pt x="84" y="0"/>
                    </a:lnTo>
                    <a:lnTo>
                      <a:pt x="88" y="0"/>
                    </a:lnTo>
                    <a:lnTo>
                      <a:pt x="89" y="0"/>
                    </a:lnTo>
                    <a:lnTo>
                      <a:pt x="8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3" name="Freeform 26"/>
              <p:cNvSpPr>
                <a:spLocks/>
              </p:cNvSpPr>
              <p:nvPr/>
            </p:nvSpPr>
            <p:spPr bwMode="auto">
              <a:xfrm>
                <a:off x="899" y="575"/>
                <a:ext cx="100" cy="104"/>
              </a:xfrm>
              <a:custGeom>
                <a:avLst/>
                <a:gdLst>
                  <a:gd name="T0" fmla="*/ 97 w 99"/>
                  <a:gd name="T1" fmla="*/ 52 h 105"/>
                  <a:gd name="T2" fmla="*/ 95 w 99"/>
                  <a:gd name="T3" fmla="*/ 52 h 105"/>
                  <a:gd name="T4" fmla="*/ 94 w 99"/>
                  <a:gd name="T5" fmla="*/ 52 h 105"/>
                  <a:gd name="T6" fmla="*/ 49 w 99"/>
                  <a:gd name="T7" fmla="*/ 52 h 105"/>
                  <a:gd name="T8" fmla="*/ 47 w 99"/>
                  <a:gd name="T9" fmla="*/ 52 h 105"/>
                  <a:gd name="T10" fmla="*/ 46 w 99"/>
                  <a:gd name="T11" fmla="*/ 52 h 105"/>
                  <a:gd name="T12" fmla="*/ 44 w 99"/>
                  <a:gd name="T13" fmla="*/ 52 h 105"/>
                  <a:gd name="T14" fmla="*/ 43 w 99"/>
                  <a:gd name="T15" fmla="*/ 52 h 105"/>
                  <a:gd name="T16" fmla="*/ 42 w 99"/>
                  <a:gd name="T17" fmla="*/ 52 h 105"/>
                  <a:gd name="T18" fmla="*/ 41 w 99"/>
                  <a:gd name="T19" fmla="*/ 48 h 105"/>
                  <a:gd name="T20" fmla="*/ 42 w 99"/>
                  <a:gd name="T21" fmla="*/ 48 h 105"/>
                  <a:gd name="T22" fmla="*/ 43 w 99"/>
                  <a:gd name="T23" fmla="*/ 49 h 105"/>
                  <a:gd name="T24" fmla="*/ 44 w 99"/>
                  <a:gd name="T25" fmla="*/ 49 h 105"/>
                  <a:gd name="T26" fmla="*/ 46 w 99"/>
                  <a:gd name="T27" fmla="*/ 49 h 105"/>
                  <a:gd name="T28" fmla="*/ 47 w 99"/>
                  <a:gd name="T29" fmla="*/ 49 h 105"/>
                  <a:gd name="T30" fmla="*/ 48 w 99"/>
                  <a:gd name="T31" fmla="*/ 49 h 105"/>
                  <a:gd name="T32" fmla="*/ 94 w 99"/>
                  <a:gd name="T33" fmla="*/ 49 h 105"/>
                  <a:gd name="T34" fmla="*/ 95 w 99"/>
                  <a:gd name="T35" fmla="*/ 49 h 105"/>
                  <a:gd name="T36" fmla="*/ 100 w 99"/>
                  <a:gd name="T37" fmla="*/ 49 h 105"/>
                  <a:gd name="T38" fmla="*/ 105 w 99"/>
                  <a:gd name="T39" fmla="*/ 47 h 105"/>
                  <a:gd name="T40" fmla="*/ 109 w 99"/>
                  <a:gd name="T41" fmla="*/ 45 h 105"/>
                  <a:gd name="T42" fmla="*/ 112 w 99"/>
                  <a:gd name="T43" fmla="*/ 43 h 105"/>
                  <a:gd name="T44" fmla="*/ 115 w 99"/>
                  <a:gd name="T45" fmla="*/ 40 h 105"/>
                  <a:gd name="T46" fmla="*/ 116 w 99"/>
                  <a:gd name="T47" fmla="*/ 37 h 105"/>
                  <a:gd name="T48" fmla="*/ 117 w 99"/>
                  <a:gd name="T49" fmla="*/ 35 h 105"/>
                  <a:gd name="T50" fmla="*/ 118 w 99"/>
                  <a:gd name="T51" fmla="*/ 32 h 105"/>
                  <a:gd name="T52" fmla="*/ 119 w 99"/>
                  <a:gd name="T53" fmla="*/ 28 h 105"/>
                  <a:gd name="T54" fmla="*/ 118 w 99"/>
                  <a:gd name="T55" fmla="*/ 25 h 105"/>
                  <a:gd name="T56" fmla="*/ 118 w 99"/>
                  <a:gd name="T57" fmla="*/ 22 h 105"/>
                  <a:gd name="T58" fmla="*/ 116 w 99"/>
                  <a:gd name="T59" fmla="*/ 20 h 105"/>
                  <a:gd name="T60" fmla="*/ 115 w 99"/>
                  <a:gd name="T61" fmla="*/ 19 h 105"/>
                  <a:gd name="T62" fmla="*/ 112 w 99"/>
                  <a:gd name="T63" fmla="*/ 17 h 105"/>
                  <a:gd name="T64" fmla="*/ 109 w 99"/>
                  <a:gd name="T65" fmla="*/ 17 h 105"/>
                  <a:gd name="T66" fmla="*/ 106 w 99"/>
                  <a:gd name="T67" fmla="*/ 17 h 105"/>
                  <a:gd name="T68" fmla="*/ 43 w 99"/>
                  <a:gd name="T69" fmla="*/ 17 h 105"/>
                  <a:gd name="T70" fmla="*/ 24 w 99"/>
                  <a:gd name="T71" fmla="*/ 60 h 105"/>
                  <a:gd name="T72" fmla="*/ 0 w 99"/>
                  <a:gd name="T73" fmla="*/ 60 h 105"/>
                  <a:gd name="T74" fmla="*/ 23 w 99"/>
                  <a:gd name="T75" fmla="*/ 0 h 105"/>
                  <a:gd name="T76" fmla="*/ 118 w 99"/>
                  <a:gd name="T77" fmla="*/ 0 h 105"/>
                  <a:gd name="T78" fmla="*/ 126 w 99"/>
                  <a:gd name="T79" fmla="*/ 1 h 105"/>
                  <a:gd name="T80" fmla="*/ 132 w 99"/>
                  <a:gd name="T81" fmla="*/ 3 h 105"/>
                  <a:gd name="T82" fmla="*/ 136 w 99"/>
                  <a:gd name="T83" fmla="*/ 7 h 105"/>
                  <a:gd name="T84" fmla="*/ 140 w 99"/>
                  <a:gd name="T85" fmla="*/ 11 h 105"/>
                  <a:gd name="T86" fmla="*/ 141 w 99"/>
                  <a:gd name="T87" fmla="*/ 17 h 105"/>
                  <a:gd name="T88" fmla="*/ 142 w 99"/>
                  <a:gd name="T89" fmla="*/ 22 h 105"/>
                  <a:gd name="T90" fmla="*/ 142 w 99"/>
                  <a:gd name="T91" fmla="*/ 27 h 105"/>
                  <a:gd name="T92" fmla="*/ 141 w 99"/>
                  <a:gd name="T93" fmla="*/ 32 h 105"/>
                  <a:gd name="T94" fmla="*/ 139 w 99"/>
                  <a:gd name="T95" fmla="*/ 40 h 105"/>
                  <a:gd name="T96" fmla="*/ 135 w 99"/>
                  <a:gd name="T97" fmla="*/ 46 h 105"/>
                  <a:gd name="T98" fmla="*/ 131 w 99"/>
                  <a:gd name="T99" fmla="*/ 51 h 105"/>
                  <a:gd name="T100" fmla="*/ 125 w 99"/>
                  <a:gd name="T101" fmla="*/ 52 h 105"/>
                  <a:gd name="T102" fmla="*/ 119 w 99"/>
                  <a:gd name="T103" fmla="*/ 52 h 105"/>
                  <a:gd name="T104" fmla="*/ 112 w 99"/>
                  <a:gd name="T105" fmla="*/ 52 h 105"/>
                  <a:gd name="T106" fmla="*/ 105 w 99"/>
                  <a:gd name="T107" fmla="*/ 52 h 105"/>
                  <a:gd name="T108" fmla="*/ 97 w 99"/>
                  <a:gd name="T109" fmla="*/ 52 h 1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 h="105">
                    <a:moveTo>
                      <a:pt x="53" y="64"/>
                    </a:moveTo>
                    <a:lnTo>
                      <a:pt x="51" y="64"/>
                    </a:lnTo>
                    <a:lnTo>
                      <a:pt x="50" y="64"/>
                    </a:lnTo>
                    <a:lnTo>
                      <a:pt x="49" y="64"/>
                    </a:lnTo>
                    <a:lnTo>
                      <a:pt x="47" y="64"/>
                    </a:lnTo>
                    <a:lnTo>
                      <a:pt x="46" y="64"/>
                    </a:lnTo>
                    <a:lnTo>
                      <a:pt x="44" y="64"/>
                    </a:lnTo>
                    <a:lnTo>
                      <a:pt x="43" y="64"/>
                    </a:lnTo>
                    <a:lnTo>
                      <a:pt x="42" y="63"/>
                    </a:lnTo>
                    <a:lnTo>
                      <a:pt x="41" y="48"/>
                    </a:lnTo>
                    <a:lnTo>
                      <a:pt x="42" y="48"/>
                    </a:lnTo>
                    <a:lnTo>
                      <a:pt x="43" y="49"/>
                    </a:lnTo>
                    <a:lnTo>
                      <a:pt x="44" y="49"/>
                    </a:lnTo>
                    <a:lnTo>
                      <a:pt x="46" y="49"/>
                    </a:lnTo>
                    <a:lnTo>
                      <a:pt x="47" y="49"/>
                    </a:lnTo>
                    <a:lnTo>
                      <a:pt x="48" y="49"/>
                    </a:lnTo>
                    <a:lnTo>
                      <a:pt x="50" y="49"/>
                    </a:lnTo>
                    <a:lnTo>
                      <a:pt x="51" y="49"/>
                    </a:lnTo>
                    <a:lnTo>
                      <a:pt x="56" y="49"/>
                    </a:lnTo>
                    <a:lnTo>
                      <a:pt x="61" y="47"/>
                    </a:lnTo>
                    <a:lnTo>
                      <a:pt x="65" y="45"/>
                    </a:lnTo>
                    <a:lnTo>
                      <a:pt x="68" y="43"/>
                    </a:lnTo>
                    <a:lnTo>
                      <a:pt x="71" y="40"/>
                    </a:lnTo>
                    <a:lnTo>
                      <a:pt x="72" y="37"/>
                    </a:lnTo>
                    <a:lnTo>
                      <a:pt x="73" y="35"/>
                    </a:lnTo>
                    <a:lnTo>
                      <a:pt x="74" y="32"/>
                    </a:lnTo>
                    <a:lnTo>
                      <a:pt x="75" y="28"/>
                    </a:lnTo>
                    <a:lnTo>
                      <a:pt x="74" y="25"/>
                    </a:lnTo>
                    <a:lnTo>
                      <a:pt x="74" y="22"/>
                    </a:lnTo>
                    <a:lnTo>
                      <a:pt x="72" y="20"/>
                    </a:lnTo>
                    <a:lnTo>
                      <a:pt x="71" y="19"/>
                    </a:lnTo>
                    <a:lnTo>
                      <a:pt x="68" y="17"/>
                    </a:lnTo>
                    <a:lnTo>
                      <a:pt x="65" y="17"/>
                    </a:lnTo>
                    <a:lnTo>
                      <a:pt x="62" y="17"/>
                    </a:lnTo>
                    <a:lnTo>
                      <a:pt x="43" y="17"/>
                    </a:lnTo>
                    <a:lnTo>
                      <a:pt x="24" y="104"/>
                    </a:lnTo>
                    <a:lnTo>
                      <a:pt x="0" y="104"/>
                    </a:lnTo>
                    <a:lnTo>
                      <a:pt x="23" y="0"/>
                    </a:lnTo>
                    <a:lnTo>
                      <a:pt x="74" y="0"/>
                    </a:lnTo>
                    <a:lnTo>
                      <a:pt x="82" y="1"/>
                    </a:lnTo>
                    <a:lnTo>
                      <a:pt x="88" y="3"/>
                    </a:lnTo>
                    <a:lnTo>
                      <a:pt x="92" y="7"/>
                    </a:lnTo>
                    <a:lnTo>
                      <a:pt x="96" y="11"/>
                    </a:lnTo>
                    <a:lnTo>
                      <a:pt x="97" y="17"/>
                    </a:lnTo>
                    <a:lnTo>
                      <a:pt x="98" y="22"/>
                    </a:lnTo>
                    <a:lnTo>
                      <a:pt x="98" y="27"/>
                    </a:lnTo>
                    <a:lnTo>
                      <a:pt x="97" y="32"/>
                    </a:lnTo>
                    <a:lnTo>
                      <a:pt x="95" y="40"/>
                    </a:lnTo>
                    <a:lnTo>
                      <a:pt x="91" y="46"/>
                    </a:lnTo>
                    <a:lnTo>
                      <a:pt x="87" y="51"/>
                    </a:lnTo>
                    <a:lnTo>
                      <a:pt x="81" y="56"/>
                    </a:lnTo>
                    <a:lnTo>
                      <a:pt x="75" y="59"/>
                    </a:lnTo>
                    <a:lnTo>
                      <a:pt x="68" y="62"/>
                    </a:lnTo>
                    <a:lnTo>
                      <a:pt x="61" y="64"/>
                    </a:lnTo>
                    <a:lnTo>
                      <a:pt x="53" y="6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4" name="Freeform 27"/>
              <p:cNvSpPr>
                <a:spLocks/>
              </p:cNvSpPr>
              <p:nvPr/>
            </p:nvSpPr>
            <p:spPr bwMode="auto">
              <a:xfrm>
                <a:off x="1005" y="574"/>
                <a:ext cx="115" cy="55"/>
              </a:xfrm>
              <a:custGeom>
                <a:avLst/>
                <a:gdLst>
                  <a:gd name="T0" fmla="*/ 0 w 115"/>
                  <a:gd name="T1" fmla="*/ 54 h 55"/>
                  <a:gd name="T2" fmla="*/ 0 w 115"/>
                  <a:gd name="T3" fmla="*/ 54 h 55"/>
                  <a:gd name="T4" fmla="*/ 2 w 115"/>
                  <a:gd name="T5" fmla="*/ 47 h 55"/>
                  <a:gd name="T6" fmla="*/ 4 w 115"/>
                  <a:gd name="T7" fmla="*/ 41 h 55"/>
                  <a:gd name="T8" fmla="*/ 7 w 115"/>
                  <a:gd name="T9" fmla="*/ 35 h 55"/>
                  <a:gd name="T10" fmla="*/ 10 w 115"/>
                  <a:gd name="T11" fmla="*/ 30 h 55"/>
                  <a:gd name="T12" fmla="*/ 13 w 115"/>
                  <a:gd name="T13" fmla="*/ 25 h 55"/>
                  <a:gd name="T14" fmla="*/ 16 w 115"/>
                  <a:gd name="T15" fmla="*/ 21 h 55"/>
                  <a:gd name="T16" fmla="*/ 20 w 115"/>
                  <a:gd name="T17" fmla="*/ 17 h 55"/>
                  <a:gd name="T18" fmla="*/ 25 w 115"/>
                  <a:gd name="T19" fmla="*/ 13 h 55"/>
                  <a:gd name="T20" fmla="*/ 29 w 115"/>
                  <a:gd name="T21" fmla="*/ 10 h 55"/>
                  <a:gd name="T22" fmla="*/ 34 w 115"/>
                  <a:gd name="T23" fmla="*/ 7 h 55"/>
                  <a:gd name="T24" fmla="*/ 39 w 115"/>
                  <a:gd name="T25" fmla="*/ 5 h 55"/>
                  <a:gd name="T26" fmla="*/ 45 w 115"/>
                  <a:gd name="T27" fmla="*/ 3 h 55"/>
                  <a:gd name="T28" fmla="*/ 50 w 115"/>
                  <a:gd name="T29" fmla="*/ 2 h 55"/>
                  <a:gd name="T30" fmla="*/ 56 w 115"/>
                  <a:gd name="T31" fmla="*/ 1 h 55"/>
                  <a:gd name="T32" fmla="*/ 62 w 115"/>
                  <a:gd name="T33" fmla="*/ 0 h 55"/>
                  <a:gd name="T34" fmla="*/ 68 w 115"/>
                  <a:gd name="T35" fmla="*/ 0 h 55"/>
                  <a:gd name="T36" fmla="*/ 74 w 115"/>
                  <a:gd name="T37" fmla="*/ 0 h 55"/>
                  <a:gd name="T38" fmla="*/ 80 w 115"/>
                  <a:gd name="T39" fmla="*/ 1 h 55"/>
                  <a:gd name="T40" fmla="*/ 85 w 115"/>
                  <a:gd name="T41" fmla="*/ 2 h 55"/>
                  <a:gd name="T42" fmla="*/ 89 w 115"/>
                  <a:gd name="T43" fmla="*/ 4 h 55"/>
                  <a:gd name="T44" fmla="*/ 94 w 115"/>
                  <a:gd name="T45" fmla="*/ 6 h 55"/>
                  <a:gd name="T46" fmla="*/ 98 w 115"/>
                  <a:gd name="T47" fmla="*/ 9 h 55"/>
                  <a:gd name="T48" fmla="*/ 102 w 115"/>
                  <a:gd name="T49" fmla="*/ 12 h 55"/>
                  <a:gd name="T50" fmla="*/ 105 w 115"/>
                  <a:gd name="T51" fmla="*/ 15 h 55"/>
                  <a:gd name="T52" fmla="*/ 107 w 115"/>
                  <a:gd name="T53" fmla="*/ 19 h 55"/>
                  <a:gd name="T54" fmla="*/ 110 w 115"/>
                  <a:gd name="T55" fmla="*/ 23 h 55"/>
                  <a:gd name="T56" fmla="*/ 111 w 115"/>
                  <a:gd name="T57" fmla="*/ 28 h 55"/>
                  <a:gd name="T58" fmla="*/ 113 w 115"/>
                  <a:gd name="T59" fmla="*/ 32 h 55"/>
                  <a:gd name="T60" fmla="*/ 114 w 115"/>
                  <a:gd name="T61" fmla="*/ 37 h 55"/>
                  <a:gd name="T62" fmla="*/ 114 w 115"/>
                  <a:gd name="T63" fmla="*/ 43 h 55"/>
                  <a:gd name="T64" fmla="*/ 113 w 115"/>
                  <a:gd name="T65" fmla="*/ 48 h 55"/>
                  <a:gd name="T66" fmla="*/ 112 w 115"/>
                  <a:gd name="T67" fmla="*/ 54 h 55"/>
                  <a:gd name="T68" fmla="*/ 112 w 115"/>
                  <a:gd name="T69" fmla="*/ 54 h 55"/>
                  <a:gd name="T70" fmla="*/ 88 w 115"/>
                  <a:gd name="T71" fmla="*/ 54 h 55"/>
                  <a:gd name="T72" fmla="*/ 88 w 115"/>
                  <a:gd name="T73" fmla="*/ 54 h 55"/>
                  <a:gd name="T74" fmla="*/ 89 w 115"/>
                  <a:gd name="T75" fmla="*/ 46 h 55"/>
                  <a:gd name="T76" fmla="*/ 90 w 115"/>
                  <a:gd name="T77" fmla="*/ 39 h 55"/>
                  <a:gd name="T78" fmla="*/ 88 w 115"/>
                  <a:gd name="T79" fmla="*/ 33 h 55"/>
                  <a:gd name="T80" fmla="*/ 86 w 115"/>
                  <a:gd name="T81" fmla="*/ 27 h 55"/>
                  <a:gd name="T82" fmla="*/ 83 w 115"/>
                  <a:gd name="T83" fmla="*/ 23 h 55"/>
                  <a:gd name="T84" fmla="*/ 78 w 115"/>
                  <a:gd name="T85" fmla="*/ 19 h 55"/>
                  <a:gd name="T86" fmla="*/ 72 w 115"/>
                  <a:gd name="T87" fmla="*/ 17 h 55"/>
                  <a:gd name="T88" fmla="*/ 65 w 115"/>
                  <a:gd name="T89" fmla="*/ 17 h 55"/>
                  <a:gd name="T90" fmla="*/ 57 w 115"/>
                  <a:gd name="T91" fmla="*/ 17 h 55"/>
                  <a:gd name="T92" fmla="*/ 50 w 115"/>
                  <a:gd name="T93" fmla="*/ 19 h 55"/>
                  <a:gd name="T94" fmla="*/ 44 w 115"/>
                  <a:gd name="T95" fmla="*/ 22 h 55"/>
                  <a:gd name="T96" fmla="*/ 38 w 115"/>
                  <a:gd name="T97" fmla="*/ 27 h 55"/>
                  <a:gd name="T98" fmla="*/ 33 w 115"/>
                  <a:gd name="T99" fmla="*/ 32 h 55"/>
                  <a:gd name="T100" fmla="*/ 29 w 115"/>
                  <a:gd name="T101" fmla="*/ 38 h 55"/>
                  <a:gd name="T102" fmla="*/ 27 w 115"/>
                  <a:gd name="T103" fmla="*/ 46 h 55"/>
                  <a:gd name="T104" fmla="*/ 24 w 115"/>
                  <a:gd name="T105" fmla="*/ 54 h 55"/>
                  <a:gd name="T106" fmla="*/ 24 w 115"/>
                  <a:gd name="T107" fmla="*/ 54 h 55"/>
                  <a:gd name="T108" fmla="*/ 0 w 115"/>
                  <a:gd name="T109" fmla="*/ 54 h 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5" h="55">
                    <a:moveTo>
                      <a:pt x="0" y="54"/>
                    </a:moveTo>
                    <a:lnTo>
                      <a:pt x="0" y="54"/>
                    </a:lnTo>
                    <a:lnTo>
                      <a:pt x="2" y="47"/>
                    </a:lnTo>
                    <a:lnTo>
                      <a:pt x="4" y="41"/>
                    </a:lnTo>
                    <a:lnTo>
                      <a:pt x="7" y="35"/>
                    </a:lnTo>
                    <a:lnTo>
                      <a:pt x="10" y="30"/>
                    </a:lnTo>
                    <a:lnTo>
                      <a:pt x="13" y="25"/>
                    </a:lnTo>
                    <a:lnTo>
                      <a:pt x="16" y="21"/>
                    </a:lnTo>
                    <a:lnTo>
                      <a:pt x="20" y="17"/>
                    </a:lnTo>
                    <a:lnTo>
                      <a:pt x="25" y="13"/>
                    </a:lnTo>
                    <a:lnTo>
                      <a:pt x="29" y="10"/>
                    </a:lnTo>
                    <a:lnTo>
                      <a:pt x="34" y="7"/>
                    </a:lnTo>
                    <a:lnTo>
                      <a:pt x="39" y="5"/>
                    </a:lnTo>
                    <a:lnTo>
                      <a:pt x="45" y="3"/>
                    </a:lnTo>
                    <a:lnTo>
                      <a:pt x="50" y="2"/>
                    </a:lnTo>
                    <a:lnTo>
                      <a:pt x="56" y="1"/>
                    </a:lnTo>
                    <a:lnTo>
                      <a:pt x="62" y="0"/>
                    </a:lnTo>
                    <a:lnTo>
                      <a:pt x="68" y="0"/>
                    </a:lnTo>
                    <a:lnTo>
                      <a:pt x="74" y="0"/>
                    </a:lnTo>
                    <a:lnTo>
                      <a:pt x="80" y="1"/>
                    </a:lnTo>
                    <a:lnTo>
                      <a:pt x="85" y="2"/>
                    </a:lnTo>
                    <a:lnTo>
                      <a:pt x="89" y="4"/>
                    </a:lnTo>
                    <a:lnTo>
                      <a:pt x="94" y="6"/>
                    </a:lnTo>
                    <a:lnTo>
                      <a:pt x="98" y="9"/>
                    </a:lnTo>
                    <a:lnTo>
                      <a:pt x="102" y="12"/>
                    </a:lnTo>
                    <a:lnTo>
                      <a:pt x="105" y="15"/>
                    </a:lnTo>
                    <a:lnTo>
                      <a:pt x="107" y="19"/>
                    </a:lnTo>
                    <a:lnTo>
                      <a:pt x="110" y="23"/>
                    </a:lnTo>
                    <a:lnTo>
                      <a:pt x="111" y="28"/>
                    </a:lnTo>
                    <a:lnTo>
                      <a:pt x="113" y="32"/>
                    </a:lnTo>
                    <a:lnTo>
                      <a:pt x="114" y="37"/>
                    </a:lnTo>
                    <a:lnTo>
                      <a:pt x="114" y="43"/>
                    </a:lnTo>
                    <a:lnTo>
                      <a:pt x="113" y="48"/>
                    </a:lnTo>
                    <a:lnTo>
                      <a:pt x="112" y="54"/>
                    </a:lnTo>
                    <a:lnTo>
                      <a:pt x="88" y="54"/>
                    </a:lnTo>
                    <a:lnTo>
                      <a:pt x="89" y="46"/>
                    </a:lnTo>
                    <a:lnTo>
                      <a:pt x="90" y="39"/>
                    </a:lnTo>
                    <a:lnTo>
                      <a:pt x="88" y="33"/>
                    </a:lnTo>
                    <a:lnTo>
                      <a:pt x="86" y="27"/>
                    </a:lnTo>
                    <a:lnTo>
                      <a:pt x="83" y="23"/>
                    </a:lnTo>
                    <a:lnTo>
                      <a:pt x="78" y="19"/>
                    </a:lnTo>
                    <a:lnTo>
                      <a:pt x="72" y="17"/>
                    </a:lnTo>
                    <a:lnTo>
                      <a:pt x="65" y="17"/>
                    </a:lnTo>
                    <a:lnTo>
                      <a:pt x="57" y="17"/>
                    </a:lnTo>
                    <a:lnTo>
                      <a:pt x="50" y="19"/>
                    </a:lnTo>
                    <a:lnTo>
                      <a:pt x="44" y="22"/>
                    </a:lnTo>
                    <a:lnTo>
                      <a:pt x="38" y="27"/>
                    </a:lnTo>
                    <a:lnTo>
                      <a:pt x="33" y="32"/>
                    </a:lnTo>
                    <a:lnTo>
                      <a:pt x="29" y="38"/>
                    </a:lnTo>
                    <a:lnTo>
                      <a:pt x="27" y="46"/>
                    </a:lnTo>
                    <a:lnTo>
                      <a:pt x="24" y="54"/>
                    </a:lnTo>
                    <a:lnTo>
                      <a:pt x="0" y="5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5" name="Freeform 28"/>
              <p:cNvSpPr>
                <a:spLocks/>
              </p:cNvSpPr>
              <p:nvPr/>
            </p:nvSpPr>
            <p:spPr bwMode="auto">
              <a:xfrm>
                <a:off x="1003" y="629"/>
                <a:ext cx="116" cy="54"/>
              </a:xfrm>
              <a:custGeom>
                <a:avLst/>
                <a:gdLst>
                  <a:gd name="T0" fmla="*/ 1 w 116"/>
                  <a:gd name="T1" fmla="*/ 0 h 54"/>
                  <a:gd name="T2" fmla="*/ 1 w 116"/>
                  <a:gd name="T3" fmla="*/ 5 h 54"/>
                  <a:gd name="T4" fmla="*/ 0 w 116"/>
                  <a:gd name="T5" fmla="*/ 10 h 54"/>
                  <a:gd name="T6" fmla="*/ 0 w 116"/>
                  <a:gd name="T7" fmla="*/ 16 h 54"/>
                  <a:gd name="T8" fmla="*/ 1 w 116"/>
                  <a:gd name="T9" fmla="*/ 21 h 54"/>
                  <a:gd name="T10" fmla="*/ 2 w 116"/>
                  <a:gd name="T11" fmla="*/ 25 h 54"/>
                  <a:gd name="T12" fmla="*/ 4 w 116"/>
                  <a:gd name="T13" fmla="*/ 29 h 54"/>
                  <a:gd name="T14" fmla="*/ 6 w 116"/>
                  <a:gd name="T15" fmla="*/ 33 h 54"/>
                  <a:gd name="T16" fmla="*/ 9 w 116"/>
                  <a:gd name="T17" fmla="*/ 37 h 54"/>
                  <a:gd name="T18" fmla="*/ 12 w 116"/>
                  <a:gd name="T19" fmla="*/ 41 h 54"/>
                  <a:gd name="T20" fmla="*/ 16 w 116"/>
                  <a:gd name="T21" fmla="*/ 44 h 54"/>
                  <a:gd name="T22" fmla="*/ 20 w 116"/>
                  <a:gd name="T23" fmla="*/ 47 h 54"/>
                  <a:gd name="T24" fmla="*/ 24 w 116"/>
                  <a:gd name="T25" fmla="*/ 49 h 54"/>
                  <a:gd name="T26" fmla="*/ 29 w 116"/>
                  <a:gd name="T27" fmla="*/ 51 h 54"/>
                  <a:gd name="T28" fmla="*/ 35 w 116"/>
                  <a:gd name="T29" fmla="*/ 52 h 54"/>
                  <a:gd name="T30" fmla="*/ 40 w 116"/>
                  <a:gd name="T31" fmla="*/ 53 h 54"/>
                  <a:gd name="T32" fmla="*/ 47 w 116"/>
                  <a:gd name="T33" fmla="*/ 53 h 54"/>
                  <a:gd name="T34" fmla="*/ 53 w 116"/>
                  <a:gd name="T35" fmla="*/ 53 h 54"/>
                  <a:gd name="T36" fmla="*/ 59 w 116"/>
                  <a:gd name="T37" fmla="*/ 52 h 54"/>
                  <a:gd name="T38" fmla="*/ 65 w 116"/>
                  <a:gd name="T39" fmla="*/ 51 h 54"/>
                  <a:gd name="T40" fmla="*/ 70 w 116"/>
                  <a:gd name="T41" fmla="*/ 50 h 54"/>
                  <a:gd name="T42" fmla="*/ 76 w 116"/>
                  <a:gd name="T43" fmla="*/ 48 h 54"/>
                  <a:gd name="T44" fmla="*/ 81 w 116"/>
                  <a:gd name="T45" fmla="*/ 46 h 54"/>
                  <a:gd name="T46" fmla="*/ 86 w 116"/>
                  <a:gd name="T47" fmla="*/ 44 h 54"/>
                  <a:gd name="T48" fmla="*/ 90 w 116"/>
                  <a:gd name="T49" fmla="*/ 40 h 54"/>
                  <a:gd name="T50" fmla="*/ 94 w 116"/>
                  <a:gd name="T51" fmla="*/ 37 h 54"/>
                  <a:gd name="T52" fmla="*/ 98 w 116"/>
                  <a:gd name="T53" fmla="*/ 33 h 54"/>
                  <a:gd name="T54" fmla="*/ 102 w 116"/>
                  <a:gd name="T55" fmla="*/ 29 h 54"/>
                  <a:gd name="T56" fmla="*/ 105 w 116"/>
                  <a:gd name="T57" fmla="*/ 24 h 54"/>
                  <a:gd name="T58" fmla="*/ 108 w 116"/>
                  <a:gd name="T59" fmla="*/ 19 h 54"/>
                  <a:gd name="T60" fmla="*/ 111 w 116"/>
                  <a:gd name="T61" fmla="*/ 13 h 54"/>
                  <a:gd name="T62" fmla="*/ 113 w 116"/>
                  <a:gd name="T63" fmla="*/ 7 h 54"/>
                  <a:gd name="T64" fmla="*/ 115 w 116"/>
                  <a:gd name="T65" fmla="*/ 0 h 54"/>
                  <a:gd name="T66" fmla="*/ 91 w 116"/>
                  <a:gd name="T67" fmla="*/ 0 h 54"/>
                  <a:gd name="T68" fmla="*/ 88 w 116"/>
                  <a:gd name="T69" fmla="*/ 8 h 54"/>
                  <a:gd name="T70" fmla="*/ 85 w 116"/>
                  <a:gd name="T71" fmla="*/ 15 h 54"/>
                  <a:gd name="T72" fmla="*/ 82 w 116"/>
                  <a:gd name="T73" fmla="*/ 22 h 54"/>
                  <a:gd name="T74" fmla="*/ 77 w 116"/>
                  <a:gd name="T75" fmla="*/ 27 h 54"/>
                  <a:gd name="T76" fmla="*/ 71 w 116"/>
                  <a:gd name="T77" fmla="*/ 31 h 54"/>
                  <a:gd name="T78" fmla="*/ 65 w 116"/>
                  <a:gd name="T79" fmla="*/ 34 h 54"/>
                  <a:gd name="T80" fmla="*/ 58 w 116"/>
                  <a:gd name="T81" fmla="*/ 36 h 54"/>
                  <a:gd name="T82" fmla="*/ 50 w 116"/>
                  <a:gd name="T83" fmla="*/ 37 h 54"/>
                  <a:gd name="T84" fmla="*/ 42 w 116"/>
                  <a:gd name="T85" fmla="*/ 36 h 54"/>
                  <a:gd name="T86" fmla="*/ 36 w 116"/>
                  <a:gd name="T87" fmla="*/ 33 h 54"/>
                  <a:gd name="T88" fmla="*/ 31 w 116"/>
                  <a:gd name="T89" fmla="*/ 30 h 54"/>
                  <a:gd name="T90" fmla="*/ 28 w 116"/>
                  <a:gd name="T91" fmla="*/ 26 h 54"/>
                  <a:gd name="T92" fmla="*/ 25 w 116"/>
                  <a:gd name="T93" fmla="*/ 20 h 54"/>
                  <a:gd name="T94" fmla="*/ 24 w 116"/>
                  <a:gd name="T95" fmla="*/ 14 h 54"/>
                  <a:gd name="T96" fmla="*/ 24 w 116"/>
                  <a:gd name="T97" fmla="*/ 7 h 54"/>
                  <a:gd name="T98" fmla="*/ 25 w 116"/>
                  <a:gd name="T99" fmla="*/ 0 h 54"/>
                  <a:gd name="T100" fmla="*/ 1 w 116"/>
                  <a:gd name="T101" fmla="*/ 0 h 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6" h="54">
                    <a:moveTo>
                      <a:pt x="1" y="0"/>
                    </a:moveTo>
                    <a:lnTo>
                      <a:pt x="1" y="5"/>
                    </a:lnTo>
                    <a:lnTo>
                      <a:pt x="0" y="10"/>
                    </a:lnTo>
                    <a:lnTo>
                      <a:pt x="0" y="16"/>
                    </a:lnTo>
                    <a:lnTo>
                      <a:pt x="1" y="21"/>
                    </a:lnTo>
                    <a:lnTo>
                      <a:pt x="2" y="25"/>
                    </a:lnTo>
                    <a:lnTo>
                      <a:pt x="4" y="29"/>
                    </a:lnTo>
                    <a:lnTo>
                      <a:pt x="6" y="33"/>
                    </a:lnTo>
                    <a:lnTo>
                      <a:pt x="9" y="37"/>
                    </a:lnTo>
                    <a:lnTo>
                      <a:pt x="12" y="41"/>
                    </a:lnTo>
                    <a:lnTo>
                      <a:pt x="16" y="44"/>
                    </a:lnTo>
                    <a:lnTo>
                      <a:pt x="20" y="47"/>
                    </a:lnTo>
                    <a:lnTo>
                      <a:pt x="24" y="49"/>
                    </a:lnTo>
                    <a:lnTo>
                      <a:pt x="29" y="51"/>
                    </a:lnTo>
                    <a:lnTo>
                      <a:pt x="35" y="52"/>
                    </a:lnTo>
                    <a:lnTo>
                      <a:pt x="40" y="53"/>
                    </a:lnTo>
                    <a:lnTo>
                      <a:pt x="47" y="53"/>
                    </a:lnTo>
                    <a:lnTo>
                      <a:pt x="53" y="53"/>
                    </a:lnTo>
                    <a:lnTo>
                      <a:pt x="59" y="52"/>
                    </a:lnTo>
                    <a:lnTo>
                      <a:pt x="65" y="51"/>
                    </a:lnTo>
                    <a:lnTo>
                      <a:pt x="70" y="50"/>
                    </a:lnTo>
                    <a:lnTo>
                      <a:pt x="76" y="48"/>
                    </a:lnTo>
                    <a:lnTo>
                      <a:pt x="81" y="46"/>
                    </a:lnTo>
                    <a:lnTo>
                      <a:pt x="86" y="44"/>
                    </a:lnTo>
                    <a:lnTo>
                      <a:pt x="90" y="40"/>
                    </a:lnTo>
                    <a:lnTo>
                      <a:pt x="94" y="37"/>
                    </a:lnTo>
                    <a:lnTo>
                      <a:pt x="98" y="33"/>
                    </a:lnTo>
                    <a:lnTo>
                      <a:pt x="102" y="29"/>
                    </a:lnTo>
                    <a:lnTo>
                      <a:pt x="105" y="24"/>
                    </a:lnTo>
                    <a:lnTo>
                      <a:pt x="108" y="19"/>
                    </a:lnTo>
                    <a:lnTo>
                      <a:pt x="111" y="13"/>
                    </a:lnTo>
                    <a:lnTo>
                      <a:pt x="113" y="7"/>
                    </a:lnTo>
                    <a:lnTo>
                      <a:pt x="115" y="0"/>
                    </a:lnTo>
                    <a:lnTo>
                      <a:pt x="91" y="0"/>
                    </a:lnTo>
                    <a:lnTo>
                      <a:pt x="88" y="8"/>
                    </a:lnTo>
                    <a:lnTo>
                      <a:pt x="85" y="15"/>
                    </a:lnTo>
                    <a:lnTo>
                      <a:pt x="82" y="22"/>
                    </a:lnTo>
                    <a:lnTo>
                      <a:pt x="77" y="27"/>
                    </a:lnTo>
                    <a:lnTo>
                      <a:pt x="71" y="31"/>
                    </a:lnTo>
                    <a:lnTo>
                      <a:pt x="65" y="34"/>
                    </a:lnTo>
                    <a:lnTo>
                      <a:pt x="58" y="36"/>
                    </a:lnTo>
                    <a:lnTo>
                      <a:pt x="50" y="37"/>
                    </a:lnTo>
                    <a:lnTo>
                      <a:pt x="42" y="36"/>
                    </a:lnTo>
                    <a:lnTo>
                      <a:pt x="36" y="33"/>
                    </a:lnTo>
                    <a:lnTo>
                      <a:pt x="31" y="30"/>
                    </a:lnTo>
                    <a:lnTo>
                      <a:pt x="28" y="26"/>
                    </a:lnTo>
                    <a:lnTo>
                      <a:pt x="25" y="20"/>
                    </a:lnTo>
                    <a:lnTo>
                      <a:pt x="24" y="14"/>
                    </a:lnTo>
                    <a:lnTo>
                      <a:pt x="24" y="7"/>
                    </a:lnTo>
                    <a:lnTo>
                      <a:pt x="25" y="0"/>
                    </a:lnTo>
                    <a:lnTo>
                      <a:pt x="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6" name="Freeform 29"/>
              <p:cNvSpPr>
                <a:spLocks/>
              </p:cNvSpPr>
              <p:nvPr/>
            </p:nvSpPr>
            <p:spPr bwMode="auto">
              <a:xfrm>
                <a:off x="1118"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6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7 w 93"/>
                  <a:gd name="T67" fmla="*/ 25 h 105"/>
                  <a:gd name="T68" fmla="*/ 20 w 93"/>
                  <a:gd name="T69" fmla="*/ 14 h 105"/>
                  <a:gd name="T70" fmla="*/ 29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4" y="17"/>
                    </a:lnTo>
                    <a:lnTo>
                      <a:pt x="70" y="17"/>
                    </a:lnTo>
                    <a:lnTo>
                      <a:pt x="66" y="17"/>
                    </a:lnTo>
                    <a:lnTo>
                      <a:pt x="63" y="17"/>
                    </a:lnTo>
                    <a:lnTo>
                      <a:pt x="58" y="17"/>
                    </a:lnTo>
                    <a:lnTo>
                      <a:pt x="54" y="17"/>
                    </a:lnTo>
                    <a:lnTo>
                      <a:pt x="51" y="18"/>
                    </a:lnTo>
                    <a:lnTo>
                      <a:pt x="48" y="19"/>
                    </a:lnTo>
                    <a:lnTo>
                      <a:pt x="46" y="20"/>
                    </a:lnTo>
                    <a:lnTo>
                      <a:pt x="45" y="21"/>
                    </a:lnTo>
                    <a:lnTo>
                      <a:pt x="44" y="22"/>
                    </a:lnTo>
                    <a:lnTo>
                      <a:pt x="43" y="24"/>
                    </a:lnTo>
                    <a:lnTo>
                      <a:pt x="43" y="27"/>
                    </a:lnTo>
                    <a:lnTo>
                      <a:pt x="44" y="30"/>
                    </a:lnTo>
                    <a:lnTo>
                      <a:pt x="46"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1" y="75"/>
                    </a:lnTo>
                    <a:lnTo>
                      <a:pt x="81" y="79"/>
                    </a:lnTo>
                    <a:lnTo>
                      <a:pt x="80" y="84"/>
                    </a:lnTo>
                    <a:lnTo>
                      <a:pt x="78" y="89"/>
                    </a:lnTo>
                    <a:lnTo>
                      <a:pt x="74" y="93"/>
                    </a:lnTo>
                    <a:lnTo>
                      <a:pt x="69" y="97"/>
                    </a:lnTo>
                    <a:lnTo>
                      <a:pt x="63" y="100"/>
                    </a:lnTo>
                    <a:lnTo>
                      <a:pt x="55" y="102"/>
                    </a:lnTo>
                    <a:lnTo>
                      <a:pt x="46" y="103"/>
                    </a:lnTo>
                    <a:lnTo>
                      <a:pt x="36" y="104"/>
                    </a:lnTo>
                    <a:lnTo>
                      <a:pt x="0" y="104"/>
                    </a:lnTo>
                    <a:lnTo>
                      <a:pt x="4" y="87"/>
                    </a:lnTo>
                    <a:lnTo>
                      <a:pt x="33" y="87"/>
                    </a:lnTo>
                    <a:lnTo>
                      <a:pt x="36" y="87"/>
                    </a:lnTo>
                    <a:lnTo>
                      <a:pt x="40" y="87"/>
                    </a:lnTo>
                    <a:lnTo>
                      <a:pt x="43" y="87"/>
                    </a:lnTo>
                    <a:lnTo>
                      <a:pt x="46" y="86"/>
                    </a:lnTo>
                    <a:lnTo>
                      <a:pt x="49" y="86"/>
                    </a:lnTo>
                    <a:lnTo>
                      <a:pt x="51" y="84"/>
                    </a:lnTo>
                    <a:lnTo>
                      <a:pt x="53"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5" y="45"/>
                    </a:lnTo>
                    <a:lnTo>
                      <a:pt x="22" y="41"/>
                    </a:lnTo>
                    <a:lnTo>
                      <a:pt x="19" y="37"/>
                    </a:lnTo>
                    <a:lnTo>
                      <a:pt x="17" y="33"/>
                    </a:lnTo>
                    <a:lnTo>
                      <a:pt x="16" y="29"/>
                    </a:lnTo>
                    <a:lnTo>
                      <a:pt x="17" y="25"/>
                    </a:lnTo>
                    <a:lnTo>
                      <a:pt x="18" y="19"/>
                    </a:lnTo>
                    <a:lnTo>
                      <a:pt x="20" y="14"/>
                    </a:lnTo>
                    <a:lnTo>
                      <a:pt x="24" y="10"/>
                    </a:lnTo>
                    <a:lnTo>
                      <a:pt x="29" y="7"/>
                    </a:lnTo>
                    <a:lnTo>
                      <a:pt x="35" y="4"/>
                    </a:lnTo>
                    <a:lnTo>
                      <a:pt x="42" y="2"/>
                    </a:lnTo>
                    <a:lnTo>
                      <a:pt x="50" y="1"/>
                    </a:lnTo>
                    <a:lnTo>
                      <a:pt x="60" y="0"/>
                    </a:lnTo>
                    <a:lnTo>
                      <a:pt x="61"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7" name="Freeform 30"/>
              <p:cNvSpPr>
                <a:spLocks/>
              </p:cNvSpPr>
              <p:nvPr/>
            </p:nvSpPr>
            <p:spPr bwMode="auto">
              <a:xfrm>
                <a:off x="1219" y="575"/>
                <a:ext cx="92" cy="104"/>
              </a:xfrm>
              <a:custGeom>
                <a:avLst/>
                <a:gdLst>
                  <a:gd name="T0" fmla="*/ 87 w 92"/>
                  <a:gd name="T1" fmla="*/ 17 h 105"/>
                  <a:gd name="T2" fmla="*/ 55 w 92"/>
                  <a:gd name="T3" fmla="*/ 17 h 105"/>
                  <a:gd name="T4" fmla="*/ 37 w 92"/>
                  <a:gd name="T5" fmla="*/ 60 h 105"/>
                  <a:gd name="T6" fmla="*/ 14 w 92"/>
                  <a:gd name="T7" fmla="*/ 60 h 105"/>
                  <a:gd name="T8" fmla="*/ 32 w 92"/>
                  <a:gd name="T9" fmla="*/ 17 h 105"/>
                  <a:gd name="T10" fmla="*/ 0 w 92"/>
                  <a:gd name="T11" fmla="*/ 17 h 105"/>
                  <a:gd name="T12" fmla="*/ 4 w 92"/>
                  <a:gd name="T13" fmla="*/ 0 h 105"/>
                  <a:gd name="T14" fmla="*/ 91 w 92"/>
                  <a:gd name="T15" fmla="*/ 0 h 105"/>
                  <a:gd name="T16" fmla="*/ 87 w 92"/>
                  <a:gd name="T17" fmla="*/ 1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2" h="105">
                    <a:moveTo>
                      <a:pt x="87" y="17"/>
                    </a:moveTo>
                    <a:lnTo>
                      <a:pt x="55" y="17"/>
                    </a:lnTo>
                    <a:lnTo>
                      <a:pt x="37" y="104"/>
                    </a:lnTo>
                    <a:lnTo>
                      <a:pt x="14" y="104"/>
                    </a:lnTo>
                    <a:lnTo>
                      <a:pt x="32" y="17"/>
                    </a:lnTo>
                    <a:lnTo>
                      <a:pt x="0" y="17"/>
                    </a:lnTo>
                    <a:lnTo>
                      <a:pt x="4" y="0"/>
                    </a:lnTo>
                    <a:lnTo>
                      <a:pt x="91"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8" name="Freeform 31"/>
              <p:cNvSpPr>
                <a:spLocks/>
              </p:cNvSpPr>
              <p:nvPr/>
            </p:nvSpPr>
            <p:spPr bwMode="auto">
              <a:xfrm>
                <a:off x="1276" y="575"/>
                <a:ext cx="107" cy="104"/>
              </a:xfrm>
              <a:custGeom>
                <a:avLst/>
                <a:gdLst>
                  <a:gd name="T0" fmla="*/ 37 w 107"/>
                  <a:gd name="T1" fmla="*/ 60 h 105"/>
                  <a:gd name="T2" fmla="*/ 46 w 107"/>
                  <a:gd name="T3" fmla="*/ 52 h 105"/>
                  <a:gd name="T4" fmla="*/ 80 w 107"/>
                  <a:gd name="T5" fmla="*/ 52 h 105"/>
                  <a:gd name="T6" fmla="*/ 70 w 107"/>
                  <a:gd name="T7" fmla="*/ 21 h 105"/>
                  <a:gd name="T8" fmla="*/ 24 w 107"/>
                  <a:gd name="T9" fmla="*/ 60 h 105"/>
                  <a:gd name="T10" fmla="*/ 0 w 107"/>
                  <a:gd name="T11" fmla="*/ 60 h 105"/>
                  <a:gd name="T12" fmla="*/ 61 w 107"/>
                  <a:gd name="T13" fmla="*/ 0 h 105"/>
                  <a:gd name="T14" fmla="*/ 89 w 107"/>
                  <a:gd name="T15" fmla="*/ 0 h 105"/>
                  <a:gd name="T16" fmla="*/ 106 w 107"/>
                  <a:gd name="T17" fmla="*/ 60 h 105"/>
                  <a:gd name="T18" fmla="*/ 37 w 107"/>
                  <a:gd name="T19" fmla="*/ 60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05">
                    <a:moveTo>
                      <a:pt x="37" y="104"/>
                    </a:moveTo>
                    <a:lnTo>
                      <a:pt x="46" y="87"/>
                    </a:lnTo>
                    <a:lnTo>
                      <a:pt x="80" y="87"/>
                    </a:lnTo>
                    <a:lnTo>
                      <a:pt x="70" y="21"/>
                    </a:lnTo>
                    <a:lnTo>
                      <a:pt x="24" y="104"/>
                    </a:lnTo>
                    <a:lnTo>
                      <a:pt x="0" y="104"/>
                    </a:lnTo>
                    <a:lnTo>
                      <a:pt x="61" y="0"/>
                    </a:lnTo>
                    <a:lnTo>
                      <a:pt x="89" y="0"/>
                    </a:lnTo>
                    <a:lnTo>
                      <a:pt x="106" y="104"/>
                    </a:lnTo>
                    <a:lnTo>
                      <a:pt x="37"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9" name="Freeform 32"/>
              <p:cNvSpPr>
                <a:spLocks/>
              </p:cNvSpPr>
              <p:nvPr/>
            </p:nvSpPr>
            <p:spPr bwMode="auto">
              <a:xfrm>
                <a:off x="1396" y="575"/>
                <a:ext cx="76" cy="104"/>
              </a:xfrm>
              <a:custGeom>
                <a:avLst/>
                <a:gdLst>
                  <a:gd name="T0" fmla="*/ 71 w 76"/>
                  <a:gd name="T1" fmla="*/ 60 h 105"/>
                  <a:gd name="T2" fmla="*/ 0 w 76"/>
                  <a:gd name="T3" fmla="*/ 60 h 105"/>
                  <a:gd name="T4" fmla="*/ 22 w 76"/>
                  <a:gd name="T5" fmla="*/ 0 h 105"/>
                  <a:gd name="T6" fmla="*/ 46 w 76"/>
                  <a:gd name="T7" fmla="*/ 0 h 105"/>
                  <a:gd name="T8" fmla="*/ 27 w 76"/>
                  <a:gd name="T9" fmla="*/ 52 h 105"/>
                  <a:gd name="T10" fmla="*/ 75 w 76"/>
                  <a:gd name="T11" fmla="*/ 52 h 105"/>
                  <a:gd name="T12" fmla="*/ 71 w 76"/>
                  <a:gd name="T13" fmla="*/ 60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05">
                    <a:moveTo>
                      <a:pt x="71" y="104"/>
                    </a:moveTo>
                    <a:lnTo>
                      <a:pt x="0" y="104"/>
                    </a:lnTo>
                    <a:lnTo>
                      <a:pt x="22" y="0"/>
                    </a:lnTo>
                    <a:lnTo>
                      <a:pt x="46" y="0"/>
                    </a:lnTo>
                    <a:lnTo>
                      <a:pt x="27" y="87"/>
                    </a:lnTo>
                    <a:lnTo>
                      <a:pt x="75" y="87"/>
                    </a:lnTo>
                    <a:lnTo>
                      <a:pt x="71"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0" name="Freeform 33"/>
              <p:cNvSpPr>
                <a:spLocks/>
              </p:cNvSpPr>
              <p:nvPr/>
            </p:nvSpPr>
            <p:spPr bwMode="auto">
              <a:xfrm>
                <a:off x="1510"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5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6 w 93"/>
                  <a:gd name="T67" fmla="*/ 25 h 105"/>
                  <a:gd name="T68" fmla="*/ 20 w 93"/>
                  <a:gd name="T69" fmla="*/ 14 h 105"/>
                  <a:gd name="T70" fmla="*/ 28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5" y="17"/>
                    </a:lnTo>
                    <a:lnTo>
                      <a:pt x="70" y="17"/>
                    </a:lnTo>
                    <a:lnTo>
                      <a:pt x="66" y="17"/>
                    </a:lnTo>
                    <a:lnTo>
                      <a:pt x="63" y="17"/>
                    </a:lnTo>
                    <a:lnTo>
                      <a:pt x="58" y="17"/>
                    </a:lnTo>
                    <a:lnTo>
                      <a:pt x="54" y="17"/>
                    </a:lnTo>
                    <a:lnTo>
                      <a:pt x="51" y="18"/>
                    </a:lnTo>
                    <a:lnTo>
                      <a:pt x="49" y="19"/>
                    </a:lnTo>
                    <a:lnTo>
                      <a:pt x="46" y="20"/>
                    </a:lnTo>
                    <a:lnTo>
                      <a:pt x="45" y="21"/>
                    </a:lnTo>
                    <a:lnTo>
                      <a:pt x="44" y="22"/>
                    </a:lnTo>
                    <a:lnTo>
                      <a:pt x="43" y="24"/>
                    </a:lnTo>
                    <a:lnTo>
                      <a:pt x="43" y="27"/>
                    </a:lnTo>
                    <a:lnTo>
                      <a:pt x="44" y="30"/>
                    </a:lnTo>
                    <a:lnTo>
                      <a:pt x="45"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2" y="75"/>
                    </a:lnTo>
                    <a:lnTo>
                      <a:pt x="81" y="79"/>
                    </a:lnTo>
                    <a:lnTo>
                      <a:pt x="80" y="84"/>
                    </a:lnTo>
                    <a:lnTo>
                      <a:pt x="78" y="89"/>
                    </a:lnTo>
                    <a:lnTo>
                      <a:pt x="74" y="93"/>
                    </a:lnTo>
                    <a:lnTo>
                      <a:pt x="69" y="97"/>
                    </a:lnTo>
                    <a:lnTo>
                      <a:pt x="63" y="100"/>
                    </a:lnTo>
                    <a:lnTo>
                      <a:pt x="56" y="102"/>
                    </a:lnTo>
                    <a:lnTo>
                      <a:pt x="47" y="103"/>
                    </a:lnTo>
                    <a:lnTo>
                      <a:pt x="36" y="104"/>
                    </a:lnTo>
                    <a:lnTo>
                      <a:pt x="0" y="104"/>
                    </a:lnTo>
                    <a:lnTo>
                      <a:pt x="4" y="87"/>
                    </a:lnTo>
                    <a:lnTo>
                      <a:pt x="33" y="87"/>
                    </a:lnTo>
                    <a:lnTo>
                      <a:pt x="36" y="87"/>
                    </a:lnTo>
                    <a:lnTo>
                      <a:pt x="40" y="87"/>
                    </a:lnTo>
                    <a:lnTo>
                      <a:pt x="43" y="87"/>
                    </a:lnTo>
                    <a:lnTo>
                      <a:pt x="47" y="86"/>
                    </a:lnTo>
                    <a:lnTo>
                      <a:pt x="49" y="86"/>
                    </a:lnTo>
                    <a:lnTo>
                      <a:pt x="52" y="84"/>
                    </a:lnTo>
                    <a:lnTo>
                      <a:pt x="54"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4" y="45"/>
                    </a:lnTo>
                    <a:lnTo>
                      <a:pt x="22" y="41"/>
                    </a:lnTo>
                    <a:lnTo>
                      <a:pt x="19" y="37"/>
                    </a:lnTo>
                    <a:lnTo>
                      <a:pt x="17" y="33"/>
                    </a:lnTo>
                    <a:lnTo>
                      <a:pt x="16" y="29"/>
                    </a:lnTo>
                    <a:lnTo>
                      <a:pt x="16" y="25"/>
                    </a:lnTo>
                    <a:lnTo>
                      <a:pt x="18" y="19"/>
                    </a:lnTo>
                    <a:lnTo>
                      <a:pt x="20" y="14"/>
                    </a:lnTo>
                    <a:lnTo>
                      <a:pt x="24" y="10"/>
                    </a:lnTo>
                    <a:lnTo>
                      <a:pt x="28" y="7"/>
                    </a:lnTo>
                    <a:lnTo>
                      <a:pt x="34" y="4"/>
                    </a:lnTo>
                    <a:lnTo>
                      <a:pt x="42" y="2"/>
                    </a:lnTo>
                    <a:lnTo>
                      <a:pt x="50" y="1"/>
                    </a:lnTo>
                    <a:lnTo>
                      <a:pt x="60" y="0"/>
                    </a:lnTo>
                    <a:lnTo>
                      <a:pt x="62"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1" name="Freeform 34"/>
              <p:cNvSpPr>
                <a:spLocks/>
              </p:cNvSpPr>
              <p:nvPr/>
            </p:nvSpPr>
            <p:spPr bwMode="auto">
              <a:xfrm>
                <a:off x="1600" y="575"/>
                <a:ext cx="100" cy="104"/>
              </a:xfrm>
              <a:custGeom>
                <a:avLst/>
                <a:gdLst>
                  <a:gd name="T0" fmla="*/ 96 w 100"/>
                  <a:gd name="T1" fmla="*/ 17 h 105"/>
                  <a:gd name="T2" fmla="*/ 42 w 100"/>
                  <a:gd name="T3" fmla="*/ 17 h 105"/>
                  <a:gd name="T4" fmla="*/ 37 w 100"/>
                  <a:gd name="T5" fmla="*/ 44 h 105"/>
                  <a:gd name="T6" fmla="*/ 83 w 100"/>
                  <a:gd name="T7" fmla="*/ 44 h 105"/>
                  <a:gd name="T8" fmla="*/ 80 w 100"/>
                  <a:gd name="T9" fmla="*/ 52 h 105"/>
                  <a:gd name="T10" fmla="*/ 33 w 100"/>
                  <a:gd name="T11" fmla="*/ 52 h 105"/>
                  <a:gd name="T12" fmla="*/ 27 w 100"/>
                  <a:gd name="T13" fmla="*/ 52 h 105"/>
                  <a:gd name="T14" fmla="*/ 80 w 100"/>
                  <a:gd name="T15" fmla="*/ 52 h 105"/>
                  <a:gd name="T16" fmla="*/ 77 w 100"/>
                  <a:gd name="T17" fmla="*/ 60 h 105"/>
                  <a:gd name="T18" fmla="*/ 0 w 100"/>
                  <a:gd name="T19" fmla="*/ 60 h 105"/>
                  <a:gd name="T20" fmla="*/ 23 w 100"/>
                  <a:gd name="T21" fmla="*/ 0 h 105"/>
                  <a:gd name="T22" fmla="*/ 99 w 100"/>
                  <a:gd name="T23" fmla="*/ 0 h 105"/>
                  <a:gd name="T24" fmla="*/ 96 w 100"/>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 h="105">
                    <a:moveTo>
                      <a:pt x="96" y="17"/>
                    </a:moveTo>
                    <a:lnTo>
                      <a:pt x="42" y="17"/>
                    </a:lnTo>
                    <a:lnTo>
                      <a:pt x="37" y="44"/>
                    </a:lnTo>
                    <a:lnTo>
                      <a:pt x="83" y="44"/>
                    </a:lnTo>
                    <a:lnTo>
                      <a:pt x="80" y="59"/>
                    </a:lnTo>
                    <a:lnTo>
                      <a:pt x="33" y="59"/>
                    </a:lnTo>
                    <a:lnTo>
                      <a:pt x="27" y="87"/>
                    </a:lnTo>
                    <a:lnTo>
                      <a:pt x="80" y="87"/>
                    </a:lnTo>
                    <a:lnTo>
                      <a:pt x="77" y="104"/>
                    </a:lnTo>
                    <a:lnTo>
                      <a:pt x="0" y="104"/>
                    </a:lnTo>
                    <a:lnTo>
                      <a:pt x="23" y="0"/>
                    </a:lnTo>
                    <a:lnTo>
                      <a:pt x="99" y="0"/>
                    </a:lnTo>
                    <a:lnTo>
                      <a:pt x="9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2" name="Freeform 35"/>
              <p:cNvSpPr>
                <a:spLocks/>
              </p:cNvSpPr>
              <p:nvPr/>
            </p:nvSpPr>
            <p:spPr bwMode="auto">
              <a:xfrm>
                <a:off x="1696" y="575"/>
                <a:ext cx="100" cy="104"/>
              </a:xfrm>
              <a:custGeom>
                <a:avLst/>
                <a:gdLst>
                  <a:gd name="T0" fmla="*/ 69 w 100"/>
                  <a:gd name="T1" fmla="*/ 52 h 105"/>
                  <a:gd name="T2" fmla="*/ 86 w 100"/>
                  <a:gd name="T3" fmla="*/ 60 h 105"/>
                  <a:gd name="T4" fmla="*/ 61 w 100"/>
                  <a:gd name="T5" fmla="*/ 60 h 105"/>
                  <a:gd name="T6" fmla="*/ 41 w 100"/>
                  <a:gd name="T7" fmla="*/ 47 h 105"/>
                  <a:gd name="T8" fmla="*/ 43 w 100"/>
                  <a:gd name="T9" fmla="*/ 47 h 105"/>
                  <a:gd name="T10" fmla="*/ 44 w 100"/>
                  <a:gd name="T11" fmla="*/ 47 h 105"/>
                  <a:gd name="T12" fmla="*/ 45 w 100"/>
                  <a:gd name="T13" fmla="*/ 47 h 105"/>
                  <a:gd name="T14" fmla="*/ 46 w 100"/>
                  <a:gd name="T15" fmla="*/ 47 h 105"/>
                  <a:gd name="T16" fmla="*/ 47 w 100"/>
                  <a:gd name="T17" fmla="*/ 47 h 105"/>
                  <a:gd name="T18" fmla="*/ 48 w 100"/>
                  <a:gd name="T19" fmla="*/ 47 h 105"/>
                  <a:gd name="T20" fmla="*/ 50 w 100"/>
                  <a:gd name="T21" fmla="*/ 47 h 105"/>
                  <a:gd name="T22" fmla="*/ 50 w 100"/>
                  <a:gd name="T23" fmla="*/ 47 h 105"/>
                  <a:gd name="T24" fmla="*/ 55 w 100"/>
                  <a:gd name="T25" fmla="*/ 47 h 105"/>
                  <a:gd name="T26" fmla="*/ 59 w 100"/>
                  <a:gd name="T27" fmla="*/ 46 h 105"/>
                  <a:gd name="T28" fmla="*/ 63 w 100"/>
                  <a:gd name="T29" fmla="*/ 45 h 105"/>
                  <a:gd name="T30" fmla="*/ 66 w 100"/>
                  <a:gd name="T31" fmla="*/ 43 h 105"/>
                  <a:gd name="T32" fmla="*/ 70 w 100"/>
                  <a:gd name="T33" fmla="*/ 41 h 105"/>
                  <a:gd name="T34" fmla="*/ 72 w 100"/>
                  <a:gd name="T35" fmla="*/ 38 h 105"/>
                  <a:gd name="T36" fmla="*/ 74 w 100"/>
                  <a:gd name="T37" fmla="*/ 34 h 105"/>
                  <a:gd name="T38" fmla="*/ 75 w 100"/>
                  <a:gd name="T39" fmla="*/ 30 h 105"/>
                  <a:gd name="T40" fmla="*/ 76 w 100"/>
                  <a:gd name="T41" fmla="*/ 27 h 105"/>
                  <a:gd name="T42" fmla="*/ 76 w 100"/>
                  <a:gd name="T43" fmla="*/ 25 h 105"/>
                  <a:gd name="T44" fmla="*/ 75 w 100"/>
                  <a:gd name="T45" fmla="*/ 23 h 105"/>
                  <a:gd name="T46" fmla="*/ 75 w 100"/>
                  <a:gd name="T47" fmla="*/ 21 h 105"/>
                  <a:gd name="T48" fmla="*/ 73 w 100"/>
                  <a:gd name="T49" fmla="*/ 19 h 105"/>
                  <a:gd name="T50" fmla="*/ 71 w 100"/>
                  <a:gd name="T51" fmla="*/ 17 h 105"/>
                  <a:gd name="T52" fmla="*/ 67 w 100"/>
                  <a:gd name="T53" fmla="*/ 17 h 105"/>
                  <a:gd name="T54" fmla="*/ 63 w 100"/>
                  <a:gd name="T55" fmla="*/ 16 h 105"/>
                  <a:gd name="T56" fmla="*/ 42 w 100"/>
                  <a:gd name="T57" fmla="*/ 16 h 105"/>
                  <a:gd name="T58" fmla="*/ 23 w 100"/>
                  <a:gd name="T59" fmla="*/ 60 h 105"/>
                  <a:gd name="T60" fmla="*/ 0 w 100"/>
                  <a:gd name="T61" fmla="*/ 60 h 105"/>
                  <a:gd name="T62" fmla="*/ 22 w 100"/>
                  <a:gd name="T63" fmla="*/ 0 h 105"/>
                  <a:gd name="T64" fmla="*/ 71 w 100"/>
                  <a:gd name="T65" fmla="*/ 0 h 105"/>
                  <a:gd name="T66" fmla="*/ 78 w 100"/>
                  <a:gd name="T67" fmla="*/ 1 h 105"/>
                  <a:gd name="T68" fmla="*/ 85 w 100"/>
                  <a:gd name="T69" fmla="*/ 2 h 105"/>
                  <a:gd name="T70" fmla="*/ 90 w 100"/>
                  <a:gd name="T71" fmla="*/ 4 h 105"/>
                  <a:gd name="T72" fmla="*/ 93 w 100"/>
                  <a:gd name="T73" fmla="*/ 7 h 105"/>
                  <a:gd name="T74" fmla="*/ 96 w 100"/>
                  <a:gd name="T75" fmla="*/ 11 h 105"/>
                  <a:gd name="T76" fmla="*/ 98 w 100"/>
                  <a:gd name="T77" fmla="*/ 15 h 105"/>
                  <a:gd name="T78" fmla="*/ 99 w 100"/>
                  <a:gd name="T79" fmla="*/ 21 h 105"/>
                  <a:gd name="T80" fmla="*/ 99 w 100"/>
                  <a:gd name="T81" fmla="*/ 26 h 105"/>
                  <a:gd name="T82" fmla="*/ 98 w 100"/>
                  <a:gd name="T83" fmla="*/ 34 h 105"/>
                  <a:gd name="T84" fmla="*/ 95 w 100"/>
                  <a:gd name="T85" fmla="*/ 40 h 105"/>
                  <a:gd name="T86" fmla="*/ 93 w 100"/>
                  <a:gd name="T87" fmla="*/ 45 h 105"/>
                  <a:gd name="T88" fmla="*/ 89 w 100"/>
                  <a:gd name="T89" fmla="*/ 49 h 105"/>
                  <a:gd name="T90" fmla="*/ 85 w 100"/>
                  <a:gd name="T91" fmla="*/ 52 h 105"/>
                  <a:gd name="T92" fmla="*/ 79 w 100"/>
                  <a:gd name="T93" fmla="*/ 52 h 105"/>
                  <a:gd name="T94" fmla="*/ 74 w 100"/>
                  <a:gd name="T95" fmla="*/ 52 h 105"/>
                  <a:gd name="T96" fmla="*/ 69 w 100"/>
                  <a:gd name="T97" fmla="*/ 52 h 1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0" h="105">
                    <a:moveTo>
                      <a:pt x="69" y="59"/>
                    </a:moveTo>
                    <a:lnTo>
                      <a:pt x="86" y="104"/>
                    </a:lnTo>
                    <a:lnTo>
                      <a:pt x="61" y="104"/>
                    </a:lnTo>
                    <a:lnTo>
                      <a:pt x="41" y="47"/>
                    </a:lnTo>
                    <a:lnTo>
                      <a:pt x="43" y="47"/>
                    </a:lnTo>
                    <a:lnTo>
                      <a:pt x="44" y="47"/>
                    </a:lnTo>
                    <a:lnTo>
                      <a:pt x="45" y="47"/>
                    </a:lnTo>
                    <a:lnTo>
                      <a:pt x="46" y="47"/>
                    </a:lnTo>
                    <a:lnTo>
                      <a:pt x="47" y="47"/>
                    </a:lnTo>
                    <a:lnTo>
                      <a:pt x="48" y="47"/>
                    </a:lnTo>
                    <a:lnTo>
                      <a:pt x="50" y="47"/>
                    </a:lnTo>
                    <a:lnTo>
                      <a:pt x="55" y="47"/>
                    </a:lnTo>
                    <a:lnTo>
                      <a:pt x="59" y="46"/>
                    </a:lnTo>
                    <a:lnTo>
                      <a:pt x="63" y="45"/>
                    </a:lnTo>
                    <a:lnTo>
                      <a:pt x="66" y="43"/>
                    </a:lnTo>
                    <a:lnTo>
                      <a:pt x="70" y="41"/>
                    </a:lnTo>
                    <a:lnTo>
                      <a:pt x="72" y="38"/>
                    </a:lnTo>
                    <a:lnTo>
                      <a:pt x="74" y="34"/>
                    </a:lnTo>
                    <a:lnTo>
                      <a:pt x="75" y="30"/>
                    </a:lnTo>
                    <a:lnTo>
                      <a:pt x="76" y="27"/>
                    </a:lnTo>
                    <a:lnTo>
                      <a:pt x="76" y="25"/>
                    </a:lnTo>
                    <a:lnTo>
                      <a:pt x="75" y="23"/>
                    </a:lnTo>
                    <a:lnTo>
                      <a:pt x="75" y="21"/>
                    </a:lnTo>
                    <a:lnTo>
                      <a:pt x="73" y="19"/>
                    </a:lnTo>
                    <a:lnTo>
                      <a:pt x="71" y="17"/>
                    </a:lnTo>
                    <a:lnTo>
                      <a:pt x="67" y="17"/>
                    </a:lnTo>
                    <a:lnTo>
                      <a:pt x="63" y="16"/>
                    </a:lnTo>
                    <a:lnTo>
                      <a:pt x="42" y="16"/>
                    </a:lnTo>
                    <a:lnTo>
                      <a:pt x="23" y="104"/>
                    </a:lnTo>
                    <a:lnTo>
                      <a:pt x="0" y="104"/>
                    </a:lnTo>
                    <a:lnTo>
                      <a:pt x="22" y="0"/>
                    </a:lnTo>
                    <a:lnTo>
                      <a:pt x="71" y="0"/>
                    </a:lnTo>
                    <a:lnTo>
                      <a:pt x="78" y="1"/>
                    </a:lnTo>
                    <a:lnTo>
                      <a:pt x="85" y="2"/>
                    </a:lnTo>
                    <a:lnTo>
                      <a:pt x="90" y="4"/>
                    </a:lnTo>
                    <a:lnTo>
                      <a:pt x="93" y="7"/>
                    </a:lnTo>
                    <a:lnTo>
                      <a:pt x="96" y="11"/>
                    </a:lnTo>
                    <a:lnTo>
                      <a:pt x="98" y="15"/>
                    </a:lnTo>
                    <a:lnTo>
                      <a:pt x="99" y="21"/>
                    </a:lnTo>
                    <a:lnTo>
                      <a:pt x="99" y="26"/>
                    </a:lnTo>
                    <a:lnTo>
                      <a:pt x="98" y="34"/>
                    </a:lnTo>
                    <a:lnTo>
                      <a:pt x="95" y="40"/>
                    </a:lnTo>
                    <a:lnTo>
                      <a:pt x="93" y="45"/>
                    </a:lnTo>
                    <a:lnTo>
                      <a:pt x="89" y="49"/>
                    </a:lnTo>
                    <a:lnTo>
                      <a:pt x="85" y="53"/>
                    </a:lnTo>
                    <a:lnTo>
                      <a:pt x="79" y="56"/>
                    </a:lnTo>
                    <a:lnTo>
                      <a:pt x="74" y="58"/>
                    </a:lnTo>
                    <a:lnTo>
                      <a:pt x="69" y="59"/>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3" name="Freeform 36"/>
              <p:cNvSpPr>
                <a:spLocks/>
              </p:cNvSpPr>
              <p:nvPr/>
            </p:nvSpPr>
            <p:spPr bwMode="auto">
              <a:xfrm>
                <a:off x="1810" y="575"/>
                <a:ext cx="104" cy="104"/>
              </a:xfrm>
              <a:custGeom>
                <a:avLst/>
                <a:gdLst>
                  <a:gd name="T0" fmla="*/ 44 w 104"/>
                  <a:gd name="T1" fmla="*/ 60 h 105"/>
                  <a:gd name="T2" fmla="*/ 16 w 104"/>
                  <a:gd name="T3" fmla="*/ 60 h 105"/>
                  <a:gd name="T4" fmla="*/ 0 w 104"/>
                  <a:gd name="T5" fmla="*/ 0 h 105"/>
                  <a:gd name="T6" fmla="*/ 23 w 104"/>
                  <a:gd name="T7" fmla="*/ 0 h 105"/>
                  <a:gd name="T8" fmla="*/ 34 w 104"/>
                  <a:gd name="T9" fmla="*/ 52 h 105"/>
                  <a:gd name="T10" fmla="*/ 80 w 104"/>
                  <a:gd name="T11" fmla="*/ 0 h 105"/>
                  <a:gd name="T12" fmla="*/ 103 w 104"/>
                  <a:gd name="T13" fmla="*/ 0 h 105"/>
                  <a:gd name="T14" fmla="*/ 44 w 104"/>
                  <a:gd name="T15" fmla="*/ 60 h 1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105">
                    <a:moveTo>
                      <a:pt x="44" y="104"/>
                    </a:moveTo>
                    <a:lnTo>
                      <a:pt x="16" y="104"/>
                    </a:lnTo>
                    <a:lnTo>
                      <a:pt x="0" y="0"/>
                    </a:lnTo>
                    <a:lnTo>
                      <a:pt x="23" y="0"/>
                    </a:lnTo>
                    <a:lnTo>
                      <a:pt x="34" y="83"/>
                    </a:lnTo>
                    <a:lnTo>
                      <a:pt x="80" y="0"/>
                    </a:lnTo>
                    <a:lnTo>
                      <a:pt x="103" y="0"/>
                    </a:lnTo>
                    <a:lnTo>
                      <a:pt x="44"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4" name="Freeform 37"/>
              <p:cNvSpPr>
                <a:spLocks/>
              </p:cNvSpPr>
              <p:nvPr/>
            </p:nvSpPr>
            <p:spPr bwMode="auto">
              <a:xfrm>
                <a:off x="1907" y="575"/>
                <a:ext cx="46" cy="104"/>
              </a:xfrm>
              <a:custGeom>
                <a:avLst/>
                <a:gdLst>
                  <a:gd name="T0" fmla="*/ 23 w 46"/>
                  <a:gd name="T1" fmla="*/ 60 h 105"/>
                  <a:gd name="T2" fmla="*/ 0 w 46"/>
                  <a:gd name="T3" fmla="*/ 60 h 105"/>
                  <a:gd name="T4" fmla="*/ 22 w 46"/>
                  <a:gd name="T5" fmla="*/ 0 h 105"/>
                  <a:gd name="T6" fmla="*/ 45 w 46"/>
                  <a:gd name="T7" fmla="*/ 0 h 105"/>
                  <a:gd name="T8" fmla="*/ 23 w 46"/>
                  <a:gd name="T9" fmla="*/ 6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5">
                    <a:moveTo>
                      <a:pt x="23" y="104"/>
                    </a:moveTo>
                    <a:lnTo>
                      <a:pt x="0" y="104"/>
                    </a:lnTo>
                    <a:lnTo>
                      <a:pt x="22" y="0"/>
                    </a:lnTo>
                    <a:lnTo>
                      <a:pt x="45" y="0"/>
                    </a:lnTo>
                    <a:lnTo>
                      <a:pt x="23"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5" name="Freeform 38"/>
              <p:cNvSpPr>
                <a:spLocks/>
              </p:cNvSpPr>
              <p:nvPr/>
            </p:nvSpPr>
            <p:spPr bwMode="auto">
              <a:xfrm>
                <a:off x="1953" y="574"/>
                <a:ext cx="99" cy="109"/>
              </a:xfrm>
              <a:custGeom>
                <a:avLst/>
                <a:gdLst>
                  <a:gd name="T0" fmla="*/ 137 w 98"/>
                  <a:gd name="T1" fmla="*/ 19 h 110"/>
                  <a:gd name="T2" fmla="*/ 131 w 98"/>
                  <a:gd name="T3" fmla="*/ 18 h 110"/>
                  <a:gd name="T4" fmla="*/ 125 w 98"/>
                  <a:gd name="T5" fmla="*/ 17 h 110"/>
                  <a:gd name="T6" fmla="*/ 118 w 98"/>
                  <a:gd name="T7" fmla="*/ 17 h 110"/>
                  <a:gd name="T8" fmla="*/ 106 w 98"/>
                  <a:gd name="T9" fmla="*/ 17 h 110"/>
                  <a:gd name="T10" fmla="*/ 48 w 98"/>
                  <a:gd name="T11" fmla="*/ 22 h 110"/>
                  <a:gd name="T12" fmla="*/ 36 w 98"/>
                  <a:gd name="T13" fmla="*/ 32 h 110"/>
                  <a:gd name="T14" fmla="*/ 28 w 98"/>
                  <a:gd name="T15" fmla="*/ 46 h 110"/>
                  <a:gd name="T16" fmla="*/ 25 w 98"/>
                  <a:gd name="T17" fmla="*/ 55 h 110"/>
                  <a:gd name="T18" fmla="*/ 27 w 98"/>
                  <a:gd name="T19" fmla="*/ 55 h 110"/>
                  <a:gd name="T20" fmla="*/ 34 w 98"/>
                  <a:gd name="T21" fmla="*/ 55 h 110"/>
                  <a:gd name="T22" fmla="*/ 46 w 98"/>
                  <a:gd name="T23" fmla="*/ 55 h 110"/>
                  <a:gd name="T24" fmla="*/ 102 w 98"/>
                  <a:gd name="T25" fmla="*/ 55 h 110"/>
                  <a:gd name="T26" fmla="*/ 109 w 98"/>
                  <a:gd name="T27" fmla="*/ 55 h 110"/>
                  <a:gd name="T28" fmla="*/ 116 w 98"/>
                  <a:gd name="T29" fmla="*/ 55 h 110"/>
                  <a:gd name="T30" fmla="*/ 123 w 98"/>
                  <a:gd name="T31" fmla="*/ 55 h 110"/>
                  <a:gd name="T32" fmla="*/ 121 w 98"/>
                  <a:gd name="T33" fmla="*/ 62 h 110"/>
                  <a:gd name="T34" fmla="*/ 114 w 98"/>
                  <a:gd name="T35" fmla="*/ 64 h 110"/>
                  <a:gd name="T36" fmla="*/ 107 w 98"/>
                  <a:gd name="T37" fmla="*/ 64 h 110"/>
                  <a:gd name="T38" fmla="*/ 101 w 98"/>
                  <a:gd name="T39" fmla="*/ 65 h 110"/>
                  <a:gd name="T40" fmla="*/ 94 w 98"/>
                  <a:gd name="T41" fmla="*/ 65 h 110"/>
                  <a:gd name="T42" fmla="*/ 38 w 98"/>
                  <a:gd name="T43" fmla="*/ 64 h 110"/>
                  <a:gd name="T44" fmla="*/ 28 w 98"/>
                  <a:gd name="T45" fmla="*/ 62 h 110"/>
                  <a:gd name="T46" fmla="*/ 18 w 98"/>
                  <a:gd name="T47" fmla="*/ 58 h 110"/>
                  <a:gd name="T48" fmla="*/ 11 w 98"/>
                  <a:gd name="T49" fmla="*/ 55 h 110"/>
                  <a:gd name="T50" fmla="*/ 5 w 98"/>
                  <a:gd name="T51" fmla="*/ 55 h 110"/>
                  <a:gd name="T52" fmla="*/ 1 w 98"/>
                  <a:gd name="T53" fmla="*/ 55 h 110"/>
                  <a:gd name="T54" fmla="*/ 0 w 98"/>
                  <a:gd name="T55" fmla="*/ 55 h 110"/>
                  <a:gd name="T56" fmla="*/ 2 w 98"/>
                  <a:gd name="T57" fmla="*/ 54 h 110"/>
                  <a:gd name="T58" fmla="*/ 6 w 98"/>
                  <a:gd name="T59" fmla="*/ 41 h 110"/>
                  <a:gd name="T60" fmla="*/ 12 w 98"/>
                  <a:gd name="T61" fmla="*/ 30 h 110"/>
                  <a:gd name="T62" fmla="*/ 19 w 98"/>
                  <a:gd name="T63" fmla="*/ 21 h 110"/>
                  <a:gd name="T64" fmla="*/ 29 w 98"/>
                  <a:gd name="T65" fmla="*/ 13 h 110"/>
                  <a:gd name="T66" fmla="*/ 39 w 98"/>
                  <a:gd name="T67" fmla="*/ 7 h 110"/>
                  <a:gd name="T68" fmla="*/ 94 w 98"/>
                  <a:gd name="T69" fmla="*/ 3 h 110"/>
                  <a:gd name="T70" fmla="*/ 105 w 98"/>
                  <a:gd name="T71" fmla="*/ 1 h 110"/>
                  <a:gd name="T72" fmla="*/ 118 w 98"/>
                  <a:gd name="T73" fmla="*/ 0 h 110"/>
                  <a:gd name="T74" fmla="*/ 124 w 98"/>
                  <a:gd name="T75" fmla="*/ 0 h 110"/>
                  <a:gd name="T76" fmla="*/ 129 w 98"/>
                  <a:gd name="T77" fmla="*/ 1 h 110"/>
                  <a:gd name="T78" fmla="*/ 135 w 98"/>
                  <a:gd name="T79" fmla="*/ 1 h 110"/>
                  <a:gd name="T80" fmla="*/ 141 w 98"/>
                  <a:gd name="T81" fmla="*/ 3 h 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8" h="110">
                    <a:moveTo>
                      <a:pt x="95" y="20"/>
                    </a:moveTo>
                    <a:lnTo>
                      <a:pt x="93" y="19"/>
                    </a:lnTo>
                    <a:lnTo>
                      <a:pt x="89" y="19"/>
                    </a:lnTo>
                    <a:lnTo>
                      <a:pt x="87" y="18"/>
                    </a:lnTo>
                    <a:lnTo>
                      <a:pt x="84" y="18"/>
                    </a:lnTo>
                    <a:lnTo>
                      <a:pt x="81" y="17"/>
                    </a:lnTo>
                    <a:lnTo>
                      <a:pt x="78" y="17"/>
                    </a:lnTo>
                    <a:lnTo>
                      <a:pt x="74" y="17"/>
                    </a:lnTo>
                    <a:lnTo>
                      <a:pt x="70" y="17"/>
                    </a:lnTo>
                    <a:lnTo>
                      <a:pt x="62" y="17"/>
                    </a:lnTo>
                    <a:lnTo>
                      <a:pt x="55" y="19"/>
                    </a:lnTo>
                    <a:lnTo>
                      <a:pt x="48" y="22"/>
                    </a:lnTo>
                    <a:lnTo>
                      <a:pt x="42" y="27"/>
                    </a:lnTo>
                    <a:lnTo>
                      <a:pt x="36" y="32"/>
                    </a:lnTo>
                    <a:lnTo>
                      <a:pt x="32" y="38"/>
                    </a:lnTo>
                    <a:lnTo>
                      <a:pt x="28" y="46"/>
                    </a:lnTo>
                    <a:lnTo>
                      <a:pt x="26" y="54"/>
                    </a:lnTo>
                    <a:lnTo>
                      <a:pt x="25" y="63"/>
                    </a:lnTo>
                    <a:lnTo>
                      <a:pt x="25" y="70"/>
                    </a:lnTo>
                    <a:lnTo>
                      <a:pt x="27" y="77"/>
                    </a:lnTo>
                    <a:lnTo>
                      <a:pt x="30" y="82"/>
                    </a:lnTo>
                    <a:lnTo>
                      <a:pt x="34" y="87"/>
                    </a:lnTo>
                    <a:lnTo>
                      <a:pt x="40" y="89"/>
                    </a:lnTo>
                    <a:lnTo>
                      <a:pt x="46" y="92"/>
                    </a:lnTo>
                    <a:lnTo>
                      <a:pt x="54" y="92"/>
                    </a:lnTo>
                    <a:lnTo>
                      <a:pt x="58" y="92"/>
                    </a:lnTo>
                    <a:lnTo>
                      <a:pt x="62" y="92"/>
                    </a:lnTo>
                    <a:lnTo>
                      <a:pt x="65" y="92"/>
                    </a:lnTo>
                    <a:lnTo>
                      <a:pt x="69" y="91"/>
                    </a:lnTo>
                    <a:lnTo>
                      <a:pt x="72" y="90"/>
                    </a:lnTo>
                    <a:lnTo>
                      <a:pt x="76" y="90"/>
                    </a:lnTo>
                    <a:lnTo>
                      <a:pt x="79" y="89"/>
                    </a:lnTo>
                    <a:lnTo>
                      <a:pt x="82" y="89"/>
                    </a:lnTo>
                    <a:lnTo>
                      <a:pt x="77" y="106"/>
                    </a:lnTo>
                    <a:lnTo>
                      <a:pt x="73" y="107"/>
                    </a:lnTo>
                    <a:lnTo>
                      <a:pt x="70" y="108"/>
                    </a:lnTo>
                    <a:lnTo>
                      <a:pt x="66" y="108"/>
                    </a:lnTo>
                    <a:lnTo>
                      <a:pt x="63" y="108"/>
                    </a:lnTo>
                    <a:lnTo>
                      <a:pt x="60" y="108"/>
                    </a:lnTo>
                    <a:lnTo>
                      <a:pt x="57" y="109"/>
                    </a:lnTo>
                    <a:lnTo>
                      <a:pt x="54" y="109"/>
                    </a:lnTo>
                    <a:lnTo>
                      <a:pt x="50" y="109"/>
                    </a:lnTo>
                    <a:lnTo>
                      <a:pt x="44" y="109"/>
                    </a:lnTo>
                    <a:lnTo>
                      <a:pt x="38" y="108"/>
                    </a:lnTo>
                    <a:lnTo>
                      <a:pt x="33" y="107"/>
                    </a:lnTo>
                    <a:lnTo>
                      <a:pt x="28" y="106"/>
                    </a:lnTo>
                    <a:lnTo>
                      <a:pt x="23" y="104"/>
                    </a:lnTo>
                    <a:lnTo>
                      <a:pt x="18" y="102"/>
                    </a:lnTo>
                    <a:lnTo>
                      <a:pt x="14" y="99"/>
                    </a:lnTo>
                    <a:lnTo>
                      <a:pt x="11" y="96"/>
                    </a:lnTo>
                    <a:lnTo>
                      <a:pt x="8" y="92"/>
                    </a:lnTo>
                    <a:lnTo>
                      <a:pt x="5" y="88"/>
                    </a:lnTo>
                    <a:lnTo>
                      <a:pt x="3" y="84"/>
                    </a:lnTo>
                    <a:lnTo>
                      <a:pt x="1" y="78"/>
                    </a:lnTo>
                    <a:lnTo>
                      <a:pt x="0" y="73"/>
                    </a:lnTo>
                    <a:lnTo>
                      <a:pt x="0" y="67"/>
                    </a:lnTo>
                    <a:lnTo>
                      <a:pt x="1" y="61"/>
                    </a:lnTo>
                    <a:lnTo>
                      <a:pt x="2" y="54"/>
                    </a:lnTo>
                    <a:lnTo>
                      <a:pt x="4" y="48"/>
                    </a:lnTo>
                    <a:lnTo>
                      <a:pt x="6" y="41"/>
                    </a:lnTo>
                    <a:lnTo>
                      <a:pt x="9" y="35"/>
                    </a:lnTo>
                    <a:lnTo>
                      <a:pt x="12" y="30"/>
                    </a:lnTo>
                    <a:lnTo>
                      <a:pt x="15" y="25"/>
                    </a:lnTo>
                    <a:lnTo>
                      <a:pt x="19" y="21"/>
                    </a:lnTo>
                    <a:lnTo>
                      <a:pt x="24" y="16"/>
                    </a:lnTo>
                    <a:lnTo>
                      <a:pt x="29" y="13"/>
                    </a:lnTo>
                    <a:lnTo>
                      <a:pt x="34" y="10"/>
                    </a:lnTo>
                    <a:lnTo>
                      <a:pt x="39" y="7"/>
                    </a:lnTo>
                    <a:lnTo>
                      <a:pt x="44" y="5"/>
                    </a:lnTo>
                    <a:lnTo>
                      <a:pt x="50" y="3"/>
                    </a:lnTo>
                    <a:lnTo>
                      <a:pt x="56" y="2"/>
                    </a:lnTo>
                    <a:lnTo>
                      <a:pt x="61" y="1"/>
                    </a:lnTo>
                    <a:lnTo>
                      <a:pt x="68" y="0"/>
                    </a:lnTo>
                    <a:lnTo>
                      <a:pt x="74" y="0"/>
                    </a:lnTo>
                    <a:lnTo>
                      <a:pt x="77" y="0"/>
                    </a:lnTo>
                    <a:lnTo>
                      <a:pt x="80" y="0"/>
                    </a:lnTo>
                    <a:lnTo>
                      <a:pt x="83" y="1"/>
                    </a:lnTo>
                    <a:lnTo>
                      <a:pt x="85" y="1"/>
                    </a:lnTo>
                    <a:lnTo>
                      <a:pt x="88" y="1"/>
                    </a:lnTo>
                    <a:lnTo>
                      <a:pt x="91" y="1"/>
                    </a:lnTo>
                    <a:lnTo>
                      <a:pt x="94" y="2"/>
                    </a:lnTo>
                    <a:lnTo>
                      <a:pt x="97" y="3"/>
                    </a:lnTo>
                    <a:lnTo>
                      <a:pt x="95" y="2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6" name="Freeform 39"/>
              <p:cNvSpPr>
                <a:spLocks/>
              </p:cNvSpPr>
              <p:nvPr/>
            </p:nvSpPr>
            <p:spPr bwMode="auto">
              <a:xfrm>
                <a:off x="2050" y="575"/>
                <a:ext cx="99" cy="104"/>
              </a:xfrm>
              <a:custGeom>
                <a:avLst/>
                <a:gdLst>
                  <a:gd name="T0" fmla="*/ 95 w 99"/>
                  <a:gd name="T1" fmla="*/ 17 h 105"/>
                  <a:gd name="T2" fmla="*/ 42 w 99"/>
                  <a:gd name="T3" fmla="*/ 17 h 105"/>
                  <a:gd name="T4" fmla="*/ 36 w 99"/>
                  <a:gd name="T5" fmla="*/ 44 h 105"/>
                  <a:gd name="T6" fmla="*/ 82 w 99"/>
                  <a:gd name="T7" fmla="*/ 44 h 105"/>
                  <a:gd name="T8" fmla="*/ 79 w 99"/>
                  <a:gd name="T9" fmla="*/ 52 h 105"/>
                  <a:gd name="T10" fmla="*/ 33 w 99"/>
                  <a:gd name="T11" fmla="*/ 52 h 105"/>
                  <a:gd name="T12" fmla="*/ 27 w 99"/>
                  <a:gd name="T13" fmla="*/ 52 h 105"/>
                  <a:gd name="T14" fmla="*/ 79 w 99"/>
                  <a:gd name="T15" fmla="*/ 52 h 105"/>
                  <a:gd name="T16" fmla="*/ 76 w 99"/>
                  <a:gd name="T17" fmla="*/ 60 h 105"/>
                  <a:gd name="T18" fmla="*/ 0 w 99"/>
                  <a:gd name="T19" fmla="*/ 60 h 105"/>
                  <a:gd name="T20" fmla="*/ 22 w 99"/>
                  <a:gd name="T21" fmla="*/ 0 h 105"/>
                  <a:gd name="T22" fmla="*/ 98 w 99"/>
                  <a:gd name="T23" fmla="*/ 0 h 105"/>
                  <a:gd name="T24" fmla="*/ 95 w 99"/>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 h="105">
                    <a:moveTo>
                      <a:pt x="95" y="17"/>
                    </a:moveTo>
                    <a:lnTo>
                      <a:pt x="42" y="17"/>
                    </a:lnTo>
                    <a:lnTo>
                      <a:pt x="36" y="44"/>
                    </a:lnTo>
                    <a:lnTo>
                      <a:pt x="82" y="44"/>
                    </a:lnTo>
                    <a:lnTo>
                      <a:pt x="79" y="59"/>
                    </a:lnTo>
                    <a:lnTo>
                      <a:pt x="33" y="59"/>
                    </a:lnTo>
                    <a:lnTo>
                      <a:pt x="27" y="87"/>
                    </a:lnTo>
                    <a:lnTo>
                      <a:pt x="79" y="87"/>
                    </a:lnTo>
                    <a:lnTo>
                      <a:pt x="76" y="104"/>
                    </a:lnTo>
                    <a:lnTo>
                      <a:pt x="0" y="104"/>
                    </a:lnTo>
                    <a:lnTo>
                      <a:pt x="22" y="0"/>
                    </a:lnTo>
                    <a:lnTo>
                      <a:pt x="98" y="0"/>
                    </a:lnTo>
                    <a:lnTo>
                      <a:pt x="9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grpSp>
        <p:sp>
          <p:nvSpPr>
            <p:cNvPr id="1034" name="Rectangle 40"/>
            <p:cNvSpPr>
              <a:spLocks noChangeArrowheads="1"/>
            </p:cNvSpPr>
            <p:nvPr/>
          </p:nvSpPr>
          <p:spPr bwMode="auto">
            <a:xfrm>
              <a:off x="782" y="1062"/>
              <a:ext cx="904" cy="8"/>
            </a:xfrm>
            <a:prstGeom prst="rect">
              <a:avLst/>
            </a:prstGeom>
            <a:solidFill>
              <a:schemeClr val="bg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endParaRPr>
            </a:p>
          </p:txBody>
        </p:sp>
        <p:sp>
          <p:nvSpPr>
            <p:cNvPr id="1035" name="Text Box 41"/>
            <p:cNvSpPr txBox="1">
              <a:spLocks noChangeArrowheads="1"/>
            </p:cNvSpPr>
            <p:nvPr/>
          </p:nvSpPr>
          <p:spPr bwMode="auto">
            <a:xfrm>
              <a:off x="1638" y="1050"/>
              <a:ext cx="1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defRPr/>
              </a:pPr>
              <a:r>
                <a:rPr lang="en-US" sz="1200" b="1" dirty="0">
                  <a:solidFill>
                    <a:srgbClr val="FFFFFF"/>
                  </a:solidFill>
                  <a:latin typeface="Tahoma" pitchFamily="34" charset="0"/>
                  <a:cs typeface="Arial" pitchFamily="34" charset="0"/>
                </a:rPr>
                <a:t>®</a:t>
              </a:r>
              <a:endParaRPr lang="en-US" sz="1200" b="1" dirty="0">
                <a:solidFill>
                  <a:srgbClr val="FFFFFF"/>
                </a:solidFill>
                <a:latin typeface="Tahoma" pitchFamily="34" charset="0"/>
              </a:endParaRPr>
            </a:p>
          </p:txBody>
        </p:sp>
      </p:grpSp>
      <p:sp>
        <p:nvSpPr>
          <p:cNvPr id="1029" name="Text Box 42"/>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50000"/>
              </a:spcBef>
              <a:spcAft>
                <a:spcPct val="0"/>
              </a:spcAft>
              <a:defRPr/>
            </a:pPr>
            <a:fld id="{4EE9AAD6-5F3F-4456-92FD-77822F8DE80E}" type="slidenum">
              <a:rPr lang="en-US" sz="1400" smtClean="0">
                <a:solidFill>
                  <a:srgbClr val="000000"/>
                </a:solidFill>
                <a:latin typeface="Tahoma" pitchFamily="34" charset="0"/>
              </a:rPr>
              <a:pPr eaLnBrk="1" fontAlgn="base" hangingPunct="1">
                <a:spcBef>
                  <a:spcPct val="50000"/>
                </a:spcBef>
                <a:spcAft>
                  <a:spcPct val="0"/>
                </a:spcAft>
                <a:defRPr/>
              </a:pPr>
              <a:t>‹#›</a:t>
            </a:fld>
            <a:endParaRPr lang="en-US" sz="1400" dirty="0">
              <a:solidFill>
                <a:srgbClr val="000000"/>
              </a:solidFill>
              <a:latin typeface="Tahoma" pitchFamily="34" charset="0"/>
            </a:endParaRPr>
          </a:p>
        </p:txBody>
      </p:sp>
      <p:sp>
        <p:nvSpPr>
          <p:cNvPr id="1030" name="Rectangle 2"/>
          <p:cNvSpPr>
            <a:spLocks noGrp="1" noChangeArrowheads="1"/>
          </p:cNvSpPr>
          <p:nvPr>
            <p:ph type="title"/>
          </p:nvPr>
        </p:nvSpPr>
        <p:spPr bwMode="auto">
          <a:xfrm>
            <a:off x="2819400" y="228600"/>
            <a:ext cx="6154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1661" name="Rectangle 45"/>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latin typeface="+mn-lt"/>
              </a:defRPr>
            </a:lvl1pPr>
          </a:lstStyle>
          <a:p>
            <a:pPr>
              <a:defRPr/>
            </a:pPr>
            <a:endParaRPr lang="en-US" dirty="0">
              <a:solidFill>
                <a:srgbClr val="000000"/>
              </a:solidFill>
            </a:endParaRPr>
          </a:p>
        </p:txBody>
      </p:sp>
      <p:sp>
        <p:nvSpPr>
          <p:cNvPr id="111662" name="Rectangle 46"/>
          <p:cNvSpPr>
            <a:spLocks noGrp="1" noChangeArrowheads="1"/>
          </p:cNvSpPr>
          <p:nvPr>
            <p:ph type="dt" sz="half" idx="2"/>
          </p:nvPr>
        </p:nvSpPr>
        <p:spPr bwMode="auto">
          <a:xfrm>
            <a:off x="1524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defRPr sz="1400">
                <a:latin typeface="+mn-lt"/>
              </a:defRPr>
            </a:lvl1pPr>
          </a:lstStyle>
          <a:p>
            <a:pPr>
              <a:defRPr/>
            </a:pPr>
            <a:fld id="{4952E965-8048-41D0-9D43-89FAF58DE4E3}" type="datetimeFigureOut">
              <a:rPr lang="en-US">
                <a:solidFill>
                  <a:srgbClr val="000000"/>
                </a:solidFill>
              </a:rPr>
              <a:pPr>
                <a:defRPr/>
              </a:pPr>
              <a:t>5/8/2020</a:t>
            </a:fld>
            <a:endParaRPr lang="en-US" dirty="0">
              <a:solidFill>
                <a:srgbClr val="000000"/>
              </a:solidFill>
            </a:endParaRPr>
          </a:p>
        </p:txBody>
      </p:sp>
      <p:pic>
        <p:nvPicPr>
          <p:cNvPr id="45" name="Picture 6" descr="PSIT PowerPoint Bar_v2.png"/>
          <p:cNvPicPr>
            <a:picLocks noChangeAspect="1"/>
          </p:cNvPicPr>
          <p:nvPr userDrawn="1"/>
        </p:nvPicPr>
        <p:blipFill>
          <a:blip r:embed="rId15"/>
          <a:srcRect/>
          <a:stretch>
            <a:fillRect/>
          </a:stretch>
        </p:blipFill>
        <p:spPr bwMode="auto">
          <a:xfrm>
            <a:off x="0" y="0"/>
            <a:ext cx="9144000" cy="804863"/>
          </a:xfrm>
          <a:prstGeom prst="rect">
            <a:avLst/>
          </a:prstGeom>
          <a:noFill/>
          <a:ln w="9525">
            <a:noFill/>
            <a:miter lim="800000"/>
            <a:headEnd/>
            <a:tailEnd/>
          </a:ln>
        </p:spPr>
      </p:pic>
      <p:pic>
        <p:nvPicPr>
          <p:cNvPr id="46" name="Picture 43"/>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2238" y="6477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7" descr="USPS_IT_white.wmf"/>
          <p:cNvPicPr>
            <a:picLocks noChangeAspect="1" noChangeArrowheads="1"/>
          </p:cNvPicPr>
          <p:nvPr userDrawn="1"/>
        </p:nvPicPr>
        <p:blipFill rotWithShape="1">
          <a:blip r:embed="rId17"/>
          <a:srcRect b="45710"/>
          <a:stretch/>
        </p:blipFill>
        <p:spPr bwMode="auto">
          <a:xfrm>
            <a:off x="228600" y="225714"/>
            <a:ext cx="2133600" cy="307686"/>
          </a:xfrm>
          <a:prstGeom prst="rect">
            <a:avLst/>
          </a:prstGeom>
          <a:noFill/>
          <a:ln w="9525">
            <a:noFill/>
            <a:miter lim="800000"/>
            <a:headEnd/>
            <a:tailEnd/>
          </a:ln>
        </p:spPr>
      </p:pic>
    </p:spTree>
    <p:extLst>
      <p:ext uri="{BB962C8B-B14F-4D97-AF65-F5344CB8AC3E}">
        <p14:creationId xmlns:p14="http://schemas.microsoft.com/office/powerpoint/2010/main" val="1667556921"/>
      </p:ext>
    </p:extLst>
  </p:cSld>
  <p:clrMap bg1="lt1" tx1="dk1" bg2="lt2" tx2="dk2" accent1="accent1" accent2="accent2" accent3="accent3" accent4="accent4" accent5="accent5" accent6="accent6" hlink="hlink" folHlink="folHlink"/>
  <p:sldLayoutIdLst>
    <p:sldLayoutId id="2147484915" r:id="rId1"/>
    <p:sldLayoutId id="2147484916" r:id="rId2"/>
    <p:sldLayoutId id="2147484917" r:id="rId3"/>
    <p:sldLayoutId id="2147484918" r:id="rId4"/>
    <p:sldLayoutId id="2147484919" r:id="rId5"/>
    <p:sldLayoutId id="2147484920" r:id="rId6"/>
    <p:sldLayoutId id="2147484921" r:id="rId7"/>
    <p:sldLayoutId id="2147484922" r:id="rId8"/>
    <p:sldLayoutId id="2147484923" r:id="rId9"/>
    <p:sldLayoutId id="2147484924" r:id="rId10"/>
    <p:sldLayoutId id="2147484925" r:id="rId11"/>
    <p:sldLayoutId id="2147484926" r:id="rId12"/>
    <p:sldLayoutId id="2147484927" r:id="rId13"/>
  </p:sldLayoutIdLst>
  <p:transition>
    <p:fade/>
  </p:transition>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Black" pitchFamily="34" charset="0"/>
        </a:defRPr>
      </a:lvl2pPr>
      <a:lvl3pPr algn="l" rtl="0" eaLnBrk="1" fontAlgn="base" hangingPunct="1">
        <a:spcBef>
          <a:spcPct val="0"/>
        </a:spcBef>
        <a:spcAft>
          <a:spcPct val="0"/>
        </a:spcAft>
        <a:defRPr sz="2800">
          <a:solidFill>
            <a:schemeClr val="bg1"/>
          </a:solidFill>
          <a:latin typeface="Arial Black" pitchFamily="34" charset="0"/>
        </a:defRPr>
      </a:lvl3pPr>
      <a:lvl4pPr algn="l" rtl="0" eaLnBrk="1" fontAlgn="base" hangingPunct="1">
        <a:spcBef>
          <a:spcPct val="0"/>
        </a:spcBef>
        <a:spcAft>
          <a:spcPct val="0"/>
        </a:spcAft>
        <a:defRPr sz="2800">
          <a:solidFill>
            <a:schemeClr val="bg1"/>
          </a:solidFill>
          <a:latin typeface="Arial Black" pitchFamily="34" charset="0"/>
        </a:defRPr>
      </a:lvl4pPr>
      <a:lvl5pPr algn="l" rtl="0" eaLnBrk="1" fontAlgn="base" hangingPunct="1">
        <a:spcBef>
          <a:spcPct val="0"/>
        </a:spcBef>
        <a:spcAft>
          <a:spcPct val="0"/>
        </a:spcAft>
        <a:defRPr sz="2800">
          <a:solidFill>
            <a:schemeClr val="bg1"/>
          </a:solidFill>
          <a:latin typeface="Arial Black" pitchFamily="34" charset="0"/>
        </a:defRPr>
      </a:lvl5pPr>
      <a:lvl6pPr marL="457200" algn="l" rtl="0" eaLnBrk="1" fontAlgn="base" hangingPunct="1">
        <a:spcBef>
          <a:spcPct val="0"/>
        </a:spcBef>
        <a:spcAft>
          <a:spcPct val="0"/>
        </a:spcAft>
        <a:defRPr sz="2800">
          <a:solidFill>
            <a:schemeClr val="bg1"/>
          </a:solidFill>
          <a:latin typeface="Arial Black" pitchFamily="34" charset="0"/>
        </a:defRPr>
      </a:lvl6pPr>
      <a:lvl7pPr marL="914400" algn="l" rtl="0" eaLnBrk="1" fontAlgn="base" hangingPunct="1">
        <a:spcBef>
          <a:spcPct val="0"/>
        </a:spcBef>
        <a:spcAft>
          <a:spcPct val="0"/>
        </a:spcAft>
        <a:defRPr sz="2800">
          <a:solidFill>
            <a:schemeClr val="bg1"/>
          </a:solidFill>
          <a:latin typeface="Arial Black" pitchFamily="34" charset="0"/>
        </a:defRPr>
      </a:lvl7pPr>
      <a:lvl8pPr marL="1371600" algn="l" rtl="0" eaLnBrk="1" fontAlgn="base" hangingPunct="1">
        <a:spcBef>
          <a:spcPct val="0"/>
        </a:spcBef>
        <a:spcAft>
          <a:spcPct val="0"/>
        </a:spcAft>
        <a:defRPr sz="2800">
          <a:solidFill>
            <a:schemeClr val="bg1"/>
          </a:solidFill>
          <a:latin typeface="Arial Black" pitchFamily="34" charset="0"/>
        </a:defRPr>
      </a:lvl8pPr>
      <a:lvl9pPr marL="1828800" algn="l" rtl="0" eaLnBrk="1" fontAlgn="base" hangingPunct="1">
        <a:spcBef>
          <a:spcPct val="0"/>
        </a:spcBef>
        <a:spcAft>
          <a:spcPct val="0"/>
        </a:spcAft>
        <a:defRPr sz="2800">
          <a:solidFill>
            <a:schemeClr val="bg1"/>
          </a:solidFill>
          <a:latin typeface="Arial Black" pitchFamily="34" charset="0"/>
        </a:defRPr>
      </a:lvl9pPr>
    </p:titleStyle>
    <p:bodyStyle>
      <a:lvl1pPr marL="342900" indent="-342900" algn="l" rtl="0" eaLnBrk="1" fontAlgn="base" hangingPunct="1">
        <a:spcBef>
          <a:spcPct val="50000"/>
        </a:spcBef>
        <a:spcAft>
          <a:spcPct val="0"/>
        </a:spcAft>
        <a:buClr>
          <a:srgbClr val="0040C0"/>
        </a:buClr>
        <a:buSzPct val="75000"/>
        <a:buFont typeface="Wingdings" pitchFamily="2" charset="2"/>
        <a:buChar char="§"/>
        <a:defRPr sz="2600">
          <a:solidFill>
            <a:schemeClr val="tx1"/>
          </a:solidFill>
          <a:latin typeface="+mn-lt"/>
          <a:ea typeface="+mn-ea"/>
          <a:cs typeface="+mn-cs"/>
        </a:defRPr>
      </a:lvl1pPr>
      <a:lvl2pPr marL="742950" indent="-285750" algn="l" rtl="0" eaLnBrk="1" fontAlgn="base" hangingPunct="1">
        <a:spcBef>
          <a:spcPct val="50000"/>
        </a:spcBef>
        <a:spcAft>
          <a:spcPct val="0"/>
        </a:spcAft>
        <a:buClr>
          <a:srgbClr val="0040C0"/>
        </a:buClr>
        <a:buSzPct val="75000"/>
        <a:buFont typeface="Wingdings" pitchFamily="2" charset="2"/>
        <a:buChar char="§"/>
        <a:defRPr sz="2200">
          <a:solidFill>
            <a:schemeClr val="tx1"/>
          </a:solidFill>
          <a:latin typeface="+mn-lt"/>
        </a:defRPr>
      </a:lvl2pPr>
      <a:lvl3pPr marL="1085850" indent="-22860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3pPr>
      <a:lvl4pPr marL="1485900" indent="-22860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4pPr>
      <a:lvl5pPr marL="1943100" indent="-28575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5pPr>
      <a:lvl6pPr marL="24003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6pPr>
      <a:lvl7pPr marL="28575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7pPr>
      <a:lvl8pPr marL="33147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8pPr>
      <a:lvl9pPr marL="37719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524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27" name="Group 4"/>
          <p:cNvGrpSpPr>
            <a:grpSpLocks/>
          </p:cNvGrpSpPr>
          <p:nvPr/>
        </p:nvGrpSpPr>
        <p:grpSpPr bwMode="auto">
          <a:xfrm>
            <a:off x="-4763" y="0"/>
            <a:ext cx="9150351" cy="1004888"/>
            <a:chOff x="-3" y="0"/>
            <a:chExt cx="5764" cy="633"/>
          </a:xfrm>
        </p:grpSpPr>
        <p:sp>
          <p:nvSpPr>
            <p:cNvPr id="1067" name="Rectangle 5"/>
            <p:cNvSpPr>
              <a:spLocks noChangeArrowheads="1"/>
            </p:cNvSpPr>
            <p:nvPr userDrawn="1"/>
          </p:nvSpPr>
          <p:spPr bwMode="auto">
            <a:xfrm>
              <a:off x="0" y="0"/>
              <a:ext cx="5760" cy="633"/>
            </a:xfrm>
            <a:prstGeom prst="rect">
              <a:avLst/>
            </a:prstGeom>
            <a:solidFill>
              <a:srgbClr val="60A1D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fontAlgn="base" hangingPunct="0">
                <a:spcBef>
                  <a:spcPct val="0"/>
                </a:spcBef>
                <a:spcAft>
                  <a:spcPct val="0"/>
                </a:spcAft>
              </a:pPr>
              <a:endParaRPr lang="en-US" sz="2400" dirty="0">
                <a:solidFill>
                  <a:srgbClr val="000000"/>
                </a:solidFill>
              </a:endParaRPr>
            </a:p>
          </p:txBody>
        </p:sp>
        <p:sp>
          <p:nvSpPr>
            <p:cNvPr id="1068" name="Line 6"/>
            <p:cNvSpPr>
              <a:spLocks noChangeShapeType="1"/>
            </p:cNvSpPr>
            <p:nvPr userDrawn="1"/>
          </p:nvSpPr>
          <p:spPr bwMode="auto">
            <a:xfrm>
              <a:off x="-3" y="633"/>
              <a:ext cx="5764"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latin typeface="Arial" charset="0"/>
              </a:endParaRPr>
            </a:p>
          </p:txBody>
        </p:sp>
      </p:grpSp>
      <p:grpSp>
        <p:nvGrpSpPr>
          <p:cNvPr id="1028" name="Group 7"/>
          <p:cNvGrpSpPr>
            <a:grpSpLocks/>
          </p:cNvGrpSpPr>
          <p:nvPr/>
        </p:nvGrpSpPr>
        <p:grpSpPr bwMode="auto">
          <a:xfrm>
            <a:off x="76200" y="263525"/>
            <a:ext cx="2278063" cy="436563"/>
            <a:chOff x="390" y="948"/>
            <a:chExt cx="1435" cy="275"/>
          </a:xfrm>
        </p:grpSpPr>
        <p:grpSp>
          <p:nvGrpSpPr>
            <p:cNvPr id="1033" name="Group 8"/>
            <p:cNvGrpSpPr>
              <a:grpSpLocks/>
            </p:cNvGrpSpPr>
            <p:nvPr/>
          </p:nvGrpSpPr>
          <p:grpSpPr bwMode="auto">
            <a:xfrm>
              <a:off x="390" y="948"/>
              <a:ext cx="1296" cy="230"/>
              <a:chOff x="397" y="387"/>
              <a:chExt cx="1752" cy="303"/>
            </a:xfrm>
          </p:grpSpPr>
          <p:sp>
            <p:nvSpPr>
              <p:cNvPr id="1036" name="Freeform 9"/>
              <p:cNvSpPr>
                <a:spLocks/>
              </p:cNvSpPr>
              <p:nvPr/>
            </p:nvSpPr>
            <p:spPr bwMode="auto">
              <a:xfrm>
                <a:off x="397" y="387"/>
                <a:ext cx="497" cy="303"/>
              </a:xfrm>
              <a:custGeom>
                <a:avLst/>
                <a:gdLst>
                  <a:gd name="T0" fmla="*/ 387 w 498"/>
                  <a:gd name="T1" fmla="*/ 302 h 303"/>
                  <a:gd name="T2" fmla="*/ 453 w 498"/>
                  <a:gd name="T3" fmla="*/ 0 h 303"/>
                  <a:gd name="T4" fmla="*/ 66 w 498"/>
                  <a:gd name="T5" fmla="*/ 0 h 303"/>
                  <a:gd name="T6" fmla="*/ 0 w 498"/>
                  <a:gd name="T7" fmla="*/ 302 h 303"/>
                  <a:gd name="T8" fmla="*/ 387 w 498"/>
                  <a:gd name="T9" fmla="*/ 302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8" h="303">
                    <a:moveTo>
                      <a:pt x="431" y="302"/>
                    </a:moveTo>
                    <a:lnTo>
                      <a:pt x="497" y="0"/>
                    </a:lnTo>
                    <a:lnTo>
                      <a:pt x="66" y="0"/>
                    </a:lnTo>
                    <a:lnTo>
                      <a:pt x="0" y="302"/>
                    </a:lnTo>
                    <a:lnTo>
                      <a:pt x="431" y="302"/>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37" name="Freeform 10"/>
              <p:cNvSpPr>
                <a:spLocks/>
              </p:cNvSpPr>
              <p:nvPr/>
            </p:nvSpPr>
            <p:spPr bwMode="auto">
              <a:xfrm>
                <a:off x="446" y="398"/>
                <a:ext cx="438" cy="283"/>
              </a:xfrm>
              <a:custGeom>
                <a:avLst/>
                <a:gdLst>
                  <a:gd name="T0" fmla="*/ 27 w 436"/>
                  <a:gd name="T1" fmla="*/ 2 h 283"/>
                  <a:gd name="T2" fmla="*/ 32 w 436"/>
                  <a:gd name="T3" fmla="*/ 3 h 283"/>
                  <a:gd name="T4" fmla="*/ 42 w 436"/>
                  <a:gd name="T5" fmla="*/ 4 h 283"/>
                  <a:gd name="T6" fmla="*/ 56 w 436"/>
                  <a:gd name="T7" fmla="*/ 7 h 283"/>
                  <a:gd name="T8" fmla="*/ 73 w 436"/>
                  <a:gd name="T9" fmla="*/ 10 h 283"/>
                  <a:gd name="T10" fmla="*/ 92 w 436"/>
                  <a:gd name="T11" fmla="*/ 15 h 283"/>
                  <a:gd name="T12" fmla="*/ 157 w 436"/>
                  <a:gd name="T13" fmla="*/ 19 h 283"/>
                  <a:gd name="T14" fmla="*/ 180 w 436"/>
                  <a:gd name="T15" fmla="*/ 23 h 283"/>
                  <a:gd name="T16" fmla="*/ 203 w 436"/>
                  <a:gd name="T17" fmla="*/ 28 h 283"/>
                  <a:gd name="T18" fmla="*/ 225 w 436"/>
                  <a:gd name="T19" fmla="*/ 32 h 283"/>
                  <a:gd name="T20" fmla="*/ 246 w 436"/>
                  <a:gd name="T21" fmla="*/ 36 h 283"/>
                  <a:gd name="T22" fmla="*/ 266 w 436"/>
                  <a:gd name="T23" fmla="*/ 41 h 283"/>
                  <a:gd name="T24" fmla="*/ 283 w 436"/>
                  <a:gd name="T25" fmla="*/ 44 h 283"/>
                  <a:gd name="T26" fmla="*/ 298 w 436"/>
                  <a:gd name="T27" fmla="*/ 47 h 283"/>
                  <a:gd name="T28" fmla="*/ 308 w 436"/>
                  <a:gd name="T29" fmla="*/ 49 h 283"/>
                  <a:gd name="T30" fmla="*/ 314 w 436"/>
                  <a:gd name="T31" fmla="*/ 50 h 283"/>
                  <a:gd name="T32" fmla="*/ 325 w 436"/>
                  <a:gd name="T33" fmla="*/ 52 h 283"/>
                  <a:gd name="T34" fmla="*/ 353 w 436"/>
                  <a:gd name="T35" fmla="*/ 56 h 283"/>
                  <a:gd name="T36" fmla="*/ 377 w 436"/>
                  <a:gd name="T37" fmla="*/ 60 h 283"/>
                  <a:gd name="T38" fmla="*/ 393 w 436"/>
                  <a:gd name="T39" fmla="*/ 63 h 283"/>
                  <a:gd name="T40" fmla="*/ 403 w 436"/>
                  <a:gd name="T41" fmla="*/ 65 h 283"/>
                  <a:gd name="T42" fmla="*/ 407 w 436"/>
                  <a:gd name="T43" fmla="*/ 68 h 283"/>
                  <a:gd name="T44" fmla="*/ 409 w 436"/>
                  <a:gd name="T45" fmla="*/ 69 h 283"/>
                  <a:gd name="T46" fmla="*/ 411 w 436"/>
                  <a:gd name="T47" fmla="*/ 70 h 283"/>
                  <a:gd name="T48" fmla="*/ 426 w 436"/>
                  <a:gd name="T49" fmla="*/ 70 h 283"/>
                  <a:gd name="T50" fmla="*/ 436 w 436"/>
                  <a:gd name="T51" fmla="*/ 71 h 283"/>
                  <a:gd name="T52" fmla="*/ 444 w 436"/>
                  <a:gd name="T53" fmla="*/ 71 h 283"/>
                  <a:gd name="T54" fmla="*/ 450 w 436"/>
                  <a:gd name="T55" fmla="*/ 71 h 283"/>
                  <a:gd name="T56" fmla="*/ 454 w 436"/>
                  <a:gd name="T57" fmla="*/ 73 h 283"/>
                  <a:gd name="T58" fmla="*/ 458 w 436"/>
                  <a:gd name="T59" fmla="*/ 74 h 283"/>
                  <a:gd name="T60" fmla="*/ 461 w 436"/>
                  <a:gd name="T61" fmla="*/ 75 h 283"/>
                  <a:gd name="T62" fmla="*/ 463 w 436"/>
                  <a:gd name="T63" fmla="*/ 77 h 283"/>
                  <a:gd name="T64" fmla="*/ 468 w 436"/>
                  <a:gd name="T65" fmla="*/ 85 h 283"/>
                  <a:gd name="T66" fmla="*/ 470 w 436"/>
                  <a:gd name="T67" fmla="*/ 95 h 283"/>
                  <a:gd name="T68" fmla="*/ 468 w 436"/>
                  <a:gd name="T69" fmla="*/ 105 h 283"/>
                  <a:gd name="T70" fmla="*/ 465 w 436"/>
                  <a:gd name="T71" fmla="*/ 116 h 283"/>
                  <a:gd name="T72" fmla="*/ 460 w 436"/>
                  <a:gd name="T73" fmla="*/ 127 h 283"/>
                  <a:gd name="T74" fmla="*/ 455 w 436"/>
                  <a:gd name="T75" fmla="*/ 135 h 283"/>
                  <a:gd name="T76" fmla="*/ 452 w 436"/>
                  <a:gd name="T77" fmla="*/ 141 h 283"/>
                  <a:gd name="T78" fmla="*/ 450 w 436"/>
                  <a:gd name="T79" fmla="*/ 143 h 283"/>
                  <a:gd name="T80" fmla="*/ 446 w 436"/>
                  <a:gd name="T81" fmla="*/ 145 h 283"/>
                  <a:gd name="T82" fmla="*/ 433 w 436"/>
                  <a:gd name="T83" fmla="*/ 150 h 283"/>
                  <a:gd name="T84" fmla="*/ 415 w 436"/>
                  <a:gd name="T85" fmla="*/ 157 h 283"/>
                  <a:gd name="T86" fmla="*/ 369 w 436"/>
                  <a:gd name="T87" fmla="*/ 166 h 283"/>
                  <a:gd name="T88" fmla="*/ 320 w 436"/>
                  <a:gd name="T89" fmla="*/ 177 h 283"/>
                  <a:gd name="T90" fmla="*/ 290 w 436"/>
                  <a:gd name="T91" fmla="*/ 188 h 283"/>
                  <a:gd name="T92" fmla="*/ 257 w 436"/>
                  <a:gd name="T93" fmla="*/ 201 h 283"/>
                  <a:gd name="T94" fmla="*/ 224 w 436"/>
                  <a:gd name="T95" fmla="*/ 213 h 283"/>
                  <a:gd name="T96" fmla="*/ 190 w 436"/>
                  <a:gd name="T97" fmla="*/ 226 h 283"/>
                  <a:gd name="T98" fmla="*/ 157 w 436"/>
                  <a:gd name="T99" fmla="*/ 239 h 283"/>
                  <a:gd name="T100" fmla="*/ 83 w 436"/>
                  <a:gd name="T101" fmla="*/ 250 h 283"/>
                  <a:gd name="T102" fmla="*/ 56 w 436"/>
                  <a:gd name="T103" fmla="*/ 261 h 283"/>
                  <a:gd name="T104" fmla="*/ 33 w 436"/>
                  <a:gd name="T105" fmla="*/ 269 h 283"/>
                  <a:gd name="T106" fmla="*/ 15 w 436"/>
                  <a:gd name="T107" fmla="*/ 276 h 283"/>
                  <a:gd name="T108" fmla="*/ 4 w 436"/>
                  <a:gd name="T109" fmla="*/ 280 h 283"/>
                  <a:gd name="T110" fmla="*/ 0 w 436"/>
                  <a:gd name="T111" fmla="*/ 282 h 283"/>
                  <a:gd name="T112" fmla="*/ 523 w 436"/>
                  <a:gd name="T113" fmla="*/ 0 h 283"/>
                  <a:gd name="T114" fmla="*/ 26 w 436"/>
                  <a:gd name="T115" fmla="*/ 2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36" h="283">
                    <a:moveTo>
                      <a:pt x="26" y="2"/>
                    </a:moveTo>
                    <a:lnTo>
                      <a:pt x="27" y="2"/>
                    </a:lnTo>
                    <a:lnTo>
                      <a:pt x="29" y="2"/>
                    </a:lnTo>
                    <a:lnTo>
                      <a:pt x="32" y="3"/>
                    </a:lnTo>
                    <a:lnTo>
                      <a:pt x="37" y="3"/>
                    </a:lnTo>
                    <a:lnTo>
                      <a:pt x="42" y="4"/>
                    </a:lnTo>
                    <a:lnTo>
                      <a:pt x="48" y="6"/>
                    </a:lnTo>
                    <a:lnTo>
                      <a:pt x="56" y="7"/>
                    </a:lnTo>
                    <a:lnTo>
                      <a:pt x="64" y="9"/>
                    </a:lnTo>
                    <a:lnTo>
                      <a:pt x="73" y="10"/>
                    </a:lnTo>
                    <a:lnTo>
                      <a:pt x="82" y="13"/>
                    </a:lnTo>
                    <a:lnTo>
                      <a:pt x="92" y="15"/>
                    </a:lnTo>
                    <a:lnTo>
                      <a:pt x="102" y="17"/>
                    </a:lnTo>
                    <a:lnTo>
                      <a:pt x="113" y="19"/>
                    </a:lnTo>
                    <a:lnTo>
                      <a:pt x="125" y="21"/>
                    </a:lnTo>
                    <a:lnTo>
                      <a:pt x="136" y="23"/>
                    </a:lnTo>
                    <a:lnTo>
                      <a:pt x="147" y="25"/>
                    </a:lnTo>
                    <a:lnTo>
                      <a:pt x="159" y="28"/>
                    </a:lnTo>
                    <a:lnTo>
                      <a:pt x="170" y="30"/>
                    </a:lnTo>
                    <a:lnTo>
                      <a:pt x="181" y="32"/>
                    </a:lnTo>
                    <a:lnTo>
                      <a:pt x="192" y="35"/>
                    </a:lnTo>
                    <a:lnTo>
                      <a:pt x="202" y="36"/>
                    </a:lnTo>
                    <a:lnTo>
                      <a:pt x="212" y="39"/>
                    </a:lnTo>
                    <a:lnTo>
                      <a:pt x="222" y="41"/>
                    </a:lnTo>
                    <a:lnTo>
                      <a:pt x="231" y="43"/>
                    </a:lnTo>
                    <a:lnTo>
                      <a:pt x="239" y="44"/>
                    </a:lnTo>
                    <a:lnTo>
                      <a:pt x="247" y="46"/>
                    </a:lnTo>
                    <a:lnTo>
                      <a:pt x="254" y="47"/>
                    </a:lnTo>
                    <a:lnTo>
                      <a:pt x="259" y="48"/>
                    </a:lnTo>
                    <a:lnTo>
                      <a:pt x="264" y="49"/>
                    </a:lnTo>
                    <a:lnTo>
                      <a:pt x="268" y="50"/>
                    </a:lnTo>
                    <a:lnTo>
                      <a:pt x="270" y="50"/>
                    </a:lnTo>
                    <a:lnTo>
                      <a:pt x="271" y="50"/>
                    </a:lnTo>
                    <a:lnTo>
                      <a:pt x="281" y="52"/>
                    </a:lnTo>
                    <a:lnTo>
                      <a:pt x="289" y="54"/>
                    </a:lnTo>
                    <a:lnTo>
                      <a:pt x="296" y="56"/>
                    </a:lnTo>
                    <a:lnTo>
                      <a:pt x="303" y="58"/>
                    </a:lnTo>
                    <a:lnTo>
                      <a:pt x="308" y="60"/>
                    </a:lnTo>
                    <a:lnTo>
                      <a:pt x="312" y="61"/>
                    </a:lnTo>
                    <a:lnTo>
                      <a:pt x="316" y="63"/>
                    </a:lnTo>
                    <a:lnTo>
                      <a:pt x="319" y="64"/>
                    </a:lnTo>
                    <a:lnTo>
                      <a:pt x="321" y="65"/>
                    </a:lnTo>
                    <a:lnTo>
                      <a:pt x="322" y="67"/>
                    </a:lnTo>
                    <a:lnTo>
                      <a:pt x="323" y="68"/>
                    </a:lnTo>
                    <a:lnTo>
                      <a:pt x="324" y="69"/>
                    </a:lnTo>
                    <a:lnTo>
                      <a:pt x="325" y="70"/>
                    </a:lnTo>
                    <a:lnTo>
                      <a:pt x="332" y="70"/>
                    </a:lnTo>
                    <a:lnTo>
                      <a:pt x="338" y="70"/>
                    </a:lnTo>
                    <a:lnTo>
                      <a:pt x="343" y="70"/>
                    </a:lnTo>
                    <a:lnTo>
                      <a:pt x="348" y="71"/>
                    </a:lnTo>
                    <a:lnTo>
                      <a:pt x="352" y="71"/>
                    </a:lnTo>
                    <a:lnTo>
                      <a:pt x="356" y="71"/>
                    </a:lnTo>
                    <a:lnTo>
                      <a:pt x="359" y="71"/>
                    </a:lnTo>
                    <a:lnTo>
                      <a:pt x="362" y="71"/>
                    </a:lnTo>
                    <a:lnTo>
                      <a:pt x="364" y="72"/>
                    </a:lnTo>
                    <a:lnTo>
                      <a:pt x="366" y="73"/>
                    </a:lnTo>
                    <a:lnTo>
                      <a:pt x="368" y="73"/>
                    </a:lnTo>
                    <a:lnTo>
                      <a:pt x="370" y="74"/>
                    </a:lnTo>
                    <a:lnTo>
                      <a:pt x="371" y="75"/>
                    </a:lnTo>
                    <a:lnTo>
                      <a:pt x="373" y="75"/>
                    </a:lnTo>
                    <a:lnTo>
                      <a:pt x="374" y="76"/>
                    </a:lnTo>
                    <a:lnTo>
                      <a:pt x="375" y="77"/>
                    </a:lnTo>
                    <a:lnTo>
                      <a:pt x="378" y="81"/>
                    </a:lnTo>
                    <a:lnTo>
                      <a:pt x="380" y="85"/>
                    </a:lnTo>
                    <a:lnTo>
                      <a:pt x="381" y="90"/>
                    </a:lnTo>
                    <a:lnTo>
                      <a:pt x="382" y="95"/>
                    </a:lnTo>
                    <a:lnTo>
                      <a:pt x="381" y="100"/>
                    </a:lnTo>
                    <a:lnTo>
                      <a:pt x="380" y="105"/>
                    </a:lnTo>
                    <a:lnTo>
                      <a:pt x="379" y="111"/>
                    </a:lnTo>
                    <a:lnTo>
                      <a:pt x="377" y="116"/>
                    </a:lnTo>
                    <a:lnTo>
                      <a:pt x="374" y="122"/>
                    </a:lnTo>
                    <a:lnTo>
                      <a:pt x="372" y="127"/>
                    </a:lnTo>
                    <a:lnTo>
                      <a:pt x="370" y="131"/>
                    </a:lnTo>
                    <a:lnTo>
                      <a:pt x="367" y="135"/>
                    </a:lnTo>
                    <a:lnTo>
                      <a:pt x="365" y="139"/>
                    </a:lnTo>
                    <a:lnTo>
                      <a:pt x="364" y="141"/>
                    </a:lnTo>
                    <a:lnTo>
                      <a:pt x="363" y="142"/>
                    </a:lnTo>
                    <a:lnTo>
                      <a:pt x="362" y="143"/>
                    </a:lnTo>
                    <a:lnTo>
                      <a:pt x="361" y="144"/>
                    </a:lnTo>
                    <a:lnTo>
                      <a:pt x="358" y="145"/>
                    </a:lnTo>
                    <a:lnTo>
                      <a:pt x="352" y="147"/>
                    </a:lnTo>
                    <a:lnTo>
                      <a:pt x="345" y="150"/>
                    </a:lnTo>
                    <a:lnTo>
                      <a:pt x="337" y="153"/>
                    </a:lnTo>
                    <a:lnTo>
                      <a:pt x="327" y="157"/>
                    </a:lnTo>
                    <a:lnTo>
                      <a:pt x="316" y="161"/>
                    </a:lnTo>
                    <a:lnTo>
                      <a:pt x="304" y="166"/>
                    </a:lnTo>
                    <a:lnTo>
                      <a:pt x="290" y="171"/>
                    </a:lnTo>
                    <a:lnTo>
                      <a:pt x="276" y="177"/>
                    </a:lnTo>
                    <a:lnTo>
                      <a:pt x="261" y="182"/>
                    </a:lnTo>
                    <a:lnTo>
                      <a:pt x="246" y="188"/>
                    </a:lnTo>
                    <a:lnTo>
                      <a:pt x="230" y="195"/>
                    </a:lnTo>
                    <a:lnTo>
                      <a:pt x="213" y="201"/>
                    </a:lnTo>
                    <a:lnTo>
                      <a:pt x="196" y="207"/>
                    </a:lnTo>
                    <a:lnTo>
                      <a:pt x="180" y="213"/>
                    </a:lnTo>
                    <a:lnTo>
                      <a:pt x="163" y="220"/>
                    </a:lnTo>
                    <a:lnTo>
                      <a:pt x="146" y="226"/>
                    </a:lnTo>
                    <a:lnTo>
                      <a:pt x="130" y="233"/>
                    </a:lnTo>
                    <a:lnTo>
                      <a:pt x="113" y="239"/>
                    </a:lnTo>
                    <a:lnTo>
                      <a:pt x="98" y="245"/>
                    </a:lnTo>
                    <a:lnTo>
                      <a:pt x="83" y="250"/>
                    </a:lnTo>
                    <a:lnTo>
                      <a:pt x="69" y="256"/>
                    </a:lnTo>
                    <a:lnTo>
                      <a:pt x="56" y="261"/>
                    </a:lnTo>
                    <a:lnTo>
                      <a:pt x="44" y="265"/>
                    </a:lnTo>
                    <a:lnTo>
                      <a:pt x="33" y="269"/>
                    </a:lnTo>
                    <a:lnTo>
                      <a:pt x="24" y="273"/>
                    </a:lnTo>
                    <a:lnTo>
                      <a:pt x="15" y="276"/>
                    </a:lnTo>
                    <a:lnTo>
                      <a:pt x="9" y="279"/>
                    </a:lnTo>
                    <a:lnTo>
                      <a:pt x="4" y="280"/>
                    </a:lnTo>
                    <a:lnTo>
                      <a:pt x="1" y="282"/>
                    </a:lnTo>
                    <a:lnTo>
                      <a:pt x="0" y="282"/>
                    </a:lnTo>
                    <a:lnTo>
                      <a:pt x="374" y="282"/>
                    </a:lnTo>
                    <a:lnTo>
                      <a:pt x="435" y="0"/>
                    </a:lnTo>
                    <a:lnTo>
                      <a:pt x="26" y="0"/>
                    </a:lnTo>
                    <a:lnTo>
                      <a:pt x="26" y="2"/>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38" name="Freeform 11"/>
              <p:cNvSpPr>
                <a:spLocks/>
              </p:cNvSpPr>
              <p:nvPr/>
            </p:nvSpPr>
            <p:spPr bwMode="auto">
              <a:xfrm>
                <a:off x="717" y="484"/>
                <a:ext cx="93" cy="46"/>
              </a:xfrm>
              <a:custGeom>
                <a:avLst/>
                <a:gdLst>
                  <a:gd name="T0" fmla="*/ 32 w 93"/>
                  <a:gd name="T1" fmla="*/ 9 h 46"/>
                  <a:gd name="T2" fmla="*/ 25 w 93"/>
                  <a:gd name="T3" fmla="*/ 10 h 46"/>
                  <a:gd name="T4" fmla="*/ 18 w 93"/>
                  <a:gd name="T5" fmla="*/ 11 h 46"/>
                  <a:gd name="T6" fmla="*/ 11 w 93"/>
                  <a:gd name="T7" fmla="*/ 12 h 46"/>
                  <a:gd name="T8" fmla="*/ 4 w 93"/>
                  <a:gd name="T9" fmla="*/ 13 h 46"/>
                  <a:gd name="T10" fmla="*/ 1 w 93"/>
                  <a:gd name="T11" fmla="*/ 14 h 46"/>
                  <a:gd name="T12" fmla="*/ 0 w 93"/>
                  <a:gd name="T13" fmla="*/ 16 h 46"/>
                  <a:gd name="T14" fmla="*/ 1 w 93"/>
                  <a:gd name="T15" fmla="*/ 18 h 46"/>
                  <a:gd name="T16" fmla="*/ 3 w 93"/>
                  <a:gd name="T17" fmla="*/ 19 h 46"/>
                  <a:gd name="T18" fmla="*/ 7 w 93"/>
                  <a:gd name="T19" fmla="*/ 19 h 46"/>
                  <a:gd name="T20" fmla="*/ 14 w 93"/>
                  <a:gd name="T21" fmla="*/ 19 h 46"/>
                  <a:gd name="T22" fmla="*/ 23 w 93"/>
                  <a:gd name="T23" fmla="*/ 19 h 46"/>
                  <a:gd name="T24" fmla="*/ 33 w 93"/>
                  <a:gd name="T25" fmla="*/ 17 h 46"/>
                  <a:gd name="T26" fmla="*/ 43 w 93"/>
                  <a:gd name="T27" fmla="*/ 16 h 46"/>
                  <a:gd name="T28" fmla="*/ 53 w 93"/>
                  <a:gd name="T29" fmla="*/ 15 h 46"/>
                  <a:gd name="T30" fmla="*/ 62 w 93"/>
                  <a:gd name="T31" fmla="*/ 15 h 46"/>
                  <a:gd name="T32" fmla="*/ 70 w 93"/>
                  <a:gd name="T33" fmla="*/ 14 h 46"/>
                  <a:gd name="T34" fmla="*/ 76 w 93"/>
                  <a:gd name="T35" fmla="*/ 15 h 46"/>
                  <a:gd name="T36" fmla="*/ 81 w 93"/>
                  <a:gd name="T37" fmla="*/ 16 h 46"/>
                  <a:gd name="T38" fmla="*/ 82 w 93"/>
                  <a:gd name="T39" fmla="*/ 20 h 46"/>
                  <a:gd name="T40" fmla="*/ 80 w 93"/>
                  <a:gd name="T41" fmla="*/ 27 h 46"/>
                  <a:gd name="T42" fmla="*/ 77 w 93"/>
                  <a:gd name="T43" fmla="*/ 36 h 46"/>
                  <a:gd name="T44" fmla="*/ 75 w 93"/>
                  <a:gd name="T45" fmla="*/ 44 h 46"/>
                  <a:gd name="T46" fmla="*/ 77 w 93"/>
                  <a:gd name="T47" fmla="*/ 45 h 46"/>
                  <a:gd name="T48" fmla="*/ 80 w 93"/>
                  <a:gd name="T49" fmla="*/ 42 h 46"/>
                  <a:gd name="T50" fmla="*/ 84 w 93"/>
                  <a:gd name="T51" fmla="*/ 35 h 46"/>
                  <a:gd name="T52" fmla="*/ 88 w 93"/>
                  <a:gd name="T53" fmla="*/ 27 h 46"/>
                  <a:gd name="T54" fmla="*/ 91 w 93"/>
                  <a:gd name="T55" fmla="*/ 19 h 46"/>
                  <a:gd name="T56" fmla="*/ 92 w 93"/>
                  <a:gd name="T57" fmla="*/ 10 h 46"/>
                  <a:gd name="T58" fmla="*/ 89 w 93"/>
                  <a:gd name="T59" fmla="*/ 5 h 46"/>
                  <a:gd name="T60" fmla="*/ 82 w 93"/>
                  <a:gd name="T61" fmla="*/ 2 h 46"/>
                  <a:gd name="T62" fmla="*/ 73 w 93"/>
                  <a:gd name="T63" fmla="*/ 0 h 46"/>
                  <a:gd name="T64" fmla="*/ 44 w 93"/>
                  <a:gd name="T65" fmla="*/ 0 h 46"/>
                  <a:gd name="T66" fmla="*/ 41 w 93"/>
                  <a:gd name="T67" fmla="*/ 1 h 46"/>
                  <a:gd name="T68" fmla="*/ 39 w 93"/>
                  <a:gd name="T69" fmla="*/ 3 h 46"/>
                  <a:gd name="T70" fmla="*/ 37 w 93"/>
                  <a:gd name="T71" fmla="*/ 5 h 46"/>
                  <a:gd name="T72" fmla="*/ 34 w 93"/>
                  <a:gd name="T73" fmla="*/ 7 h 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 h="46">
                    <a:moveTo>
                      <a:pt x="34" y="7"/>
                    </a:moveTo>
                    <a:lnTo>
                      <a:pt x="32" y="9"/>
                    </a:lnTo>
                    <a:lnTo>
                      <a:pt x="28" y="10"/>
                    </a:lnTo>
                    <a:lnTo>
                      <a:pt x="25" y="10"/>
                    </a:lnTo>
                    <a:lnTo>
                      <a:pt x="21" y="10"/>
                    </a:lnTo>
                    <a:lnTo>
                      <a:pt x="18" y="11"/>
                    </a:lnTo>
                    <a:lnTo>
                      <a:pt x="14" y="12"/>
                    </a:lnTo>
                    <a:lnTo>
                      <a:pt x="11" y="12"/>
                    </a:lnTo>
                    <a:lnTo>
                      <a:pt x="8" y="12"/>
                    </a:lnTo>
                    <a:lnTo>
                      <a:pt x="4" y="13"/>
                    </a:lnTo>
                    <a:lnTo>
                      <a:pt x="2" y="13"/>
                    </a:lnTo>
                    <a:lnTo>
                      <a:pt x="1" y="14"/>
                    </a:lnTo>
                    <a:lnTo>
                      <a:pt x="0" y="16"/>
                    </a:lnTo>
                    <a:lnTo>
                      <a:pt x="0" y="17"/>
                    </a:lnTo>
                    <a:lnTo>
                      <a:pt x="1" y="18"/>
                    </a:lnTo>
                    <a:lnTo>
                      <a:pt x="2" y="18"/>
                    </a:lnTo>
                    <a:lnTo>
                      <a:pt x="3" y="19"/>
                    </a:lnTo>
                    <a:lnTo>
                      <a:pt x="5" y="19"/>
                    </a:lnTo>
                    <a:lnTo>
                      <a:pt x="7" y="19"/>
                    </a:lnTo>
                    <a:lnTo>
                      <a:pt x="10" y="19"/>
                    </a:lnTo>
                    <a:lnTo>
                      <a:pt x="14" y="19"/>
                    </a:lnTo>
                    <a:lnTo>
                      <a:pt x="18" y="19"/>
                    </a:lnTo>
                    <a:lnTo>
                      <a:pt x="23" y="19"/>
                    </a:lnTo>
                    <a:lnTo>
                      <a:pt x="28" y="18"/>
                    </a:lnTo>
                    <a:lnTo>
                      <a:pt x="33" y="17"/>
                    </a:lnTo>
                    <a:lnTo>
                      <a:pt x="38" y="17"/>
                    </a:lnTo>
                    <a:lnTo>
                      <a:pt x="43" y="16"/>
                    </a:lnTo>
                    <a:lnTo>
                      <a:pt x="48" y="16"/>
                    </a:lnTo>
                    <a:lnTo>
                      <a:pt x="53" y="15"/>
                    </a:lnTo>
                    <a:lnTo>
                      <a:pt x="58" y="15"/>
                    </a:lnTo>
                    <a:lnTo>
                      <a:pt x="62" y="15"/>
                    </a:lnTo>
                    <a:lnTo>
                      <a:pt x="66" y="14"/>
                    </a:lnTo>
                    <a:lnTo>
                      <a:pt x="70" y="14"/>
                    </a:lnTo>
                    <a:lnTo>
                      <a:pt x="73" y="14"/>
                    </a:lnTo>
                    <a:lnTo>
                      <a:pt x="76" y="15"/>
                    </a:lnTo>
                    <a:lnTo>
                      <a:pt x="79" y="15"/>
                    </a:lnTo>
                    <a:lnTo>
                      <a:pt x="81" y="16"/>
                    </a:lnTo>
                    <a:lnTo>
                      <a:pt x="81" y="18"/>
                    </a:lnTo>
                    <a:lnTo>
                      <a:pt x="82" y="20"/>
                    </a:lnTo>
                    <a:lnTo>
                      <a:pt x="81" y="24"/>
                    </a:lnTo>
                    <a:lnTo>
                      <a:pt x="80" y="27"/>
                    </a:lnTo>
                    <a:lnTo>
                      <a:pt x="79" y="31"/>
                    </a:lnTo>
                    <a:lnTo>
                      <a:pt x="77" y="36"/>
                    </a:lnTo>
                    <a:lnTo>
                      <a:pt x="75" y="41"/>
                    </a:lnTo>
                    <a:lnTo>
                      <a:pt x="75" y="44"/>
                    </a:lnTo>
                    <a:lnTo>
                      <a:pt x="76" y="45"/>
                    </a:lnTo>
                    <a:lnTo>
                      <a:pt x="77" y="45"/>
                    </a:lnTo>
                    <a:lnTo>
                      <a:pt x="79" y="44"/>
                    </a:lnTo>
                    <a:lnTo>
                      <a:pt x="80" y="42"/>
                    </a:lnTo>
                    <a:lnTo>
                      <a:pt x="82" y="39"/>
                    </a:lnTo>
                    <a:lnTo>
                      <a:pt x="84" y="35"/>
                    </a:lnTo>
                    <a:lnTo>
                      <a:pt x="86" y="32"/>
                    </a:lnTo>
                    <a:lnTo>
                      <a:pt x="88" y="27"/>
                    </a:lnTo>
                    <a:lnTo>
                      <a:pt x="90" y="23"/>
                    </a:lnTo>
                    <a:lnTo>
                      <a:pt x="91" y="19"/>
                    </a:lnTo>
                    <a:lnTo>
                      <a:pt x="92" y="15"/>
                    </a:lnTo>
                    <a:lnTo>
                      <a:pt x="92" y="10"/>
                    </a:lnTo>
                    <a:lnTo>
                      <a:pt x="91" y="7"/>
                    </a:lnTo>
                    <a:lnTo>
                      <a:pt x="89" y="5"/>
                    </a:lnTo>
                    <a:lnTo>
                      <a:pt x="86" y="3"/>
                    </a:lnTo>
                    <a:lnTo>
                      <a:pt x="82" y="2"/>
                    </a:lnTo>
                    <a:lnTo>
                      <a:pt x="78" y="1"/>
                    </a:lnTo>
                    <a:lnTo>
                      <a:pt x="73" y="0"/>
                    </a:lnTo>
                    <a:lnTo>
                      <a:pt x="67" y="0"/>
                    </a:lnTo>
                    <a:lnTo>
                      <a:pt x="44" y="0"/>
                    </a:lnTo>
                    <a:lnTo>
                      <a:pt x="43" y="0"/>
                    </a:lnTo>
                    <a:lnTo>
                      <a:pt x="41" y="1"/>
                    </a:lnTo>
                    <a:lnTo>
                      <a:pt x="41" y="2"/>
                    </a:lnTo>
                    <a:lnTo>
                      <a:pt x="39" y="3"/>
                    </a:lnTo>
                    <a:lnTo>
                      <a:pt x="39" y="4"/>
                    </a:lnTo>
                    <a:lnTo>
                      <a:pt x="37" y="5"/>
                    </a:lnTo>
                    <a:lnTo>
                      <a:pt x="36" y="6"/>
                    </a:lnTo>
                    <a:lnTo>
                      <a:pt x="34" y="7"/>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39" name="Freeform 12"/>
              <p:cNvSpPr>
                <a:spLocks/>
              </p:cNvSpPr>
              <p:nvPr/>
            </p:nvSpPr>
            <p:spPr bwMode="auto">
              <a:xfrm>
                <a:off x="412" y="463"/>
                <a:ext cx="373" cy="216"/>
              </a:xfrm>
              <a:custGeom>
                <a:avLst/>
                <a:gdLst>
                  <a:gd name="T0" fmla="*/ 0 w 373"/>
                  <a:gd name="T1" fmla="*/ 172 h 217"/>
                  <a:gd name="T2" fmla="*/ 6 w 373"/>
                  <a:gd name="T3" fmla="*/ 169 h 217"/>
                  <a:gd name="T4" fmla="*/ 23 w 373"/>
                  <a:gd name="T5" fmla="*/ 161 h 217"/>
                  <a:gd name="T6" fmla="*/ 46 w 373"/>
                  <a:gd name="T7" fmla="*/ 150 h 217"/>
                  <a:gd name="T8" fmla="*/ 74 w 373"/>
                  <a:gd name="T9" fmla="*/ 136 h 217"/>
                  <a:gd name="T10" fmla="*/ 102 w 373"/>
                  <a:gd name="T11" fmla="*/ 123 h 217"/>
                  <a:gd name="T12" fmla="*/ 128 w 373"/>
                  <a:gd name="T13" fmla="*/ 110 h 217"/>
                  <a:gd name="T14" fmla="*/ 149 w 373"/>
                  <a:gd name="T15" fmla="*/ 108 h 217"/>
                  <a:gd name="T16" fmla="*/ 161 w 373"/>
                  <a:gd name="T17" fmla="*/ 108 h 217"/>
                  <a:gd name="T18" fmla="*/ 175 w 373"/>
                  <a:gd name="T19" fmla="*/ 108 h 217"/>
                  <a:gd name="T20" fmla="*/ 190 w 373"/>
                  <a:gd name="T21" fmla="*/ 108 h 217"/>
                  <a:gd name="T22" fmla="*/ 206 w 373"/>
                  <a:gd name="T23" fmla="*/ 108 h 217"/>
                  <a:gd name="T24" fmla="*/ 223 w 373"/>
                  <a:gd name="T25" fmla="*/ 108 h 217"/>
                  <a:gd name="T26" fmla="*/ 240 w 373"/>
                  <a:gd name="T27" fmla="*/ 101 h 217"/>
                  <a:gd name="T28" fmla="*/ 257 w 373"/>
                  <a:gd name="T29" fmla="*/ 94 h 217"/>
                  <a:gd name="T30" fmla="*/ 275 w 373"/>
                  <a:gd name="T31" fmla="*/ 87 h 217"/>
                  <a:gd name="T32" fmla="*/ 292 w 373"/>
                  <a:gd name="T33" fmla="*/ 81 h 217"/>
                  <a:gd name="T34" fmla="*/ 297 w 373"/>
                  <a:gd name="T35" fmla="*/ 79 h 217"/>
                  <a:gd name="T36" fmla="*/ 304 w 373"/>
                  <a:gd name="T37" fmla="*/ 77 h 217"/>
                  <a:gd name="T38" fmla="*/ 312 w 373"/>
                  <a:gd name="T39" fmla="*/ 75 h 217"/>
                  <a:gd name="T40" fmla="*/ 321 w 373"/>
                  <a:gd name="T41" fmla="*/ 72 h 217"/>
                  <a:gd name="T42" fmla="*/ 331 w 373"/>
                  <a:gd name="T43" fmla="*/ 69 h 217"/>
                  <a:gd name="T44" fmla="*/ 341 w 373"/>
                  <a:gd name="T45" fmla="*/ 67 h 217"/>
                  <a:gd name="T46" fmla="*/ 351 w 373"/>
                  <a:gd name="T47" fmla="*/ 64 h 217"/>
                  <a:gd name="T48" fmla="*/ 360 w 373"/>
                  <a:gd name="T49" fmla="*/ 63 h 217"/>
                  <a:gd name="T50" fmla="*/ 365 w 373"/>
                  <a:gd name="T51" fmla="*/ 62 h 217"/>
                  <a:gd name="T52" fmla="*/ 369 w 373"/>
                  <a:gd name="T53" fmla="*/ 61 h 217"/>
                  <a:gd name="T54" fmla="*/ 371 w 373"/>
                  <a:gd name="T55" fmla="*/ 59 h 217"/>
                  <a:gd name="T56" fmla="*/ 372 w 373"/>
                  <a:gd name="T57" fmla="*/ 58 h 217"/>
                  <a:gd name="T58" fmla="*/ 370 w 373"/>
                  <a:gd name="T59" fmla="*/ 56 h 217"/>
                  <a:gd name="T60" fmla="*/ 365 w 373"/>
                  <a:gd name="T61" fmla="*/ 55 h 217"/>
                  <a:gd name="T62" fmla="*/ 358 w 373"/>
                  <a:gd name="T63" fmla="*/ 54 h 217"/>
                  <a:gd name="T64" fmla="*/ 349 w 373"/>
                  <a:gd name="T65" fmla="*/ 54 h 217"/>
                  <a:gd name="T66" fmla="*/ 330 w 373"/>
                  <a:gd name="T67" fmla="*/ 56 h 217"/>
                  <a:gd name="T68" fmla="*/ 310 w 373"/>
                  <a:gd name="T69" fmla="*/ 61 h 217"/>
                  <a:gd name="T70" fmla="*/ 288 w 373"/>
                  <a:gd name="T71" fmla="*/ 67 h 217"/>
                  <a:gd name="T72" fmla="*/ 266 w 373"/>
                  <a:gd name="T73" fmla="*/ 74 h 217"/>
                  <a:gd name="T74" fmla="*/ 244 w 373"/>
                  <a:gd name="T75" fmla="*/ 82 h 217"/>
                  <a:gd name="T76" fmla="*/ 224 w 373"/>
                  <a:gd name="T77" fmla="*/ 90 h 217"/>
                  <a:gd name="T78" fmla="*/ 208 w 373"/>
                  <a:gd name="T79" fmla="*/ 96 h 217"/>
                  <a:gd name="T80" fmla="*/ 197 w 373"/>
                  <a:gd name="T81" fmla="*/ 102 h 217"/>
                  <a:gd name="T82" fmla="*/ 344 w 373"/>
                  <a:gd name="T83" fmla="*/ 19 h 217"/>
                  <a:gd name="T84" fmla="*/ 342 w 373"/>
                  <a:gd name="T85" fmla="*/ 12 h 217"/>
                  <a:gd name="T86" fmla="*/ 331 w 373"/>
                  <a:gd name="T87" fmla="*/ 7 h 217"/>
                  <a:gd name="T88" fmla="*/ 314 w 373"/>
                  <a:gd name="T89" fmla="*/ 3 h 217"/>
                  <a:gd name="T90" fmla="*/ 295 w 373"/>
                  <a:gd name="T91" fmla="*/ 2 h 217"/>
                  <a:gd name="T92" fmla="*/ 275 w 373"/>
                  <a:gd name="T93" fmla="*/ 0 h 217"/>
                  <a:gd name="T94" fmla="*/ 256 w 373"/>
                  <a:gd name="T95" fmla="*/ 0 h 217"/>
                  <a:gd name="T96" fmla="*/ 243 w 373"/>
                  <a:gd name="T97" fmla="*/ 0 h 217"/>
                  <a:gd name="T98" fmla="*/ 237 w 373"/>
                  <a:gd name="T99" fmla="*/ 0 h 2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73" h="217">
                    <a:moveTo>
                      <a:pt x="47" y="0"/>
                    </a:moveTo>
                    <a:lnTo>
                      <a:pt x="0" y="216"/>
                    </a:lnTo>
                    <a:lnTo>
                      <a:pt x="2" y="215"/>
                    </a:lnTo>
                    <a:lnTo>
                      <a:pt x="6" y="213"/>
                    </a:lnTo>
                    <a:lnTo>
                      <a:pt x="14" y="209"/>
                    </a:lnTo>
                    <a:lnTo>
                      <a:pt x="23" y="205"/>
                    </a:lnTo>
                    <a:lnTo>
                      <a:pt x="34" y="200"/>
                    </a:lnTo>
                    <a:lnTo>
                      <a:pt x="46" y="194"/>
                    </a:lnTo>
                    <a:lnTo>
                      <a:pt x="60" y="187"/>
                    </a:lnTo>
                    <a:lnTo>
                      <a:pt x="74" y="180"/>
                    </a:lnTo>
                    <a:lnTo>
                      <a:pt x="88" y="173"/>
                    </a:lnTo>
                    <a:lnTo>
                      <a:pt x="102" y="167"/>
                    </a:lnTo>
                    <a:lnTo>
                      <a:pt x="116" y="160"/>
                    </a:lnTo>
                    <a:lnTo>
                      <a:pt x="128" y="154"/>
                    </a:lnTo>
                    <a:lnTo>
                      <a:pt x="140" y="148"/>
                    </a:lnTo>
                    <a:lnTo>
                      <a:pt x="149" y="144"/>
                    </a:lnTo>
                    <a:lnTo>
                      <a:pt x="156" y="140"/>
                    </a:lnTo>
                    <a:lnTo>
                      <a:pt x="161" y="138"/>
                    </a:lnTo>
                    <a:lnTo>
                      <a:pt x="168" y="135"/>
                    </a:lnTo>
                    <a:lnTo>
                      <a:pt x="175" y="131"/>
                    </a:lnTo>
                    <a:lnTo>
                      <a:pt x="182" y="127"/>
                    </a:lnTo>
                    <a:lnTo>
                      <a:pt x="190" y="124"/>
                    </a:lnTo>
                    <a:lnTo>
                      <a:pt x="198" y="120"/>
                    </a:lnTo>
                    <a:lnTo>
                      <a:pt x="206" y="116"/>
                    </a:lnTo>
                    <a:lnTo>
                      <a:pt x="214" y="112"/>
                    </a:lnTo>
                    <a:lnTo>
                      <a:pt x="223" y="109"/>
                    </a:lnTo>
                    <a:lnTo>
                      <a:pt x="231" y="105"/>
                    </a:lnTo>
                    <a:lnTo>
                      <a:pt x="240" y="101"/>
                    </a:lnTo>
                    <a:lnTo>
                      <a:pt x="248" y="97"/>
                    </a:lnTo>
                    <a:lnTo>
                      <a:pt x="257" y="94"/>
                    </a:lnTo>
                    <a:lnTo>
                      <a:pt x="266" y="90"/>
                    </a:lnTo>
                    <a:lnTo>
                      <a:pt x="275" y="87"/>
                    </a:lnTo>
                    <a:lnTo>
                      <a:pt x="284" y="84"/>
                    </a:lnTo>
                    <a:lnTo>
                      <a:pt x="292" y="81"/>
                    </a:lnTo>
                    <a:lnTo>
                      <a:pt x="294" y="80"/>
                    </a:lnTo>
                    <a:lnTo>
                      <a:pt x="297" y="79"/>
                    </a:lnTo>
                    <a:lnTo>
                      <a:pt x="300" y="79"/>
                    </a:lnTo>
                    <a:lnTo>
                      <a:pt x="304" y="77"/>
                    </a:lnTo>
                    <a:lnTo>
                      <a:pt x="308" y="76"/>
                    </a:lnTo>
                    <a:lnTo>
                      <a:pt x="312" y="75"/>
                    </a:lnTo>
                    <a:lnTo>
                      <a:pt x="316" y="74"/>
                    </a:lnTo>
                    <a:lnTo>
                      <a:pt x="321" y="72"/>
                    </a:lnTo>
                    <a:lnTo>
                      <a:pt x="326" y="71"/>
                    </a:lnTo>
                    <a:lnTo>
                      <a:pt x="331" y="69"/>
                    </a:lnTo>
                    <a:lnTo>
                      <a:pt x="336" y="68"/>
                    </a:lnTo>
                    <a:lnTo>
                      <a:pt x="341" y="67"/>
                    </a:lnTo>
                    <a:lnTo>
                      <a:pt x="346" y="66"/>
                    </a:lnTo>
                    <a:lnTo>
                      <a:pt x="351" y="64"/>
                    </a:lnTo>
                    <a:lnTo>
                      <a:pt x="356" y="64"/>
                    </a:lnTo>
                    <a:lnTo>
                      <a:pt x="360" y="63"/>
                    </a:lnTo>
                    <a:lnTo>
                      <a:pt x="363" y="62"/>
                    </a:lnTo>
                    <a:lnTo>
                      <a:pt x="365" y="62"/>
                    </a:lnTo>
                    <a:lnTo>
                      <a:pt x="368" y="61"/>
                    </a:lnTo>
                    <a:lnTo>
                      <a:pt x="369" y="61"/>
                    </a:lnTo>
                    <a:lnTo>
                      <a:pt x="371" y="60"/>
                    </a:lnTo>
                    <a:lnTo>
                      <a:pt x="371" y="59"/>
                    </a:lnTo>
                    <a:lnTo>
                      <a:pt x="372" y="59"/>
                    </a:lnTo>
                    <a:lnTo>
                      <a:pt x="372" y="58"/>
                    </a:lnTo>
                    <a:lnTo>
                      <a:pt x="371" y="57"/>
                    </a:lnTo>
                    <a:lnTo>
                      <a:pt x="370" y="56"/>
                    </a:lnTo>
                    <a:lnTo>
                      <a:pt x="368" y="55"/>
                    </a:lnTo>
                    <a:lnTo>
                      <a:pt x="365" y="55"/>
                    </a:lnTo>
                    <a:lnTo>
                      <a:pt x="362" y="54"/>
                    </a:lnTo>
                    <a:lnTo>
                      <a:pt x="358" y="54"/>
                    </a:lnTo>
                    <a:lnTo>
                      <a:pt x="354" y="54"/>
                    </a:lnTo>
                    <a:lnTo>
                      <a:pt x="349" y="54"/>
                    </a:lnTo>
                    <a:lnTo>
                      <a:pt x="340" y="55"/>
                    </a:lnTo>
                    <a:lnTo>
                      <a:pt x="330" y="56"/>
                    </a:lnTo>
                    <a:lnTo>
                      <a:pt x="321" y="58"/>
                    </a:lnTo>
                    <a:lnTo>
                      <a:pt x="310" y="61"/>
                    </a:lnTo>
                    <a:lnTo>
                      <a:pt x="299" y="64"/>
                    </a:lnTo>
                    <a:lnTo>
                      <a:pt x="288" y="67"/>
                    </a:lnTo>
                    <a:lnTo>
                      <a:pt x="276" y="70"/>
                    </a:lnTo>
                    <a:lnTo>
                      <a:pt x="266" y="74"/>
                    </a:lnTo>
                    <a:lnTo>
                      <a:pt x="254" y="78"/>
                    </a:lnTo>
                    <a:lnTo>
                      <a:pt x="244" y="82"/>
                    </a:lnTo>
                    <a:lnTo>
                      <a:pt x="234" y="86"/>
                    </a:lnTo>
                    <a:lnTo>
                      <a:pt x="224" y="90"/>
                    </a:lnTo>
                    <a:lnTo>
                      <a:pt x="216" y="93"/>
                    </a:lnTo>
                    <a:lnTo>
                      <a:pt x="208" y="96"/>
                    </a:lnTo>
                    <a:lnTo>
                      <a:pt x="202" y="99"/>
                    </a:lnTo>
                    <a:lnTo>
                      <a:pt x="197" y="102"/>
                    </a:lnTo>
                    <a:lnTo>
                      <a:pt x="169" y="19"/>
                    </a:lnTo>
                    <a:lnTo>
                      <a:pt x="344" y="19"/>
                    </a:lnTo>
                    <a:lnTo>
                      <a:pt x="344" y="15"/>
                    </a:lnTo>
                    <a:lnTo>
                      <a:pt x="342" y="12"/>
                    </a:lnTo>
                    <a:lnTo>
                      <a:pt x="337" y="9"/>
                    </a:lnTo>
                    <a:lnTo>
                      <a:pt x="331" y="7"/>
                    </a:lnTo>
                    <a:lnTo>
                      <a:pt x="323" y="5"/>
                    </a:lnTo>
                    <a:lnTo>
                      <a:pt x="314" y="3"/>
                    </a:lnTo>
                    <a:lnTo>
                      <a:pt x="305" y="3"/>
                    </a:lnTo>
                    <a:lnTo>
                      <a:pt x="295" y="2"/>
                    </a:lnTo>
                    <a:lnTo>
                      <a:pt x="285" y="1"/>
                    </a:lnTo>
                    <a:lnTo>
                      <a:pt x="275" y="0"/>
                    </a:lnTo>
                    <a:lnTo>
                      <a:pt x="265" y="0"/>
                    </a:lnTo>
                    <a:lnTo>
                      <a:pt x="256" y="0"/>
                    </a:lnTo>
                    <a:lnTo>
                      <a:pt x="249" y="0"/>
                    </a:lnTo>
                    <a:lnTo>
                      <a:pt x="243" y="0"/>
                    </a:lnTo>
                    <a:lnTo>
                      <a:pt x="239" y="0"/>
                    </a:lnTo>
                    <a:lnTo>
                      <a:pt x="237" y="0"/>
                    </a:lnTo>
                    <a:lnTo>
                      <a:pt x="47" y="0"/>
                    </a:lnTo>
                  </a:path>
                </a:pathLst>
              </a:custGeom>
              <a:solidFill>
                <a:srgbClr val="004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0" name="Freeform 13"/>
              <p:cNvSpPr>
                <a:spLocks/>
              </p:cNvSpPr>
              <p:nvPr/>
            </p:nvSpPr>
            <p:spPr bwMode="auto">
              <a:xfrm>
                <a:off x="945" y="398"/>
                <a:ext cx="112" cy="108"/>
              </a:xfrm>
              <a:custGeom>
                <a:avLst/>
                <a:gdLst>
                  <a:gd name="T0" fmla="*/ 31 w 113"/>
                  <a:gd name="T1" fmla="*/ 150 h 107"/>
                  <a:gd name="T2" fmla="*/ 15 w 113"/>
                  <a:gd name="T3" fmla="*/ 146 h 107"/>
                  <a:gd name="T4" fmla="*/ 4 w 113"/>
                  <a:gd name="T5" fmla="*/ 137 h 107"/>
                  <a:gd name="T6" fmla="*/ 0 w 113"/>
                  <a:gd name="T7" fmla="*/ 123 h 107"/>
                  <a:gd name="T8" fmla="*/ 3 w 113"/>
                  <a:gd name="T9" fmla="*/ 107 h 107"/>
                  <a:gd name="T10" fmla="*/ 6 w 113"/>
                  <a:gd name="T11" fmla="*/ 48 h 107"/>
                  <a:gd name="T12" fmla="*/ 9 w 113"/>
                  <a:gd name="T13" fmla="*/ 35 h 107"/>
                  <a:gd name="T14" fmla="*/ 11 w 113"/>
                  <a:gd name="T15" fmla="*/ 24 h 107"/>
                  <a:gd name="T16" fmla="*/ 13 w 113"/>
                  <a:gd name="T17" fmla="*/ 15 h 107"/>
                  <a:gd name="T18" fmla="*/ 15 w 113"/>
                  <a:gd name="T19" fmla="*/ 8 h 107"/>
                  <a:gd name="T20" fmla="*/ 16 w 113"/>
                  <a:gd name="T21" fmla="*/ 3 h 107"/>
                  <a:gd name="T22" fmla="*/ 17 w 113"/>
                  <a:gd name="T23" fmla="*/ 0 h 107"/>
                  <a:gd name="T24" fmla="*/ 40 w 113"/>
                  <a:gd name="T25" fmla="*/ 0 h 107"/>
                  <a:gd name="T26" fmla="*/ 40 w 113"/>
                  <a:gd name="T27" fmla="*/ 3 h 107"/>
                  <a:gd name="T28" fmla="*/ 38 w 113"/>
                  <a:gd name="T29" fmla="*/ 10 h 107"/>
                  <a:gd name="T30" fmla="*/ 36 w 113"/>
                  <a:gd name="T31" fmla="*/ 20 h 107"/>
                  <a:gd name="T32" fmla="*/ 33 w 113"/>
                  <a:gd name="T33" fmla="*/ 33 h 107"/>
                  <a:gd name="T34" fmla="*/ 30 w 113"/>
                  <a:gd name="T35" fmla="*/ 44 h 107"/>
                  <a:gd name="T36" fmla="*/ 28 w 113"/>
                  <a:gd name="T37" fmla="*/ 98 h 107"/>
                  <a:gd name="T38" fmla="*/ 27 w 113"/>
                  <a:gd name="T39" fmla="*/ 106 h 107"/>
                  <a:gd name="T40" fmla="*/ 26 w 113"/>
                  <a:gd name="T41" fmla="*/ 108 h 107"/>
                  <a:gd name="T42" fmla="*/ 25 w 113"/>
                  <a:gd name="T43" fmla="*/ 118 h 107"/>
                  <a:gd name="T44" fmla="*/ 27 w 113"/>
                  <a:gd name="T45" fmla="*/ 127 h 107"/>
                  <a:gd name="T46" fmla="*/ 34 w 113"/>
                  <a:gd name="T47" fmla="*/ 132 h 107"/>
                  <a:gd name="T48" fmla="*/ 44 w 113"/>
                  <a:gd name="T49" fmla="*/ 133 h 107"/>
                  <a:gd name="T50" fmla="*/ 56 w 113"/>
                  <a:gd name="T51" fmla="*/ 132 h 107"/>
                  <a:gd name="T52" fmla="*/ 56 w 113"/>
                  <a:gd name="T53" fmla="*/ 127 h 107"/>
                  <a:gd name="T54" fmla="*/ 56 w 113"/>
                  <a:gd name="T55" fmla="*/ 118 h 107"/>
                  <a:gd name="T56" fmla="*/ 56 w 113"/>
                  <a:gd name="T57" fmla="*/ 108 h 107"/>
                  <a:gd name="T58" fmla="*/ 56 w 113"/>
                  <a:gd name="T59" fmla="*/ 102 h 107"/>
                  <a:gd name="T60" fmla="*/ 56 w 113"/>
                  <a:gd name="T61" fmla="*/ 50 h 107"/>
                  <a:gd name="T62" fmla="*/ 56 w 113"/>
                  <a:gd name="T63" fmla="*/ 39 h 107"/>
                  <a:gd name="T64" fmla="*/ 56 w 113"/>
                  <a:gd name="T65" fmla="*/ 28 h 107"/>
                  <a:gd name="T66" fmla="*/ 56 w 113"/>
                  <a:gd name="T67" fmla="*/ 18 h 107"/>
                  <a:gd name="T68" fmla="*/ 56 w 113"/>
                  <a:gd name="T69" fmla="*/ 9 h 107"/>
                  <a:gd name="T70" fmla="*/ 56 w 113"/>
                  <a:gd name="T71" fmla="*/ 2 h 107"/>
                  <a:gd name="T72" fmla="*/ 56 w 113"/>
                  <a:gd name="T73" fmla="*/ 0 h 107"/>
                  <a:gd name="T74" fmla="*/ 65 w 113"/>
                  <a:gd name="T75" fmla="*/ 12 h 107"/>
                  <a:gd name="T76" fmla="*/ 62 w 113"/>
                  <a:gd name="T77" fmla="*/ 27 h 107"/>
                  <a:gd name="T78" fmla="*/ 61 w 113"/>
                  <a:gd name="T79" fmla="*/ 33 h 107"/>
                  <a:gd name="T80" fmla="*/ 60 w 113"/>
                  <a:gd name="T81" fmla="*/ 35 h 107"/>
                  <a:gd name="T82" fmla="*/ 60 w 113"/>
                  <a:gd name="T83" fmla="*/ 37 h 107"/>
                  <a:gd name="T84" fmla="*/ 58 w 113"/>
                  <a:gd name="T85" fmla="*/ 44 h 107"/>
                  <a:gd name="T86" fmla="*/ 56 w 113"/>
                  <a:gd name="T87" fmla="*/ 103 h 107"/>
                  <a:gd name="T88" fmla="*/ 56 w 113"/>
                  <a:gd name="T89" fmla="*/ 119 h 107"/>
                  <a:gd name="T90" fmla="*/ 56 w 113"/>
                  <a:gd name="T91" fmla="*/ 127 h 107"/>
                  <a:gd name="T92" fmla="*/ 56 w 113"/>
                  <a:gd name="T93" fmla="*/ 134 h 107"/>
                  <a:gd name="T94" fmla="*/ 56 w 113"/>
                  <a:gd name="T95" fmla="*/ 139 h 107"/>
                  <a:gd name="T96" fmla="*/ 56 w 113"/>
                  <a:gd name="T97" fmla="*/ 143 h 107"/>
                  <a:gd name="T98" fmla="*/ 56 w 113"/>
                  <a:gd name="T99" fmla="*/ 147 h 107"/>
                  <a:gd name="T100" fmla="*/ 56 w 113"/>
                  <a:gd name="T101" fmla="*/ 149 h 107"/>
                  <a:gd name="T102" fmla="*/ 46 w 113"/>
                  <a:gd name="T103" fmla="*/ 150 h 1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3" h="107">
                    <a:moveTo>
                      <a:pt x="41" y="106"/>
                    </a:moveTo>
                    <a:lnTo>
                      <a:pt x="31" y="106"/>
                    </a:lnTo>
                    <a:lnTo>
                      <a:pt x="22" y="104"/>
                    </a:lnTo>
                    <a:lnTo>
                      <a:pt x="15" y="102"/>
                    </a:lnTo>
                    <a:lnTo>
                      <a:pt x="8" y="98"/>
                    </a:lnTo>
                    <a:lnTo>
                      <a:pt x="4" y="93"/>
                    </a:lnTo>
                    <a:lnTo>
                      <a:pt x="1" y="87"/>
                    </a:lnTo>
                    <a:lnTo>
                      <a:pt x="0" y="79"/>
                    </a:lnTo>
                    <a:lnTo>
                      <a:pt x="1" y="70"/>
                    </a:lnTo>
                    <a:lnTo>
                      <a:pt x="3" y="63"/>
                    </a:lnTo>
                    <a:lnTo>
                      <a:pt x="5" y="55"/>
                    </a:lnTo>
                    <a:lnTo>
                      <a:pt x="6" y="48"/>
                    </a:lnTo>
                    <a:lnTo>
                      <a:pt x="7" y="42"/>
                    </a:lnTo>
                    <a:lnTo>
                      <a:pt x="9" y="35"/>
                    </a:lnTo>
                    <a:lnTo>
                      <a:pt x="10" y="30"/>
                    </a:lnTo>
                    <a:lnTo>
                      <a:pt x="11" y="24"/>
                    </a:lnTo>
                    <a:lnTo>
                      <a:pt x="12" y="19"/>
                    </a:lnTo>
                    <a:lnTo>
                      <a:pt x="13" y="15"/>
                    </a:lnTo>
                    <a:lnTo>
                      <a:pt x="14" y="11"/>
                    </a:lnTo>
                    <a:lnTo>
                      <a:pt x="15" y="8"/>
                    </a:lnTo>
                    <a:lnTo>
                      <a:pt x="16" y="5"/>
                    </a:lnTo>
                    <a:lnTo>
                      <a:pt x="16" y="3"/>
                    </a:lnTo>
                    <a:lnTo>
                      <a:pt x="17" y="2"/>
                    </a:lnTo>
                    <a:lnTo>
                      <a:pt x="17" y="0"/>
                    </a:lnTo>
                    <a:lnTo>
                      <a:pt x="40" y="0"/>
                    </a:lnTo>
                    <a:lnTo>
                      <a:pt x="40" y="1"/>
                    </a:lnTo>
                    <a:lnTo>
                      <a:pt x="40" y="3"/>
                    </a:lnTo>
                    <a:lnTo>
                      <a:pt x="39" y="6"/>
                    </a:lnTo>
                    <a:lnTo>
                      <a:pt x="38" y="10"/>
                    </a:lnTo>
                    <a:lnTo>
                      <a:pt x="37" y="15"/>
                    </a:lnTo>
                    <a:lnTo>
                      <a:pt x="36" y="20"/>
                    </a:lnTo>
                    <a:lnTo>
                      <a:pt x="35" y="27"/>
                    </a:lnTo>
                    <a:lnTo>
                      <a:pt x="33" y="33"/>
                    </a:lnTo>
                    <a:lnTo>
                      <a:pt x="32" y="38"/>
                    </a:lnTo>
                    <a:lnTo>
                      <a:pt x="30" y="44"/>
                    </a:lnTo>
                    <a:lnTo>
                      <a:pt x="29" y="50"/>
                    </a:lnTo>
                    <a:lnTo>
                      <a:pt x="28" y="54"/>
                    </a:lnTo>
                    <a:lnTo>
                      <a:pt x="27" y="58"/>
                    </a:lnTo>
                    <a:lnTo>
                      <a:pt x="27" y="62"/>
                    </a:lnTo>
                    <a:lnTo>
                      <a:pt x="26" y="63"/>
                    </a:lnTo>
                    <a:lnTo>
                      <a:pt x="26" y="64"/>
                    </a:lnTo>
                    <a:lnTo>
                      <a:pt x="25" y="69"/>
                    </a:lnTo>
                    <a:lnTo>
                      <a:pt x="25" y="74"/>
                    </a:lnTo>
                    <a:lnTo>
                      <a:pt x="26" y="79"/>
                    </a:lnTo>
                    <a:lnTo>
                      <a:pt x="27" y="83"/>
                    </a:lnTo>
                    <a:lnTo>
                      <a:pt x="30" y="86"/>
                    </a:lnTo>
                    <a:lnTo>
                      <a:pt x="34" y="88"/>
                    </a:lnTo>
                    <a:lnTo>
                      <a:pt x="38" y="89"/>
                    </a:lnTo>
                    <a:lnTo>
                      <a:pt x="44" y="89"/>
                    </a:lnTo>
                    <a:lnTo>
                      <a:pt x="51" y="89"/>
                    </a:lnTo>
                    <a:lnTo>
                      <a:pt x="56" y="88"/>
                    </a:lnTo>
                    <a:lnTo>
                      <a:pt x="61" y="86"/>
                    </a:lnTo>
                    <a:lnTo>
                      <a:pt x="65" y="83"/>
                    </a:lnTo>
                    <a:lnTo>
                      <a:pt x="68" y="79"/>
                    </a:lnTo>
                    <a:lnTo>
                      <a:pt x="71" y="74"/>
                    </a:lnTo>
                    <a:lnTo>
                      <a:pt x="73" y="69"/>
                    </a:lnTo>
                    <a:lnTo>
                      <a:pt x="74" y="64"/>
                    </a:lnTo>
                    <a:lnTo>
                      <a:pt x="75" y="62"/>
                    </a:lnTo>
                    <a:lnTo>
                      <a:pt x="76" y="58"/>
                    </a:lnTo>
                    <a:lnTo>
                      <a:pt x="76" y="54"/>
                    </a:lnTo>
                    <a:lnTo>
                      <a:pt x="78" y="50"/>
                    </a:lnTo>
                    <a:lnTo>
                      <a:pt x="78" y="45"/>
                    </a:lnTo>
                    <a:lnTo>
                      <a:pt x="80" y="39"/>
                    </a:lnTo>
                    <a:lnTo>
                      <a:pt x="81" y="34"/>
                    </a:lnTo>
                    <a:lnTo>
                      <a:pt x="82" y="28"/>
                    </a:lnTo>
                    <a:lnTo>
                      <a:pt x="83" y="23"/>
                    </a:lnTo>
                    <a:lnTo>
                      <a:pt x="84" y="18"/>
                    </a:lnTo>
                    <a:lnTo>
                      <a:pt x="86" y="13"/>
                    </a:lnTo>
                    <a:lnTo>
                      <a:pt x="87" y="9"/>
                    </a:lnTo>
                    <a:lnTo>
                      <a:pt x="87" y="5"/>
                    </a:lnTo>
                    <a:lnTo>
                      <a:pt x="88" y="2"/>
                    </a:lnTo>
                    <a:lnTo>
                      <a:pt x="89" y="0"/>
                    </a:lnTo>
                    <a:lnTo>
                      <a:pt x="112" y="0"/>
                    </a:lnTo>
                    <a:lnTo>
                      <a:pt x="109" y="12"/>
                    </a:lnTo>
                    <a:lnTo>
                      <a:pt x="107" y="20"/>
                    </a:lnTo>
                    <a:lnTo>
                      <a:pt x="106" y="27"/>
                    </a:lnTo>
                    <a:lnTo>
                      <a:pt x="105" y="31"/>
                    </a:lnTo>
                    <a:lnTo>
                      <a:pt x="105" y="33"/>
                    </a:lnTo>
                    <a:lnTo>
                      <a:pt x="104" y="35"/>
                    </a:lnTo>
                    <a:lnTo>
                      <a:pt x="104" y="36"/>
                    </a:lnTo>
                    <a:lnTo>
                      <a:pt x="104" y="37"/>
                    </a:lnTo>
                    <a:lnTo>
                      <a:pt x="103" y="40"/>
                    </a:lnTo>
                    <a:lnTo>
                      <a:pt x="102" y="44"/>
                    </a:lnTo>
                    <a:lnTo>
                      <a:pt x="101" y="50"/>
                    </a:lnTo>
                    <a:lnTo>
                      <a:pt x="99" y="59"/>
                    </a:lnTo>
                    <a:lnTo>
                      <a:pt x="97" y="70"/>
                    </a:lnTo>
                    <a:lnTo>
                      <a:pt x="95" y="75"/>
                    </a:lnTo>
                    <a:lnTo>
                      <a:pt x="94" y="79"/>
                    </a:lnTo>
                    <a:lnTo>
                      <a:pt x="92" y="83"/>
                    </a:lnTo>
                    <a:lnTo>
                      <a:pt x="90" y="87"/>
                    </a:lnTo>
                    <a:lnTo>
                      <a:pt x="87" y="90"/>
                    </a:lnTo>
                    <a:lnTo>
                      <a:pt x="84" y="93"/>
                    </a:lnTo>
                    <a:lnTo>
                      <a:pt x="81" y="95"/>
                    </a:lnTo>
                    <a:lnTo>
                      <a:pt x="77" y="98"/>
                    </a:lnTo>
                    <a:lnTo>
                      <a:pt x="74" y="99"/>
                    </a:lnTo>
                    <a:lnTo>
                      <a:pt x="70" y="102"/>
                    </a:lnTo>
                    <a:lnTo>
                      <a:pt x="65" y="103"/>
                    </a:lnTo>
                    <a:lnTo>
                      <a:pt x="61" y="104"/>
                    </a:lnTo>
                    <a:lnTo>
                      <a:pt x="56" y="105"/>
                    </a:lnTo>
                    <a:lnTo>
                      <a:pt x="52" y="106"/>
                    </a:lnTo>
                    <a:lnTo>
                      <a:pt x="46" y="106"/>
                    </a:lnTo>
                    <a:lnTo>
                      <a:pt x="41" y="106"/>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1" name="Freeform 14"/>
              <p:cNvSpPr>
                <a:spLocks/>
              </p:cNvSpPr>
              <p:nvPr/>
            </p:nvSpPr>
            <p:spPr bwMode="auto">
              <a:xfrm>
                <a:off x="1057" y="398"/>
                <a:ext cx="119" cy="108"/>
              </a:xfrm>
              <a:custGeom>
                <a:avLst/>
                <a:gdLst>
                  <a:gd name="T0" fmla="*/ 138 w 118"/>
                  <a:gd name="T1" fmla="*/ 235 h 106"/>
                  <a:gd name="T2" fmla="*/ 109 w 118"/>
                  <a:gd name="T3" fmla="*/ 235 h 106"/>
                  <a:gd name="T4" fmla="*/ 38 w 118"/>
                  <a:gd name="T5" fmla="*/ 71 h 106"/>
                  <a:gd name="T6" fmla="*/ 38 w 118"/>
                  <a:gd name="T7" fmla="*/ 71 h 106"/>
                  <a:gd name="T8" fmla="*/ 21 w 118"/>
                  <a:gd name="T9" fmla="*/ 235 h 106"/>
                  <a:gd name="T10" fmla="*/ 0 w 118"/>
                  <a:gd name="T11" fmla="*/ 235 h 106"/>
                  <a:gd name="T12" fmla="*/ 23 w 118"/>
                  <a:gd name="T13" fmla="*/ 0 h 106"/>
                  <a:gd name="T14" fmla="*/ 53 w 118"/>
                  <a:gd name="T15" fmla="*/ 0 h 106"/>
                  <a:gd name="T16" fmla="*/ 123 w 118"/>
                  <a:gd name="T17" fmla="*/ 182 h 106"/>
                  <a:gd name="T18" fmla="*/ 123 w 118"/>
                  <a:gd name="T19" fmla="*/ 182 h 106"/>
                  <a:gd name="T20" fmla="*/ 140 w 118"/>
                  <a:gd name="T21" fmla="*/ 0 h 106"/>
                  <a:gd name="T22" fmla="*/ 161 w 118"/>
                  <a:gd name="T23" fmla="*/ 0 h 106"/>
                  <a:gd name="T24" fmla="*/ 138 w 118"/>
                  <a:gd name="T25" fmla="*/ 235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8" h="106">
                    <a:moveTo>
                      <a:pt x="94" y="105"/>
                    </a:moveTo>
                    <a:lnTo>
                      <a:pt x="65" y="105"/>
                    </a:lnTo>
                    <a:lnTo>
                      <a:pt x="38" y="27"/>
                    </a:lnTo>
                    <a:lnTo>
                      <a:pt x="21" y="105"/>
                    </a:lnTo>
                    <a:lnTo>
                      <a:pt x="0" y="105"/>
                    </a:lnTo>
                    <a:lnTo>
                      <a:pt x="23" y="0"/>
                    </a:lnTo>
                    <a:lnTo>
                      <a:pt x="53" y="0"/>
                    </a:lnTo>
                    <a:lnTo>
                      <a:pt x="79" y="79"/>
                    </a:lnTo>
                    <a:lnTo>
                      <a:pt x="96" y="0"/>
                    </a:lnTo>
                    <a:lnTo>
                      <a:pt x="117" y="0"/>
                    </a:lnTo>
                    <a:lnTo>
                      <a:pt x="94"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2" name="Freeform 15"/>
              <p:cNvSpPr>
                <a:spLocks/>
              </p:cNvSpPr>
              <p:nvPr/>
            </p:nvSpPr>
            <p:spPr bwMode="auto">
              <a:xfrm>
                <a:off x="1176" y="398"/>
                <a:ext cx="46" cy="108"/>
              </a:xfrm>
              <a:custGeom>
                <a:avLst/>
                <a:gdLst>
                  <a:gd name="T0" fmla="*/ 23 w 46"/>
                  <a:gd name="T1" fmla="*/ 235 h 106"/>
                  <a:gd name="T2" fmla="*/ 0 w 46"/>
                  <a:gd name="T3" fmla="*/ 235 h 106"/>
                  <a:gd name="T4" fmla="*/ 22 w 46"/>
                  <a:gd name="T5" fmla="*/ 0 h 106"/>
                  <a:gd name="T6" fmla="*/ 45 w 46"/>
                  <a:gd name="T7" fmla="*/ 0 h 106"/>
                  <a:gd name="T8" fmla="*/ 23 w 46"/>
                  <a:gd name="T9" fmla="*/ 235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6">
                    <a:moveTo>
                      <a:pt x="23" y="105"/>
                    </a:moveTo>
                    <a:lnTo>
                      <a:pt x="0" y="105"/>
                    </a:lnTo>
                    <a:lnTo>
                      <a:pt x="22" y="0"/>
                    </a:lnTo>
                    <a:lnTo>
                      <a:pt x="45" y="0"/>
                    </a:lnTo>
                    <a:lnTo>
                      <a:pt x="23"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3" name="Freeform 16"/>
              <p:cNvSpPr>
                <a:spLocks/>
              </p:cNvSpPr>
              <p:nvPr/>
            </p:nvSpPr>
            <p:spPr bwMode="auto">
              <a:xfrm>
                <a:off x="1235" y="398"/>
                <a:ext cx="91" cy="108"/>
              </a:xfrm>
              <a:custGeom>
                <a:avLst/>
                <a:gdLst>
                  <a:gd name="T0" fmla="*/ 87 w 91"/>
                  <a:gd name="T1" fmla="*/ 17 h 106"/>
                  <a:gd name="T2" fmla="*/ 54 w 91"/>
                  <a:gd name="T3" fmla="*/ 17 h 106"/>
                  <a:gd name="T4" fmla="*/ 36 w 91"/>
                  <a:gd name="T5" fmla="*/ 235 h 106"/>
                  <a:gd name="T6" fmla="*/ 13 w 91"/>
                  <a:gd name="T7" fmla="*/ 235 h 106"/>
                  <a:gd name="T8" fmla="*/ 32 w 91"/>
                  <a:gd name="T9" fmla="*/ 17 h 106"/>
                  <a:gd name="T10" fmla="*/ 0 w 91"/>
                  <a:gd name="T11" fmla="*/ 17 h 106"/>
                  <a:gd name="T12" fmla="*/ 4 w 91"/>
                  <a:gd name="T13" fmla="*/ 0 h 106"/>
                  <a:gd name="T14" fmla="*/ 90 w 91"/>
                  <a:gd name="T15" fmla="*/ 0 h 106"/>
                  <a:gd name="T16" fmla="*/ 87 w 91"/>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1" h="106">
                    <a:moveTo>
                      <a:pt x="87" y="17"/>
                    </a:moveTo>
                    <a:lnTo>
                      <a:pt x="54" y="17"/>
                    </a:lnTo>
                    <a:lnTo>
                      <a:pt x="36" y="105"/>
                    </a:lnTo>
                    <a:lnTo>
                      <a:pt x="13" y="105"/>
                    </a:lnTo>
                    <a:lnTo>
                      <a:pt x="32" y="17"/>
                    </a:lnTo>
                    <a:lnTo>
                      <a:pt x="0" y="17"/>
                    </a:lnTo>
                    <a:lnTo>
                      <a:pt x="4" y="0"/>
                    </a:lnTo>
                    <a:lnTo>
                      <a:pt x="90"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4" name="Freeform 17"/>
              <p:cNvSpPr>
                <a:spLocks/>
              </p:cNvSpPr>
              <p:nvPr/>
            </p:nvSpPr>
            <p:spPr bwMode="auto">
              <a:xfrm>
                <a:off x="1322" y="398"/>
                <a:ext cx="101" cy="108"/>
              </a:xfrm>
              <a:custGeom>
                <a:avLst/>
                <a:gdLst>
                  <a:gd name="T0" fmla="*/ 53 w 102"/>
                  <a:gd name="T1" fmla="*/ 17 h 106"/>
                  <a:gd name="T2" fmla="*/ 43 w 102"/>
                  <a:gd name="T3" fmla="*/ 17 h 106"/>
                  <a:gd name="T4" fmla="*/ 37 w 102"/>
                  <a:gd name="T5" fmla="*/ 96 h 106"/>
                  <a:gd name="T6" fmla="*/ 51 w 102"/>
                  <a:gd name="T7" fmla="*/ 96 h 106"/>
                  <a:gd name="T8" fmla="*/ 51 w 102"/>
                  <a:gd name="T9" fmla="*/ 126 h 106"/>
                  <a:gd name="T10" fmla="*/ 34 w 102"/>
                  <a:gd name="T11" fmla="*/ 126 h 106"/>
                  <a:gd name="T12" fmla="*/ 27 w 102"/>
                  <a:gd name="T13" fmla="*/ 200 h 106"/>
                  <a:gd name="T14" fmla="*/ 51 w 102"/>
                  <a:gd name="T15" fmla="*/ 200 h 106"/>
                  <a:gd name="T16" fmla="*/ 51 w 102"/>
                  <a:gd name="T17" fmla="*/ 235 h 106"/>
                  <a:gd name="T18" fmla="*/ 0 w 102"/>
                  <a:gd name="T19" fmla="*/ 235 h 106"/>
                  <a:gd name="T20" fmla="*/ 23 w 102"/>
                  <a:gd name="T21" fmla="*/ 0 h 106"/>
                  <a:gd name="T22" fmla="*/ 57 w 102"/>
                  <a:gd name="T23" fmla="*/ 0 h 106"/>
                  <a:gd name="T24" fmla="*/ 53 w 102"/>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06">
                    <a:moveTo>
                      <a:pt x="97" y="17"/>
                    </a:moveTo>
                    <a:lnTo>
                      <a:pt x="43" y="17"/>
                    </a:lnTo>
                    <a:lnTo>
                      <a:pt x="37" y="44"/>
                    </a:lnTo>
                    <a:lnTo>
                      <a:pt x="84" y="44"/>
                    </a:lnTo>
                    <a:lnTo>
                      <a:pt x="81" y="59"/>
                    </a:lnTo>
                    <a:lnTo>
                      <a:pt x="34" y="59"/>
                    </a:lnTo>
                    <a:lnTo>
                      <a:pt x="27" y="88"/>
                    </a:lnTo>
                    <a:lnTo>
                      <a:pt x="81" y="88"/>
                    </a:lnTo>
                    <a:lnTo>
                      <a:pt x="78" y="105"/>
                    </a:lnTo>
                    <a:lnTo>
                      <a:pt x="0" y="105"/>
                    </a:lnTo>
                    <a:lnTo>
                      <a:pt x="23" y="0"/>
                    </a:lnTo>
                    <a:lnTo>
                      <a:pt x="101"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5" name="Freeform 18"/>
              <p:cNvSpPr>
                <a:spLocks/>
              </p:cNvSpPr>
              <p:nvPr/>
            </p:nvSpPr>
            <p:spPr bwMode="auto">
              <a:xfrm>
                <a:off x="1428" y="398"/>
                <a:ext cx="103" cy="54"/>
              </a:xfrm>
              <a:custGeom>
                <a:avLst/>
                <a:gdLst>
                  <a:gd name="T0" fmla="*/ 0 w 103"/>
                  <a:gd name="T1" fmla="*/ 268 h 52"/>
                  <a:gd name="T2" fmla="*/ 11 w 103"/>
                  <a:gd name="T3" fmla="*/ 0 h 52"/>
                  <a:gd name="T4" fmla="*/ 63 w 103"/>
                  <a:gd name="T5" fmla="*/ 0 h 52"/>
                  <a:gd name="T6" fmla="*/ 69 w 103"/>
                  <a:gd name="T7" fmla="*/ 0 h 52"/>
                  <a:gd name="T8" fmla="*/ 74 w 103"/>
                  <a:gd name="T9" fmla="*/ 1 h 52"/>
                  <a:gd name="T10" fmla="*/ 78 w 103"/>
                  <a:gd name="T11" fmla="*/ 2 h 52"/>
                  <a:gd name="T12" fmla="*/ 83 w 103"/>
                  <a:gd name="T13" fmla="*/ 3 h 52"/>
                  <a:gd name="T14" fmla="*/ 87 w 103"/>
                  <a:gd name="T15" fmla="*/ 5 h 52"/>
                  <a:gd name="T16" fmla="*/ 90 w 103"/>
                  <a:gd name="T17" fmla="*/ 8 h 52"/>
                  <a:gd name="T18" fmla="*/ 93 w 103"/>
                  <a:gd name="T19" fmla="*/ 10 h 52"/>
                  <a:gd name="T20" fmla="*/ 96 w 103"/>
                  <a:gd name="T21" fmla="*/ 80 h 52"/>
                  <a:gd name="T22" fmla="*/ 98 w 103"/>
                  <a:gd name="T23" fmla="*/ 92 h 52"/>
                  <a:gd name="T24" fmla="*/ 100 w 103"/>
                  <a:gd name="T25" fmla="*/ 104 h 52"/>
                  <a:gd name="T26" fmla="*/ 101 w 103"/>
                  <a:gd name="T27" fmla="*/ 120 h 52"/>
                  <a:gd name="T28" fmla="*/ 102 w 103"/>
                  <a:gd name="T29" fmla="*/ 140 h 52"/>
                  <a:gd name="T30" fmla="*/ 102 w 103"/>
                  <a:gd name="T31" fmla="*/ 169 h 52"/>
                  <a:gd name="T32" fmla="*/ 102 w 103"/>
                  <a:gd name="T33" fmla="*/ 197 h 52"/>
                  <a:gd name="T34" fmla="*/ 102 w 103"/>
                  <a:gd name="T35" fmla="*/ 223 h 52"/>
                  <a:gd name="T36" fmla="*/ 101 w 103"/>
                  <a:gd name="T37" fmla="*/ 241 h 52"/>
                  <a:gd name="T38" fmla="*/ 100 w 103"/>
                  <a:gd name="T39" fmla="*/ 268 h 52"/>
                  <a:gd name="T40" fmla="*/ 77 w 103"/>
                  <a:gd name="T41" fmla="*/ 268 h 52"/>
                  <a:gd name="T42" fmla="*/ 78 w 103"/>
                  <a:gd name="T43" fmla="*/ 260 h 52"/>
                  <a:gd name="T44" fmla="*/ 78 w 103"/>
                  <a:gd name="T45" fmla="*/ 241 h 52"/>
                  <a:gd name="T46" fmla="*/ 79 w 103"/>
                  <a:gd name="T47" fmla="*/ 215 h 52"/>
                  <a:gd name="T48" fmla="*/ 79 w 103"/>
                  <a:gd name="T49" fmla="*/ 183 h 52"/>
                  <a:gd name="T50" fmla="*/ 77 w 103"/>
                  <a:gd name="T51" fmla="*/ 145 h 52"/>
                  <a:gd name="T52" fmla="*/ 75 w 103"/>
                  <a:gd name="T53" fmla="*/ 125 h 52"/>
                  <a:gd name="T54" fmla="*/ 72 w 103"/>
                  <a:gd name="T55" fmla="*/ 108 h 52"/>
                  <a:gd name="T56" fmla="*/ 67 w 103"/>
                  <a:gd name="T57" fmla="*/ 96 h 52"/>
                  <a:gd name="T58" fmla="*/ 62 w 103"/>
                  <a:gd name="T59" fmla="*/ 89 h 52"/>
                  <a:gd name="T60" fmla="*/ 55 w 103"/>
                  <a:gd name="T61" fmla="*/ 89 h 52"/>
                  <a:gd name="T62" fmla="*/ 31 w 103"/>
                  <a:gd name="T63" fmla="*/ 89 h 52"/>
                  <a:gd name="T64" fmla="*/ 24 w 103"/>
                  <a:gd name="T65" fmla="*/ 268 h 52"/>
                  <a:gd name="T66" fmla="*/ 0 w 103"/>
                  <a:gd name="T67" fmla="*/ 268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3" h="52">
                    <a:moveTo>
                      <a:pt x="0" y="51"/>
                    </a:moveTo>
                    <a:lnTo>
                      <a:pt x="11" y="0"/>
                    </a:lnTo>
                    <a:lnTo>
                      <a:pt x="63" y="0"/>
                    </a:lnTo>
                    <a:lnTo>
                      <a:pt x="69" y="0"/>
                    </a:lnTo>
                    <a:lnTo>
                      <a:pt x="74" y="1"/>
                    </a:lnTo>
                    <a:lnTo>
                      <a:pt x="78" y="2"/>
                    </a:lnTo>
                    <a:lnTo>
                      <a:pt x="83" y="3"/>
                    </a:lnTo>
                    <a:lnTo>
                      <a:pt x="87" y="5"/>
                    </a:lnTo>
                    <a:lnTo>
                      <a:pt x="90" y="8"/>
                    </a:lnTo>
                    <a:lnTo>
                      <a:pt x="93" y="10"/>
                    </a:lnTo>
                    <a:lnTo>
                      <a:pt x="96" y="13"/>
                    </a:lnTo>
                    <a:lnTo>
                      <a:pt x="98" y="17"/>
                    </a:lnTo>
                    <a:lnTo>
                      <a:pt x="100" y="20"/>
                    </a:lnTo>
                    <a:lnTo>
                      <a:pt x="101" y="24"/>
                    </a:lnTo>
                    <a:lnTo>
                      <a:pt x="102" y="28"/>
                    </a:lnTo>
                    <a:lnTo>
                      <a:pt x="102" y="33"/>
                    </a:lnTo>
                    <a:lnTo>
                      <a:pt x="102" y="37"/>
                    </a:lnTo>
                    <a:lnTo>
                      <a:pt x="102" y="42"/>
                    </a:lnTo>
                    <a:lnTo>
                      <a:pt x="101" y="46"/>
                    </a:lnTo>
                    <a:lnTo>
                      <a:pt x="100" y="51"/>
                    </a:lnTo>
                    <a:lnTo>
                      <a:pt x="77" y="51"/>
                    </a:lnTo>
                    <a:lnTo>
                      <a:pt x="78" y="50"/>
                    </a:lnTo>
                    <a:lnTo>
                      <a:pt x="78" y="46"/>
                    </a:lnTo>
                    <a:lnTo>
                      <a:pt x="79" y="40"/>
                    </a:lnTo>
                    <a:lnTo>
                      <a:pt x="79" y="35"/>
                    </a:lnTo>
                    <a:lnTo>
                      <a:pt x="77" y="29"/>
                    </a:lnTo>
                    <a:lnTo>
                      <a:pt x="75" y="25"/>
                    </a:lnTo>
                    <a:lnTo>
                      <a:pt x="72" y="21"/>
                    </a:lnTo>
                    <a:lnTo>
                      <a:pt x="67" y="18"/>
                    </a:lnTo>
                    <a:lnTo>
                      <a:pt x="62" y="16"/>
                    </a:lnTo>
                    <a:lnTo>
                      <a:pt x="55" y="16"/>
                    </a:lnTo>
                    <a:lnTo>
                      <a:pt x="31" y="16"/>
                    </a:lnTo>
                    <a:lnTo>
                      <a:pt x="24" y="51"/>
                    </a:lnTo>
                    <a:lnTo>
                      <a:pt x="0" y="51"/>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6" name="Freeform 19"/>
              <p:cNvSpPr>
                <a:spLocks/>
              </p:cNvSpPr>
              <p:nvPr/>
            </p:nvSpPr>
            <p:spPr bwMode="auto">
              <a:xfrm>
                <a:off x="1418" y="452"/>
                <a:ext cx="111" cy="54"/>
              </a:xfrm>
              <a:custGeom>
                <a:avLst/>
                <a:gdLst>
                  <a:gd name="T0" fmla="*/ 11 w 111"/>
                  <a:gd name="T1" fmla="*/ 0 h 53"/>
                  <a:gd name="T2" fmla="*/ 0 w 111"/>
                  <a:gd name="T3" fmla="*/ 112 h 53"/>
                  <a:gd name="T4" fmla="*/ 47 w 111"/>
                  <a:gd name="T5" fmla="*/ 112 h 53"/>
                  <a:gd name="T6" fmla="*/ 53 w 111"/>
                  <a:gd name="T7" fmla="*/ 110 h 53"/>
                  <a:gd name="T8" fmla="*/ 58 w 111"/>
                  <a:gd name="T9" fmla="*/ 110 h 53"/>
                  <a:gd name="T10" fmla="*/ 63 w 111"/>
                  <a:gd name="T11" fmla="*/ 108 h 53"/>
                  <a:gd name="T12" fmla="*/ 69 w 111"/>
                  <a:gd name="T13" fmla="*/ 104 h 53"/>
                  <a:gd name="T14" fmla="*/ 74 w 111"/>
                  <a:gd name="T15" fmla="*/ 100 h 53"/>
                  <a:gd name="T16" fmla="*/ 79 w 111"/>
                  <a:gd name="T17" fmla="*/ 96 h 53"/>
                  <a:gd name="T18" fmla="*/ 83 w 111"/>
                  <a:gd name="T19" fmla="*/ 90 h 53"/>
                  <a:gd name="T20" fmla="*/ 88 w 111"/>
                  <a:gd name="T21" fmla="*/ 84 h 53"/>
                  <a:gd name="T22" fmla="*/ 92 w 111"/>
                  <a:gd name="T23" fmla="*/ 78 h 53"/>
                  <a:gd name="T24" fmla="*/ 95 w 111"/>
                  <a:gd name="T25" fmla="*/ 74 h 53"/>
                  <a:gd name="T26" fmla="*/ 99 w 111"/>
                  <a:gd name="T27" fmla="*/ 25 h 53"/>
                  <a:gd name="T28" fmla="*/ 102 w 111"/>
                  <a:gd name="T29" fmla="*/ 20 h 53"/>
                  <a:gd name="T30" fmla="*/ 105 w 111"/>
                  <a:gd name="T31" fmla="*/ 15 h 53"/>
                  <a:gd name="T32" fmla="*/ 107 w 111"/>
                  <a:gd name="T33" fmla="*/ 8 h 53"/>
                  <a:gd name="T34" fmla="*/ 110 w 111"/>
                  <a:gd name="T35" fmla="*/ 2 h 53"/>
                  <a:gd name="T36" fmla="*/ 110 w 111"/>
                  <a:gd name="T37" fmla="*/ 0 h 53"/>
                  <a:gd name="T38" fmla="*/ 87 w 111"/>
                  <a:gd name="T39" fmla="*/ 0 h 53"/>
                  <a:gd name="T40" fmla="*/ 86 w 111"/>
                  <a:gd name="T41" fmla="*/ 3 h 53"/>
                  <a:gd name="T42" fmla="*/ 85 w 111"/>
                  <a:gd name="T43" fmla="*/ 7 h 53"/>
                  <a:gd name="T44" fmla="*/ 83 w 111"/>
                  <a:gd name="T45" fmla="*/ 11 h 53"/>
                  <a:gd name="T46" fmla="*/ 82 w 111"/>
                  <a:gd name="T47" fmla="*/ 15 h 53"/>
                  <a:gd name="T48" fmla="*/ 79 w 111"/>
                  <a:gd name="T49" fmla="*/ 18 h 53"/>
                  <a:gd name="T50" fmla="*/ 77 w 111"/>
                  <a:gd name="T51" fmla="*/ 21 h 53"/>
                  <a:gd name="T52" fmla="*/ 74 w 111"/>
                  <a:gd name="T53" fmla="*/ 24 h 53"/>
                  <a:gd name="T54" fmla="*/ 71 w 111"/>
                  <a:gd name="T55" fmla="*/ 26 h 53"/>
                  <a:gd name="T56" fmla="*/ 68 w 111"/>
                  <a:gd name="T57" fmla="*/ 72 h 53"/>
                  <a:gd name="T58" fmla="*/ 65 w 111"/>
                  <a:gd name="T59" fmla="*/ 75 h 53"/>
                  <a:gd name="T60" fmla="*/ 61 w 111"/>
                  <a:gd name="T61" fmla="*/ 76 h 53"/>
                  <a:gd name="T62" fmla="*/ 57 w 111"/>
                  <a:gd name="T63" fmla="*/ 77 h 53"/>
                  <a:gd name="T64" fmla="*/ 52 w 111"/>
                  <a:gd name="T65" fmla="*/ 79 h 53"/>
                  <a:gd name="T66" fmla="*/ 48 w 111"/>
                  <a:gd name="T67" fmla="*/ 79 h 53"/>
                  <a:gd name="T68" fmla="*/ 43 w 111"/>
                  <a:gd name="T69" fmla="*/ 79 h 53"/>
                  <a:gd name="T70" fmla="*/ 27 w 111"/>
                  <a:gd name="T71" fmla="*/ 79 h 53"/>
                  <a:gd name="T72" fmla="*/ 34 w 111"/>
                  <a:gd name="T73" fmla="*/ 0 h 53"/>
                  <a:gd name="T74" fmla="*/ 11 w 111"/>
                  <a:gd name="T75" fmla="*/ 0 h 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53">
                    <a:moveTo>
                      <a:pt x="11" y="0"/>
                    </a:moveTo>
                    <a:lnTo>
                      <a:pt x="0" y="52"/>
                    </a:lnTo>
                    <a:lnTo>
                      <a:pt x="47" y="52"/>
                    </a:lnTo>
                    <a:lnTo>
                      <a:pt x="53" y="51"/>
                    </a:lnTo>
                    <a:lnTo>
                      <a:pt x="58" y="51"/>
                    </a:lnTo>
                    <a:lnTo>
                      <a:pt x="63" y="50"/>
                    </a:lnTo>
                    <a:lnTo>
                      <a:pt x="69" y="48"/>
                    </a:lnTo>
                    <a:lnTo>
                      <a:pt x="74" y="46"/>
                    </a:lnTo>
                    <a:lnTo>
                      <a:pt x="79" y="44"/>
                    </a:lnTo>
                    <a:lnTo>
                      <a:pt x="83" y="41"/>
                    </a:lnTo>
                    <a:lnTo>
                      <a:pt x="88" y="38"/>
                    </a:lnTo>
                    <a:lnTo>
                      <a:pt x="92" y="34"/>
                    </a:lnTo>
                    <a:lnTo>
                      <a:pt x="95" y="30"/>
                    </a:lnTo>
                    <a:lnTo>
                      <a:pt x="99" y="25"/>
                    </a:lnTo>
                    <a:lnTo>
                      <a:pt x="102" y="20"/>
                    </a:lnTo>
                    <a:lnTo>
                      <a:pt x="105" y="15"/>
                    </a:lnTo>
                    <a:lnTo>
                      <a:pt x="107" y="8"/>
                    </a:lnTo>
                    <a:lnTo>
                      <a:pt x="110" y="2"/>
                    </a:lnTo>
                    <a:lnTo>
                      <a:pt x="110" y="0"/>
                    </a:lnTo>
                    <a:lnTo>
                      <a:pt x="87" y="0"/>
                    </a:lnTo>
                    <a:lnTo>
                      <a:pt x="86" y="3"/>
                    </a:lnTo>
                    <a:lnTo>
                      <a:pt x="85" y="7"/>
                    </a:lnTo>
                    <a:lnTo>
                      <a:pt x="83" y="11"/>
                    </a:lnTo>
                    <a:lnTo>
                      <a:pt x="82" y="15"/>
                    </a:lnTo>
                    <a:lnTo>
                      <a:pt x="79" y="18"/>
                    </a:lnTo>
                    <a:lnTo>
                      <a:pt x="77" y="21"/>
                    </a:lnTo>
                    <a:lnTo>
                      <a:pt x="74" y="24"/>
                    </a:lnTo>
                    <a:lnTo>
                      <a:pt x="71" y="26"/>
                    </a:lnTo>
                    <a:lnTo>
                      <a:pt x="68" y="28"/>
                    </a:lnTo>
                    <a:lnTo>
                      <a:pt x="65" y="31"/>
                    </a:lnTo>
                    <a:lnTo>
                      <a:pt x="61" y="32"/>
                    </a:lnTo>
                    <a:lnTo>
                      <a:pt x="57" y="33"/>
                    </a:lnTo>
                    <a:lnTo>
                      <a:pt x="52" y="35"/>
                    </a:lnTo>
                    <a:lnTo>
                      <a:pt x="48" y="35"/>
                    </a:lnTo>
                    <a:lnTo>
                      <a:pt x="43" y="35"/>
                    </a:lnTo>
                    <a:lnTo>
                      <a:pt x="27" y="35"/>
                    </a:lnTo>
                    <a:lnTo>
                      <a:pt x="34" y="0"/>
                    </a:lnTo>
                    <a:lnTo>
                      <a:pt x="1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7" name="Freeform 20"/>
              <p:cNvSpPr>
                <a:spLocks/>
              </p:cNvSpPr>
              <p:nvPr/>
            </p:nvSpPr>
            <p:spPr bwMode="auto">
              <a:xfrm>
                <a:off x="1560" y="398"/>
                <a:ext cx="92" cy="108"/>
              </a:xfrm>
              <a:custGeom>
                <a:avLst/>
                <a:gdLst>
                  <a:gd name="T0" fmla="*/ 129 w 91"/>
                  <a:gd name="T1" fmla="*/ 17 h 106"/>
                  <a:gd name="T2" fmla="*/ 125 w 91"/>
                  <a:gd name="T3" fmla="*/ 17 h 106"/>
                  <a:gd name="T4" fmla="*/ 117 w 91"/>
                  <a:gd name="T5" fmla="*/ 17 h 106"/>
                  <a:gd name="T6" fmla="*/ 109 w 91"/>
                  <a:gd name="T7" fmla="*/ 17 h 106"/>
                  <a:gd name="T8" fmla="*/ 101 w 91"/>
                  <a:gd name="T9" fmla="*/ 17 h 106"/>
                  <a:gd name="T10" fmla="*/ 94 w 91"/>
                  <a:gd name="T11" fmla="*/ 18 h 106"/>
                  <a:gd name="T12" fmla="*/ 45 w 91"/>
                  <a:gd name="T13" fmla="*/ 19 h 106"/>
                  <a:gd name="T14" fmla="*/ 43 w 91"/>
                  <a:gd name="T15" fmla="*/ 23 h 106"/>
                  <a:gd name="T16" fmla="*/ 42 w 91"/>
                  <a:gd name="T17" fmla="*/ 71 h 106"/>
                  <a:gd name="T18" fmla="*/ 45 w 91"/>
                  <a:gd name="T19" fmla="*/ 78 h 106"/>
                  <a:gd name="T20" fmla="*/ 94 w 91"/>
                  <a:gd name="T21" fmla="*/ 86 h 106"/>
                  <a:gd name="T22" fmla="*/ 101 w 91"/>
                  <a:gd name="T23" fmla="*/ 98 h 106"/>
                  <a:gd name="T24" fmla="*/ 109 w 91"/>
                  <a:gd name="T25" fmla="*/ 112 h 106"/>
                  <a:gd name="T26" fmla="*/ 116 w 91"/>
                  <a:gd name="T27" fmla="*/ 126 h 106"/>
                  <a:gd name="T28" fmla="*/ 122 w 91"/>
                  <a:gd name="T29" fmla="*/ 146 h 106"/>
                  <a:gd name="T30" fmla="*/ 124 w 91"/>
                  <a:gd name="T31" fmla="*/ 170 h 106"/>
                  <a:gd name="T32" fmla="*/ 122 w 91"/>
                  <a:gd name="T33" fmla="*/ 195 h 106"/>
                  <a:gd name="T34" fmla="*/ 116 w 91"/>
                  <a:gd name="T35" fmla="*/ 212 h 106"/>
                  <a:gd name="T36" fmla="*/ 106 w 91"/>
                  <a:gd name="T37" fmla="*/ 227 h 106"/>
                  <a:gd name="T38" fmla="*/ 90 w 91"/>
                  <a:gd name="T39" fmla="*/ 232 h 106"/>
                  <a:gd name="T40" fmla="*/ 0 w 91"/>
                  <a:gd name="T41" fmla="*/ 235 h 106"/>
                  <a:gd name="T42" fmla="*/ 32 w 91"/>
                  <a:gd name="T43" fmla="*/ 200 h 106"/>
                  <a:gd name="T44" fmla="*/ 39 w 91"/>
                  <a:gd name="T45" fmla="*/ 200 h 106"/>
                  <a:gd name="T46" fmla="*/ 90 w 91"/>
                  <a:gd name="T47" fmla="*/ 199 h 106"/>
                  <a:gd name="T48" fmla="*/ 95 w 91"/>
                  <a:gd name="T49" fmla="*/ 195 h 106"/>
                  <a:gd name="T50" fmla="*/ 98 w 91"/>
                  <a:gd name="T51" fmla="*/ 185 h 106"/>
                  <a:gd name="T52" fmla="*/ 97 w 91"/>
                  <a:gd name="T53" fmla="*/ 167 h 106"/>
                  <a:gd name="T54" fmla="*/ 93 w 91"/>
                  <a:gd name="T55" fmla="*/ 152 h 106"/>
                  <a:gd name="T56" fmla="*/ 42 w 91"/>
                  <a:gd name="T57" fmla="*/ 132 h 106"/>
                  <a:gd name="T58" fmla="*/ 35 w 91"/>
                  <a:gd name="T59" fmla="*/ 120 h 106"/>
                  <a:gd name="T60" fmla="*/ 27 w 91"/>
                  <a:gd name="T61" fmla="*/ 106 h 106"/>
                  <a:gd name="T62" fmla="*/ 21 w 91"/>
                  <a:gd name="T63" fmla="*/ 92 h 106"/>
                  <a:gd name="T64" fmla="*/ 17 w 91"/>
                  <a:gd name="T65" fmla="*/ 78 h 106"/>
                  <a:gd name="T66" fmla="*/ 16 w 91"/>
                  <a:gd name="T67" fmla="*/ 25 h 106"/>
                  <a:gd name="T68" fmla="*/ 20 w 91"/>
                  <a:gd name="T69" fmla="*/ 14 h 106"/>
                  <a:gd name="T70" fmla="*/ 28 w 91"/>
                  <a:gd name="T71" fmla="*/ 7 h 106"/>
                  <a:gd name="T72" fmla="*/ 41 w 91"/>
                  <a:gd name="T73" fmla="*/ 2 h 106"/>
                  <a:gd name="T74" fmla="*/ 103 w 91"/>
                  <a:gd name="T75" fmla="*/ 0 h 106"/>
                  <a:gd name="T76" fmla="*/ 108 w 91"/>
                  <a:gd name="T77" fmla="*/ 0 h 106"/>
                  <a:gd name="T78" fmla="*/ 118 w 91"/>
                  <a:gd name="T79" fmla="*/ 0 h 106"/>
                  <a:gd name="T80" fmla="*/ 129 w 91"/>
                  <a:gd name="T81" fmla="*/ 0 h 106"/>
                  <a:gd name="T82" fmla="*/ 134 w 91"/>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1" h="106">
                    <a:moveTo>
                      <a:pt x="86" y="17"/>
                    </a:moveTo>
                    <a:lnTo>
                      <a:pt x="85" y="17"/>
                    </a:lnTo>
                    <a:lnTo>
                      <a:pt x="83" y="17"/>
                    </a:lnTo>
                    <a:lnTo>
                      <a:pt x="81" y="17"/>
                    </a:lnTo>
                    <a:lnTo>
                      <a:pt x="77" y="17"/>
                    </a:lnTo>
                    <a:lnTo>
                      <a:pt x="73" y="17"/>
                    </a:lnTo>
                    <a:lnTo>
                      <a:pt x="69" y="17"/>
                    </a:lnTo>
                    <a:lnTo>
                      <a:pt x="65" y="17"/>
                    </a:lnTo>
                    <a:lnTo>
                      <a:pt x="62" y="17"/>
                    </a:lnTo>
                    <a:lnTo>
                      <a:pt x="57" y="17"/>
                    </a:lnTo>
                    <a:lnTo>
                      <a:pt x="53" y="17"/>
                    </a:lnTo>
                    <a:lnTo>
                      <a:pt x="50" y="18"/>
                    </a:lnTo>
                    <a:lnTo>
                      <a:pt x="47" y="19"/>
                    </a:lnTo>
                    <a:lnTo>
                      <a:pt x="45" y="19"/>
                    </a:lnTo>
                    <a:lnTo>
                      <a:pt x="44" y="21"/>
                    </a:lnTo>
                    <a:lnTo>
                      <a:pt x="43" y="23"/>
                    </a:lnTo>
                    <a:lnTo>
                      <a:pt x="42" y="24"/>
                    </a:lnTo>
                    <a:lnTo>
                      <a:pt x="42" y="27"/>
                    </a:lnTo>
                    <a:lnTo>
                      <a:pt x="43" y="30"/>
                    </a:lnTo>
                    <a:lnTo>
                      <a:pt x="45" y="34"/>
                    </a:lnTo>
                    <a:lnTo>
                      <a:pt x="47" y="36"/>
                    </a:lnTo>
                    <a:lnTo>
                      <a:pt x="50" y="39"/>
                    </a:lnTo>
                    <a:lnTo>
                      <a:pt x="53" y="42"/>
                    </a:lnTo>
                    <a:lnTo>
                      <a:pt x="57" y="45"/>
                    </a:lnTo>
                    <a:lnTo>
                      <a:pt x="61" y="49"/>
                    </a:lnTo>
                    <a:lnTo>
                      <a:pt x="65" y="52"/>
                    </a:lnTo>
                    <a:lnTo>
                      <a:pt x="69" y="55"/>
                    </a:lnTo>
                    <a:lnTo>
                      <a:pt x="72" y="59"/>
                    </a:lnTo>
                    <a:lnTo>
                      <a:pt x="75" y="63"/>
                    </a:lnTo>
                    <a:lnTo>
                      <a:pt x="78" y="67"/>
                    </a:lnTo>
                    <a:lnTo>
                      <a:pt x="79" y="71"/>
                    </a:lnTo>
                    <a:lnTo>
                      <a:pt x="80" y="75"/>
                    </a:lnTo>
                    <a:lnTo>
                      <a:pt x="80" y="80"/>
                    </a:lnTo>
                    <a:lnTo>
                      <a:pt x="78" y="85"/>
                    </a:lnTo>
                    <a:lnTo>
                      <a:pt x="76" y="90"/>
                    </a:lnTo>
                    <a:lnTo>
                      <a:pt x="72" y="94"/>
                    </a:lnTo>
                    <a:lnTo>
                      <a:pt x="68" y="98"/>
                    </a:lnTo>
                    <a:lnTo>
                      <a:pt x="62" y="101"/>
                    </a:lnTo>
                    <a:lnTo>
                      <a:pt x="54" y="103"/>
                    </a:lnTo>
                    <a:lnTo>
                      <a:pt x="46" y="104"/>
                    </a:lnTo>
                    <a:lnTo>
                      <a:pt x="36" y="105"/>
                    </a:lnTo>
                    <a:lnTo>
                      <a:pt x="0" y="105"/>
                    </a:lnTo>
                    <a:lnTo>
                      <a:pt x="3" y="88"/>
                    </a:lnTo>
                    <a:lnTo>
                      <a:pt x="32" y="88"/>
                    </a:lnTo>
                    <a:lnTo>
                      <a:pt x="36" y="88"/>
                    </a:lnTo>
                    <a:lnTo>
                      <a:pt x="39" y="88"/>
                    </a:lnTo>
                    <a:lnTo>
                      <a:pt x="42" y="88"/>
                    </a:lnTo>
                    <a:lnTo>
                      <a:pt x="46" y="87"/>
                    </a:lnTo>
                    <a:lnTo>
                      <a:pt x="49" y="86"/>
                    </a:lnTo>
                    <a:lnTo>
                      <a:pt x="51" y="85"/>
                    </a:lnTo>
                    <a:lnTo>
                      <a:pt x="53" y="82"/>
                    </a:lnTo>
                    <a:lnTo>
                      <a:pt x="54" y="80"/>
                    </a:lnTo>
                    <a:lnTo>
                      <a:pt x="54" y="77"/>
                    </a:lnTo>
                    <a:lnTo>
                      <a:pt x="53" y="74"/>
                    </a:lnTo>
                    <a:lnTo>
                      <a:pt x="51" y="71"/>
                    </a:lnTo>
                    <a:lnTo>
                      <a:pt x="49" y="69"/>
                    </a:lnTo>
                    <a:lnTo>
                      <a:pt x="46" y="65"/>
                    </a:lnTo>
                    <a:lnTo>
                      <a:pt x="42" y="62"/>
                    </a:lnTo>
                    <a:lnTo>
                      <a:pt x="38" y="59"/>
                    </a:lnTo>
                    <a:lnTo>
                      <a:pt x="35" y="56"/>
                    </a:lnTo>
                    <a:lnTo>
                      <a:pt x="31" y="53"/>
                    </a:lnTo>
                    <a:lnTo>
                      <a:pt x="27" y="49"/>
                    </a:lnTo>
                    <a:lnTo>
                      <a:pt x="24" y="45"/>
                    </a:lnTo>
                    <a:lnTo>
                      <a:pt x="21" y="42"/>
                    </a:lnTo>
                    <a:lnTo>
                      <a:pt x="18" y="38"/>
                    </a:lnTo>
                    <a:lnTo>
                      <a:pt x="17" y="34"/>
                    </a:lnTo>
                    <a:lnTo>
                      <a:pt x="16" y="29"/>
                    </a:lnTo>
                    <a:lnTo>
                      <a:pt x="16" y="25"/>
                    </a:lnTo>
                    <a:lnTo>
                      <a:pt x="17" y="19"/>
                    </a:lnTo>
                    <a:lnTo>
                      <a:pt x="20" y="14"/>
                    </a:lnTo>
                    <a:lnTo>
                      <a:pt x="23" y="10"/>
                    </a:lnTo>
                    <a:lnTo>
                      <a:pt x="28" y="7"/>
                    </a:lnTo>
                    <a:lnTo>
                      <a:pt x="34" y="4"/>
                    </a:lnTo>
                    <a:lnTo>
                      <a:pt x="41" y="2"/>
                    </a:lnTo>
                    <a:lnTo>
                      <a:pt x="49" y="0"/>
                    </a:lnTo>
                    <a:lnTo>
                      <a:pt x="59" y="0"/>
                    </a:lnTo>
                    <a:lnTo>
                      <a:pt x="60" y="0"/>
                    </a:lnTo>
                    <a:lnTo>
                      <a:pt x="64" y="0"/>
                    </a:lnTo>
                    <a:lnTo>
                      <a:pt x="69" y="0"/>
                    </a:lnTo>
                    <a:lnTo>
                      <a:pt x="74" y="0"/>
                    </a:lnTo>
                    <a:lnTo>
                      <a:pt x="80" y="0"/>
                    </a:lnTo>
                    <a:lnTo>
                      <a:pt x="85" y="0"/>
                    </a:lnTo>
                    <a:lnTo>
                      <a:pt x="89" y="0"/>
                    </a:lnTo>
                    <a:lnTo>
                      <a:pt x="90" y="0"/>
                    </a:lnTo>
                    <a:lnTo>
                      <a:pt x="8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8" name="Freeform 21"/>
              <p:cNvSpPr>
                <a:spLocks/>
              </p:cNvSpPr>
              <p:nvPr/>
            </p:nvSpPr>
            <p:spPr bwMode="auto">
              <a:xfrm>
                <a:off x="1660" y="398"/>
                <a:ext cx="93" cy="108"/>
              </a:xfrm>
              <a:custGeom>
                <a:avLst/>
                <a:gdLst>
                  <a:gd name="T0" fmla="*/ 88 w 93"/>
                  <a:gd name="T1" fmla="*/ 17 h 106"/>
                  <a:gd name="T2" fmla="*/ 56 w 93"/>
                  <a:gd name="T3" fmla="*/ 17 h 106"/>
                  <a:gd name="T4" fmla="*/ 37 w 93"/>
                  <a:gd name="T5" fmla="*/ 235 h 106"/>
                  <a:gd name="T6" fmla="*/ 14 w 93"/>
                  <a:gd name="T7" fmla="*/ 235 h 106"/>
                  <a:gd name="T8" fmla="*/ 33 w 93"/>
                  <a:gd name="T9" fmla="*/ 17 h 106"/>
                  <a:gd name="T10" fmla="*/ 0 w 93"/>
                  <a:gd name="T11" fmla="*/ 17 h 106"/>
                  <a:gd name="T12" fmla="*/ 4 w 93"/>
                  <a:gd name="T13" fmla="*/ 0 h 106"/>
                  <a:gd name="T14" fmla="*/ 92 w 93"/>
                  <a:gd name="T15" fmla="*/ 0 h 106"/>
                  <a:gd name="T16" fmla="*/ 88 w 93"/>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106">
                    <a:moveTo>
                      <a:pt x="88" y="17"/>
                    </a:moveTo>
                    <a:lnTo>
                      <a:pt x="56" y="17"/>
                    </a:lnTo>
                    <a:lnTo>
                      <a:pt x="37" y="105"/>
                    </a:lnTo>
                    <a:lnTo>
                      <a:pt x="14" y="105"/>
                    </a:lnTo>
                    <a:lnTo>
                      <a:pt x="33" y="17"/>
                    </a:lnTo>
                    <a:lnTo>
                      <a:pt x="0" y="17"/>
                    </a:lnTo>
                    <a:lnTo>
                      <a:pt x="4"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49" name="Freeform 22"/>
              <p:cNvSpPr>
                <a:spLocks/>
              </p:cNvSpPr>
              <p:nvPr/>
            </p:nvSpPr>
            <p:spPr bwMode="auto">
              <a:xfrm>
                <a:off x="1716" y="398"/>
                <a:ext cx="108" cy="108"/>
              </a:xfrm>
              <a:custGeom>
                <a:avLst/>
                <a:gdLst>
                  <a:gd name="T0" fmla="*/ 37 w 108"/>
                  <a:gd name="T1" fmla="*/ 235 h 106"/>
                  <a:gd name="T2" fmla="*/ 47 w 108"/>
                  <a:gd name="T3" fmla="*/ 200 h 106"/>
                  <a:gd name="T4" fmla="*/ 81 w 108"/>
                  <a:gd name="T5" fmla="*/ 200 h 106"/>
                  <a:gd name="T6" fmla="*/ 71 w 108"/>
                  <a:gd name="T7" fmla="*/ 20 h 106"/>
                  <a:gd name="T8" fmla="*/ 24 w 108"/>
                  <a:gd name="T9" fmla="*/ 235 h 106"/>
                  <a:gd name="T10" fmla="*/ 0 w 108"/>
                  <a:gd name="T11" fmla="*/ 235 h 106"/>
                  <a:gd name="T12" fmla="*/ 62 w 108"/>
                  <a:gd name="T13" fmla="*/ 0 h 106"/>
                  <a:gd name="T14" fmla="*/ 90 w 108"/>
                  <a:gd name="T15" fmla="*/ 0 h 106"/>
                  <a:gd name="T16" fmla="*/ 107 w 108"/>
                  <a:gd name="T17" fmla="*/ 235 h 106"/>
                  <a:gd name="T18" fmla="*/ 37 w 108"/>
                  <a:gd name="T19" fmla="*/ 235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106">
                    <a:moveTo>
                      <a:pt x="37" y="105"/>
                    </a:moveTo>
                    <a:lnTo>
                      <a:pt x="47" y="88"/>
                    </a:lnTo>
                    <a:lnTo>
                      <a:pt x="81" y="88"/>
                    </a:lnTo>
                    <a:lnTo>
                      <a:pt x="71" y="20"/>
                    </a:lnTo>
                    <a:lnTo>
                      <a:pt x="24" y="105"/>
                    </a:lnTo>
                    <a:lnTo>
                      <a:pt x="0" y="105"/>
                    </a:lnTo>
                    <a:lnTo>
                      <a:pt x="62" y="0"/>
                    </a:lnTo>
                    <a:lnTo>
                      <a:pt x="90" y="0"/>
                    </a:lnTo>
                    <a:lnTo>
                      <a:pt x="107" y="105"/>
                    </a:lnTo>
                    <a:lnTo>
                      <a:pt x="37" y="105"/>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0" name="Freeform 23"/>
              <p:cNvSpPr>
                <a:spLocks/>
              </p:cNvSpPr>
              <p:nvPr/>
            </p:nvSpPr>
            <p:spPr bwMode="auto">
              <a:xfrm>
                <a:off x="1831" y="398"/>
                <a:ext cx="93" cy="108"/>
              </a:xfrm>
              <a:custGeom>
                <a:avLst/>
                <a:gdLst>
                  <a:gd name="T0" fmla="*/ 47 w 94"/>
                  <a:gd name="T1" fmla="*/ 17 h 106"/>
                  <a:gd name="T2" fmla="*/ 47 w 94"/>
                  <a:gd name="T3" fmla="*/ 17 h 106"/>
                  <a:gd name="T4" fmla="*/ 38 w 94"/>
                  <a:gd name="T5" fmla="*/ 235 h 106"/>
                  <a:gd name="T6" fmla="*/ 14 w 94"/>
                  <a:gd name="T7" fmla="*/ 235 h 106"/>
                  <a:gd name="T8" fmla="*/ 33 w 94"/>
                  <a:gd name="T9" fmla="*/ 17 h 106"/>
                  <a:gd name="T10" fmla="*/ 0 w 94"/>
                  <a:gd name="T11" fmla="*/ 17 h 106"/>
                  <a:gd name="T12" fmla="*/ 4 w 94"/>
                  <a:gd name="T13" fmla="*/ 0 h 106"/>
                  <a:gd name="T14" fmla="*/ 49 w 94"/>
                  <a:gd name="T15" fmla="*/ 0 h 106"/>
                  <a:gd name="T16" fmla="*/ 47 w 94"/>
                  <a:gd name="T17" fmla="*/ 1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 h="106">
                    <a:moveTo>
                      <a:pt x="89" y="17"/>
                    </a:moveTo>
                    <a:lnTo>
                      <a:pt x="56" y="17"/>
                    </a:lnTo>
                    <a:lnTo>
                      <a:pt x="38" y="105"/>
                    </a:lnTo>
                    <a:lnTo>
                      <a:pt x="14" y="105"/>
                    </a:lnTo>
                    <a:lnTo>
                      <a:pt x="33" y="17"/>
                    </a:lnTo>
                    <a:lnTo>
                      <a:pt x="0" y="17"/>
                    </a:lnTo>
                    <a:lnTo>
                      <a:pt x="4" y="0"/>
                    </a:lnTo>
                    <a:lnTo>
                      <a:pt x="93" y="0"/>
                    </a:lnTo>
                    <a:lnTo>
                      <a:pt x="89"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1" name="Freeform 24"/>
              <p:cNvSpPr>
                <a:spLocks/>
              </p:cNvSpPr>
              <p:nvPr/>
            </p:nvSpPr>
            <p:spPr bwMode="auto">
              <a:xfrm>
                <a:off x="1918" y="398"/>
                <a:ext cx="101" cy="108"/>
              </a:xfrm>
              <a:custGeom>
                <a:avLst/>
                <a:gdLst>
                  <a:gd name="T0" fmla="*/ 97 w 101"/>
                  <a:gd name="T1" fmla="*/ 17 h 106"/>
                  <a:gd name="T2" fmla="*/ 43 w 101"/>
                  <a:gd name="T3" fmla="*/ 17 h 106"/>
                  <a:gd name="T4" fmla="*/ 37 w 101"/>
                  <a:gd name="T5" fmla="*/ 96 h 106"/>
                  <a:gd name="T6" fmla="*/ 84 w 101"/>
                  <a:gd name="T7" fmla="*/ 96 h 106"/>
                  <a:gd name="T8" fmla="*/ 80 w 101"/>
                  <a:gd name="T9" fmla="*/ 126 h 106"/>
                  <a:gd name="T10" fmla="*/ 33 w 101"/>
                  <a:gd name="T11" fmla="*/ 126 h 106"/>
                  <a:gd name="T12" fmla="*/ 27 w 101"/>
                  <a:gd name="T13" fmla="*/ 200 h 106"/>
                  <a:gd name="T14" fmla="*/ 81 w 101"/>
                  <a:gd name="T15" fmla="*/ 200 h 106"/>
                  <a:gd name="T16" fmla="*/ 78 w 101"/>
                  <a:gd name="T17" fmla="*/ 235 h 106"/>
                  <a:gd name="T18" fmla="*/ 0 w 101"/>
                  <a:gd name="T19" fmla="*/ 235 h 106"/>
                  <a:gd name="T20" fmla="*/ 23 w 101"/>
                  <a:gd name="T21" fmla="*/ 0 h 106"/>
                  <a:gd name="T22" fmla="*/ 100 w 101"/>
                  <a:gd name="T23" fmla="*/ 0 h 106"/>
                  <a:gd name="T24" fmla="*/ 97 w 101"/>
                  <a:gd name="T25" fmla="*/ 17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06">
                    <a:moveTo>
                      <a:pt x="97" y="17"/>
                    </a:moveTo>
                    <a:lnTo>
                      <a:pt x="43" y="17"/>
                    </a:lnTo>
                    <a:lnTo>
                      <a:pt x="37" y="44"/>
                    </a:lnTo>
                    <a:lnTo>
                      <a:pt x="84" y="44"/>
                    </a:lnTo>
                    <a:lnTo>
                      <a:pt x="80" y="59"/>
                    </a:lnTo>
                    <a:lnTo>
                      <a:pt x="33" y="59"/>
                    </a:lnTo>
                    <a:lnTo>
                      <a:pt x="27" y="88"/>
                    </a:lnTo>
                    <a:lnTo>
                      <a:pt x="81" y="88"/>
                    </a:lnTo>
                    <a:lnTo>
                      <a:pt x="78" y="105"/>
                    </a:lnTo>
                    <a:lnTo>
                      <a:pt x="0" y="105"/>
                    </a:lnTo>
                    <a:lnTo>
                      <a:pt x="23" y="0"/>
                    </a:lnTo>
                    <a:lnTo>
                      <a:pt x="100" y="0"/>
                    </a:lnTo>
                    <a:lnTo>
                      <a:pt x="9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2" name="Freeform 25"/>
              <p:cNvSpPr>
                <a:spLocks/>
              </p:cNvSpPr>
              <p:nvPr/>
            </p:nvSpPr>
            <p:spPr bwMode="auto">
              <a:xfrm>
                <a:off x="2012" y="398"/>
                <a:ext cx="88" cy="108"/>
              </a:xfrm>
              <a:custGeom>
                <a:avLst/>
                <a:gdLst>
                  <a:gd name="T0" fmla="*/ 31 w 90"/>
                  <a:gd name="T1" fmla="*/ 17 h 106"/>
                  <a:gd name="T2" fmla="*/ 29 w 90"/>
                  <a:gd name="T3" fmla="*/ 17 h 106"/>
                  <a:gd name="T4" fmla="*/ 25 w 90"/>
                  <a:gd name="T5" fmla="*/ 17 h 106"/>
                  <a:gd name="T6" fmla="*/ 22 w 90"/>
                  <a:gd name="T7" fmla="*/ 17 h 106"/>
                  <a:gd name="T8" fmla="*/ 22 w 90"/>
                  <a:gd name="T9" fmla="*/ 17 h 106"/>
                  <a:gd name="T10" fmla="*/ 22 w 90"/>
                  <a:gd name="T11" fmla="*/ 18 h 106"/>
                  <a:gd name="T12" fmla="*/ 22 w 90"/>
                  <a:gd name="T13" fmla="*/ 19 h 106"/>
                  <a:gd name="T14" fmla="*/ 22 w 90"/>
                  <a:gd name="T15" fmla="*/ 23 h 106"/>
                  <a:gd name="T16" fmla="*/ 22 w 90"/>
                  <a:gd name="T17" fmla="*/ 71 h 106"/>
                  <a:gd name="T18" fmla="*/ 22 w 90"/>
                  <a:gd name="T19" fmla="*/ 78 h 106"/>
                  <a:gd name="T20" fmla="*/ 22 w 90"/>
                  <a:gd name="T21" fmla="*/ 86 h 106"/>
                  <a:gd name="T22" fmla="*/ 22 w 90"/>
                  <a:gd name="T23" fmla="*/ 98 h 106"/>
                  <a:gd name="T24" fmla="*/ 22 w 90"/>
                  <a:gd name="T25" fmla="*/ 112 h 106"/>
                  <a:gd name="T26" fmla="*/ 25 w 90"/>
                  <a:gd name="T27" fmla="*/ 126 h 106"/>
                  <a:gd name="T28" fmla="*/ 27 w 90"/>
                  <a:gd name="T29" fmla="*/ 146 h 106"/>
                  <a:gd name="T30" fmla="*/ 29 w 90"/>
                  <a:gd name="T31" fmla="*/ 170 h 106"/>
                  <a:gd name="T32" fmla="*/ 28 w 90"/>
                  <a:gd name="T33" fmla="*/ 195 h 106"/>
                  <a:gd name="T34" fmla="*/ 25 w 90"/>
                  <a:gd name="T35" fmla="*/ 212 h 106"/>
                  <a:gd name="T36" fmla="*/ 22 w 90"/>
                  <a:gd name="T37" fmla="*/ 227 h 106"/>
                  <a:gd name="T38" fmla="*/ 22 w 90"/>
                  <a:gd name="T39" fmla="*/ 232 h 106"/>
                  <a:gd name="T40" fmla="*/ 0 w 90"/>
                  <a:gd name="T41" fmla="*/ 235 h 106"/>
                  <a:gd name="T42" fmla="*/ 22 w 90"/>
                  <a:gd name="T43" fmla="*/ 200 h 106"/>
                  <a:gd name="T44" fmla="*/ 22 w 90"/>
                  <a:gd name="T45" fmla="*/ 200 h 106"/>
                  <a:gd name="T46" fmla="*/ 22 w 90"/>
                  <a:gd name="T47" fmla="*/ 199 h 106"/>
                  <a:gd name="T48" fmla="*/ 22 w 90"/>
                  <a:gd name="T49" fmla="*/ 195 h 106"/>
                  <a:gd name="T50" fmla="*/ 22 w 90"/>
                  <a:gd name="T51" fmla="*/ 185 h 106"/>
                  <a:gd name="T52" fmla="*/ 22 w 90"/>
                  <a:gd name="T53" fmla="*/ 167 h 106"/>
                  <a:gd name="T54" fmla="*/ 22 w 90"/>
                  <a:gd name="T55" fmla="*/ 152 h 106"/>
                  <a:gd name="T56" fmla="*/ 22 w 90"/>
                  <a:gd name="T57" fmla="*/ 132 h 106"/>
                  <a:gd name="T58" fmla="*/ 22 w 90"/>
                  <a:gd name="T59" fmla="*/ 120 h 106"/>
                  <a:gd name="T60" fmla="*/ 22 w 90"/>
                  <a:gd name="T61" fmla="*/ 106 h 106"/>
                  <a:gd name="T62" fmla="*/ 21 w 90"/>
                  <a:gd name="T63" fmla="*/ 92 h 106"/>
                  <a:gd name="T64" fmla="*/ 16 w 90"/>
                  <a:gd name="T65" fmla="*/ 78 h 106"/>
                  <a:gd name="T66" fmla="*/ 15 w 90"/>
                  <a:gd name="T67" fmla="*/ 25 h 106"/>
                  <a:gd name="T68" fmla="*/ 19 w 90"/>
                  <a:gd name="T69" fmla="*/ 14 h 106"/>
                  <a:gd name="T70" fmla="*/ 22 w 90"/>
                  <a:gd name="T71" fmla="*/ 7 h 106"/>
                  <a:gd name="T72" fmla="*/ 22 w 90"/>
                  <a:gd name="T73" fmla="*/ 2 h 106"/>
                  <a:gd name="T74" fmla="*/ 22 w 90"/>
                  <a:gd name="T75" fmla="*/ 0 h 106"/>
                  <a:gd name="T76" fmla="*/ 22 w 90"/>
                  <a:gd name="T77" fmla="*/ 0 h 106"/>
                  <a:gd name="T78" fmla="*/ 26 w 90"/>
                  <a:gd name="T79" fmla="*/ 0 h 106"/>
                  <a:gd name="T80" fmla="*/ 31 w 90"/>
                  <a:gd name="T81" fmla="*/ 0 h 106"/>
                  <a:gd name="T82" fmla="*/ 34 w 90"/>
                  <a:gd name="T83" fmla="*/ 0 h 1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0" h="106">
                    <a:moveTo>
                      <a:pt x="85" y="17"/>
                    </a:moveTo>
                    <a:lnTo>
                      <a:pt x="84" y="17"/>
                    </a:lnTo>
                    <a:lnTo>
                      <a:pt x="83" y="17"/>
                    </a:lnTo>
                    <a:lnTo>
                      <a:pt x="79" y="17"/>
                    </a:lnTo>
                    <a:lnTo>
                      <a:pt x="76" y="17"/>
                    </a:lnTo>
                    <a:lnTo>
                      <a:pt x="72" y="17"/>
                    </a:lnTo>
                    <a:lnTo>
                      <a:pt x="68" y="17"/>
                    </a:lnTo>
                    <a:lnTo>
                      <a:pt x="64" y="17"/>
                    </a:lnTo>
                    <a:lnTo>
                      <a:pt x="61" y="17"/>
                    </a:lnTo>
                    <a:lnTo>
                      <a:pt x="56" y="17"/>
                    </a:lnTo>
                    <a:lnTo>
                      <a:pt x="53" y="17"/>
                    </a:lnTo>
                    <a:lnTo>
                      <a:pt x="49" y="18"/>
                    </a:lnTo>
                    <a:lnTo>
                      <a:pt x="47" y="19"/>
                    </a:lnTo>
                    <a:lnTo>
                      <a:pt x="45" y="19"/>
                    </a:lnTo>
                    <a:lnTo>
                      <a:pt x="43" y="21"/>
                    </a:lnTo>
                    <a:lnTo>
                      <a:pt x="42" y="23"/>
                    </a:lnTo>
                    <a:lnTo>
                      <a:pt x="42" y="24"/>
                    </a:lnTo>
                    <a:lnTo>
                      <a:pt x="42" y="27"/>
                    </a:lnTo>
                    <a:lnTo>
                      <a:pt x="42" y="30"/>
                    </a:lnTo>
                    <a:lnTo>
                      <a:pt x="44" y="34"/>
                    </a:lnTo>
                    <a:lnTo>
                      <a:pt x="46" y="36"/>
                    </a:lnTo>
                    <a:lnTo>
                      <a:pt x="49" y="39"/>
                    </a:lnTo>
                    <a:lnTo>
                      <a:pt x="53" y="42"/>
                    </a:lnTo>
                    <a:lnTo>
                      <a:pt x="56" y="45"/>
                    </a:lnTo>
                    <a:lnTo>
                      <a:pt x="60" y="49"/>
                    </a:lnTo>
                    <a:lnTo>
                      <a:pt x="64" y="52"/>
                    </a:lnTo>
                    <a:lnTo>
                      <a:pt x="68" y="55"/>
                    </a:lnTo>
                    <a:lnTo>
                      <a:pt x="71" y="59"/>
                    </a:lnTo>
                    <a:lnTo>
                      <a:pt x="74" y="63"/>
                    </a:lnTo>
                    <a:lnTo>
                      <a:pt x="76" y="67"/>
                    </a:lnTo>
                    <a:lnTo>
                      <a:pt x="78" y="71"/>
                    </a:lnTo>
                    <a:lnTo>
                      <a:pt x="79" y="75"/>
                    </a:lnTo>
                    <a:lnTo>
                      <a:pt x="79" y="80"/>
                    </a:lnTo>
                    <a:lnTo>
                      <a:pt x="77" y="85"/>
                    </a:lnTo>
                    <a:lnTo>
                      <a:pt x="75" y="90"/>
                    </a:lnTo>
                    <a:lnTo>
                      <a:pt x="72" y="94"/>
                    </a:lnTo>
                    <a:lnTo>
                      <a:pt x="67" y="98"/>
                    </a:lnTo>
                    <a:lnTo>
                      <a:pt x="61" y="101"/>
                    </a:lnTo>
                    <a:lnTo>
                      <a:pt x="54" y="103"/>
                    </a:lnTo>
                    <a:lnTo>
                      <a:pt x="45" y="104"/>
                    </a:lnTo>
                    <a:lnTo>
                      <a:pt x="35" y="105"/>
                    </a:lnTo>
                    <a:lnTo>
                      <a:pt x="0" y="105"/>
                    </a:lnTo>
                    <a:lnTo>
                      <a:pt x="4" y="88"/>
                    </a:lnTo>
                    <a:lnTo>
                      <a:pt x="32" y="88"/>
                    </a:lnTo>
                    <a:lnTo>
                      <a:pt x="35" y="88"/>
                    </a:lnTo>
                    <a:lnTo>
                      <a:pt x="38" y="88"/>
                    </a:lnTo>
                    <a:lnTo>
                      <a:pt x="42" y="88"/>
                    </a:lnTo>
                    <a:lnTo>
                      <a:pt x="45" y="87"/>
                    </a:lnTo>
                    <a:lnTo>
                      <a:pt x="48" y="86"/>
                    </a:lnTo>
                    <a:lnTo>
                      <a:pt x="50" y="85"/>
                    </a:lnTo>
                    <a:lnTo>
                      <a:pt x="52" y="82"/>
                    </a:lnTo>
                    <a:lnTo>
                      <a:pt x="53" y="80"/>
                    </a:lnTo>
                    <a:lnTo>
                      <a:pt x="53" y="77"/>
                    </a:lnTo>
                    <a:lnTo>
                      <a:pt x="53" y="74"/>
                    </a:lnTo>
                    <a:lnTo>
                      <a:pt x="51" y="71"/>
                    </a:lnTo>
                    <a:lnTo>
                      <a:pt x="48" y="69"/>
                    </a:lnTo>
                    <a:lnTo>
                      <a:pt x="45" y="65"/>
                    </a:lnTo>
                    <a:lnTo>
                      <a:pt x="42" y="62"/>
                    </a:lnTo>
                    <a:lnTo>
                      <a:pt x="38" y="59"/>
                    </a:lnTo>
                    <a:lnTo>
                      <a:pt x="35" y="56"/>
                    </a:lnTo>
                    <a:lnTo>
                      <a:pt x="31" y="53"/>
                    </a:lnTo>
                    <a:lnTo>
                      <a:pt x="27" y="49"/>
                    </a:lnTo>
                    <a:lnTo>
                      <a:pt x="24" y="45"/>
                    </a:lnTo>
                    <a:lnTo>
                      <a:pt x="21" y="42"/>
                    </a:lnTo>
                    <a:lnTo>
                      <a:pt x="18" y="38"/>
                    </a:lnTo>
                    <a:lnTo>
                      <a:pt x="16" y="34"/>
                    </a:lnTo>
                    <a:lnTo>
                      <a:pt x="15" y="29"/>
                    </a:lnTo>
                    <a:lnTo>
                      <a:pt x="15" y="25"/>
                    </a:lnTo>
                    <a:lnTo>
                      <a:pt x="17" y="19"/>
                    </a:lnTo>
                    <a:lnTo>
                      <a:pt x="19" y="14"/>
                    </a:lnTo>
                    <a:lnTo>
                      <a:pt x="23" y="10"/>
                    </a:lnTo>
                    <a:lnTo>
                      <a:pt x="27" y="7"/>
                    </a:lnTo>
                    <a:lnTo>
                      <a:pt x="34" y="4"/>
                    </a:lnTo>
                    <a:lnTo>
                      <a:pt x="40" y="2"/>
                    </a:lnTo>
                    <a:lnTo>
                      <a:pt x="49" y="0"/>
                    </a:lnTo>
                    <a:lnTo>
                      <a:pt x="58" y="0"/>
                    </a:lnTo>
                    <a:lnTo>
                      <a:pt x="60" y="0"/>
                    </a:lnTo>
                    <a:lnTo>
                      <a:pt x="63" y="0"/>
                    </a:lnTo>
                    <a:lnTo>
                      <a:pt x="68" y="0"/>
                    </a:lnTo>
                    <a:lnTo>
                      <a:pt x="74" y="0"/>
                    </a:lnTo>
                    <a:lnTo>
                      <a:pt x="79" y="0"/>
                    </a:lnTo>
                    <a:lnTo>
                      <a:pt x="84" y="0"/>
                    </a:lnTo>
                    <a:lnTo>
                      <a:pt x="88" y="0"/>
                    </a:lnTo>
                    <a:lnTo>
                      <a:pt x="89" y="0"/>
                    </a:lnTo>
                    <a:lnTo>
                      <a:pt x="8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3" name="Freeform 26"/>
              <p:cNvSpPr>
                <a:spLocks/>
              </p:cNvSpPr>
              <p:nvPr/>
            </p:nvSpPr>
            <p:spPr bwMode="auto">
              <a:xfrm>
                <a:off x="899" y="575"/>
                <a:ext cx="100" cy="104"/>
              </a:xfrm>
              <a:custGeom>
                <a:avLst/>
                <a:gdLst>
                  <a:gd name="T0" fmla="*/ 97 w 99"/>
                  <a:gd name="T1" fmla="*/ 52 h 105"/>
                  <a:gd name="T2" fmla="*/ 95 w 99"/>
                  <a:gd name="T3" fmla="*/ 52 h 105"/>
                  <a:gd name="T4" fmla="*/ 94 w 99"/>
                  <a:gd name="T5" fmla="*/ 52 h 105"/>
                  <a:gd name="T6" fmla="*/ 49 w 99"/>
                  <a:gd name="T7" fmla="*/ 52 h 105"/>
                  <a:gd name="T8" fmla="*/ 47 w 99"/>
                  <a:gd name="T9" fmla="*/ 52 h 105"/>
                  <a:gd name="T10" fmla="*/ 46 w 99"/>
                  <a:gd name="T11" fmla="*/ 52 h 105"/>
                  <a:gd name="T12" fmla="*/ 44 w 99"/>
                  <a:gd name="T13" fmla="*/ 52 h 105"/>
                  <a:gd name="T14" fmla="*/ 43 w 99"/>
                  <a:gd name="T15" fmla="*/ 52 h 105"/>
                  <a:gd name="T16" fmla="*/ 42 w 99"/>
                  <a:gd name="T17" fmla="*/ 52 h 105"/>
                  <a:gd name="T18" fmla="*/ 41 w 99"/>
                  <a:gd name="T19" fmla="*/ 48 h 105"/>
                  <a:gd name="T20" fmla="*/ 42 w 99"/>
                  <a:gd name="T21" fmla="*/ 48 h 105"/>
                  <a:gd name="T22" fmla="*/ 43 w 99"/>
                  <a:gd name="T23" fmla="*/ 49 h 105"/>
                  <a:gd name="T24" fmla="*/ 44 w 99"/>
                  <a:gd name="T25" fmla="*/ 49 h 105"/>
                  <a:gd name="T26" fmla="*/ 46 w 99"/>
                  <a:gd name="T27" fmla="*/ 49 h 105"/>
                  <a:gd name="T28" fmla="*/ 47 w 99"/>
                  <a:gd name="T29" fmla="*/ 49 h 105"/>
                  <a:gd name="T30" fmla="*/ 48 w 99"/>
                  <a:gd name="T31" fmla="*/ 49 h 105"/>
                  <a:gd name="T32" fmla="*/ 94 w 99"/>
                  <a:gd name="T33" fmla="*/ 49 h 105"/>
                  <a:gd name="T34" fmla="*/ 95 w 99"/>
                  <a:gd name="T35" fmla="*/ 49 h 105"/>
                  <a:gd name="T36" fmla="*/ 100 w 99"/>
                  <a:gd name="T37" fmla="*/ 49 h 105"/>
                  <a:gd name="T38" fmla="*/ 105 w 99"/>
                  <a:gd name="T39" fmla="*/ 47 h 105"/>
                  <a:gd name="T40" fmla="*/ 109 w 99"/>
                  <a:gd name="T41" fmla="*/ 45 h 105"/>
                  <a:gd name="T42" fmla="*/ 112 w 99"/>
                  <a:gd name="T43" fmla="*/ 43 h 105"/>
                  <a:gd name="T44" fmla="*/ 115 w 99"/>
                  <a:gd name="T45" fmla="*/ 40 h 105"/>
                  <a:gd name="T46" fmla="*/ 116 w 99"/>
                  <a:gd name="T47" fmla="*/ 37 h 105"/>
                  <a:gd name="T48" fmla="*/ 117 w 99"/>
                  <a:gd name="T49" fmla="*/ 35 h 105"/>
                  <a:gd name="T50" fmla="*/ 118 w 99"/>
                  <a:gd name="T51" fmla="*/ 32 h 105"/>
                  <a:gd name="T52" fmla="*/ 119 w 99"/>
                  <a:gd name="T53" fmla="*/ 28 h 105"/>
                  <a:gd name="T54" fmla="*/ 118 w 99"/>
                  <a:gd name="T55" fmla="*/ 25 h 105"/>
                  <a:gd name="T56" fmla="*/ 118 w 99"/>
                  <a:gd name="T57" fmla="*/ 22 h 105"/>
                  <a:gd name="T58" fmla="*/ 116 w 99"/>
                  <a:gd name="T59" fmla="*/ 20 h 105"/>
                  <a:gd name="T60" fmla="*/ 115 w 99"/>
                  <a:gd name="T61" fmla="*/ 19 h 105"/>
                  <a:gd name="T62" fmla="*/ 112 w 99"/>
                  <a:gd name="T63" fmla="*/ 17 h 105"/>
                  <a:gd name="T64" fmla="*/ 109 w 99"/>
                  <a:gd name="T65" fmla="*/ 17 h 105"/>
                  <a:gd name="T66" fmla="*/ 106 w 99"/>
                  <a:gd name="T67" fmla="*/ 17 h 105"/>
                  <a:gd name="T68" fmla="*/ 43 w 99"/>
                  <a:gd name="T69" fmla="*/ 17 h 105"/>
                  <a:gd name="T70" fmla="*/ 24 w 99"/>
                  <a:gd name="T71" fmla="*/ 60 h 105"/>
                  <a:gd name="T72" fmla="*/ 0 w 99"/>
                  <a:gd name="T73" fmla="*/ 60 h 105"/>
                  <a:gd name="T74" fmla="*/ 23 w 99"/>
                  <a:gd name="T75" fmla="*/ 0 h 105"/>
                  <a:gd name="T76" fmla="*/ 118 w 99"/>
                  <a:gd name="T77" fmla="*/ 0 h 105"/>
                  <a:gd name="T78" fmla="*/ 126 w 99"/>
                  <a:gd name="T79" fmla="*/ 1 h 105"/>
                  <a:gd name="T80" fmla="*/ 132 w 99"/>
                  <a:gd name="T81" fmla="*/ 3 h 105"/>
                  <a:gd name="T82" fmla="*/ 136 w 99"/>
                  <a:gd name="T83" fmla="*/ 7 h 105"/>
                  <a:gd name="T84" fmla="*/ 140 w 99"/>
                  <a:gd name="T85" fmla="*/ 11 h 105"/>
                  <a:gd name="T86" fmla="*/ 141 w 99"/>
                  <a:gd name="T87" fmla="*/ 17 h 105"/>
                  <a:gd name="T88" fmla="*/ 142 w 99"/>
                  <a:gd name="T89" fmla="*/ 22 h 105"/>
                  <a:gd name="T90" fmla="*/ 142 w 99"/>
                  <a:gd name="T91" fmla="*/ 27 h 105"/>
                  <a:gd name="T92" fmla="*/ 141 w 99"/>
                  <a:gd name="T93" fmla="*/ 32 h 105"/>
                  <a:gd name="T94" fmla="*/ 139 w 99"/>
                  <a:gd name="T95" fmla="*/ 40 h 105"/>
                  <a:gd name="T96" fmla="*/ 135 w 99"/>
                  <a:gd name="T97" fmla="*/ 46 h 105"/>
                  <a:gd name="T98" fmla="*/ 131 w 99"/>
                  <a:gd name="T99" fmla="*/ 51 h 105"/>
                  <a:gd name="T100" fmla="*/ 125 w 99"/>
                  <a:gd name="T101" fmla="*/ 52 h 105"/>
                  <a:gd name="T102" fmla="*/ 119 w 99"/>
                  <a:gd name="T103" fmla="*/ 52 h 105"/>
                  <a:gd name="T104" fmla="*/ 112 w 99"/>
                  <a:gd name="T105" fmla="*/ 52 h 105"/>
                  <a:gd name="T106" fmla="*/ 105 w 99"/>
                  <a:gd name="T107" fmla="*/ 52 h 105"/>
                  <a:gd name="T108" fmla="*/ 97 w 99"/>
                  <a:gd name="T109" fmla="*/ 52 h 1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 h="105">
                    <a:moveTo>
                      <a:pt x="53" y="64"/>
                    </a:moveTo>
                    <a:lnTo>
                      <a:pt x="51" y="64"/>
                    </a:lnTo>
                    <a:lnTo>
                      <a:pt x="50" y="64"/>
                    </a:lnTo>
                    <a:lnTo>
                      <a:pt x="49" y="64"/>
                    </a:lnTo>
                    <a:lnTo>
                      <a:pt x="47" y="64"/>
                    </a:lnTo>
                    <a:lnTo>
                      <a:pt x="46" y="64"/>
                    </a:lnTo>
                    <a:lnTo>
                      <a:pt x="44" y="64"/>
                    </a:lnTo>
                    <a:lnTo>
                      <a:pt x="43" y="64"/>
                    </a:lnTo>
                    <a:lnTo>
                      <a:pt x="42" y="63"/>
                    </a:lnTo>
                    <a:lnTo>
                      <a:pt x="41" y="48"/>
                    </a:lnTo>
                    <a:lnTo>
                      <a:pt x="42" y="48"/>
                    </a:lnTo>
                    <a:lnTo>
                      <a:pt x="43" y="49"/>
                    </a:lnTo>
                    <a:lnTo>
                      <a:pt x="44" y="49"/>
                    </a:lnTo>
                    <a:lnTo>
                      <a:pt x="46" y="49"/>
                    </a:lnTo>
                    <a:lnTo>
                      <a:pt x="47" y="49"/>
                    </a:lnTo>
                    <a:lnTo>
                      <a:pt x="48" y="49"/>
                    </a:lnTo>
                    <a:lnTo>
                      <a:pt x="50" y="49"/>
                    </a:lnTo>
                    <a:lnTo>
                      <a:pt x="51" y="49"/>
                    </a:lnTo>
                    <a:lnTo>
                      <a:pt x="56" y="49"/>
                    </a:lnTo>
                    <a:lnTo>
                      <a:pt x="61" y="47"/>
                    </a:lnTo>
                    <a:lnTo>
                      <a:pt x="65" y="45"/>
                    </a:lnTo>
                    <a:lnTo>
                      <a:pt x="68" y="43"/>
                    </a:lnTo>
                    <a:lnTo>
                      <a:pt x="71" y="40"/>
                    </a:lnTo>
                    <a:lnTo>
                      <a:pt x="72" y="37"/>
                    </a:lnTo>
                    <a:lnTo>
                      <a:pt x="73" y="35"/>
                    </a:lnTo>
                    <a:lnTo>
                      <a:pt x="74" y="32"/>
                    </a:lnTo>
                    <a:lnTo>
                      <a:pt x="75" y="28"/>
                    </a:lnTo>
                    <a:lnTo>
                      <a:pt x="74" y="25"/>
                    </a:lnTo>
                    <a:lnTo>
                      <a:pt x="74" y="22"/>
                    </a:lnTo>
                    <a:lnTo>
                      <a:pt x="72" y="20"/>
                    </a:lnTo>
                    <a:lnTo>
                      <a:pt x="71" y="19"/>
                    </a:lnTo>
                    <a:lnTo>
                      <a:pt x="68" y="17"/>
                    </a:lnTo>
                    <a:lnTo>
                      <a:pt x="65" y="17"/>
                    </a:lnTo>
                    <a:lnTo>
                      <a:pt x="62" y="17"/>
                    </a:lnTo>
                    <a:lnTo>
                      <a:pt x="43" y="17"/>
                    </a:lnTo>
                    <a:lnTo>
                      <a:pt x="24" y="104"/>
                    </a:lnTo>
                    <a:lnTo>
                      <a:pt x="0" y="104"/>
                    </a:lnTo>
                    <a:lnTo>
                      <a:pt x="23" y="0"/>
                    </a:lnTo>
                    <a:lnTo>
                      <a:pt x="74" y="0"/>
                    </a:lnTo>
                    <a:lnTo>
                      <a:pt x="82" y="1"/>
                    </a:lnTo>
                    <a:lnTo>
                      <a:pt x="88" y="3"/>
                    </a:lnTo>
                    <a:lnTo>
                      <a:pt x="92" y="7"/>
                    </a:lnTo>
                    <a:lnTo>
                      <a:pt x="96" y="11"/>
                    </a:lnTo>
                    <a:lnTo>
                      <a:pt x="97" y="17"/>
                    </a:lnTo>
                    <a:lnTo>
                      <a:pt x="98" y="22"/>
                    </a:lnTo>
                    <a:lnTo>
                      <a:pt x="98" y="27"/>
                    </a:lnTo>
                    <a:lnTo>
                      <a:pt x="97" y="32"/>
                    </a:lnTo>
                    <a:lnTo>
                      <a:pt x="95" y="40"/>
                    </a:lnTo>
                    <a:lnTo>
                      <a:pt x="91" y="46"/>
                    </a:lnTo>
                    <a:lnTo>
                      <a:pt x="87" y="51"/>
                    </a:lnTo>
                    <a:lnTo>
                      <a:pt x="81" y="56"/>
                    </a:lnTo>
                    <a:lnTo>
                      <a:pt x="75" y="59"/>
                    </a:lnTo>
                    <a:lnTo>
                      <a:pt x="68" y="62"/>
                    </a:lnTo>
                    <a:lnTo>
                      <a:pt x="61" y="64"/>
                    </a:lnTo>
                    <a:lnTo>
                      <a:pt x="53" y="6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4" name="Freeform 27"/>
              <p:cNvSpPr>
                <a:spLocks/>
              </p:cNvSpPr>
              <p:nvPr/>
            </p:nvSpPr>
            <p:spPr bwMode="auto">
              <a:xfrm>
                <a:off x="1005" y="574"/>
                <a:ext cx="115" cy="55"/>
              </a:xfrm>
              <a:custGeom>
                <a:avLst/>
                <a:gdLst>
                  <a:gd name="T0" fmla="*/ 0 w 115"/>
                  <a:gd name="T1" fmla="*/ 54 h 55"/>
                  <a:gd name="T2" fmla="*/ 0 w 115"/>
                  <a:gd name="T3" fmla="*/ 54 h 55"/>
                  <a:gd name="T4" fmla="*/ 2 w 115"/>
                  <a:gd name="T5" fmla="*/ 47 h 55"/>
                  <a:gd name="T6" fmla="*/ 4 w 115"/>
                  <a:gd name="T7" fmla="*/ 41 h 55"/>
                  <a:gd name="T8" fmla="*/ 7 w 115"/>
                  <a:gd name="T9" fmla="*/ 35 h 55"/>
                  <a:gd name="T10" fmla="*/ 10 w 115"/>
                  <a:gd name="T11" fmla="*/ 30 h 55"/>
                  <a:gd name="T12" fmla="*/ 13 w 115"/>
                  <a:gd name="T13" fmla="*/ 25 h 55"/>
                  <a:gd name="T14" fmla="*/ 16 w 115"/>
                  <a:gd name="T15" fmla="*/ 21 h 55"/>
                  <a:gd name="T16" fmla="*/ 20 w 115"/>
                  <a:gd name="T17" fmla="*/ 17 h 55"/>
                  <a:gd name="T18" fmla="*/ 25 w 115"/>
                  <a:gd name="T19" fmla="*/ 13 h 55"/>
                  <a:gd name="T20" fmla="*/ 29 w 115"/>
                  <a:gd name="T21" fmla="*/ 10 h 55"/>
                  <a:gd name="T22" fmla="*/ 34 w 115"/>
                  <a:gd name="T23" fmla="*/ 7 h 55"/>
                  <a:gd name="T24" fmla="*/ 39 w 115"/>
                  <a:gd name="T25" fmla="*/ 5 h 55"/>
                  <a:gd name="T26" fmla="*/ 45 w 115"/>
                  <a:gd name="T27" fmla="*/ 3 h 55"/>
                  <a:gd name="T28" fmla="*/ 50 w 115"/>
                  <a:gd name="T29" fmla="*/ 2 h 55"/>
                  <a:gd name="T30" fmla="*/ 56 w 115"/>
                  <a:gd name="T31" fmla="*/ 1 h 55"/>
                  <a:gd name="T32" fmla="*/ 62 w 115"/>
                  <a:gd name="T33" fmla="*/ 0 h 55"/>
                  <a:gd name="T34" fmla="*/ 68 w 115"/>
                  <a:gd name="T35" fmla="*/ 0 h 55"/>
                  <a:gd name="T36" fmla="*/ 74 w 115"/>
                  <a:gd name="T37" fmla="*/ 0 h 55"/>
                  <a:gd name="T38" fmla="*/ 80 w 115"/>
                  <a:gd name="T39" fmla="*/ 1 h 55"/>
                  <a:gd name="T40" fmla="*/ 85 w 115"/>
                  <a:gd name="T41" fmla="*/ 2 h 55"/>
                  <a:gd name="T42" fmla="*/ 89 w 115"/>
                  <a:gd name="T43" fmla="*/ 4 h 55"/>
                  <a:gd name="T44" fmla="*/ 94 w 115"/>
                  <a:gd name="T45" fmla="*/ 6 h 55"/>
                  <a:gd name="T46" fmla="*/ 98 w 115"/>
                  <a:gd name="T47" fmla="*/ 9 h 55"/>
                  <a:gd name="T48" fmla="*/ 102 w 115"/>
                  <a:gd name="T49" fmla="*/ 12 h 55"/>
                  <a:gd name="T50" fmla="*/ 105 w 115"/>
                  <a:gd name="T51" fmla="*/ 15 h 55"/>
                  <a:gd name="T52" fmla="*/ 107 w 115"/>
                  <a:gd name="T53" fmla="*/ 19 h 55"/>
                  <a:gd name="T54" fmla="*/ 110 w 115"/>
                  <a:gd name="T55" fmla="*/ 23 h 55"/>
                  <a:gd name="T56" fmla="*/ 111 w 115"/>
                  <a:gd name="T57" fmla="*/ 28 h 55"/>
                  <a:gd name="T58" fmla="*/ 113 w 115"/>
                  <a:gd name="T59" fmla="*/ 32 h 55"/>
                  <a:gd name="T60" fmla="*/ 114 w 115"/>
                  <a:gd name="T61" fmla="*/ 37 h 55"/>
                  <a:gd name="T62" fmla="*/ 114 w 115"/>
                  <a:gd name="T63" fmla="*/ 43 h 55"/>
                  <a:gd name="T64" fmla="*/ 113 w 115"/>
                  <a:gd name="T65" fmla="*/ 48 h 55"/>
                  <a:gd name="T66" fmla="*/ 112 w 115"/>
                  <a:gd name="T67" fmla="*/ 54 h 55"/>
                  <a:gd name="T68" fmla="*/ 112 w 115"/>
                  <a:gd name="T69" fmla="*/ 54 h 55"/>
                  <a:gd name="T70" fmla="*/ 88 w 115"/>
                  <a:gd name="T71" fmla="*/ 54 h 55"/>
                  <a:gd name="T72" fmla="*/ 88 w 115"/>
                  <a:gd name="T73" fmla="*/ 54 h 55"/>
                  <a:gd name="T74" fmla="*/ 89 w 115"/>
                  <a:gd name="T75" fmla="*/ 46 h 55"/>
                  <a:gd name="T76" fmla="*/ 90 w 115"/>
                  <a:gd name="T77" fmla="*/ 39 h 55"/>
                  <a:gd name="T78" fmla="*/ 88 w 115"/>
                  <a:gd name="T79" fmla="*/ 33 h 55"/>
                  <a:gd name="T80" fmla="*/ 86 w 115"/>
                  <a:gd name="T81" fmla="*/ 27 h 55"/>
                  <a:gd name="T82" fmla="*/ 83 w 115"/>
                  <a:gd name="T83" fmla="*/ 23 h 55"/>
                  <a:gd name="T84" fmla="*/ 78 w 115"/>
                  <a:gd name="T85" fmla="*/ 19 h 55"/>
                  <a:gd name="T86" fmla="*/ 72 w 115"/>
                  <a:gd name="T87" fmla="*/ 17 h 55"/>
                  <a:gd name="T88" fmla="*/ 65 w 115"/>
                  <a:gd name="T89" fmla="*/ 17 h 55"/>
                  <a:gd name="T90" fmla="*/ 57 w 115"/>
                  <a:gd name="T91" fmla="*/ 17 h 55"/>
                  <a:gd name="T92" fmla="*/ 50 w 115"/>
                  <a:gd name="T93" fmla="*/ 19 h 55"/>
                  <a:gd name="T94" fmla="*/ 44 w 115"/>
                  <a:gd name="T95" fmla="*/ 22 h 55"/>
                  <a:gd name="T96" fmla="*/ 38 w 115"/>
                  <a:gd name="T97" fmla="*/ 27 h 55"/>
                  <a:gd name="T98" fmla="*/ 33 w 115"/>
                  <a:gd name="T99" fmla="*/ 32 h 55"/>
                  <a:gd name="T100" fmla="*/ 29 w 115"/>
                  <a:gd name="T101" fmla="*/ 38 h 55"/>
                  <a:gd name="T102" fmla="*/ 27 w 115"/>
                  <a:gd name="T103" fmla="*/ 46 h 55"/>
                  <a:gd name="T104" fmla="*/ 24 w 115"/>
                  <a:gd name="T105" fmla="*/ 54 h 55"/>
                  <a:gd name="T106" fmla="*/ 24 w 115"/>
                  <a:gd name="T107" fmla="*/ 54 h 55"/>
                  <a:gd name="T108" fmla="*/ 0 w 115"/>
                  <a:gd name="T109" fmla="*/ 54 h 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5" h="55">
                    <a:moveTo>
                      <a:pt x="0" y="54"/>
                    </a:moveTo>
                    <a:lnTo>
                      <a:pt x="0" y="54"/>
                    </a:lnTo>
                    <a:lnTo>
                      <a:pt x="2" y="47"/>
                    </a:lnTo>
                    <a:lnTo>
                      <a:pt x="4" y="41"/>
                    </a:lnTo>
                    <a:lnTo>
                      <a:pt x="7" y="35"/>
                    </a:lnTo>
                    <a:lnTo>
                      <a:pt x="10" y="30"/>
                    </a:lnTo>
                    <a:lnTo>
                      <a:pt x="13" y="25"/>
                    </a:lnTo>
                    <a:lnTo>
                      <a:pt x="16" y="21"/>
                    </a:lnTo>
                    <a:lnTo>
                      <a:pt x="20" y="17"/>
                    </a:lnTo>
                    <a:lnTo>
                      <a:pt x="25" y="13"/>
                    </a:lnTo>
                    <a:lnTo>
                      <a:pt x="29" y="10"/>
                    </a:lnTo>
                    <a:lnTo>
                      <a:pt x="34" y="7"/>
                    </a:lnTo>
                    <a:lnTo>
                      <a:pt x="39" y="5"/>
                    </a:lnTo>
                    <a:lnTo>
                      <a:pt x="45" y="3"/>
                    </a:lnTo>
                    <a:lnTo>
                      <a:pt x="50" y="2"/>
                    </a:lnTo>
                    <a:lnTo>
                      <a:pt x="56" y="1"/>
                    </a:lnTo>
                    <a:lnTo>
                      <a:pt x="62" y="0"/>
                    </a:lnTo>
                    <a:lnTo>
                      <a:pt x="68" y="0"/>
                    </a:lnTo>
                    <a:lnTo>
                      <a:pt x="74" y="0"/>
                    </a:lnTo>
                    <a:lnTo>
                      <a:pt x="80" y="1"/>
                    </a:lnTo>
                    <a:lnTo>
                      <a:pt x="85" y="2"/>
                    </a:lnTo>
                    <a:lnTo>
                      <a:pt x="89" y="4"/>
                    </a:lnTo>
                    <a:lnTo>
                      <a:pt x="94" y="6"/>
                    </a:lnTo>
                    <a:lnTo>
                      <a:pt x="98" y="9"/>
                    </a:lnTo>
                    <a:lnTo>
                      <a:pt x="102" y="12"/>
                    </a:lnTo>
                    <a:lnTo>
                      <a:pt x="105" y="15"/>
                    </a:lnTo>
                    <a:lnTo>
                      <a:pt x="107" y="19"/>
                    </a:lnTo>
                    <a:lnTo>
                      <a:pt x="110" y="23"/>
                    </a:lnTo>
                    <a:lnTo>
                      <a:pt x="111" y="28"/>
                    </a:lnTo>
                    <a:lnTo>
                      <a:pt x="113" y="32"/>
                    </a:lnTo>
                    <a:lnTo>
                      <a:pt x="114" y="37"/>
                    </a:lnTo>
                    <a:lnTo>
                      <a:pt x="114" y="43"/>
                    </a:lnTo>
                    <a:lnTo>
                      <a:pt x="113" y="48"/>
                    </a:lnTo>
                    <a:lnTo>
                      <a:pt x="112" y="54"/>
                    </a:lnTo>
                    <a:lnTo>
                      <a:pt x="88" y="54"/>
                    </a:lnTo>
                    <a:lnTo>
                      <a:pt x="89" y="46"/>
                    </a:lnTo>
                    <a:lnTo>
                      <a:pt x="90" y="39"/>
                    </a:lnTo>
                    <a:lnTo>
                      <a:pt x="88" y="33"/>
                    </a:lnTo>
                    <a:lnTo>
                      <a:pt x="86" y="27"/>
                    </a:lnTo>
                    <a:lnTo>
                      <a:pt x="83" y="23"/>
                    </a:lnTo>
                    <a:lnTo>
                      <a:pt x="78" y="19"/>
                    </a:lnTo>
                    <a:lnTo>
                      <a:pt x="72" y="17"/>
                    </a:lnTo>
                    <a:lnTo>
                      <a:pt x="65" y="17"/>
                    </a:lnTo>
                    <a:lnTo>
                      <a:pt x="57" y="17"/>
                    </a:lnTo>
                    <a:lnTo>
                      <a:pt x="50" y="19"/>
                    </a:lnTo>
                    <a:lnTo>
                      <a:pt x="44" y="22"/>
                    </a:lnTo>
                    <a:lnTo>
                      <a:pt x="38" y="27"/>
                    </a:lnTo>
                    <a:lnTo>
                      <a:pt x="33" y="32"/>
                    </a:lnTo>
                    <a:lnTo>
                      <a:pt x="29" y="38"/>
                    </a:lnTo>
                    <a:lnTo>
                      <a:pt x="27" y="46"/>
                    </a:lnTo>
                    <a:lnTo>
                      <a:pt x="24" y="54"/>
                    </a:lnTo>
                    <a:lnTo>
                      <a:pt x="0" y="5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5" name="Freeform 28"/>
              <p:cNvSpPr>
                <a:spLocks/>
              </p:cNvSpPr>
              <p:nvPr/>
            </p:nvSpPr>
            <p:spPr bwMode="auto">
              <a:xfrm>
                <a:off x="1003" y="629"/>
                <a:ext cx="116" cy="54"/>
              </a:xfrm>
              <a:custGeom>
                <a:avLst/>
                <a:gdLst>
                  <a:gd name="T0" fmla="*/ 1 w 116"/>
                  <a:gd name="T1" fmla="*/ 0 h 54"/>
                  <a:gd name="T2" fmla="*/ 1 w 116"/>
                  <a:gd name="T3" fmla="*/ 5 h 54"/>
                  <a:gd name="T4" fmla="*/ 0 w 116"/>
                  <a:gd name="T5" fmla="*/ 10 h 54"/>
                  <a:gd name="T6" fmla="*/ 0 w 116"/>
                  <a:gd name="T7" fmla="*/ 16 h 54"/>
                  <a:gd name="T8" fmla="*/ 1 w 116"/>
                  <a:gd name="T9" fmla="*/ 21 h 54"/>
                  <a:gd name="T10" fmla="*/ 2 w 116"/>
                  <a:gd name="T11" fmla="*/ 25 h 54"/>
                  <a:gd name="T12" fmla="*/ 4 w 116"/>
                  <a:gd name="T13" fmla="*/ 29 h 54"/>
                  <a:gd name="T14" fmla="*/ 6 w 116"/>
                  <a:gd name="T15" fmla="*/ 33 h 54"/>
                  <a:gd name="T16" fmla="*/ 9 w 116"/>
                  <a:gd name="T17" fmla="*/ 37 h 54"/>
                  <a:gd name="T18" fmla="*/ 12 w 116"/>
                  <a:gd name="T19" fmla="*/ 41 h 54"/>
                  <a:gd name="T20" fmla="*/ 16 w 116"/>
                  <a:gd name="T21" fmla="*/ 44 h 54"/>
                  <a:gd name="T22" fmla="*/ 20 w 116"/>
                  <a:gd name="T23" fmla="*/ 47 h 54"/>
                  <a:gd name="T24" fmla="*/ 24 w 116"/>
                  <a:gd name="T25" fmla="*/ 49 h 54"/>
                  <a:gd name="T26" fmla="*/ 29 w 116"/>
                  <a:gd name="T27" fmla="*/ 51 h 54"/>
                  <a:gd name="T28" fmla="*/ 35 w 116"/>
                  <a:gd name="T29" fmla="*/ 52 h 54"/>
                  <a:gd name="T30" fmla="*/ 40 w 116"/>
                  <a:gd name="T31" fmla="*/ 53 h 54"/>
                  <a:gd name="T32" fmla="*/ 47 w 116"/>
                  <a:gd name="T33" fmla="*/ 53 h 54"/>
                  <a:gd name="T34" fmla="*/ 53 w 116"/>
                  <a:gd name="T35" fmla="*/ 53 h 54"/>
                  <a:gd name="T36" fmla="*/ 59 w 116"/>
                  <a:gd name="T37" fmla="*/ 52 h 54"/>
                  <a:gd name="T38" fmla="*/ 65 w 116"/>
                  <a:gd name="T39" fmla="*/ 51 h 54"/>
                  <a:gd name="T40" fmla="*/ 70 w 116"/>
                  <a:gd name="T41" fmla="*/ 50 h 54"/>
                  <a:gd name="T42" fmla="*/ 76 w 116"/>
                  <a:gd name="T43" fmla="*/ 48 h 54"/>
                  <a:gd name="T44" fmla="*/ 81 w 116"/>
                  <a:gd name="T45" fmla="*/ 46 h 54"/>
                  <a:gd name="T46" fmla="*/ 86 w 116"/>
                  <a:gd name="T47" fmla="*/ 44 h 54"/>
                  <a:gd name="T48" fmla="*/ 90 w 116"/>
                  <a:gd name="T49" fmla="*/ 40 h 54"/>
                  <a:gd name="T50" fmla="*/ 94 w 116"/>
                  <a:gd name="T51" fmla="*/ 37 h 54"/>
                  <a:gd name="T52" fmla="*/ 98 w 116"/>
                  <a:gd name="T53" fmla="*/ 33 h 54"/>
                  <a:gd name="T54" fmla="*/ 102 w 116"/>
                  <a:gd name="T55" fmla="*/ 29 h 54"/>
                  <a:gd name="T56" fmla="*/ 105 w 116"/>
                  <a:gd name="T57" fmla="*/ 24 h 54"/>
                  <a:gd name="T58" fmla="*/ 108 w 116"/>
                  <a:gd name="T59" fmla="*/ 19 h 54"/>
                  <a:gd name="T60" fmla="*/ 111 w 116"/>
                  <a:gd name="T61" fmla="*/ 13 h 54"/>
                  <a:gd name="T62" fmla="*/ 113 w 116"/>
                  <a:gd name="T63" fmla="*/ 7 h 54"/>
                  <a:gd name="T64" fmla="*/ 115 w 116"/>
                  <a:gd name="T65" fmla="*/ 0 h 54"/>
                  <a:gd name="T66" fmla="*/ 91 w 116"/>
                  <a:gd name="T67" fmla="*/ 0 h 54"/>
                  <a:gd name="T68" fmla="*/ 88 w 116"/>
                  <a:gd name="T69" fmla="*/ 8 h 54"/>
                  <a:gd name="T70" fmla="*/ 85 w 116"/>
                  <a:gd name="T71" fmla="*/ 15 h 54"/>
                  <a:gd name="T72" fmla="*/ 82 w 116"/>
                  <a:gd name="T73" fmla="*/ 22 h 54"/>
                  <a:gd name="T74" fmla="*/ 77 w 116"/>
                  <a:gd name="T75" fmla="*/ 27 h 54"/>
                  <a:gd name="T76" fmla="*/ 71 w 116"/>
                  <a:gd name="T77" fmla="*/ 31 h 54"/>
                  <a:gd name="T78" fmla="*/ 65 w 116"/>
                  <a:gd name="T79" fmla="*/ 34 h 54"/>
                  <a:gd name="T80" fmla="*/ 58 w 116"/>
                  <a:gd name="T81" fmla="*/ 36 h 54"/>
                  <a:gd name="T82" fmla="*/ 50 w 116"/>
                  <a:gd name="T83" fmla="*/ 37 h 54"/>
                  <a:gd name="T84" fmla="*/ 42 w 116"/>
                  <a:gd name="T85" fmla="*/ 36 h 54"/>
                  <a:gd name="T86" fmla="*/ 36 w 116"/>
                  <a:gd name="T87" fmla="*/ 33 h 54"/>
                  <a:gd name="T88" fmla="*/ 31 w 116"/>
                  <a:gd name="T89" fmla="*/ 30 h 54"/>
                  <a:gd name="T90" fmla="*/ 28 w 116"/>
                  <a:gd name="T91" fmla="*/ 26 h 54"/>
                  <a:gd name="T92" fmla="*/ 25 w 116"/>
                  <a:gd name="T93" fmla="*/ 20 h 54"/>
                  <a:gd name="T94" fmla="*/ 24 w 116"/>
                  <a:gd name="T95" fmla="*/ 14 h 54"/>
                  <a:gd name="T96" fmla="*/ 24 w 116"/>
                  <a:gd name="T97" fmla="*/ 7 h 54"/>
                  <a:gd name="T98" fmla="*/ 25 w 116"/>
                  <a:gd name="T99" fmla="*/ 0 h 54"/>
                  <a:gd name="T100" fmla="*/ 1 w 116"/>
                  <a:gd name="T101" fmla="*/ 0 h 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6" h="54">
                    <a:moveTo>
                      <a:pt x="1" y="0"/>
                    </a:moveTo>
                    <a:lnTo>
                      <a:pt x="1" y="5"/>
                    </a:lnTo>
                    <a:lnTo>
                      <a:pt x="0" y="10"/>
                    </a:lnTo>
                    <a:lnTo>
                      <a:pt x="0" y="16"/>
                    </a:lnTo>
                    <a:lnTo>
                      <a:pt x="1" y="21"/>
                    </a:lnTo>
                    <a:lnTo>
                      <a:pt x="2" y="25"/>
                    </a:lnTo>
                    <a:lnTo>
                      <a:pt x="4" y="29"/>
                    </a:lnTo>
                    <a:lnTo>
                      <a:pt x="6" y="33"/>
                    </a:lnTo>
                    <a:lnTo>
                      <a:pt x="9" y="37"/>
                    </a:lnTo>
                    <a:lnTo>
                      <a:pt x="12" y="41"/>
                    </a:lnTo>
                    <a:lnTo>
                      <a:pt x="16" y="44"/>
                    </a:lnTo>
                    <a:lnTo>
                      <a:pt x="20" y="47"/>
                    </a:lnTo>
                    <a:lnTo>
                      <a:pt x="24" y="49"/>
                    </a:lnTo>
                    <a:lnTo>
                      <a:pt x="29" y="51"/>
                    </a:lnTo>
                    <a:lnTo>
                      <a:pt x="35" y="52"/>
                    </a:lnTo>
                    <a:lnTo>
                      <a:pt x="40" y="53"/>
                    </a:lnTo>
                    <a:lnTo>
                      <a:pt x="47" y="53"/>
                    </a:lnTo>
                    <a:lnTo>
                      <a:pt x="53" y="53"/>
                    </a:lnTo>
                    <a:lnTo>
                      <a:pt x="59" y="52"/>
                    </a:lnTo>
                    <a:lnTo>
                      <a:pt x="65" y="51"/>
                    </a:lnTo>
                    <a:lnTo>
                      <a:pt x="70" y="50"/>
                    </a:lnTo>
                    <a:lnTo>
                      <a:pt x="76" y="48"/>
                    </a:lnTo>
                    <a:lnTo>
                      <a:pt x="81" y="46"/>
                    </a:lnTo>
                    <a:lnTo>
                      <a:pt x="86" y="44"/>
                    </a:lnTo>
                    <a:lnTo>
                      <a:pt x="90" y="40"/>
                    </a:lnTo>
                    <a:lnTo>
                      <a:pt x="94" y="37"/>
                    </a:lnTo>
                    <a:lnTo>
                      <a:pt x="98" y="33"/>
                    </a:lnTo>
                    <a:lnTo>
                      <a:pt x="102" y="29"/>
                    </a:lnTo>
                    <a:lnTo>
                      <a:pt x="105" y="24"/>
                    </a:lnTo>
                    <a:lnTo>
                      <a:pt x="108" y="19"/>
                    </a:lnTo>
                    <a:lnTo>
                      <a:pt x="111" y="13"/>
                    </a:lnTo>
                    <a:lnTo>
                      <a:pt x="113" y="7"/>
                    </a:lnTo>
                    <a:lnTo>
                      <a:pt x="115" y="0"/>
                    </a:lnTo>
                    <a:lnTo>
                      <a:pt x="91" y="0"/>
                    </a:lnTo>
                    <a:lnTo>
                      <a:pt x="88" y="8"/>
                    </a:lnTo>
                    <a:lnTo>
                      <a:pt x="85" y="15"/>
                    </a:lnTo>
                    <a:lnTo>
                      <a:pt x="82" y="22"/>
                    </a:lnTo>
                    <a:lnTo>
                      <a:pt x="77" y="27"/>
                    </a:lnTo>
                    <a:lnTo>
                      <a:pt x="71" y="31"/>
                    </a:lnTo>
                    <a:lnTo>
                      <a:pt x="65" y="34"/>
                    </a:lnTo>
                    <a:lnTo>
                      <a:pt x="58" y="36"/>
                    </a:lnTo>
                    <a:lnTo>
                      <a:pt x="50" y="37"/>
                    </a:lnTo>
                    <a:lnTo>
                      <a:pt x="42" y="36"/>
                    </a:lnTo>
                    <a:lnTo>
                      <a:pt x="36" y="33"/>
                    </a:lnTo>
                    <a:lnTo>
                      <a:pt x="31" y="30"/>
                    </a:lnTo>
                    <a:lnTo>
                      <a:pt x="28" y="26"/>
                    </a:lnTo>
                    <a:lnTo>
                      <a:pt x="25" y="20"/>
                    </a:lnTo>
                    <a:lnTo>
                      <a:pt x="24" y="14"/>
                    </a:lnTo>
                    <a:lnTo>
                      <a:pt x="24" y="7"/>
                    </a:lnTo>
                    <a:lnTo>
                      <a:pt x="25" y="0"/>
                    </a:lnTo>
                    <a:lnTo>
                      <a:pt x="1" y="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6" name="Freeform 29"/>
              <p:cNvSpPr>
                <a:spLocks/>
              </p:cNvSpPr>
              <p:nvPr/>
            </p:nvSpPr>
            <p:spPr bwMode="auto">
              <a:xfrm>
                <a:off x="1118"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6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7 w 93"/>
                  <a:gd name="T67" fmla="*/ 25 h 105"/>
                  <a:gd name="T68" fmla="*/ 20 w 93"/>
                  <a:gd name="T69" fmla="*/ 14 h 105"/>
                  <a:gd name="T70" fmla="*/ 29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4" y="17"/>
                    </a:lnTo>
                    <a:lnTo>
                      <a:pt x="70" y="17"/>
                    </a:lnTo>
                    <a:lnTo>
                      <a:pt x="66" y="17"/>
                    </a:lnTo>
                    <a:lnTo>
                      <a:pt x="63" y="17"/>
                    </a:lnTo>
                    <a:lnTo>
                      <a:pt x="58" y="17"/>
                    </a:lnTo>
                    <a:lnTo>
                      <a:pt x="54" y="17"/>
                    </a:lnTo>
                    <a:lnTo>
                      <a:pt x="51" y="18"/>
                    </a:lnTo>
                    <a:lnTo>
                      <a:pt x="48" y="19"/>
                    </a:lnTo>
                    <a:lnTo>
                      <a:pt x="46" y="20"/>
                    </a:lnTo>
                    <a:lnTo>
                      <a:pt x="45" y="21"/>
                    </a:lnTo>
                    <a:lnTo>
                      <a:pt x="44" y="22"/>
                    </a:lnTo>
                    <a:lnTo>
                      <a:pt x="43" y="24"/>
                    </a:lnTo>
                    <a:lnTo>
                      <a:pt x="43" y="27"/>
                    </a:lnTo>
                    <a:lnTo>
                      <a:pt x="44" y="30"/>
                    </a:lnTo>
                    <a:lnTo>
                      <a:pt x="46"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1" y="75"/>
                    </a:lnTo>
                    <a:lnTo>
                      <a:pt x="81" y="79"/>
                    </a:lnTo>
                    <a:lnTo>
                      <a:pt x="80" y="84"/>
                    </a:lnTo>
                    <a:lnTo>
                      <a:pt x="78" y="89"/>
                    </a:lnTo>
                    <a:lnTo>
                      <a:pt x="74" y="93"/>
                    </a:lnTo>
                    <a:lnTo>
                      <a:pt x="69" y="97"/>
                    </a:lnTo>
                    <a:lnTo>
                      <a:pt x="63" y="100"/>
                    </a:lnTo>
                    <a:lnTo>
                      <a:pt x="55" y="102"/>
                    </a:lnTo>
                    <a:lnTo>
                      <a:pt x="46" y="103"/>
                    </a:lnTo>
                    <a:lnTo>
                      <a:pt x="36" y="104"/>
                    </a:lnTo>
                    <a:lnTo>
                      <a:pt x="0" y="104"/>
                    </a:lnTo>
                    <a:lnTo>
                      <a:pt x="4" y="87"/>
                    </a:lnTo>
                    <a:lnTo>
                      <a:pt x="33" y="87"/>
                    </a:lnTo>
                    <a:lnTo>
                      <a:pt x="36" y="87"/>
                    </a:lnTo>
                    <a:lnTo>
                      <a:pt x="40" y="87"/>
                    </a:lnTo>
                    <a:lnTo>
                      <a:pt x="43" y="87"/>
                    </a:lnTo>
                    <a:lnTo>
                      <a:pt x="46" y="86"/>
                    </a:lnTo>
                    <a:lnTo>
                      <a:pt x="49" y="86"/>
                    </a:lnTo>
                    <a:lnTo>
                      <a:pt x="51" y="84"/>
                    </a:lnTo>
                    <a:lnTo>
                      <a:pt x="53"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5" y="45"/>
                    </a:lnTo>
                    <a:lnTo>
                      <a:pt x="22" y="41"/>
                    </a:lnTo>
                    <a:lnTo>
                      <a:pt x="19" y="37"/>
                    </a:lnTo>
                    <a:lnTo>
                      <a:pt x="17" y="33"/>
                    </a:lnTo>
                    <a:lnTo>
                      <a:pt x="16" y="29"/>
                    </a:lnTo>
                    <a:lnTo>
                      <a:pt x="17" y="25"/>
                    </a:lnTo>
                    <a:lnTo>
                      <a:pt x="18" y="19"/>
                    </a:lnTo>
                    <a:lnTo>
                      <a:pt x="20" y="14"/>
                    </a:lnTo>
                    <a:lnTo>
                      <a:pt x="24" y="10"/>
                    </a:lnTo>
                    <a:lnTo>
                      <a:pt x="29" y="7"/>
                    </a:lnTo>
                    <a:lnTo>
                      <a:pt x="35" y="4"/>
                    </a:lnTo>
                    <a:lnTo>
                      <a:pt x="42" y="2"/>
                    </a:lnTo>
                    <a:lnTo>
                      <a:pt x="50" y="1"/>
                    </a:lnTo>
                    <a:lnTo>
                      <a:pt x="60" y="0"/>
                    </a:lnTo>
                    <a:lnTo>
                      <a:pt x="61"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7" name="Freeform 30"/>
              <p:cNvSpPr>
                <a:spLocks/>
              </p:cNvSpPr>
              <p:nvPr/>
            </p:nvSpPr>
            <p:spPr bwMode="auto">
              <a:xfrm>
                <a:off x="1219" y="575"/>
                <a:ext cx="92" cy="104"/>
              </a:xfrm>
              <a:custGeom>
                <a:avLst/>
                <a:gdLst>
                  <a:gd name="T0" fmla="*/ 87 w 92"/>
                  <a:gd name="T1" fmla="*/ 17 h 105"/>
                  <a:gd name="T2" fmla="*/ 55 w 92"/>
                  <a:gd name="T3" fmla="*/ 17 h 105"/>
                  <a:gd name="T4" fmla="*/ 37 w 92"/>
                  <a:gd name="T5" fmla="*/ 60 h 105"/>
                  <a:gd name="T6" fmla="*/ 14 w 92"/>
                  <a:gd name="T7" fmla="*/ 60 h 105"/>
                  <a:gd name="T8" fmla="*/ 32 w 92"/>
                  <a:gd name="T9" fmla="*/ 17 h 105"/>
                  <a:gd name="T10" fmla="*/ 0 w 92"/>
                  <a:gd name="T11" fmla="*/ 17 h 105"/>
                  <a:gd name="T12" fmla="*/ 4 w 92"/>
                  <a:gd name="T13" fmla="*/ 0 h 105"/>
                  <a:gd name="T14" fmla="*/ 91 w 92"/>
                  <a:gd name="T15" fmla="*/ 0 h 105"/>
                  <a:gd name="T16" fmla="*/ 87 w 92"/>
                  <a:gd name="T17" fmla="*/ 17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2" h="105">
                    <a:moveTo>
                      <a:pt x="87" y="17"/>
                    </a:moveTo>
                    <a:lnTo>
                      <a:pt x="55" y="17"/>
                    </a:lnTo>
                    <a:lnTo>
                      <a:pt x="37" y="104"/>
                    </a:lnTo>
                    <a:lnTo>
                      <a:pt x="14" y="104"/>
                    </a:lnTo>
                    <a:lnTo>
                      <a:pt x="32" y="17"/>
                    </a:lnTo>
                    <a:lnTo>
                      <a:pt x="0" y="17"/>
                    </a:lnTo>
                    <a:lnTo>
                      <a:pt x="4" y="0"/>
                    </a:lnTo>
                    <a:lnTo>
                      <a:pt x="91" y="0"/>
                    </a:lnTo>
                    <a:lnTo>
                      <a:pt x="87"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8" name="Freeform 31"/>
              <p:cNvSpPr>
                <a:spLocks/>
              </p:cNvSpPr>
              <p:nvPr/>
            </p:nvSpPr>
            <p:spPr bwMode="auto">
              <a:xfrm>
                <a:off x="1276" y="575"/>
                <a:ext cx="107" cy="104"/>
              </a:xfrm>
              <a:custGeom>
                <a:avLst/>
                <a:gdLst>
                  <a:gd name="T0" fmla="*/ 37 w 107"/>
                  <a:gd name="T1" fmla="*/ 60 h 105"/>
                  <a:gd name="T2" fmla="*/ 46 w 107"/>
                  <a:gd name="T3" fmla="*/ 52 h 105"/>
                  <a:gd name="T4" fmla="*/ 80 w 107"/>
                  <a:gd name="T5" fmla="*/ 52 h 105"/>
                  <a:gd name="T6" fmla="*/ 70 w 107"/>
                  <a:gd name="T7" fmla="*/ 21 h 105"/>
                  <a:gd name="T8" fmla="*/ 24 w 107"/>
                  <a:gd name="T9" fmla="*/ 60 h 105"/>
                  <a:gd name="T10" fmla="*/ 0 w 107"/>
                  <a:gd name="T11" fmla="*/ 60 h 105"/>
                  <a:gd name="T12" fmla="*/ 61 w 107"/>
                  <a:gd name="T13" fmla="*/ 0 h 105"/>
                  <a:gd name="T14" fmla="*/ 89 w 107"/>
                  <a:gd name="T15" fmla="*/ 0 h 105"/>
                  <a:gd name="T16" fmla="*/ 106 w 107"/>
                  <a:gd name="T17" fmla="*/ 60 h 105"/>
                  <a:gd name="T18" fmla="*/ 37 w 107"/>
                  <a:gd name="T19" fmla="*/ 60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05">
                    <a:moveTo>
                      <a:pt x="37" y="104"/>
                    </a:moveTo>
                    <a:lnTo>
                      <a:pt x="46" y="87"/>
                    </a:lnTo>
                    <a:lnTo>
                      <a:pt x="80" y="87"/>
                    </a:lnTo>
                    <a:lnTo>
                      <a:pt x="70" y="21"/>
                    </a:lnTo>
                    <a:lnTo>
                      <a:pt x="24" y="104"/>
                    </a:lnTo>
                    <a:lnTo>
                      <a:pt x="0" y="104"/>
                    </a:lnTo>
                    <a:lnTo>
                      <a:pt x="61" y="0"/>
                    </a:lnTo>
                    <a:lnTo>
                      <a:pt x="89" y="0"/>
                    </a:lnTo>
                    <a:lnTo>
                      <a:pt x="106" y="104"/>
                    </a:lnTo>
                    <a:lnTo>
                      <a:pt x="37"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59" name="Freeform 32"/>
              <p:cNvSpPr>
                <a:spLocks/>
              </p:cNvSpPr>
              <p:nvPr/>
            </p:nvSpPr>
            <p:spPr bwMode="auto">
              <a:xfrm>
                <a:off x="1396" y="575"/>
                <a:ext cx="76" cy="104"/>
              </a:xfrm>
              <a:custGeom>
                <a:avLst/>
                <a:gdLst>
                  <a:gd name="T0" fmla="*/ 71 w 76"/>
                  <a:gd name="T1" fmla="*/ 60 h 105"/>
                  <a:gd name="T2" fmla="*/ 0 w 76"/>
                  <a:gd name="T3" fmla="*/ 60 h 105"/>
                  <a:gd name="T4" fmla="*/ 22 w 76"/>
                  <a:gd name="T5" fmla="*/ 0 h 105"/>
                  <a:gd name="T6" fmla="*/ 46 w 76"/>
                  <a:gd name="T7" fmla="*/ 0 h 105"/>
                  <a:gd name="T8" fmla="*/ 27 w 76"/>
                  <a:gd name="T9" fmla="*/ 52 h 105"/>
                  <a:gd name="T10" fmla="*/ 75 w 76"/>
                  <a:gd name="T11" fmla="*/ 52 h 105"/>
                  <a:gd name="T12" fmla="*/ 71 w 76"/>
                  <a:gd name="T13" fmla="*/ 60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05">
                    <a:moveTo>
                      <a:pt x="71" y="104"/>
                    </a:moveTo>
                    <a:lnTo>
                      <a:pt x="0" y="104"/>
                    </a:lnTo>
                    <a:lnTo>
                      <a:pt x="22" y="0"/>
                    </a:lnTo>
                    <a:lnTo>
                      <a:pt x="46" y="0"/>
                    </a:lnTo>
                    <a:lnTo>
                      <a:pt x="27" y="87"/>
                    </a:lnTo>
                    <a:lnTo>
                      <a:pt x="75" y="87"/>
                    </a:lnTo>
                    <a:lnTo>
                      <a:pt x="71"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0" name="Freeform 33"/>
              <p:cNvSpPr>
                <a:spLocks/>
              </p:cNvSpPr>
              <p:nvPr/>
            </p:nvSpPr>
            <p:spPr bwMode="auto">
              <a:xfrm>
                <a:off x="1510" y="575"/>
                <a:ext cx="92" cy="104"/>
              </a:xfrm>
              <a:custGeom>
                <a:avLst/>
                <a:gdLst>
                  <a:gd name="T0" fmla="*/ 46 w 93"/>
                  <a:gd name="T1" fmla="*/ 17 h 105"/>
                  <a:gd name="T2" fmla="*/ 46 w 93"/>
                  <a:gd name="T3" fmla="*/ 17 h 105"/>
                  <a:gd name="T4" fmla="*/ 46 w 93"/>
                  <a:gd name="T5" fmla="*/ 17 h 105"/>
                  <a:gd name="T6" fmla="*/ 46 w 93"/>
                  <a:gd name="T7" fmla="*/ 17 h 105"/>
                  <a:gd name="T8" fmla="*/ 46 w 93"/>
                  <a:gd name="T9" fmla="*/ 17 h 105"/>
                  <a:gd name="T10" fmla="*/ 46 w 93"/>
                  <a:gd name="T11" fmla="*/ 18 h 105"/>
                  <a:gd name="T12" fmla="*/ 46 w 93"/>
                  <a:gd name="T13" fmla="*/ 20 h 105"/>
                  <a:gd name="T14" fmla="*/ 44 w 93"/>
                  <a:gd name="T15" fmla="*/ 22 h 105"/>
                  <a:gd name="T16" fmla="*/ 43 w 93"/>
                  <a:gd name="T17" fmla="*/ 27 h 105"/>
                  <a:gd name="T18" fmla="*/ 45 w 93"/>
                  <a:gd name="T19" fmla="*/ 33 h 105"/>
                  <a:gd name="T20" fmla="*/ 46 w 93"/>
                  <a:gd name="T21" fmla="*/ 39 h 105"/>
                  <a:gd name="T22" fmla="*/ 46 w 93"/>
                  <a:gd name="T23" fmla="*/ 45 h 105"/>
                  <a:gd name="T24" fmla="*/ 46 w 93"/>
                  <a:gd name="T25" fmla="*/ 51 h 105"/>
                  <a:gd name="T26" fmla="*/ 46 w 93"/>
                  <a:gd name="T27" fmla="*/ 52 h 105"/>
                  <a:gd name="T28" fmla="*/ 46 w 93"/>
                  <a:gd name="T29" fmla="*/ 52 h 105"/>
                  <a:gd name="T30" fmla="*/ 46 w 93"/>
                  <a:gd name="T31" fmla="*/ 52 h 105"/>
                  <a:gd name="T32" fmla="*/ 46 w 93"/>
                  <a:gd name="T33" fmla="*/ 52 h 105"/>
                  <a:gd name="T34" fmla="*/ 46 w 93"/>
                  <a:gd name="T35" fmla="*/ 52 h 105"/>
                  <a:gd name="T36" fmla="*/ 46 w 93"/>
                  <a:gd name="T37" fmla="*/ 56 h 105"/>
                  <a:gd name="T38" fmla="*/ 46 w 93"/>
                  <a:gd name="T39" fmla="*/ 59 h 105"/>
                  <a:gd name="T40" fmla="*/ 0 w 93"/>
                  <a:gd name="T41" fmla="*/ 60 h 105"/>
                  <a:gd name="T42" fmla="*/ 33 w 93"/>
                  <a:gd name="T43" fmla="*/ 52 h 105"/>
                  <a:gd name="T44" fmla="*/ 40 w 93"/>
                  <a:gd name="T45" fmla="*/ 52 h 105"/>
                  <a:gd name="T46" fmla="*/ 46 w 93"/>
                  <a:gd name="T47" fmla="*/ 52 h 105"/>
                  <a:gd name="T48" fmla="*/ 46 w 93"/>
                  <a:gd name="T49" fmla="*/ 52 h 105"/>
                  <a:gd name="T50" fmla="*/ 46 w 93"/>
                  <a:gd name="T51" fmla="*/ 52 h 105"/>
                  <a:gd name="T52" fmla="*/ 46 w 93"/>
                  <a:gd name="T53" fmla="*/ 52 h 105"/>
                  <a:gd name="T54" fmla="*/ 46 w 93"/>
                  <a:gd name="T55" fmla="*/ 52 h 105"/>
                  <a:gd name="T56" fmla="*/ 43 w 93"/>
                  <a:gd name="T57" fmla="*/ 52 h 105"/>
                  <a:gd name="T58" fmla="*/ 36 w 93"/>
                  <a:gd name="T59" fmla="*/ 52 h 105"/>
                  <a:gd name="T60" fmla="*/ 28 w 93"/>
                  <a:gd name="T61" fmla="*/ 49 h 105"/>
                  <a:gd name="T62" fmla="*/ 22 w 93"/>
                  <a:gd name="T63" fmla="*/ 41 h 105"/>
                  <a:gd name="T64" fmla="*/ 17 w 93"/>
                  <a:gd name="T65" fmla="*/ 33 h 105"/>
                  <a:gd name="T66" fmla="*/ 16 w 93"/>
                  <a:gd name="T67" fmla="*/ 25 h 105"/>
                  <a:gd name="T68" fmla="*/ 20 w 93"/>
                  <a:gd name="T69" fmla="*/ 14 h 105"/>
                  <a:gd name="T70" fmla="*/ 28 w 93"/>
                  <a:gd name="T71" fmla="*/ 7 h 105"/>
                  <a:gd name="T72" fmla="*/ 42 w 93"/>
                  <a:gd name="T73" fmla="*/ 2 h 105"/>
                  <a:gd name="T74" fmla="*/ 46 w 93"/>
                  <a:gd name="T75" fmla="*/ 0 h 105"/>
                  <a:gd name="T76" fmla="*/ 46 w 93"/>
                  <a:gd name="T77" fmla="*/ 0 h 105"/>
                  <a:gd name="T78" fmla="*/ 46 w 93"/>
                  <a:gd name="T79" fmla="*/ 0 h 105"/>
                  <a:gd name="T80" fmla="*/ 46 w 93"/>
                  <a:gd name="T81" fmla="*/ 0 h 105"/>
                  <a:gd name="T82" fmla="*/ 48 w 93"/>
                  <a:gd name="T83" fmla="*/ 0 h 10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3" h="105">
                    <a:moveTo>
                      <a:pt x="88" y="17"/>
                    </a:moveTo>
                    <a:lnTo>
                      <a:pt x="87" y="17"/>
                    </a:lnTo>
                    <a:lnTo>
                      <a:pt x="85" y="17"/>
                    </a:lnTo>
                    <a:lnTo>
                      <a:pt x="82" y="17"/>
                    </a:lnTo>
                    <a:lnTo>
                      <a:pt x="79" y="17"/>
                    </a:lnTo>
                    <a:lnTo>
                      <a:pt x="75" y="17"/>
                    </a:lnTo>
                    <a:lnTo>
                      <a:pt x="70" y="17"/>
                    </a:lnTo>
                    <a:lnTo>
                      <a:pt x="66" y="17"/>
                    </a:lnTo>
                    <a:lnTo>
                      <a:pt x="63" y="17"/>
                    </a:lnTo>
                    <a:lnTo>
                      <a:pt x="58" y="17"/>
                    </a:lnTo>
                    <a:lnTo>
                      <a:pt x="54" y="17"/>
                    </a:lnTo>
                    <a:lnTo>
                      <a:pt x="51" y="18"/>
                    </a:lnTo>
                    <a:lnTo>
                      <a:pt x="49" y="19"/>
                    </a:lnTo>
                    <a:lnTo>
                      <a:pt x="46" y="20"/>
                    </a:lnTo>
                    <a:lnTo>
                      <a:pt x="45" y="21"/>
                    </a:lnTo>
                    <a:lnTo>
                      <a:pt x="44" y="22"/>
                    </a:lnTo>
                    <a:lnTo>
                      <a:pt x="43" y="24"/>
                    </a:lnTo>
                    <a:lnTo>
                      <a:pt x="43" y="27"/>
                    </a:lnTo>
                    <a:lnTo>
                      <a:pt x="44" y="30"/>
                    </a:lnTo>
                    <a:lnTo>
                      <a:pt x="45" y="33"/>
                    </a:lnTo>
                    <a:lnTo>
                      <a:pt x="48" y="36"/>
                    </a:lnTo>
                    <a:lnTo>
                      <a:pt x="51" y="39"/>
                    </a:lnTo>
                    <a:lnTo>
                      <a:pt x="54" y="42"/>
                    </a:lnTo>
                    <a:lnTo>
                      <a:pt x="58" y="45"/>
                    </a:lnTo>
                    <a:lnTo>
                      <a:pt x="62" y="49"/>
                    </a:lnTo>
                    <a:lnTo>
                      <a:pt x="66" y="51"/>
                    </a:lnTo>
                    <a:lnTo>
                      <a:pt x="70" y="55"/>
                    </a:lnTo>
                    <a:lnTo>
                      <a:pt x="74" y="59"/>
                    </a:lnTo>
                    <a:lnTo>
                      <a:pt x="77" y="62"/>
                    </a:lnTo>
                    <a:lnTo>
                      <a:pt x="79" y="66"/>
                    </a:lnTo>
                    <a:lnTo>
                      <a:pt x="81" y="70"/>
                    </a:lnTo>
                    <a:lnTo>
                      <a:pt x="82" y="75"/>
                    </a:lnTo>
                    <a:lnTo>
                      <a:pt x="81" y="79"/>
                    </a:lnTo>
                    <a:lnTo>
                      <a:pt x="80" y="84"/>
                    </a:lnTo>
                    <a:lnTo>
                      <a:pt x="78" y="89"/>
                    </a:lnTo>
                    <a:lnTo>
                      <a:pt x="74" y="93"/>
                    </a:lnTo>
                    <a:lnTo>
                      <a:pt x="69" y="97"/>
                    </a:lnTo>
                    <a:lnTo>
                      <a:pt x="63" y="100"/>
                    </a:lnTo>
                    <a:lnTo>
                      <a:pt x="56" y="102"/>
                    </a:lnTo>
                    <a:lnTo>
                      <a:pt x="47" y="103"/>
                    </a:lnTo>
                    <a:lnTo>
                      <a:pt x="36" y="104"/>
                    </a:lnTo>
                    <a:lnTo>
                      <a:pt x="0" y="104"/>
                    </a:lnTo>
                    <a:lnTo>
                      <a:pt x="4" y="87"/>
                    </a:lnTo>
                    <a:lnTo>
                      <a:pt x="33" y="87"/>
                    </a:lnTo>
                    <a:lnTo>
                      <a:pt x="36" y="87"/>
                    </a:lnTo>
                    <a:lnTo>
                      <a:pt x="40" y="87"/>
                    </a:lnTo>
                    <a:lnTo>
                      <a:pt x="43" y="87"/>
                    </a:lnTo>
                    <a:lnTo>
                      <a:pt x="47" y="86"/>
                    </a:lnTo>
                    <a:lnTo>
                      <a:pt x="49" y="86"/>
                    </a:lnTo>
                    <a:lnTo>
                      <a:pt x="52" y="84"/>
                    </a:lnTo>
                    <a:lnTo>
                      <a:pt x="54" y="82"/>
                    </a:lnTo>
                    <a:lnTo>
                      <a:pt x="55" y="79"/>
                    </a:lnTo>
                    <a:lnTo>
                      <a:pt x="55" y="76"/>
                    </a:lnTo>
                    <a:lnTo>
                      <a:pt x="54" y="73"/>
                    </a:lnTo>
                    <a:lnTo>
                      <a:pt x="52" y="71"/>
                    </a:lnTo>
                    <a:lnTo>
                      <a:pt x="50" y="68"/>
                    </a:lnTo>
                    <a:lnTo>
                      <a:pt x="47" y="65"/>
                    </a:lnTo>
                    <a:lnTo>
                      <a:pt x="43" y="62"/>
                    </a:lnTo>
                    <a:lnTo>
                      <a:pt x="40" y="59"/>
                    </a:lnTo>
                    <a:lnTo>
                      <a:pt x="36" y="55"/>
                    </a:lnTo>
                    <a:lnTo>
                      <a:pt x="32" y="52"/>
                    </a:lnTo>
                    <a:lnTo>
                      <a:pt x="28" y="49"/>
                    </a:lnTo>
                    <a:lnTo>
                      <a:pt x="24" y="45"/>
                    </a:lnTo>
                    <a:lnTo>
                      <a:pt x="22" y="41"/>
                    </a:lnTo>
                    <a:lnTo>
                      <a:pt x="19" y="37"/>
                    </a:lnTo>
                    <a:lnTo>
                      <a:pt x="17" y="33"/>
                    </a:lnTo>
                    <a:lnTo>
                      <a:pt x="16" y="29"/>
                    </a:lnTo>
                    <a:lnTo>
                      <a:pt x="16" y="25"/>
                    </a:lnTo>
                    <a:lnTo>
                      <a:pt x="18" y="19"/>
                    </a:lnTo>
                    <a:lnTo>
                      <a:pt x="20" y="14"/>
                    </a:lnTo>
                    <a:lnTo>
                      <a:pt x="24" y="10"/>
                    </a:lnTo>
                    <a:lnTo>
                      <a:pt x="28" y="7"/>
                    </a:lnTo>
                    <a:lnTo>
                      <a:pt x="34" y="4"/>
                    </a:lnTo>
                    <a:lnTo>
                      <a:pt x="42" y="2"/>
                    </a:lnTo>
                    <a:lnTo>
                      <a:pt x="50" y="1"/>
                    </a:lnTo>
                    <a:lnTo>
                      <a:pt x="60" y="0"/>
                    </a:lnTo>
                    <a:lnTo>
                      <a:pt x="62" y="0"/>
                    </a:lnTo>
                    <a:lnTo>
                      <a:pt x="65" y="0"/>
                    </a:lnTo>
                    <a:lnTo>
                      <a:pt x="70" y="0"/>
                    </a:lnTo>
                    <a:lnTo>
                      <a:pt x="76" y="0"/>
                    </a:lnTo>
                    <a:lnTo>
                      <a:pt x="82" y="0"/>
                    </a:lnTo>
                    <a:lnTo>
                      <a:pt x="87" y="0"/>
                    </a:lnTo>
                    <a:lnTo>
                      <a:pt x="91" y="0"/>
                    </a:lnTo>
                    <a:lnTo>
                      <a:pt x="92" y="0"/>
                    </a:lnTo>
                    <a:lnTo>
                      <a:pt x="88"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1" name="Freeform 34"/>
              <p:cNvSpPr>
                <a:spLocks/>
              </p:cNvSpPr>
              <p:nvPr/>
            </p:nvSpPr>
            <p:spPr bwMode="auto">
              <a:xfrm>
                <a:off x="1600" y="575"/>
                <a:ext cx="100" cy="104"/>
              </a:xfrm>
              <a:custGeom>
                <a:avLst/>
                <a:gdLst>
                  <a:gd name="T0" fmla="*/ 96 w 100"/>
                  <a:gd name="T1" fmla="*/ 17 h 105"/>
                  <a:gd name="T2" fmla="*/ 42 w 100"/>
                  <a:gd name="T3" fmla="*/ 17 h 105"/>
                  <a:gd name="T4" fmla="*/ 37 w 100"/>
                  <a:gd name="T5" fmla="*/ 44 h 105"/>
                  <a:gd name="T6" fmla="*/ 83 w 100"/>
                  <a:gd name="T7" fmla="*/ 44 h 105"/>
                  <a:gd name="T8" fmla="*/ 80 w 100"/>
                  <a:gd name="T9" fmla="*/ 52 h 105"/>
                  <a:gd name="T10" fmla="*/ 33 w 100"/>
                  <a:gd name="T11" fmla="*/ 52 h 105"/>
                  <a:gd name="T12" fmla="*/ 27 w 100"/>
                  <a:gd name="T13" fmla="*/ 52 h 105"/>
                  <a:gd name="T14" fmla="*/ 80 w 100"/>
                  <a:gd name="T15" fmla="*/ 52 h 105"/>
                  <a:gd name="T16" fmla="*/ 77 w 100"/>
                  <a:gd name="T17" fmla="*/ 60 h 105"/>
                  <a:gd name="T18" fmla="*/ 0 w 100"/>
                  <a:gd name="T19" fmla="*/ 60 h 105"/>
                  <a:gd name="T20" fmla="*/ 23 w 100"/>
                  <a:gd name="T21" fmla="*/ 0 h 105"/>
                  <a:gd name="T22" fmla="*/ 99 w 100"/>
                  <a:gd name="T23" fmla="*/ 0 h 105"/>
                  <a:gd name="T24" fmla="*/ 96 w 100"/>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 h="105">
                    <a:moveTo>
                      <a:pt x="96" y="17"/>
                    </a:moveTo>
                    <a:lnTo>
                      <a:pt x="42" y="17"/>
                    </a:lnTo>
                    <a:lnTo>
                      <a:pt x="37" y="44"/>
                    </a:lnTo>
                    <a:lnTo>
                      <a:pt x="83" y="44"/>
                    </a:lnTo>
                    <a:lnTo>
                      <a:pt x="80" y="59"/>
                    </a:lnTo>
                    <a:lnTo>
                      <a:pt x="33" y="59"/>
                    </a:lnTo>
                    <a:lnTo>
                      <a:pt x="27" y="87"/>
                    </a:lnTo>
                    <a:lnTo>
                      <a:pt x="80" y="87"/>
                    </a:lnTo>
                    <a:lnTo>
                      <a:pt x="77" y="104"/>
                    </a:lnTo>
                    <a:lnTo>
                      <a:pt x="0" y="104"/>
                    </a:lnTo>
                    <a:lnTo>
                      <a:pt x="23" y="0"/>
                    </a:lnTo>
                    <a:lnTo>
                      <a:pt x="99" y="0"/>
                    </a:lnTo>
                    <a:lnTo>
                      <a:pt x="96"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2" name="Freeform 35"/>
              <p:cNvSpPr>
                <a:spLocks/>
              </p:cNvSpPr>
              <p:nvPr/>
            </p:nvSpPr>
            <p:spPr bwMode="auto">
              <a:xfrm>
                <a:off x="1696" y="575"/>
                <a:ext cx="100" cy="104"/>
              </a:xfrm>
              <a:custGeom>
                <a:avLst/>
                <a:gdLst>
                  <a:gd name="T0" fmla="*/ 69 w 100"/>
                  <a:gd name="T1" fmla="*/ 52 h 105"/>
                  <a:gd name="T2" fmla="*/ 86 w 100"/>
                  <a:gd name="T3" fmla="*/ 60 h 105"/>
                  <a:gd name="T4" fmla="*/ 61 w 100"/>
                  <a:gd name="T5" fmla="*/ 60 h 105"/>
                  <a:gd name="T6" fmla="*/ 41 w 100"/>
                  <a:gd name="T7" fmla="*/ 47 h 105"/>
                  <a:gd name="T8" fmla="*/ 43 w 100"/>
                  <a:gd name="T9" fmla="*/ 47 h 105"/>
                  <a:gd name="T10" fmla="*/ 44 w 100"/>
                  <a:gd name="T11" fmla="*/ 47 h 105"/>
                  <a:gd name="T12" fmla="*/ 45 w 100"/>
                  <a:gd name="T13" fmla="*/ 47 h 105"/>
                  <a:gd name="T14" fmla="*/ 46 w 100"/>
                  <a:gd name="T15" fmla="*/ 47 h 105"/>
                  <a:gd name="T16" fmla="*/ 47 w 100"/>
                  <a:gd name="T17" fmla="*/ 47 h 105"/>
                  <a:gd name="T18" fmla="*/ 48 w 100"/>
                  <a:gd name="T19" fmla="*/ 47 h 105"/>
                  <a:gd name="T20" fmla="*/ 50 w 100"/>
                  <a:gd name="T21" fmla="*/ 47 h 105"/>
                  <a:gd name="T22" fmla="*/ 50 w 100"/>
                  <a:gd name="T23" fmla="*/ 47 h 105"/>
                  <a:gd name="T24" fmla="*/ 55 w 100"/>
                  <a:gd name="T25" fmla="*/ 47 h 105"/>
                  <a:gd name="T26" fmla="*/ 59 w 100"/>
                  <a:gd name="T27" fmla="*/ 46 h 105"/>
                  <a:gd name="T28" fmla="*/ 63 w 100"/>
                  <a:gd name="T29" fmla="*/ 45 h 105"/>
                  <a:gd name="T30" fmla="*/ 66 w 100"/>
                  <a:gd name="T31" fmla="*/ 43 h 105"/>
                  <a:gd name="T32" fmla="*/ 70 w 100"/>
                  <a:gd name="T33" fmla="*/ 41 h 105"/>
                  <a:gd name="T34" fmla="*/ 72 w 100"/>
                  <a:gd name="T35" fmla="*/ 38 h 105"/>
                  <a:gd name="T36" fmla="*/ 74 w 100"/>
                  <a:gd name="T37" fmla="*/ 34 h 105"/>
                  <a:gd name="T38" fmla="*/ 75 w 100"/>
                  <a:gd name="T39" fmla="*/ 30 h 105"/>
                  <a:gd name="T40" fmla="*/ 76 w 100"/>
                  <a:gd name="T41" fmla="*/ 27 h 105"/>
                  <a:gd name="T42" fmla="*/ 76 w 100"/>
                  <a:gd name="T43" fmla="*/ 25 h 105"/>
                  <a:gd name="T44" fmla="*/ 75 w 100"/>
                  <a:gd name="T45" fmla="*/ 23 h 105"/>
                  <a:gd name="T46" fmla="*/ 75 w 100"/>
                  <a:gd name="T47" fmla="*/ 21 h 105"/>
                  <a:gd name="T48" fmla="*/ 73 w 100"/>
                  <a:gd name="T49" fmla="*/ 19 h 105"/>
                  <a:gd name="T50" fmla="*/ 71 w 100"/>
                  <a:gd name="T51" fmla="*/ 17 h 105"/>
                  <a:gd name="T52" fmla="*/ 67 w 100"/>
                  <a:gd name="T53" fmla="*/ 17 h 105"/>
                  <a:gd name="T54" fmla="*/ 63 w 100"/>
                  <a:gd name="T55" fmla="*/ 16 h 105"/>
                  <a:gd name="T56" fmla="*/ 42 w 100"/>
                  <a:gd name="T57" fmla="*/ 16 h 105"/>
                  <a:gd name="T58" fmla="*/ 23 w 100"/>
                  <a:gd name="T59" fmla="*/ 60 h 105"/>
                  <a:gd name="T60" fmla="*/ 0 w 100"/>
                  <a:gd name="T61" fmla="*/ 60 h 105"/>
                  <a:gd name="T62" fmla="*/ 22 w 100"/>
                  <a:gd name="T63" fmla="*/ 0 h 105"/>
                  <a:gd name="T64" fmla="*/ 71 w 100"/>
                  <a:gd name="T65" fmla="*/ 0 h 105"/>
                  <a:gd name="T66" fmla="*/ 78 w 100"/>
                  <a:gd name="T67" fmla="*/ 1 h 105"/>
                  <a:gd name="T68" fmla="*/ 85 w 100"/>
                  <a:gd name="T69" fmla="*/ 2 h 105"/>
                  <a:gd name="T70" fmla="*/ 90 w 100"/>
                  <a:gd name="T71" fmla="*/ 4 h 105"/>
                  <a:gd name="T72" fmla="*/ 93 w 100"/>
                  <a:gd name="T73" fmla="*/ 7 h 105"/>
                  <a:gd name="T74" fmla="*/ 96 w 100"/>
                  <a:gd name="T75" fmla="*/ 11 h 105"/>
                  <a:gd name="T76" fmla="*/ 98 w 100"/>
                  <a:gd name="T77" fmla="*/ 15 h 105"/>
                  <a:gd name="T78" fmla="*/ 99 w 100"/>
                  <a:gd name="T79" fmla="*/ 21 h 105"/>
                  <a:gd name="T80" fmla="*/ 99 w 100"/>
                  <a:gd name="T81" fmla="*/ 26 h 105"/>
                  <a:gd name="T82" fmla="*/ 98 w 100"/>
                  <a:gd name="T83" fmla="*/ 34 h 105"/>
                  <a:gd name="T84" fmla="*/ 95 w 100"/>
                  <a:gd name="T85" fmla="*/ 40 h 105"/>
                  <a:gd name="T86" fmla="*/ 93 w 100"/>
                  <a:gd name="T87" fmla="*/ 45 h 105"/>
                  <a:gd name="T88" fmla="*/ 89 w 100"/>
                  <a:gd name="T89" fmla="*/ 49 h 105"/>
                  <a:gd name="T90" fmla="*/ 85 w 100"/>
                  <a:gd name="T91" fmla="*/ 52 h 105"/>
                  <a:gd name="T92" fmla="*/ 79 w 100"/>
                  <a:gd name="T93" fmla="*/ 52 h 105"/>
                  <a:gd name="T94" fmla="*/ 74 w 100"/>
                  <a:gd name="T95" fmla="*/ 52 h 105"/>
                  <a:gd name="T96" fmla="*/ 69 w 100"/>
                  <a:gd name="T97" fmla="*/ 52 h 1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0" h="105">
                    <a:moveTo>
                      <a:pt x="69" y="59"/>
                    </a:moveTo>
                    <a:lnTo>
                      <a:pt x="86" y="104"/>
                    </a:lnTo>
                    <a:lnTo>
                      <a:pt x="61" y="104"/>
                    </a:lnTo>
                    <a:lnTo>
                      <a:pt x="41" y="47"/>
                    </a:lnTo>
                    <a:lnTo>
                      <a:pt x="43" y="47"/>
                    </a:lnTo>
                    <a:lnTo>
                      <a:pt x="44" y="47"/>
                    </a:lnTo>
                    <a:lnTo>
                      <a:pt x="45" y="47"/>
                    </a:lnTo>
                    <a:lnTo>
                      <a:pt x="46" y="47"/>
                    </a:lnTo>
                    <a:lnTo>
                      <a:pt x="47" y="47"/>
                    </a:lnTo>
                    <a:lnTo>
                      <a:pt x="48" y="47"/>
                    </a:lnTo>
                    <a:lnTo>
                      <a:pt x="50" y="47"/>
                    </a:lnTo>
                    <a:lnTo>
                      <a:pt x="55" y="47"/>
                    </a:lnTo>
                    <a:lnTo>
                      <a:pt x="59" y="46"/>
                    </a:lnTo>
                    <a:lnTo>
                      <a:pt x="63" y="45"/>
                    </a:lnTo>
                    <a:lnTo>
                      <a:pt x="66" y="43"/>
                    </a:lnTo>
                    <a:lnTo>
                      <a:pt x="70" y="41"/>
                    </a:lnTo>
                    <a:lnTo>
                      <a:pt x="72" y="38"/>
                    </a:lnTo>
                    <a:lnTo>
                      <a:pt x="74" y="34"/>
                    </a:lnTo>
                    <a:lnTo>
                      <a:pt x="75" y="30"/>
                    </a:lnTo>
                    <a:lnTo>
                      <a:pt x="76" y="27"/>
                    </a:lnTo>
                    <a:lnTo>
                      <a:pt x="76" y="25"/>
                    </a:lnTo>
                    <a:lnTo>
                      <a:pt x="75" y="23"/>
                    </a:lnTo>
                    <a:lnTo>
                      <a:pt x="75" y="21"/>
                    </a:lnTo>
                    <a:lnTo>
                      <a:pt x="73" y="19"/>
                    </a:lnTo>
                    <a:lnTo>
                      <a:pt x="71" y="17"/>
                    </a:lnTo>
                    <a:lnTo>
                      <a:pt x="67" y="17"/>
                    </a:lnTo>
                    <a:lnTo>
                      <a:pt x="63" y="16"/>
                    </a:lnTo>
                    <a:lnTo>
                      <a:pt x="42" y="16"/>
                    </a:lnTo>
                    <a:lnTo>
                      <a:pt x="23" y="104"/>
                    </a:lnTo>
                    <a:lnTo>
                      <a:pt x="0" y="104"/>
                    </a:lnTo>
                    <a:lnTo>
                      <a:pt x="22" y="0"/>
                    </a:lnTo>
                    <a:lnTo>
                      <a:pt x="71" y="0"/>
                    </a:lnTo>
                    <a:lnTo>
                      <a:pt x="78" y="1"/>
                    </a:lnTo>
                    <a:lnTo>
                      <a:pt x="85" y="2"/>
                    </a:lnTo>
                    <a:lnTo>
                      <a:pt x="90" y="4"/>
                    </a:lnTo>
                    <a:lnTo>
                      <a:pt x="93" y="7"/>
                    </a:lnTo>
                    <a:lnTo>
                      <a:pt x="96" y="11"/>
                    </a:lnTo>
                    <a:lnTo>
                      <a:pt x="98" y="15"/>
                    </a:lnTo>
                    <a:lnTo>
                      <a:pt x="99" y="21"/>
                    </a:lnTo>
                    <a:lnTo>
                      <a:pt x="99" y="26"/>
                    </a:lnTo>
                    <a:lnTo>
                      <a:pt x="98" y="34"/>
                    </a:lnTo>
                    <a:lnTo>
                      <a:pt x="95" y="40"/>
                    </a:lnTo>
                    <a:lnTo>
                      <a:pt x="93" y="45"/>
                    </a:lnTo>
                    <a:lnTo>
                      <a:pt x="89" y="49"/>
                    </a:lnTo>
                    <a:lnTo>
                      <a:pt x="85" y="53"/>
                    </a:lnTo>
                    <a:lnTo>
                      <a:pt x="79" y="56"/>
                    </a:lnTo>
                    <a:lnTo>
                      <a:pt x="74" y="58"/>
                    </a:lnTo>
                    <a:lnTo>
                      <a:pt x="69" y="59"/>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3" name="Freeform 36"/>
              <p:cNvSpPr>
                <a:spLocks/>
              </p:cNvSpPr>
              <p:nvPr/>
            </p:nvSpPr>
            <p:spPr bwMode="auto">
              <a:xfrm>
                <a:off x="1810" y="575"/>
                <a:ext cx="104" cy="104"/>
              </a:xfrm>
              <a:custGeom>
                <a:avLst/>
                <a:gdLst>
                  <a:gd name="T0" fmla="*/ 44 w 104"/>
                  <a:gd name="T1" fmla="*/ 60 h 105"/>
                  <a:gd name="T2" fmla="*/ 16 w 104"/>
                  <a:gd name="T3" fmla="*/ 60 h 105"/>
                  <a:gd name="T4" fmla="*/ 0 w 104"/>
                  <a:gd name="T5" fmla="*/ 0 h 105"/>
                  <a:gd name="T6" fmla="*/ 23 w 104"/>
                  <a:gd name="T7" fmla="*/ 0 h 105"/>
                  <a:gd name="T8" fmla="*/ 34 w 104"/>
                  <a:gd name="T9" fmla="*/ 52 h 105"/>
                  <a:gd name="T10" fmla="*/ 80 w 104"/>
                  <a:gd name="T11" fmla="*/ 0 h 105"/>
                  <a:gd name="T12" fmla="*/ 103 w 104"/>
                  <a:gd name="T13" fmla="*/ 0 h 105"/>
                  <a:gd name="T14" fmla="*/ 44 w 104"/>
                  <a:gd name="T15" fmla="*/ 60 h 1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105">
                    <a:moveTo>
                      <a:pt x="44" y="104"/>
                    </a:moveTo>
                    <a:lnTo>
                      <a:pt x="16" y="104"/>
                    </a:lnTo>
                    <a:lnTo>
                      <a:pt x="0" y="0"/>
                    </a:lnTo>
                    <a:lnTo>
                      <a:pt x="23" y="0"/>
                    </a:lnTo>
                    <a:lnTo>
                      <a:pt x="34" y="83"/>
                    </a:lnTo>
                    <a:lnTo>
                      <a:pt x="80" y="0"/>
                    </a:lnTo>
                    <a:lnTo>
                      <a:pt x="103" y="0"/>
                    </a:lnTo>
                    <a:lnTo>
                      <a:pt x="44"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4" name="Freeform 37"/>
              <p:cNvSpPr>
                <a:spLocks/>
              </p:cNvSpPr>
              <p:nvPr/>
            </p:nvSpPr>
            <p:spPr bwMode="auto">
              <a:xfrm>
                <a:off x="1907" y="575"/>
                <a:ext cx="46" cy="104"/>
              </a:xfrm>
              <a:custGeom>
                <a:avLst/>
                <a:gdLst>
                  <a:gd name="T0" fmla="*/ 23 w 46"/>
                  <a:gd name="T1" fmla="*/ 60 h 105"/>
                  <a:gd name="T2" fmla="*/ 0 w 46"/>
                  <a:gd name="T3" fmla="*/ 60 h 105"/>
                  <a:gd name="T4" fmla="*/ 22 w 46"/>
                  <a:gd name="T5" fmla="*/ 0 h 105"/>
                  <a:gd name="T6" fmla="*/ 45 w 46"/>
                  <a:gd name="T7" fmla="*/ 0 h 105"/>
                  <a:gd name="T8" fmla="*/ 23 w 46"/>
                  <a:gd name="T9" fmla="*/ 6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05">
                    <a:moveTo>
                      <a:pt x="23" y="104"/>
                    </a:moveTo>
                    <a:lnTo>
                      <a:pt x="0" y="104"/>
                    </a:lnTo>
                    <a:lnTo>
                      <a:pt x="22" y="0"/>
                    </a:lnTo>
                    <a:lnTo>
                      <a:pt x="45" y="0"/>
                    </a:lnTo>
                    <a:lnTo>
                      <a:pt x="23" y="10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5" name="Freeform 38"/>
              <p:cNvSpPr>
                <a:spLocks/>
              </p:cNvSpPr>
              <p:nvPr/>
            </p:nvSpPr>
            <p:spPr bwMode="auto">
              <a:xfrm>
                <a:off x="1953" y="574"/>
                <a:ext cx="99" cy="109"/>
              </a:xfrm>
              <a:custGeom>
                <a:avLst/>
                <a:gdLst>
                  <a:gd name="T0" fmla="*/ 137 w 98"/>
                  <a:gd name="T1" fmla="*/ 19 h 110"/>
                  <a:gd name="T2" fmla="*/ 131 w 98"/>
                  <a:gd name="T3" fmla="*/ 18 h 110"/>
                  <a:gd name="T4" fmla="*/ 125 w 98"/>
                  <a:gd name="T5" fmla="*/ 17 h 110"/>
                  <a:gd name="T6" fmla="*/ 118 w 98"/>
                  <a:gd name="T7" fmla="*/ 17 h 110"/>
                  <a:gd name="T8" fmla="*/ 106 w 98"/>
                  <a:gd name="T9" fmla="*/ 17 h 110"/>
                  <a:gd name="T10" fmla="*/ 48 w 98"/>
                  <a:gd name="T11" fmla="*/ 22 h 110"/>
                  <a:gd name="T12" fmla="*/ 36 w 98"/>
                  <a:gd name="T13" fmla="*/ 32 h 110"/>
                  <a:gd name="T14" fmla="*/ 28 w 98"/>
                  <a:gd name="T15" fmla="*/ 46 h 110"/>
                  <a:gd name="T16" fmla="*/ 25 w 98"/>
                  <a:gd name="T17" fmla="*/ 55 h 110"/>
                  <a:gd name="T18" fmla="*/ 27 w 98"/>
                  <a:gd name="T19" fmla="*/ 55 h 110"/>
                  <a:gd name="T20" fmla="*/ 34 w 98"/>
                  <a:gd name="T21" fmla="*/ 55 h 110"/>
                  <a:gd name="T22" fmla="*/ 46 w 98"/>
                  <a:gd name="T23" fmla="*/ 55 h 110"/>
                  <a:gd name="T24" fmla="*/ 102 w 98"/>
                  <a:gd name="T25" fmla="*/ 55 h 110"/>
                  <a:gd name="T26" fmla="*/ 109 w 98"/>
                  <a:gd name="T27" fmla="*/ 55 h 110"/>
                  <a:gd name="T28" fmla="*/ 116 w 98"/>
                  <a:gd name="T29" fmla="*/ 55 h 110"/>
                  <a:gd name="T30" fmla="*/ 123 w 98"/>
                  <a:gd name="T31" fmla="*/ 55 h 110"/>
                  <a:gd name="T32" fmla="*/ 121 w 98"/>
                  <a:gd name="T33" fmla="*/ 62 h 110"/>
                  <a:gd name="T34" fmla="*/ 114 w 98"/>
                  <a:gd name="T35" fmla="*/ 64 h 110"/>
                  <a:gd name="T36" fmla="*/ 107 w 98"/>
                  <a:gd name="T37" fmla="*/ 64 h 110"/>
                  <a:gd name="T38" fmla="*/ 101 w 98"/>
                  <a:gd name="T39" fmla="*/ 65 h 110"/>
                  <a:gd name="T40" fmla="*/ 94 w 98"/>
                  <a:gd name="T41" fmla="*/ 65 h 110"/>
                  <a:gd name="T42" fmla="*/ 38 w 98"/>
                  <a:gd name="T43" fmla="*/ 64 h 110"/>
                  <a:gd name="T44" fmla="*/ 28 w 98"/>
                  <a:gd name="T45" fmla="*/ 62 h 110"/>
                  <a:gd name="T46" fmla="*/ 18 w 98"/>
                  <a:gd name="T47" fmla="*/ 58 h 110"/>
                  <a:gd name="T48" fmla="*/ 11 w 98"/>
                  <a:gd name="T49" fmla="*/ 55 h 110"/>
                  <a:gd name="T50" fmla="*/ 5 w 98"/>
                  <a:gd name="T51" fmla="*/ 55 h 110"/>
                  <a:gd name="T52" fmla="*/ 1 w 98"/>
                  <a:gd name="T53" fmla="*/ 55 h 110"/>
                  <a:gd name="T54" fmla="*/ 0 w 98"/>
                  <a:gd name="T55" fmla="*/ 55 h 110"/>
                  <a:gd name="T56" fmla="*/ 2 w 98"/>
                  <a:gd name="T57" fmla="*/ 54 h 110"/>
                  <a:gd name="T58" fmla="*/ 6 w 98"/>
                  <a:gd name="T59" fmla="*/ 41 h 110"/>
                  <a:gd name="T60" fmla="*/ 12 w 98"/>
                  <a:gd name="T61" fmla="*/ 30 h 110"/>
                  <a:gd name="T62" fmla="*/ 19 w 98"/>
                  <a:gd name="T63" fmla="*/ 21 h 110"/>
                  <a:gd name="T64" fmla="*/ 29 w 98"/>
                  <a:gd name="T65" fmla="*/ 13 h 110"/>
                  <a:gd name="T66" fmla="*/ 39 w 98"/>
                  <a:gd name="T67" fmla="*/ 7 h 110"/>
                  <a:gd name="T68" fmla="*/ 94 w 98"/>
                  <a:gd name="T69" fmla="*/ 3 h 110"/>
                  <a:gd name="T70" fmla="*/ 105 w 98"/>
                  <a:gd name="T71" fmla="*/ 1 h 110"/>
                  <a:gd name="T72" fmla="*/ 118 w 98"/>
                  <a:gd name="T73" fmla="*/ 0 h 110"/>
                  <a:gd name="T74" fmla="*/ 124 w 98"/>
                  <a:gd name="T75" fmla="*/ 0 h 110"/>
                  <a:gd name="T76" fmla="*/ 129 w 98"/>
                  <a:gd name="T77" fmla="*/ 1 h 110"/>
                  <a:gd name="T78" fmla="*/ 135 w 98"/>
                  <a:gd name="T79" fmla="*/ 1 h 110"/>
                  <a:gd name="T80" fmla="*/ 141 w 98"/>
                  <a:gd name="T81" fmla="*/ 3 h 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8" h="110">
                    <a:moveTo>
                      <a:pt x="95" y="20"/>
                    </a:moveTo>
                    <a:lnTo>
                      <a:pt x="93" y="19"/>
                    </a:lnTo>
                    <a:lnTo>
                      <a:pt x="89" y="19"/>
                    </a:lnTo>
                    <a:lnTo>
                      <a:pt x="87" y="18"/>
                    </a:lnTo>
                    <a:lnTo>
                      <a:pt x="84" y="18"/>
                    </a:lnTo>
                    <a:lnTo>
                      <a:pt x="81" y="17"/>
                    </a:lnTo>
                    <a:lnTo>
                      <a:pt x="78" y="17"/>
                    </a:lnTo>
                    <a:lnTo>
                      <a:pt x="74" y="17"/>
                    </a:lnTo>
                    <a:lnTo>
                      <a:pt x="70" y="17"/>
                    </a:lnTo>
                    <a:lnTo>
                      <a:pt x="62" y="17"/>
                    </a:lnTo>
                    <a:lnTo>
                      <a:pt x="55" y="19"/>
                    </a:lnTo>
                    <a:lnTo>
                      <a:pt x="48" y="22"/>
                    </a:lnTo>
                    <a:lnTo>
                      <a:pt x="42" y="27"/>
                    </a:lnTo>
                    <a:lnTo>
                      <a:pt x="36" y="32"/>
                    </a:lnTo>
                    <a:lnTo>
                      <a:pt x="32" y="38"/>
                    </a:lnTo>
                    <a:lnTo>
                      <a:pt x="28" y="46"/>
                    </a:lnTo>
                    <a:lnTo>
                      <a:pt x="26" y="54"/>
                    </a:lnTo>
                    <a:lnTo>
                      <a:pt x="25" y="63"/>
                    </a:lnTo>
                    <a:lnTo>
                      <a:pt x="25" y="70"/>
                    </a:lnTo>
                    <a:lnTo>
                      <a:pt x="27" y="77"/>
                    </a:lnTo>
                    <a:lnTo>
                      <a:pt x="30" y="82"/>
                    </a:lnTo>
                    <a:lnTo>
                      <a:pt x="34" y="87"/>
                    </a:lnTo>
                    <a:lnTo>
                      <a:pt x="40" y="89"/>
                    </a:lnTo>
                    <a:lnTo>
                      <a:pt x="46" y="92"/>
                    </a:lnTo>
                    <a:lnTo>
                      <a:pt x="54" y="92"/>
                    </a:lnTo>
                    <a:lnTo>
                      <a:pt x="58" y="92"/>
                    </a:lnTo>
                    <a:lnTo>
                      <a:pt x="62" y="92"/>
                    </a:lnTo>
                    <a:lnTo>
                      <a:pt x="65" y="92"/>
                    </a:lnTo>
                    <a:lnTo>
                      <a:pt x="69" y="91"/>
                    </a:lnTo>
                    <a:lnTo>
                      <a:pt x="72" y="90"/>
                    </a:lnTo>
                    <a:lnTo>
                      <a:pt x="76" y="90"/>
                    </a:lnTo>
                    <a:lnTo>
                      <a:pt x="79" y="89"/>
                    </a:lnTo>
                    <a:lnTo>
                      <a:pt x="82" y="89"/>
                    </a:lnTo>
                    <a:lnTo>
                      <a:pt x="77" y="106"/>
                    </a:lnTo>
                    <a:lnTo>
                      <a:pt x="73" y="107"/>
                    </a:lnTo>
                    <a:lnTo>
                      <a:pt x="70" y="108"/>
                    </a:lnTo>
                    <a:lnTo>
                      <a:pt x="66" y="108"/>
                    </a:lnTo>
                    <a:lnTo>
                      <a:pt x="63" y="108"/>
                    </a:lnTo>
                    <a:lnTo>
                      <a:pt x="60" y="108"/>
                    </a:lnTo>
                    <a:lnTo>
                      <a:pt x="57" y="109"/>
                    </a:lnTo>
                    <a:lnTo>
                      <a:pt x="54" y="109"/>
                    </a:lnTo>
                    <a:lnTo>
                      <a:pt x="50" y="109"/>
                    </a:lnTo>
                    <a:lnTo>
                      <a:pt x="44" y="109"/>
                    </a:lnTo>
                    <a:lnTo>
                      <a:pt x="38" y="108"/>
                    </a:lnTo>
                    <a:lnTo>
                      <a:pt x="33" y="107"/>
                    </a:lnTo>
                    <a:lnTo>
                      <a:pt x="28" y="106"/>
                    </a:lnTo>
                    <a:lnTo>
                      <a:pt x="23" y="104"/>
                    </a:lnTo>
                    <a:lnTo>
                      <a:pt x="18" y="102"/>
                    </a:lnTo>
                    <a:lnTo>
                      <a:pt x="14" y="99"/>
                    </a:lnTo>
                    <a:lnTo>
                      <a:pt x="11" y="96"/>
                    </a:lnTo>
                    <a:lnTo>
                      <a:pt x="8" y="92"/>
                    </a:lnTo>
                    <a:lnTo>
                      <a:pt x="5" y="88"/>
                    </a:lnTo>
                    <a:lnTo>
                      <a:pt x="3" y="84"/>
                    </a:lnTo>
                    <a:lnTo>
                      <a:pt x="1" y="78"/>
                    </a:lnTo>
                    <a:lnTo>
                      <a:pt x="0" y="73"/>
                    </a:lnTo>
                    <a:lnTo>
                      <a:pt x="0" y="67"/>
                    </a:lnTo>
                    <a:lnTo>
                      <a:pt x="1" y="61"/>
                    </a:lnTo>
                    <a:lnTo>
                      <a:pt x="2" y="54"/>
                    </a:lnTo>
                    <a:lnTo>
                      <a:pt x="4" y="48"/>
                    </a:lnTo>
                    <a:lnTo>
                      <a:pt x="6" y="41"/>
                    </a:lnTo>
                    <a:lnTo>
                      <a:pt x="9" y="35"/>
                    </a:lnTo>
                    <a:lnTo>
                      <a:pt x="12" y="30"/>
                    </a:lnTo>
                    <a:lnTo>
                      <a:pt x="15" y="25"/>
                    </a:lnTo>
                    <a:lnTo>
                      <a:pt x="19" y="21"/>
                    </a:lnTo>
                    <a:lnTo>
                      <a:pt x="24" y="16"/>
                    </a:lnTo>
                    <a:lnTo>
                      <a:pt x="29" y="13"/>
                    </a:lnTo>
                    <a:lnTo>
                      <a:pt x="34" y="10"/>
                    </a:lnTo>
                    <a:lnTo>
                      <a:pt x="39" y="7"/>
                    </a:lnTo>
                    <a:lnTo>
                      <a:pt x="44" y="5"/>
                    </a:lnTo>
                    <a:lnTo>
                      <a:pt x="50" y="3"/>
                    </a:lnTo>
                    <a:lnTo>
                      <a:pt x="56" y="2"/>
                    </a:lnTo>
                    <a:lnTo>
                      <a:pt x="61" y="1"/>
                    </a:lnTo>
                    <a:lnTo>
                      <a:pt x="68" y="0"/>
                    </a:lnTo>
                    <a:lnTo>
                      <a:pt x="74" y="0"/>
                    </a:lnTo>
                    <a:lnTo>
                      <a:pt x="77" y="0"/>
                    </a:lnTo>
                    <a:lnTo>
                      <a:pt x="80" y="0"/>
                    </a:lnTo>
                    <a:lnTo>
                      <a:pt x="83" y="1"/>
                    </a:lnTo>
                    <a:lnTo>
                      <a:pt x="85" y="1"/>
                    </a:lnTo>
                    <a:lnTo>
                      <a:pt x="88" y="1"/>
                    </a:lnTo>
                    <a:lnTo>
                      <a:pt x="91" y="1"/>
                    </a:lnTo>
                    <a:lnTo>
                      <a:pt x="94" y="2"/>
                    </a:lnTo>
                    <a:lnTo>
                      <a:pt x="97" y="3"/>
                    </a:lnTo>
                    <a:lnTo>
                      <a:pt x="95" y="20"/>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sp>
            <p:nvSpPr>
              <p:cNvPr id="1066" name="Freeform 39"/>
              <p:cNvSpPr>
                <a:spLocks/>
              </p:cNvSpPr>
              <p:nvPr/>
            </p:nvSpPr>
            <p:spPr bwMode="auto">
              <a:xfrm>
                <a:off x="2050" y="575"/>
                <a:ext cx="99" cy="104"/>
              </a:xfrm>
              <a:custGeom>
                <a:avLst/>
                <a:gdLst>
                  <a:gd name="T0" fmla="*/ 95 w 99"/>
                  <a:gd name="T1" fmla="*/ 17 h 105"/>
                  <a:gd name="T2" fmla="*/ 42 w 99"/>
                  <a:gd name="T3" fmla="*/ 17 h 105"/>
                  <a:gd name="T4" fmla="*/ 36 w 99"/>
                  <a:gd name="T5" fmla="*/ 44 h 105"/>
                  <a:gd name="T6" fmla="*/ 82 w 99"/>
                  <a:gd name="T7" fmla="*/ 44 h 105"/>
                  <a:gd name="T8" fmla="*/ 79 w 99"/>
                  <a:gd name="T9" fmla="*/ 52 h 105"/>
                  <a:gd name="T10" fmla="*/ 33 w 99"/>
                  <a:gd name="T11" fmla="*/ 52 h 105"/>
                  <a:gd name="T12" fmla="*/ 27 w 99"/>
                  <a:gd name="T13" fmla="*/ 52 h 105"/>
                  <a:gd name="T14" fmla="*/ 79 w 99"/>
                  <a:gd name="T15" fmla="*/ 52 h 105"/>
                  <a:gd name="T16" fmla="*/ 76 w 99"/>
                  <a:gd name="T17" fmla="*/ 60 h 105"/>
                  <a:gd name="T18" fmla="*/ 0 w 99"/>
                  <a:gd name="T19" fmla="*/ 60 h 105"/>
                  <a:gd name="T20" fmla="*/ 22 w 99"/>
                  <a:gd name="T21" fmla="*/ 0 h 105"/>
                  <a:gd name="T22" fmla="*/ 98 w 99"/>
                  <a:gd name="T23" fmla="*/ 0 h 105"/>
                  <a:gd name="T24" fmla="*/ 95 w 99"/>
                  <a:gd name="T25" fmla="*/ 1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 h="105">
                    <a:moveTo>
                      <a:pt x="95" y="17"/>
                    </a:moveTo>
                    <a:lnTo>
                      <a:pt x="42" y="17"/>
                    </a:lnTo>
                    <a:lnTo>
                      <a:pt x="36" y="44"/>
                    </a:lnTo>
                    <a:lnTo>
                      <a:pt x="82" y="44"/>
                    </a:lnTo>
                    <a:lnTo>
                      <a:pt x="79" y="59"/>
                    </a:lnTo>
                    <a:lnTo>
                      <a:pt x="33" y="59"/>
                    </a:lnTo>
                    <a:lnTo>
                      <a:pt x="27" y="87"/>
                    </a:lnTo>
                    <a:lnTo>
                      <a:pt x="79" y="87"/>
                    </a:lnTo>
                    <a:lnTo>
                      <a:pt x="76" y="104"/>
                    </a:lnTo>
                    <a:lnTo>
                      <a:pt x="0" y="104"/>
                    </a:lnTo>
                    <a:lnTo>
                      <a:pt x="22" y="0"/>
                    </a:lnTo>
                    <a:lnTo>
                      <a:pt x="98" y="0"/>
                    </a:lnTo>
                    <a:lnTo>
                      <a:pt x="95" y="17"/>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fontAlgn="base">
                  <a:spcBef>
                    <a:spcPct val="0"/>
                  </a:spcBef>
                  <a:spcAft>
                    <a:spcPct val="0"/>
                  </a:spcAft>
                </a:pPr>
                <a:endParaRPr lang="en-US" dirty="0">
                  <a:solidFill>
                    <a:srgbClr val="000000"/>
                  </a:solidFill>
                  <a:latin typeface="Arial" charset="0"/>
                </a:endParaRPr>
              </a:p>
            </p:txBody>
          </p:sp>
        </p:grpSp>
        <p:sp>
          <p:nvSpPr>
            <p:cNvPr id="1034" name="Rectangle 40"/>
            <p:cNvSpPr>
              <a:spLocks noChangeArrowheads="1"/>
            </p:cNvSpPr>
            <p:nvPr/>
          </p:nvSpPr>
          <p:spPr bwMode="auto">
            <a:xfrm>
              <a:off x="782" y="1062"/>
              <a:ext cx="904" cy="8"/>
            </a:xfrm>
            <a:prstGeom prst="rect">
              <a:avLst/>
            </a:prstGeom>
            <a:solidFill>
              <a:schemeClr val="bg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fontAlgn="base">
                <a:spcBef>
                  <a:spcPct val="0"/>
                </a:spcBef>
                <a:spcAft>
                  <a:spcPct val="0"/>
                </a:spcAft>
              </a:pPr>
              <a:endParaRPr lang="en-US" dirty="0">
                <a:solidFill>
                  <a:srgbClr val="000000"/>
                </a:solidFill>
              </a:endParaRPr>
            </a:p>
          </p:txBody>
        </p:sp>
        <p:sp>
          <p:nvSpPr>
            <p:cNvPr id="1035" name="Text Box 41"/>
            <p:cNvSpPr txBox="1">
              <a:spLocks noChangeArrowheads="1"/>
            </p:cNvSpPr>
            <p:nvPr/>
          </p:nvSpPr>
          <p:spPr bwMode="auto">
            <a:xfrm>
              <a:off x="1638" y="1050"/>
              <a:ext cx="1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defRPr/>
              </a:pPr>
              <a:r>
                <a:rPr lang="en-US" sz="1200" b="1" dirty="0">
                  <a:solidFill>
                    <a:srgbClr val="FFFFFF"/>
                  </a:solidFill>
                  <a:latin typeface="Tahoma" pitchFamily="34" charset="0"/>
                  <a:cs typeface="Arial" pitchFamily="34" charset="0"/>
                </a:rPr>
                <a:t>®</a:t>
              </a:r>
              <a:endParaRPr lang="en-US" sz="1200" b="1" dirty="0">
                <a:solidFill>
                  <a:srgbClr val="FFFFFF"/>
                </a:solidFill>
                <a:latin typeface="Tahoma" pitchFamily="34" charset="0"/>
              </a:endParaRPr>
            </a:p>
          </p:txBody>
        </p:sp>
      </p:grpSp>
      <p:sp>
        <p:nvSpPr>
          <p:cNvPr id="1029" name="Text Box 42"/>
          <p:cNvSpPr txBox="1">
            <a:spLocks noChangeArrowheads="1"/>
          </p:cNvSpPr>
          <p:nvPr/>
        </p:nvSpPr>
        <p:spPr bwMode="auto">
          <a:xfrm>
            <a:off x="85344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50000"/>
              </a:spcBef>
              <a:spcAft>
                <a:spcPct val="0"/>
              </a:spcAft>
              <a:defRPr/>
            </a:pPr>
            <a:fld id="{4EE9AAD6-5F3F-4456-92FD-77822F8DE80E}" type="slidenum">
              <a:rPr lang="en-US" sz="1400" smtClean="0">
                <a:solidFill>
                  <a:srgbClr val="000000"/>
                </a:solidFill>
                <a:latin typeface="Tahoma" pitchFamily="34" charset="0"/>
              </a:rPr>
              <a:pPr eaLnBrk="1" fontAlgn="base" hangingPunct="1">
                <a:spcBef>
                  <a:spcPct val="50000"/>
                </a:spcBef>
                <a:spcAft>
                  <a:spcPct val="0"/>
                </a:spcAft>
                <a:defRPr/>
              </a:pPr>
              <a:t>‹#›</a:t>
            </a:fld>
            <a:endParaRPr lang="en-US" sz="1400" dirty="0">
              <a:solidFill>
                <a:srgbClr val="000000"/>
              </a:solidFill>
              <a:latin typeface="Tahoma" pitchFamily="34" charset="0"/>
            </a:endParaRPr>
          </a:p>
        </p:txBody>
      </p:sp>
      <p:sp>
        <p:nvSpPr>
          <p:cNvPr id="1030" name="Rectangle 2"/>
          <p:cNvSpPr>
            <a:spLocks noGrp="1" noChangeArrowheads="1"/>
          </p:cNvSpPr>
          <p:nvPr>
            <p:ph type="title"/>
          </p:nvPr>
        </p:nvSpPr>
        <p:spPr bwMode="auto">
          <a:xfrm>
            <a:off x="2819400" y="228600"/>
            <a:ext cx="6154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1661" name="Rectangle 45"/>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latin typeface="+mn-lt"/>
              </a:defRPr>
            </a:lvl1pPr>
          </a:lstStyle>
          <a:p>
            <a:pPr>
              <a:defRPr/>
            </a:pPr>
            <a:endParaRPr lang="en-US" dirty="0">
              <a:solidFill>
                <a:srgbClr val="000000"/>
              </a:solidFill>
            </a:endParaRPr>
          </a:p>
        </p:txBody>
      </p:sp>
      <p:sp>
        <p:nvSpPr>
          <p:cNvPr id="111662" name="Rectangle 46"/>
          <p:cNvSpPr>
            <a:spLocks noGrp="1" noChangeArrowheads="1"/>
          </p:cNvSpPr>
          <p:nvPr>
            <p:ph type="dt" sz="half" idx="2"/>
          </p:nvPr>
        </p:nvSpPr>
        <p:spPr bwMode="auto">
          <a:xfrm>
            <a:off x="1524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defRPr sz="1400">
                <a:latin typeface="+mn-lt"/>
              </a:defRPr>
            </a:lvl1pPr>
          </a:lstStyle>
          <a:p>
            <a:pPr>
              <a:defRPr/>
            </a:pPr>
            <a:fld id="{4952E965-8048-41D0-9D43-89FAF58DE4E3}" type="datetimeFigureOut">
              <a:rPr lang="en-US">
                <a:solidFill>
                  <a:srgbClr val="000000"/>
                </a:solidFill>
              </a:rPr>
              <a:pPr>
                <a:defRPr/>
              </a:pPr>
              <a:t>5/8/2020</a:t>
            </a:fld>
            <a:endParaRPr lang="en-US" dirty="0">
              <a:solidFill>
                <a:srgbClr val="000000"/>
              </a:solidFill>
            </a:endParaRPr>
          </a:p>
        </p:txBody>
      </p:sp>
    </p:spTree>
    <p:extLst>
      <p:ext uri="{BB962C8B-B14F-4D97-AF65-F5344CB8AC3E}">
        <p14:creationId xmlns:p14="http://schemas.microsoft.com/office/powerpoint/2010/main" val="2873878464"/>
      </p:ext>
    </p:extLst>
  </p:cSld>
  <p:clrMap bg1="lt1" tx1="dk1" bg2="lt2" tx2="dk2" accent1="accent1" accent2="accent2" accent3="accent3" accent4="accent4" accent5="accent5" accent6="accent6" hlink="hlink" folHlink="folHlink"/>
  <p:sldLayoutIdLst>
    <p:sldLayoutId id="2147484929" r:id="rId1"/>
    <p:sldLayoutId id="2147484930" r:id="rId2"/>
    <p:sldLayoutId id="2147484931" r:id="rId3"/>
    <p:sldLayoutId id="2147484932" r:id="rId4"/>
    <p:sldLayoutId id="2147484933" r:id="rId5"/>
    <p:sldLayoutId id="2147484934" r:id="rId6"/>
    <p:sldLayoutId id="2147484935" r:id="rId7"/>
    <p:sldLayoutId id="2147484936" r:id="rId8"/>
    <p:sldLayoutId id="2147484937" r:id="rId9"/>
    <p:sldLayoutId id="2147484938" r:id="rId10"/>
    <p:sldLayoutId id="2147484939" r:id="rId11"/>
    <p:sldLayoutId id="2147484940" r:id="rId12"/>
    <p:sldLayoutId id="2147484941" r:id="rId13"/>
  </p:sldLayoutIdLst>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Black" pitchFamily="34" charset="0"/>
        </a:defRPr>
      </a:lvl2pPr>
      <a:lvl3pPr algn="l" rtl="0" eaLnBrk="1" fontAlgn="base" hangingPunct="1">
        <a:spcBef>
          <a:spcPct val="0"/>
        </a:spcBef>
        <a:spcAft>
          <a:spcPct val="0"/>
        </a:spcAft>
        <a:defRPr sz="2800">
          <a:solidFill>
            <a:schemeClr val="bg1"/>
          </a:solidFill>
          <a:latin typeface="Arial Black" pitchFamily="34" charset="0"/>
        </a:defRPr>
      </a:lvl3pPr>
      <a:lvl4pPr algn="l" rtl="0" eaLnBrk="1" fontAlgn="base" hangingPunct="1">
        <a:spcBef>
          <a:spcPct val="0"/>
        </a:spcBef>
        <a:spcAft>
          <a:spcPct val="0"/>
        </a:spcAft>
        <a:defRPr sz="2800">
          <a:solidFill>
            <a:schemeClr val="bg1"/>
          </a:solidFill>
          <a:latin typeface="Arial Black" pitchFamily="34" charset="0"/>
        </a:defRPr>
      </a:lvl4pPr>
      <a:lvl5pPr algn="l" rtl="0" eaLnBrk="1" fontAlgn="base" hangingPunct="1">
        <a:spcBef>
          <a:spcPct val="0"/>
        </a:spcBef>
        <a:spcAft>
          <a:spcPct val="0"/>
        </a:spcAft>
        <a:defRPr sz="2800">
          <a:solidFill>
            <a:schemeClr val="bg1"/>
          </a:solidFill>
          <a:latin typeface="Arial Black" pitchFamily="34" charset="0"/>
        </a:defRPr>
      </a:lvl5pPr>
      <a:lvl6pPr marL="457200" algn="l" rtl="0" eaLnBrk="1" fontAlgn="base" hangingPunct="1">
        <a:spcBef>
          <a:spcPct val="0"/>
        </a:spcBef>
        <a:spcAft>
          <a:spcPct val="0"/>
        </a:spcAft>
        <a:defRPr sz="2800">
          <a:solidFill>
            <a:schemeClr val="bg1"/>
          </a:solidFill>
          <a:latin typeface="Arial Black" pitchFamily="34" charset="0"/>
        </a:defRPr>
      </a:lvl6pPr>
      <a:lvl7pPr marL="914400" algn="l" rtl="0" eaLnBrk="1" fontAlgn="base" hangingPunct="1">
        <a:spcBef>
          <a:spcPct val="0"/>
        </a:spcBef>
        <a:spcAft>
          <a:spcPct val="0"/>
        </a:spcAft>
        <a:defRPr sz="2800">
          <a:solidFill>
            <a:schemeClr val="bg1"/>
          </a:solidFill>
          <a:latin typeface="Arial Black" pitchFamily="34" charset="0"/>
        </a:defRPr>
      </a:lvl7pPr>
      <a:lvl8pPr marL="1371600" algn="l" rtl="0" eaLnBrk="1" fontAlgn="base" hangingPunct="1">
        <a:spcBef>
          <a:spcPct val="0"/>
        </a:spcBef>
        <a:spcAft>
          <a:spcPct val="0"/>
        </a:spcAft>
        <a:defRPr sz="2800">
          <a:solidFill>
            <a:schemeClr val="bg1"/>
          </a:solidFill>
          <a:latin typeface="Arial Black" pitchFamily="34" charset="0"/>
        </a:defRPr>
      </a:lvl8pPr>
      <a:lvl9pPr marL="1828800" algn="l" rtl="0" eaLnBrk="1" fontAlgn="base" hangingPunct="1">
        <a:spcBef>
          <a:spcPct val="0"/>
        </a:spcBef>
        <a:spcAft>
          <a:spcPct val="0"/>
        </a:spcAft>
        <a:defRPr sz="2800">
          <a:solidFill>
            <a:schemeClr val="bg1"/>
          </a:solidFill>
          <a:latin typeface="Arial Black" pitchFamily="34" charset="0"/>
        </a:defRPr>
      </a:lvl9pPr>
    </p:titleStyle>
    <p:bodyStyle>
      <a:lvl1pPr marL="342900" indent="-342900" algn="l" rtl="0" eaLnBrk="1" fontAlgn="base" hangingPunct="1">
        <a:spcBef>
          <a:spcPct val="50000"/>
        </a:spcBef>
        <a:spcAft>
          <a:spcPct val="0"/>
        </a:spcAft>
        <a:buClr>
          <a:srgbClr val="0040C0"/>
        </a:buClr>
        <a:buSzPct val="75000"/>
        <a:buFont typeface="Wingdings" pitchFamily="2" charset="2"/>
        <a:buChar char="§"/>
        <a:defRPr sz="2600">
          <a:solidFill>
            <a:schemeClr val="tx1"/>
          </a:solidFill>
          <a:latin typeface="+mn-lt"/>
          <a:ea typeface="+mn-ea"/>
          <a:cs typeface="+mn-cs"/>
        </a:defRPr>
      </a:lvl1pPr>
      <a:lvl2pPr marL="742950" indent="-285750" algn="l" rtl="0" eaLnBrk="1" fontAlgn="base" hangingPunct="1">
        <a:spcBef>
          <a:spcPct val="50000"/>
        </a:spcBef>
        <a:spcAft>
          <a:spcPct val="0"/>
        </a:spcAft>
        <a:buClr>
          <a:srgbClr val="0040C0"/>
        </a:buClr>
        <a:buSzPct val="75000"/>
        <a:buFont typeface="Wingdings" pitchFamily="2" charset="2"/>
        <a:buChar char="§"/>
        <a:defRPr sz="2200">
          <a:solidFill>
            <a:schemeClr val="tx1"/>
          </a:solidFill>
          <a:latin typeface="+mn-lt"/>
        </a:defRPr>
      </a:lvl2pPr>
      <a:lvl3pPr marL="1085850" indent="-22860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3pPr>
      <a:lvl4pPr marL="1485900" indent="-22860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4pPr>
      <a:lvl5pPr marL="1943100" indent="-28575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5pPr>
      <a:lvl6pPr marL="24003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6pPr>
      <a:lvl7pPr marL="28575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7pPr>
      <a:lvl8pPr marL="33147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8pPr>
      <a:lvl9pPr marL="37719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35.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file:///\\170.248.232.90" TargetMode="Externa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hyperlink" Target="http://proxyserver/adcproxy.pac" TargetMode="Externa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hyperlink" Target="https://sites.accenture.com/publishing/USFederalOrganization/WorkinginAFS/Pages/Time%20Reporting.aspx" TargetMode="External"/><Relationship Id="rId2" Type="http://schemas.openxmlformats.org/officeDocument/2006/relationships/hyperlink" Target="https://te.accenturefederal.com/DeltekTC/welcome.msv" TargetMode="Externa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hyperlink" Target="https://afs365.sharepoint.com/sites/PaymentMOD/_layouts/15/start.aspx#/Lists/Team%20Calendar/calendar.aspx" TargetMode="Externa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8" Type="http://schemas.openxmlformats.org/officeDocument/2006/relationships/hyperlink" Target="Phone.usps.gov" TargetMode="External"/><Relationship Id="rId3" Type="http://schemas.openxmlformats.org/officeDocument/2006/relationships/hyperlink" Target="https://ts.accenturefederal.com/sites/USPSAccountPortal/default.aspx" TargetMode="External"/><Relationship Id="rId7" Type="http://schemas.openxmlformats.org/officeDocument/2006/relationships/hyperlink" Target="Eaccess.usps.gov" TargetMode="External"/><Relationship Id="rId2" Type="http://schemas.openxmlformats.org/officeDocument/2006/relationships/hyperlink" Target="https://afs365.sharepoint.com/sites/PaymentMOD/_layouts/15/start.aspx#/" TargetMode="External"/><Relationship Id="rId1" Type="http://schemas.openxmlformats.org/officeDocument/2006/relationships/slideLayout" Target="../slideLayouts/slideLayout35.xml"/><Relationship Id="rId6" Type="http://schemas.openxmlformats.org/officeDocument/2006/relationships/hyperlink" Target="blue.usps.gov" TargetMode="External"/><Relationship Id="rId5" Type="http://schemas.openxmlformats.org/officeDocument/2006/relationships/hyperlink" Target="mailto:sunaina.arshad@accenturefederal.com?subject=Please%20Add%20Me%20To%20The%20PayMod%20Distro" TargetMode="External"/><Relationship Id="rId4" Type="http://schemas.openxmlformats.org/officeDocument/2006/relationships/hyperlink" Target="http://170.248.249.19/mrm7/" TargetMode="External"/><Relationship Id="rId9" Type="http://schemas.openxmlformats.org/officeDocument/2006/relationships/hyperlink" Target="Webmailen.usps.gov"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7.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16.xml"/><Relationship Id="rId2" Type="http://schemas.openxmlformats.org/officeDocument/2006/relationships/slide" Target="slide4.xml"/><Relationship Id="rId16" Type="http://schemas.openxmlformats.org/officeDocument/2006/relationships/slide" Target="slide20.xml"/><Relationship Id="rId1" Type="http://schemas.openxmlformats.org/officeDocument/2006/relationships/slideLayout" Target="../slideLayouts/slideLayout35.xml"/><Relationship Id="rId6" Type="http://schemas.openxmlformats.org/officeDocument/2006/relationships/slide" Target="slide9.xml"/><Relationship Id="rId11" Type="http://schemas.openxmlformats.org/officeDocument/2006/relationships/slide" Target="slide15.xml"/><Relationship Id="rId5" Type="http://schemas.openxmlformats.org/officeDocument/2006/relationships/slide" Target="slide7.xml"/><Relationship Id="rId15" Type="http://schemas.openxmlformats.org/officeDocument/2006/relationships/slide" Target="slide19.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hyperlink" Target="../Project%20Docs/PayMod%20Glossary.xlsx"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Layout" Target="../slideLayouts/slideLayout3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8"/>
          <p:cNvSpPr>
            <a:spLocks noGrp="1"/>
          </p:cNvSpPr>
          <p:nvPr>
            <p:ph type="subTitle" idx="1"/>
          </p:nvPr>
        </p:nvSpPr>
        <p:spPr>
          <a:xfrm>
            <a:off x="1981200" y="3657600"/>
            <a:ext cx="5181600" cy="1447800"/>
          </a:xfrm>
        </p:spPr>
        <p:txBody>
          <a:bodyPr/>
          <a:lstStyle/>
          <a:p>
            <a:r>
              <a:rPr lang="en-US" sz="2400" b="0" dirty="0">
                <a:solidFill>
                  <a:schemeClr val="tx1"/>
                </a:solidFill>
                <a:latin typeface="Calibri" panose="020F0502020204030204" pitchFamily="34" charset="0"/>
              </a:rPr>
              <a:t>Onboarding Information</a:t>
            </a:r>
          </a:p>
          <a:p>
            <a:endParaRPr lang="en-US" dirty="0"/>
          </a:p>
        </p:txBody>
      </p:sp>
      <p:sp>
        <p:nvSpPr>
          <p:cNvPr id="10" name="Title 7"/>
          <p:cNvSpPr>
            <a:spLocks noGrp="1"/>
          </p:cNvSpPr>
          <p:nvPr>
            <p:ph type="ctrTitle"/>
          </p:nvPr>
        </p:nvSpPr>
        <p:spPr>
          <a:xfrm>
            <a:off x="685800" y="2216330"/>
            <a:ext cx="7772400" cy="1470025"/>
          </a:xfrm>
        </p:spPr>
        <p:txBody>
          <a:bodyPr/>
          <a:lstStyle/>
          <a:p>
            <a:r>
              <a:rPr lang="en-US" dirty="0">
                <a:solidFill>
                  <a:schemeClr val="tx1"/>
                </a:solidFill>
                <a:latin typeface="Calibri" panose="020F0502020204030204" pitchFamily="34" charset="0"/>
              </a:rPr>
              <a:t>Payment Modernization</a:t>
            </a:r>
          </a:p>
        </p:txBody>
      </p:sp>
    </p:spTree>
    <p:extLst>
      <p:ext uri="{BB962C8B-B14F-4D97-AF65-F5344CB8AC3E}">
        <p14:creationId xmlns:p14="http://schemas.microsoft.com/office/powerpoint/2010/main" val="359599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19400" y="228600"/>
            <a:ext cx="6154738" cy="519113"/>
          </a:xfrm>
        </p:spPr>
        <p:txBody>
          <a:bodyPr/>
          <a:lstStyle/>
          <a:p>
            <a:pPr algn="r"/>
            <a:r>
              <a:rPr lang="en-US" dirty="0">
                <a:latin typeface="Calibri" panose="020F0502020204030204" pitchFamily="34" charset="0"/>
              </a:rPr>
              <a:t>USPS Payment Modernization Team</a:t>
            </a:r>
          </a:p>
        </p:txBody>
      </p:sp>
      <p:graphicFrame>
        <p:nvGraphicFramePr>
          <p:cNvPr id="8" name="Object 7"/>
          <p:cNvGraphicFramePr>
            <a:graphicFrameLocks noChangeAspect="1"/>
          </p:cNvGraphicFramePr>
          <p:nvPr/>
        </p:nvGraphicFramePr>
        <p:xfrm>
          <a:off x="228600" y="1205518"/>
          <a:ext cx="8763000" cy="4890482"/>
        </p:xfrm>
        <a:graphic>
          <a:graphicData uri="http://schemas.openxmlformats.org/presentationml/2006/ole">
            <mc:AlternateContent xmlns:mc="http://schemas.openxmlformats.org/markup-compatibility/2006">
              <mc:Choice xmlns:v="urn:schemas-microsoft-com:vml" Requires="v">
                <p:oleObj spid="_x0000_s66561" name="Visio" r:id="rId3" imgW="9142200" imgH="5102640" progId="Visio.Drawing.15">
                  <p:embed/>
                </p:oleObj>
              </mc:Choice>
              <mc:Fallback>
                <p:oleObj name="Visio" r:id="rId3" imgW="9142200" imgH="5102640" progId="Visio.Drawing.15">
                  <p:embed/>
                  <p:pic>
                    <p:nvPicPr>
                      <p:cNvPr id="8" name="Object 7"/>
                      <p:cNvPicPr/>
                      <p:nvPr/>
                    </p:nvPicPr>
                    <p:blipFill>
                      <a:blip r:embed="rId4"/>
                      <a:stretch>
                        <a:fillRect/>
                      </a:stretch>
                    </p:blipFill>
                    <p:spPr>
                      <a:xfrm>
                        <a:off x="228600" y="1205518"/>
                        <a:ext cx="8763000" cy="4890482"/>
                      </a:xfrm>
                      <a:prstGeom prst="rect">
                        <a:avLst/>
                      </a:prstGeom>
                    </p:spPr>
                  </p:pic>
                </p:oleObj>
              </mc:Fallback>
            </mc:AlternateContent>
          </a:graphicData>
        </a:graphic>
      </p:graphicFrame>
    </p:spTree>
    <p:extLst>
      <p:ext uri="{BB962C8B-B14F-4D97-AF65-F5344CB8AC3E}">
        <p14:creationId xmlns:p14="http://schemas.microsoft.com/office/powerpoint/2010/main" val="249695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8262" y="228600"/>
            <a:ext cx="6535738" cy="519113"/>
          </a:xfrm>
        </p:spPr>
        <p:txBody>
          <a:bodyPr/>
          <a:lstStyle/>
          <a:p>
            <a:pPr algn="r"/>
            <a:r>
              <a:rPr lang="en-US" dirty="0">
                <a:latin typeface="Calibri" panose="020F0502020204030204" pitchFamily="34" charset="0"/>
              </a:rPr>
              <a:t>Accenture Payment Modernization Team</a:t>
            </a:r>
          </a:p>
        </p:txBody>
      </p:sp>
      <p:pic>
        <p:nvPicPr>
          <p:cNvPr id="2" name="Picture 1"/>
          <p:cNvPicPr>
            <a:picLocks noChangeAspect="1"/>
          </p:cNvPicPr>
          <p:nvPr/>
        </p:nvPicPr>
        <p:blipFill>
          <a:blip r:embed="rId2"/>
          <a:stretch>
            <a:fillRect/>
          </a:stretch>
        </p:blipFill>
        <p:spPr>
          <a:xfrm>
            <a:off x="990600" y="1066800"/>
            <a:ext cx="7086600" cy="5670350"/>
          </a:xfrm>
          <a:prstGeom prst="rect">
            <a:avLst/>
          </a:prstGeom>
        </p:spPr>
      </p:pic>
    </p:spTree>
    <p:extLst>
      <p:ext uri="{BB962C8B-B14F-4D97-AF65-F5344CB8AC3E}">
        <p14:creationId xmlns:p14="http://schemas.microsoft.com/office/powerpoint/2010/main" val="176455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685800" y="2362200"/>
            <a:ext cx="7772400" cy="136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kern="1200" cap="all">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ctr"/>
            <a:br>
              <a:rPr lang="en-US" sz="3200" dirty="0">
                <a:solidFill>
                  <a:schemeClr val="tx2">
                    <a:lumMod val="75000"/>
                  </a:schemeClr>
                </a:solidFill>
                <a:latin typeface="Calibri" panose="020F0502020204030204" pitchFamily="34" charset="0"/>
              </a:rPr>
            </a:br>
            <a:r>
              <a:rPr lang="en-US" sz="3200" dirty="0">
                <a:solidFill>
                  <a:schemeClr val="tx2">
                    <a:lumMod val="75000"/>
                  </a:schemeClr>
                </a:solidFill>
                <a:latin typeface="Calibri" panose="020F0502020204030204" pitchFamily="34" charset="0"/>
              </a:rPr>
              <a:t>first day</a:t>
            </a:r>
          </a:p>
        </p:txBody>
      </p:sp>
    </p:spTree>
    <p:extLst>
      <p:ext uri="{BB962C8B-B14F-4D97-AF65-F5344CB8AC3E}">
        <p14:creationId xmlns:p14="http://schemas.microsoft.com/office/powerpoint/2010/main" val="324446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2400" y="1219200"/>
            <a:ext cx="8763000" cy="1097280"/>
          </a:xfrm>
          <a:prstGeom prst="roundRect">
            <a:avLst/>
          </a:prstGeom>
          <a:solidFill>
            <a:srgbClr val="88AFCA"/>
          </a:solidFill>
          <a:ln>
            <a:solidFill>
              <a:srgbClr val="88AFCA"/>
            </a:solidFill>
          </a:ln>
          <a:effectLst>
            <a:outerShdw blurRad="50800" dist="38100" dir="8100000" algn="tr" rotWithShape="0">
              <a:prstClr val="black">
                <a:alpha val="40000"/>
              </a:prstClr>
            </a:outerShdw>
          </a:effectLst>
        </p:spPr>
        <p:txBody>
          <a:bodyPr wrap="square" rtlCol="0" anchor="ctr">
            <a:spAutoFit/>
          </a:bodyPr>
          <a:lstStyle/>
          <a:p>
            <a:pPr algn="r">
              <a:spcBef>
                <a:spcPct val="50000"/>
              </a:spcBef>
            </a:pPr>
            <a:endParaRPr lang="en-US" sz="2400" b="1" dirty="0">
              <a:solidFill>
                <a:schemeClr val="bg1"/>
              </a:solidFill>
            </a:endParaRPr>
          </a:p>
        </p:txBody>
      </p:sp>
      <p:sp>
        <p:nvSpPr>
          <p:cNvPr id="2" name="Title 1"/>
          <p:cNvSpPr>
            <a:spLocks noGrp="1"/>
          </p:cNvSpPr>
          <p:nvPr>
            <p:ph type="title"/>
          </p:nvPr>
        </p:nvSpPr>
        <p:spPr/>
        <p:txBody>
          <a:bodyPr/>
          <a:lstStyle/>
          <a:p>
            <a:pPr algn="r"/>
            <a:r>
              <a:rPr lang="en-US" dirty="0">
                <a:latin typeface="Calibri" panose="020F0502020204030204" pitchFamily="34" charset="0"/>
              </a:rPr>
              <a:t>First Day</a:t>
            </a:r>
          </a:p>
        </p:txBody>
      </p:sp>
      <p:sp>
        <p:nvSpPr>
          <p:cNvPr id="4" name="Content Placeholder 2"/>
          <p:cNvSpPr>
            <a:spLocks noGrp="1"/>
          </p:cNvSpPr>
          <p:nvPr>
            <p:ph idx="1"/>
          </p:nvPr>
        </p:nvSpPr>
        <p:spPr>
          <a:xfrm>
            <a:off x="381000" y="1219200"/>
            <a:ext cx="8229600" cy="5029200"/>
          </a:xfrm>
        </p:spPr>
        <p:txBody>
          <a:bodyPr/>
          <a:lstStyle/>
          <a:p>
            <a:pPr marL="0" indent="0">
              <a:buClrTx/>
              <a:buNone/>
            </a:pPr>
            <a:r>
              <a:rPr lang="en-US" sz="1600" b="1" dirty="0">
                <a:solidFill>
                  <a:schemeClr val="bg1"/>
                </a:solidFill>
                <a:latin typeface="Calibri" panose="020F0502020204030204" pitchFamily="34" charset="0"/>
              </a:rPr>
              <a:t>Accenture USPS Account Office: </a:t>
            </a:r>
          </a:p>
          <a:p>
            <a:pPr>
              <a:buClrTx/>
            </a:pPr>
            <a:r>
              <a:rPr lang="en-US" sz="1600" b="1" dirty="0">
                <a:solidFill>
                  <a:schemeClr val="bg1"/>
                </a:solidFill>
                <a:latin typeface="Calibri" panose="020F0502020204030204" pitchFamily="34" charset="0"/>
              </a:rPr>
              <a:t>Address: </a:t>
            </a:r>
            <a:r>
              <a:rPr lang="en-US" sz="1600" dirty="0">
                <a:solidFill>
                  <a:schemeClr val="bg1"/>
                </a:solidFill>
                <a:latin typeface="Calibri" panose="020F0502020204030204" pitchFamily="34" charset="0"/>
              </a:rPr>
              <a:t>901 D Street SW, Washington DC 20024 (Suite 101)</a:t>
            </a:r>
          </a:p>
          <a:p>
            <a:pPr>
              <a:buClrTx/>
            </a:pPr>
            <a:r>
              <a:rPr lang="en-US" sz="1600" b="1" dirty="0">
                <a:solidFill>
                  <a:schemeClr val="bg1"/>
                </a:solidFill>
                <a:latin typeface="Calibri" panose="020F0502020204030204" pitchFamily="34" charset="0"/>
              </a:rPr>
              <a:t>Metro: </a:t>
            </a:r>
            <a:r>
              <a:rPr lang="en-US" sz="1600" dirty="0">
                <a:solidFill>
                  <a:schemeClr val="bg1"/>
                </a:solidFill>
                <a:latin typeface="Calibri" panose="020F0502020204030204" pitchFamily="34" charset="0"/>
              </a:rPr>
              <a:t>L’Enfant Plaza Metro is right across the street from the office</a:t>
            </a:r>
          </a:p>
          <a:p>
            <a:pPr>
              <a:buClrTx/>
            </a:pPr>
            <a:endParaRPr lang="en-US" sz="2000" dirty="0">
              <a:latin typeface="Calibri" panose="020F0502020204030204" pitchFamily="34" charset="0"/>
            </a:endParaRPr>
          </a:p>
          <a:p>
            <a:pPr>
              <a:buClrTx/>
            </a:pPr>
            <a:endParaRPr lang="en-US" sz="2000" dirty="0">
              <a:latin typeface="Calibri" panose="020F0502020204030204" pitchFamily="34" charset="0"/>
            </a:endParaRPr>
          </a:p>
        </p:txBody>
      </p:sp>
      <p:pic>
        <p:nvPicPr>
          <p:cNvPr id="3" name="Picture 2"/>
          <p:cNvPicPr>
            <a:picLocks noChangeAspect="1"/>
          </p:cNvPicPr>
          <p:nvPr/>
        </p:nvPicPr>
        <p:blipFill rotWithShape="1">
          <a:blip r:embed="rId2"/>
          <a:srcRect l="30673" t="19368" b="7292"/>
          <a:stretch/>
        </p:blipFill>
        <p:spPr>
          <a:xfrm>
            <a:off x="1175545" y="2514600"/>
            <a:ext cx="6749255" cy="401427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1186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11138" y="1234440"/>
            <a:ext cx="8763000" cy="1280160"/>
          </a:xfrm>
          <a:prstGeom prst="roundRect">
            <a:avLst/>
          </a:prstGeom>
          <a:noFill/>
          <a:ln>
            <a:solidFill>
              <a:srgbClr val="88AFCA"/>
            </a:solidFill>
          </a:ln>
          <a:effectLst>
            <a:outerShdw blurRad="50800" dist="38100" dir="8100000" algn="tr" rotWithShape="0">
              <a:prstClr val="black">
                <a:alpha val="40000"/>
              </a:prstClr>
            </a:outerShdw>
          </a:effectLst>
        </p:spPr>
        <p:txBody>
          <a:bodyPr wrap="square" rtlCol="0" anchor="ctr">
            <a:spAutoFit/>
          </a:bodyPr>
          <a:lstStyle/>
          <a:p>
            <a:pPr algn="r">
              <a:spcBef>
                <a:spcPct val="50000"/>
              </a:spcBef>
            </a:pPr>
            <a:endParaRPr lang="en-US" sz="2400" b="1" dirty="0">
              <a:solidFill>
                <a:schemeClr val="bg1"/>
              </a:solidFill>
            </a:endParaRPr>
          </a:p>
        </p:txBody>
      </p:sp>
      <p:sp>
        <p:nvSpPr>
          <p:cNvPr id="22" name="Oval 66"/>
          <p:cNvSpPr>
            <a:spLocks noChangeArrowheads="1"/>
          </p:cNvSpPr>
          <p:nvPr/>
        </p:nvSpPr>
        <p:spPr bwMode="auto">
          <a:xfrm>
            <a:off x="98693" y="1113766"/>
            <a:ext cx="663307" cy="656299"/>
          </a:xfrm>
          <a:prstGeom prst="ellipse">
            <a:avLst/>
          </a:prstGeom>
          <a:solidFill>
            <a:srgbClr val="057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 name="Rounded Rectangle 5"/>
          <p:cNvSpPr/>
          <p:nvPr/>
        </p:nvSpPr>
        <p:spPr bwMode="auto">
          <a:xfrm>
            <a:off x="211138" y="2819400"/>
            <a:ext cx="8763000" cy="3566160"/>
          </a:xfrm>
          <a:prstGeom prst="roundRect">
            <a:avLst/>
          </a:prstGeom>
          <a:noFill/>
          <a:ln>
            <a:solidFill>
              <a:srgbClr val="88AFCA"/>
            </a:solidFill>
          </a:ln>
          <a:effectLst>
            <a:outerShdw blurRad="50800" dist="38100" dir="8100000" algn="tr" rotWithShape="0">
              <a:prstClr val="black">
                <a:alpha val="40000"/>
              </a:prstClr>
            </a:outerShdw>
          </a:effectLst>
        </p:spPr>
        <p:txBody>
          <a:bodyPr wrap="square" rtlCol="0" anchor="ctr">
            <a:spAutoFit/>
          </a:bodyPr>
          <a:lstStyle/>
          <a:p>
            <a:pPr algn="r">
              <a:spcBef>
                <a:spcPct val="50000"/>
              </a:spcBef>
            </a:pPr>
            <a:endParaRPr lang="en-US" sz="2400" b="1" dirty="0">
              <a:solidFill>
                <a:schemeClr val="bg1"/>
              </a:solidFill>
            </a:endParaRPr>
          </a:p>
        </p:txBody>
      </p:sp>
      <p:sp>
        <p:nvSpPr>
          <p:cNvPr id="9" name="Oval 66"/>
          <p:cNvSpPr>
            <a:spLocks noChangeArrowheads="1"/>
          </p:cNvSpPr>
          <p:nvPr/>
        </p:nvSpPr>
        <p:spPr bwMode="auto">
          <a:xfrm>
            <a:off x="81231" y="2743200"/>
            <a:ext cx="663307" cy="656299"/>
          </a:xfrm>
          <a:prstGeom prst="ellipse">
            <a:avLst/>
          </a:prstGeom>
          <a:solidFill>
            <a:srgbClr val="057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 name="Title 1"/>
          <p:cNvSpPr>
            <a:spLocks noGrp="1"/>
          </p:cNvSpPr>
          <p:nvPr>
            <p:ph type="title"/>
          </p:nvPr>
        </p:nvSpPr>
        <p:spPr/>
        <p:txBody>
          <a:bodyPr/>
          <a:lstStyle/>
          <a:p>
            <a:pPr algn="r"/>
            <a:r>
              <a:rPr lang="en-US" dirty="0">
                <a:latin typeface="Calibri" panose="020F0502020204030204" pitchFamily="34" charset="0"/>
              </a:rPr>
              <a:t>D Street Tech Setup</a:t>
            </a:r>
          </a:p>
        </p:txBody>
      </p:sp>
      <p:sp>
        <p:nvSpPr>
          <p:cNvPr id="3" name="Content Placeholder 2"/>
          <p:cNvSpPr>
            <a:spLocks noGrp="1"/>
          </p:cNvSpPr>
          <p:nvPr>
            <p:ph idx="1"/>
          </p:nvPr>
        </p:nvSpPr>
        <p:spPr>
          <a:xfrm>
            <a:off x="703262" y="1295400"/>
            <a:ext cx="8288338" cy="5334000"/>
          </a:xfrm>
        </p:spPr>
        <p:txBody>
          <a:bodyPr/>
          <a:lstStyle/>
          <a:p>
            <a:pPr marL="0" indent="0">
              <a:buNone/>
            </a:pPr>
            <a:r>
              <a:rPr lang="en-US" sz="1600" b="1" u="sng" dirty="0">
                <a:latin typeface="Calibri" panose="020F0502020204030204" pitchFamily="34" charset="0"/>
              </a:rPr>
              <a:t>Obtain APN</a:t>
            </a:r>
            <a:r>
              <a:rPr lang="en-US" sz="1600" i="1" dirty="0">
                <a:latin typeface="Calibri" panose="020F0502020204030204" pitchFamily="34" charset="0"/>
              </a:rPr>
              <a:t>: Your APN allows you to access Accenture D street websites and printers</a:t>
            </a:r>
          </a:p>
          <a:p>
            <a:pPr marL="228600" lvl="0" indent="-228600">
              <a:buClrTx/>
              <a:buFont typeface="+mj-lt"/>
              <a:buAutoNum type="arabicPeriod"/>
            </a:pPr>
            <a:r>
              <a:rPr lang="en-US" sz="1600" dirty="0">
                <a:solidFill>
                  <a:srgbClr val="000000"/>
                </a:solidFill>
                <a:latin typeface="Calibri" panose="020F0502020204030204" pitchFamily="34" charset="0"/>
              </a:rPr>
              <a:t>Once you receive your roll on email with your APN credential (last name_first name), stop by the D Street tech support office (113) and reset your password</a:t>
            </a:r>
          </a:p>
          <a:p>
            <a:pPr marL="228600" lvl="0" indent="-228600">
              <a:buClrTx/>
              <a:buFont typeface="+mj-lt"/>
              <a:buAutoNum type="arabicPeriod"/>
            </a:pPr>
            <a:endParaRPr lang="en-US" sz="1600" dirty="0">
              <a:solidFill>
                <a:srgbClr val="000000"/>
              </a:solidFill>
              <a:latin typeface="Calibri" panose="020F0502020204030204" pitchFamily="34" charset="0"/>
            </a:endParaRPr>
          </a:p>
          <a:p>
            <a:pPr marL="0" indent="0">
              <a:buNone/>
            </a:pPr>
            <a:endParaRPr lang="en-US" sz="1600" b="1" u="sng" dirty="0">
              <a:latin typeface="Calibri" panose="020F0502020204030204" pitchFamily="34" charset="0"/>
            </a:endParaRPr>
          </a:p>
          <a:p>
            <a:pPr marL="0" indent="0">
              <a:buNone/>
            </a:pPr>
            <a:r>
              <a:rPr lang="en-US" sz="1600" b="1" u="sng" dirty="0">
                <a:latin typeface="Calibri" panose="020F0502020204030204" pitchFamily="34" charset="0"/>
              </a:rPr>
              <a:t>Printers</a:t>
            </a:r>
            <a:r>
              <a:rPr lang="en-US" sz="1600" i="1" dirty="0">
                <a:latin typeface="Calibri" panose="020F0502020204030204" pitchFamily="34" charset="0"/>
              </a:rPr>
              <a:t>: Connect to the D Street Printers (required after restarting your computer)</a:t>
            </a:r>
          </a:p>
          <a:p>
            <a:pPr marL="228600" indent="-228600">
              <a:buClrTx/>
              <a:buFont typeface="+mj-lt"/>
              <a:buAutoNum type="arabicPeriod"/>
            </a:pPr>
            <a:r>
              <a:rPr lang="en-US" sz="1600" dirty="0">
                <a:latin typeface="Calibri" panose="020F0502020204030204" pitchFamily="34" charset="0"/>
              </a:rPr>
              <a:t>Go to ‘Run’ within the ‘Start’ menu and type in </a:t>
            </a:r>
            <a:r>
              <a:rPr lang="en-US" sz="1600" u="sng" dirty="0">
                <a:latin typeface="Calibri" panose="020F0502020204030204" pitchFamily="34" charset="0"/>
                <a:hlinkClick r:id="rId2"/>
              </a:rPr>
              <a:t>\\170.248.232.90</a:t>
            </a:r>
            <a:r>
              <a:rPr lang="en-US" sz="1600" dirty="0">
                <a:latin typeface="Calibri" panose="020F0502020204030204" pitchFamily="34" charset="0"/>
              </a:rPr>
              <a:t> in the Search Bar and hit Enter.</a:t>
            </a:r>
          </a:p>
          <a:p>
            <a:pPr marL="228600" indent="-228600">
              <a:buClrTx/>
              <a:buFont typeface="+mj-lt"/>
              <a:buAutoNum type="arabicPeriod"/>
            </a:pPr>
            <a:r>
              <a:rPr lang="en-US" sz="1600" dirty="0">
                <a:latin typeface="Calibri" panose="020F0502020204030204" pitchFamily="34" charset="0"/>
              </a:rPr>
              <a:t>When prompted, enter your APN credentials: APN\last name_first name with APN password.</a:t>
            </a:r>
          </a:p>
          <a:p>
            <a:pPr marL="228600" indent="-228600">
              <a:buClrTx/>
              <a:buFont typeface="+mj-lt"/>
              <a:buAutoNum type="arabicPeriod"/>
            </a:pPr>
            <a:r>
              <a:rPr lang="en-US" sz="1600" dirty="0">
                <a:latin typeface="Calibri" panose="020F0502020204030204" pitchFamily="34" charset="0"/>
              </a:rPr>
              <a:t>Select the option to Remember my credentials.</a:t>
            </a:r>
          </a:p>
          <a:p>
            <a:pPr marL="228600" indent="-228600">
              <a:buClrTx/>
              <a:buFont typeface="+mj-lt"/>
              <a:buAutoNum type="arabicPeriod"/>
            </a:pPr>
            <a:r>
              <a:rPr lang="en-US" sz="1600" dirty="0">
                <a:latin typeface="Calibri" panose="020F0502020204030204" pitchFamily="34" charset="0"/>
              </a:rPr>
              <a:t>Double-click on any/all printers you need and install necessary drivers when prompted.</a:t>
            </a:r>
          </a:p>
          <a:p>
            <a:pPr marL="0" indent="0">
              <a:buClrTx/>
              <a:buNone/>
            </a:pPr>
            <a:endParaRPr lang="en-US" sz="1200"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16561302"/>
              </p:ext>
            </p:extLst>
          </p:nvPr>
        </p:nvGraphicFramePr>
        <p:xfrm>
          <a:off x="1201738" y="5135880"/>
          <a:ext cx="6646862" cy="1112520"/>
        </p:xfrm>
        <a:graphic>
          <a:graphicData uri="http://schemas.openxmlformats.org/drawingml/2006/table">
            <a:tbl>
              <a:tblPr firstRow="1" bandRow="1">
                <a:tableStyleId>{5940675A-B579-460E-94D1-54222C63F5DA}</a:tableStyleId>
              </a:tblPr>
              <a:tblGrid>
                <a:gridCol w="3323431">
                  <a:extLst>
                    <a:ext uri="{9D8B030D-6E8A-4147-A177-3AD203B41FA5}">
                      <a16:colId xmlns:a16="http://schemas.microsoft.com/office/drawing/2014/main" val="20000"/>
                    </a:ext>
                  </a:extLst>
                </a:gridCol>
                <a:gridCol w="3323431">
                  <a:extLst>
                    <a:ext uri="{9D8B030D-6E8A-4147-A177-3AD203B41FA5}">
                      <a16:colId xmlns:a16="http://schemas.microsoft.com/office/drawing/2014/main" val="20001"/>
                    </a:ext>
                  </a:extLst>
                </a:gridCol>
              </a:tblGrid>
              <a:tr h="370840">
                <a:tc>
                  <a:txBody>
                    <a:bodyPr/>
                    <a:lstStyle/>
                    <a:p>
                      <a:pPr algn="ctr"/>
                      <a:r>
                        <a:rPr lang="en-US" sz="1600" b="1" dirty="0">
                          <a:solidFill>
                            <a:schemeClr val="bg1"/>
                          </a:solidFill>
                          <a:latin typeface="Calibri" panose="020F0502020204030204" pitchFamily="34" charset="0"/>
                        </a:rPr>
                        <a:t>1</a:t>
                      </a:r>
                      <a:r>
                        <a:rPr lang="en-US" sz="1600" b="1" baseline="30000" dirty="0">
                          <a:solidFill>
                            <a:schemeClr val="bg1"/>
                          </a:solidFill>
                          <a:latin typeface="Calibri" panose="020F0502020204030204" pitchFamily="34" charset="0"/>
                        </a:rPr>
                        <a:t>st</a:t>
                      </a:r>
                      <a:r>
                        <a:rPr lang="en-US" sz="1600" b="1" baseline="0" dirty="0">
                          <a:solidFill>
                            <a:schemeClr val="bg1"/>
                          </a:solidFill>
                          <a:latin typeface="Calibri" panose="020F0502020204030204" pitchFamily="34" charset="0"/>
                        </a:rPr>
                        <a:t> Floor Production Room Printers</a:t>
                      </a:r>
                      <a:endParaRPr lang="en-US" sz="1600" b="1" dirty="0">
                        <a:solidFill>
                          <a:schemeClr val="bg1"/>
                        </a:solidFill>
                        <a:latin typeface="Calibri" panose="020F0502020204030204" pitchFamily="34" charset="0"/>
                      </a:endParaRPr>
                    </a:p>
                  </a:txBody>
                  <a:tcPr>
                    <a:lnL w="12700" cap="flat" cmpd="sng" algn="ctr">
                      <a:solidFill>
                        <a:schemeClr val="accent3">
                          <a:lumMod val="65000"/>
                        </a:schemeClr>
                      </a:solidFill>
                      <a:prstDash val="solid"/>
                      <a:round/>
                      <a:headEnd type="none" w="med" len="med"/>
                      <a:tailEnd type="none" w="med" len="med"/>
                    </a:lnL>
                    <a:lnR w="12700" cap="flat" cmpd="sng" algn="ctr">
                      <a:solidFill>
                        <a:schemeClr val="accent3">
                          <a:lumMod val="65000"/>
                        </a:schemeClr>
                      </a:solidFill>
                      <a:prstDash val="solid"/>
                      <a:round/>
                      <a:headEnd type="none" w="med" len="med"/>
                      <a:tailEnd type="none" w="med" len="med"/>
                    </a:lnR>
                    <a:lnT w="12700" cap="flat" cmpd="sng" algn="ctr">
                      <a:solidFill>
                        <a:schemeClr val="accent3">
                          <a:lumMod val="65000"/>
                        </a:schemeClr>
                      </a:solidFill>
                      <a:prstDash val="solid"/>
                      <a:round/>
                      <a:headEnd type="none" w="med" len="med"/>
                      <a:tailEnd type="none" w="med" len="med"/>
                    </a:lnT>
                    <a:lnB w="12700" cap="flat" cmpd="sng" algn="ctr">
                      <a:solidFill>
                        <a:schemeClr val="accent3">
                          <a:lumMod val="65000"/>
                        </a:schemeClr>
                      </a:solidFill>
                      <a:prstDash val="solid"/>
                      <a:round/>
                      <a:headEnd type="none" w="med" len="med"/>
                      <a:tailEnd type="none" w="med" len="med"/>
                    </a:lnB>
                    <a:lnTlToBr w="12700" cmpd="sng">
                      <a:noFill/>
                      <a:prstDash val="solid"/>
                    </a:lnTlToBr>
                    <a:lnBlToTr w="12700" cmpd="sng">
                      <a:noFill/>
                      <a:prstDash val="solid"/>
                    </a:lnBlToTr>
                    <a:solidFill>
                      <a:srgbClr val="88AFCA"/>
                    </a:solidFill>
                  </a:tcPr>
                </a:tc>
                <a:tc>
                  <a:txBody>
                    <a:bodyPr/>
                    <a:lstStyle/>
                    <a:p>
                      <a:pPr algn="ctr"/>
                      <a:r>
                        <a:rPr lang="en-US" sz="1600" b="1" dirty="0">
                          <a:solidFill>
                            <a:schemeClr val="bg1"/>
                          </a:solidFill>
                          <a:latin typeface="Calibri" panose="020F0502020204030204" pitchFamily="34" charset="0"/>
                        </a:rPr>
                        <a:t>1</a:t>
                      </a:r>
                      <a:r>
                        <a:rPr lang="en-US" sz="1600" b="1" baseline="30000" dirty="0">
                          <a:solidFill>
                            <a:schemeClr val="bg1"/>
                          </a:solidFill>
                          <a:latin typeface="Calibri" panose="020F0502020204030204" pitchFamily="34" charset="0"/>
                        </a:rPr>
                        <a:t>st</a:t>
                      </a:r>
                      <a:r>
                        <a:rPr lang="en-US" sz="1600" b="1" dirty="0">
                          <a:solidFill>
                            <a:schemeClr val="bg1"/>
                          </a:solidFill>
                          <a:latin typeface="Calibri" panose="020F0502020204030204" pitchFamily="34" charset="0"/>
                        </a:rPr>
                        <a:t> Floor Printers Near PayMod</a:t>
                      </a:r>
                    </a:p>
                  </a:txBody>
                  <a:tcPr>
                    <a:lnL w="12700" cap="flat" cmpd="sng" algn="ctr">
                      <a:solidFill>
                        <a:schemeClr val="accent3">
                          <a:lumMod val="65000"/>
                        </a:schemeClr>
                      </a:solidFill>
                      <a:prstDash val="solid"/>
                      <a:round/>
                      <a:headEnd type="none" w="med" len="med"/>
                      <a:tailEnd type="none" w="med" len="med"/>
                    </a:lnL>
                    <a:lnR w="12700" cap="flat" cmpd="sng" algn="ctr">
                      <a:solidFill>
                        <a:schemeClr val="accent3">
                          <a:lumMod val="65000"/>
                        </a:schemeClr>
                      </a:solidFill>
                      <a:prstDash val="solid"/>
                      <a:round/>
                      <a:headEnd type="none" w="med" len="med"/>
                      <a:tailEnd type="none" w="med" len="med"/>
                    </a:lnR>
                    <a:lnT w="12700" cap="flat" cmpd="sng" algn="ctr">
                      <a:solidFill>
                        <a:schemeClr val="accent3">
                          <a:lumMod val="65000"/>
                        </a:schemeClr>
                      </a:solidFill>
                      <a:prstDash val="solid"/>
                      <a:round/>
                      <a:headEnd type="none" w="med" len="med"/>
                      <a:tailEnd type="none" w="med" len="med"/>
                    </a:lnT>
                    <a:lnB w="12700" cap="flat" cmpd="sng" algn="ctr">
                      <a:solidFill>
                        <a:schemeClr val="accent3">
                          <a:lumMod val="65000"/>
                        </a:schemeClr>
                      </a:solidFill>
                      <a:prstDash val="solid"/>
                      <a:round/>
                      <a:headEnd type="none" w="med" len="med"/>
                      <a:tailEnd type="none" w="med" len="med"/>
                    </a:lnB>
                    <a:lnTlToBr w="12700" cmpd="sng">
                      <a:noFill/>
                      <a:prstDash val="solid"/>
                    </a:lnTlToBr>
                    <a:lnBlToTr w="12700" cmpd="sng">
                      <a:noFill/>
                      <a:prstDash val="solid"/>
                    </a:lnBlToTr>
                    <a:solidFill>
                      <a:srgbClr val="88AFCA"/>
                    </a:solidFill>
                  </a:tcPr>
                </a:tc>
                <a:extLst>
                  <a:ext uri="{0D108BD9-81ED-4DB2-BD59-A6C34878D82A}">
                    <a16:rowId xmlns:a16="http://schemas.microsoft.com/office/drawing/2014/main" val="10000"/>
                  </a:ext>
                </a:extLst>
              </a:tr>
              <a:tr h="370840">
                <a:tc>
                  <a:txBody>
                    <a:bodyPr/>
                    <a:lstStyle/>
                    <a:p>
                      <a:pPr marL="285750" indent="-285750">
                        <a:buClrTx/>
                        <a:buFont typeface="Arial" panose="020B0604020202020204" pitchFamily="34" charset="0"/>
                        <a:buChar char="•"/>
                      </a:pPr>
                      <a:r>
                        <a:rPr lang="en-US" sz="1600" dirty="0">
                          <a:latin typeface="Calibri" panose="020F0502020204030204" pitchFamily="34" charset="0"/>
                        </a:rPr>
                        <a:t>Ky137copier1</a:t>
                      </a:r>
                    </a:p>
                  </a:txBody>
                  <a:tcPr>
                    <a:lnL w="12700" cap="flat" cmpd="sng" algn="ctr">
                      <a:solidFill>
                        <a:schemeClr val="accent3">
                          <a:lumMod val="65000"/>
                        </a:schemeClr>
                      </a:solidFill>
                      <a:prstDash val="solid"/>
                      <a:round/>
                      <a:headEnd type="none" w="med" len="med"/>
                      <a:tailEnd type="none" w="med" len="med"/>
                    </a:lnL>
                    <a:lnR w="12700" cap="flat" cmpd="sng" algn="ctr">
                      <a:solidFill>
                        <a:schemeClr val="accent3">
                          <a:lumMod val="65000"/>
                        </a:schemeClr>
                      </a:solidFill>
                      <a:prstDash val="solid"/>
                      <a:round/>
                      <a:headEnd type="none" w="med" len="med"/>
                      <a:tailEnd type="none" w="med" len="med"/>
                    </a:lnR>
                    <a:lnT w="12700" cap="flat" cmpd="sng" algn="ctr">
                      <a:solidFill>
                        <a:schemeClr val="accent3">
                          <a:lumMod val="65000"/>
                        </a:schemeClr>
                      </a:solidFill>
                      <a:prstDash val="solid"/>
                      <a:round/>
                      <a:headEnd type="none" w="med" len="med"/>
                      <a:tailEnd type="none" w="med" len="med"/>
                    </a:lnT>
                    <a:lnB w="12700" cap="flat" cmpd="sng" algn="ctr">
                      <a:solidFill>
                        <a:schemeClr val="accent3">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latin typeface="Calibri" panose="020F0502020204030204" pitchFamily="34" charset="0"/>
                        </a:rPr>
                        <a:t>Hp144</a:t>
                      </a:r>
                    </a:p>
                  </a:txBody>
                  <a:tcPr>
                    <a:lnL w="12700" cap="flat" cmpd="sng" algn="ctr">
                      <a:solidFill>
                        <a:schemeClr val="accent3">
                          <a:lumMod val="65000"/>
                        </a:schemeClr>
                      </a:solidFill>
                      <a:prstDash val="solid"/>
                      <a:round/>
                      <a:headEnd type="none" w="med" len="med"/>
                      <a:tailEnd type="none" w="med" len="med"/>
                    </a:lnL>
                    <a:lnR w="12700" cap="flat" cmpd="sng" algn="ctr">
                      <a:solidFill>
                        <a:schemeClr val="accent3">
                          <a:lumMod val="65000"/>
                        </a:schemeClr>
                      </a:solidFill>
                      <a:prstDash val="solid"/>
                      <a:round/>
                      <a:headEnd type="none" w="med" len="med"/>
                      <a:tailEnd type="none" w="med" len="med"/>
                    </a:lnR>
                    <a:lnT w="12700" cap="flat" cmpd="sng" algn="ctr">
                      <a:solidFill>
                        <a:schemeClr val="accent3">
                          <a:lumMod val="65000"/>
                        </a:schemeClr>
                      </a:solidFill>
                      <a:prstDash val="solid"/>
                      <a:round/>
                      <a:headEnd type="none" w="med" len="med"/>
                      <a:tailEnd type="none" w="med" len="med"/>
                    </a:lnT>
                    <a:lnB w="12700" cap="flat" cmpd="sng" algn="ctr">
                      <a:solidFill>
                        <a:schemeClr val="accent3">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Calibri" panose="020F0502020204030204" pitchFamily="34" charset="0"/>
                        </a:rPr>
                        <a:t>Ky137copier2</a:t>
                      </a:r>
                    </a:p>
                  </a:txBody>
                  <a:tcPr>
                    <a:lnL w="12700" cap="flat" cmpd="sng" algn="ctr">
                      <a:solidFill>
                        <a:schemeClr val="accent3">
                          <a:lumMod val="65000"/>
                        </a:schemeClr>
                      </a:solidFill>
                      <a:prstDash val="solid"/>
                      <a:round/>
                      <a:headEnd type="none" w="med" len="med"/>
                      <a:tailEnd type="none" w="med" len="med"/>
                    </a:lnL>
                    <a:lnR w="12700" cap="flat" cmpd="sng" algn="ctr">
                      <a:solidFill>
                        <a:schemeClr val="accent3">
                          <a:lumMod val="65000"/>
                        </a:schemeClr>
                      </a:solidFill>
                      <a:prstDash val="solid"/>
                      <a:round/>
                      <a:headEnd type="none" w="med" len="med"/>
                      <a:tailEnd type="none" w="med" len="med"/>
                    </a:lnR>
                    <a:lnT w="12700" cap="flat" cmpd="sng" algn="ctr">
                      <a:solidFill>
                        <a:schemeClr val="accent3">
                          <a:lumMod val="65000"/>
                        </a:schemeClr>
                      </a:solidFill>
                      <a:prstDash val="solid"/>
                      <a:round/>
                      <a:headEnd type="none" w="med" len="med"/>
                      <a:tailEnd type="none" w="med" len="med"/>
                    </a:lnT>
                    <a:lnB w="12700" cap="flat" cmpd="sng" algn="ctr">
                      <a:solidFill>
                        <a:schemeClr val="accent3">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latin typeface="Calibri" panose="020F0502020204030204" pitchFamily="34" charset="0"/>
                        </a:rPr>
                        <a:t>Hp142</a:t>
                      </a:r>
                    </a:p>
                  </a:txBody>
                  <a:tcPr>
                    <a:lnL w="12700" cap="flat" cmpd="sng" algn="ctr">
                      <a:solidFill>
                        <a:schemeClr val="accent3">
                          <a:lumMod val="65000"/>
                        </a:schemeClr>
                      </a:solidFill>
                      <a:prstDash val="solid"/>
                      <a:round/>
                      <a:headEnd type="none" w="med" len="med"/>
                      <a:tailEnd type="none" w="med" len="med"/>
                    </a:lnL>
                    <a:lnR w="12700" cap="flat" cmpd="sng" algn="ctr">
                      <a:solidFill>
                        <a:schemeClr val="accent3">
                          <a:lumMod val="65000"/>
                        </a:schemeClr>
                      </a:solidFill>
                      <a:prstDash val="solid"/>
                      <a:round/>
                      <a:headEnd type="none" w="med" len="med"/>
                      <a:tailEnd type="none" w="med" len="med"/>
                    </a:lnR>
                    <a:lnT w="12700" cap="flat" cmpd="sng" algn="ctr">
                      <a:solidFill>
                        <a:schemeClr val="accent3">
                          <a:lumMod val="65000"/>
                        </a:schemeClr>
                      </a:solidFill>
                      <a:prstDash val="solid"/>
                      <a:round/>
                      <a:headEnd type="none" w="med" len="med"/>
                      <a:tailEnd type="none" w="med" len="med"/>
                    </a:lnT>
                    <a:lnB w="12700" cap="flat" cmpd="sng" algn="ctr">
                      <a:solidFill>
                        <a:schemeClr val="accent3">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76" y="2853741"/>
            <a:ext cx="435216" cy="435216"/>
          </a:xfrm>
          <a:prstGeom prst="rect">
            <a:avLst/>
          </a:prstGeom>
        </p:spPr>
      </p:pic>
      <p:sp>
        <p:nvSpPr>
          <p:cNvPr id="21" name="Freeform 31"/>
          <p:cNvSpPr>
            <a:spLocks noEditPoints="1"/>
          </p:cNvSpPr>
          <p:nvPr/>
        </p:nvSpPr>
        <p:spPr bwMode="auto">
          <a:xfrm>
            <a:off x="220570" y="1228579"/>
            <a:ext cx="497296" cy="397838"/>
          </a:xfrm>
          <a:custGeom>
            <a:avLst/>
            <a:gdLst>
              <a:gd name="T0" fmla="*/ 2147483647 w 772"/>
              <a:gd name="T1" fmla="*/ 0 h 507"/>
              <a:gd name="T2" fmla="*/ 2147483647 w 772"/>
              <a:gd name="T3" fmla="*/ 2147483647 h 507"/>
              <a:gd name="T4" fmla="*/ 2147483647 w 772"/>
              <a:gd name="T5" fmla="*/ 2147483647 h 507"/>
              <a:gd name="T6" fmla="*/ 2147483647 w 772"/>
              <a:gd name="T7" fmla="*/ 2147483647 h 507"/>
              <a:gd name="T8" fmla="*/ 2147483647 w 772"/>
              <a:gd name="T9" fmla="*/ 2147483647 h 507"/>
              <a:gd name="T10" fmla="*/ 2147483647 w 772"/>
              <a:gd name="T11" fmla="*/ 2147483647 h 507"/>
              <a:gd name="T12" fmla="*/ 2147483647 w 772"/>
              <a:gd name="T13" fmla="*/ 2147483647 h 507"/>
              <a:gd name="T14" fmla="*/ 2147483647 w 772"/>
              <a:gd name="T15" fmla="*/ 2147483647 h 507"/>
              <a:gd name="T16" fmla="*/ 2147483647 w 772"/>
              <a:gd name="T17" fmla="*/ 2147483647 h 507"/>
              <a:gd name="T18" fmla="*/ 2147483647 w 772"/>
              <a:gd name="T19" fmla="*/ 2147483647 h 507"/>
              <a:gd name="T20" fmla="*/ 2147483647 w 772"/>
              <a:gd name="T21" fmla="*/ 2147483647 h 507"/>
              <a:gd name="T22" fmla="*/ 2147483647 w 772"/>
              <a:gd name="T23" fmla="*/ 2147483647 h 507"/>
              <a:gd name="T24" fmla="*/ 2147483647 w 772"/>
              <a:gd name="T25" fmla="*/ 2147483647 h 507"/>
              <a:gd name="T26" fmla="*/ 2147483647 w 772"/>
              <a:gd name="T27" fmla="*/ 2147483647 h 507"/>
              <a:gd name="T28" fmla="*/ 2147483647 w 772"/>
              <a:gd name="T29" fmla="*/ 2147483647 h 507"/>
              <a:gd name="T30" fmla="*/ 2147483647 w 772"/>
              <a:gd name="T31" fmla="*/ 2147483647 h 507"/>
              <a:gd name="T32" fmla="*/ 2147483647 w 772"/>
              <a:gd name="T33" fmla="*/ 2147483647 h 507"/>
              <a:gd name="T34" fmla="*/ 2147483647 w 772"/>
              <a:gd name="T35" fmla="*/ 2147483647 h 507"/>
              <a:gd name="T36" fmla="*/ 2147483647 w 772"/>
              <a:gd name="T37" fmla="*/ 2147483647 h 507"/>
              <a:gd name="T38" fmla="*/ 2147483647 w 772"/>
              <a:gd name="T39" fmla="*/ 2147483647 h 507"/>
              <a:gd name="T40" fmla="*/ 2147483647 w 772"/>
              <a:gd name="T41" fmla="*/ 2147483647 h 507"/>
              <a:gd name="T42" fmla="*/ 2147483647 w 772"/>
              <a:gd name="T43" fmla="*/ 2147483647 h 507"/>
              <a:gd name="T44" fmla="*/ 2147483647 w 772"/>
              <a:gd name="T45" fmla="*/ 2147483647 h 507"/>
              <a:gd name="T46" fmla="*/ 2147483647 w 772"/>
              <a:gd name="T47" fmla="*/ 2147483647 h 507"/>
              <a:gd name="T48" fmla="*/ 2147483647 w 772"/>
              <a:gd name="T49" fmla="*/ 2147483647 h 507"/>
              <a:gd name="T50" fmla="*/ 2147483647 w 772"/>
              <a:gd name="T51" fmla="*/ 2147483647 h 507"/>
              <a:gd name="T52" fmla="*/ 2147483647 w 772"/>
              <a:gd name="T53" fmla="*/ 2147483647 h 507"/>
              <a:gd name="T54" fmla="*/ 2147483647 w 772"/>
              <a:gd name="T55" fmla="*/ 2147483647 h 507"/>
              <a:gd name="T56" fmla="*/ 2147483647 w 772"/>
              <a:gd name="T57" fmla="*/ 2147483647 h 507"/>
              <a:gd name="T58" fmla="*/ 2147483647 w 772"/>
              <a:gd name="T59" fmla="*/ 2147483647 h 507"/>
              <a:gd name="T60" fmla="*/ 2147483647 w 772"/>
              <a:gd name="T61" fmla="*/ 2147483647 h 507"/>
              <a:gd name="T62" fmla="*/ 2147483647 w 772"/>
              <a:gd name="T63" fmla="*/ 2147483647 h 507"/>
              <a:gd name="T64" fmla="*/ 2147483647 w 772"/>
              <a:gd name="T65" fmla="*/ 2147483647 h 507"/>
              <a:gd name="T66" fmla="*/ 2147483647 w 772"/>
              <a:gd name="T67" fmla="*/ 2147483647 h 507"/>
              <a:gd name="T68" fmla="*/ 2147483647 w 772"/>
              <a:gd name="T69" fmla="*/ 2147483647 h 507"/>
              <a:gd name="T70" fmla="*/ 2147483647 w 772"/>
              <a:gd name="T71" fmla="*/ 2147483647 h 507"/>
              <a:gd name="T72" fmla="*/ 2147483647 w 772"/>
              <a:gd name="T73" fmla="*/ 2147483647 h 507"/>
              <a:gd name="T74" fmla="*/ 2147483647 w 772"/>
              <a:gd name="T75" fmla="*/ 2147483647 h 507"/>
              <a:gd name="T76" fmla="*/ 2147483647 w 772"/>
              <a:gd name="T77" fmla="*/ 2147483647 h 507"/>
              <a:gd name="T78" fmla="*/ 2147483647 w 772"/>
              <a:gd name="T79" fmla="*/ 2147483647 h 507"/>
              <a:gd name="T80" fmla="*/ 2147483647 w 772"/>
              <a:gd name="T81" fmla="*/ 2147483647 h 507"/>
              <a:gd name="T82" fmla="*/ 2147483647 w 772"/>
              <a:gd name="T83" fmla="*/ 2147483647 h 507"/>
              <a:gd name="T84" fmla="*/ 2147483647 w 772"/>
              <a:gd name="T85" fmla="*/ 2147483647 h 507"/>
              <a:gd name="T86" fmla="*/ 2147483647 w 772"/>
              <a:gd name="T87" fmla="*/ 2147483647 h 507"/>
              <a:gd name="T88" fmla="*/ 2147483647 w 772"/>
              <a:gd name="T89" fmla="*/ 2147483647 h 507"/>
              <a:gd name="T90" fmla="*/ 2147483647 w 772"/>
              <a:gd name="T91" fmla="*/ 2147483647 h 507"/>
              <a:gd name="T92" fmla="*/ 2147483647 w 772"/>
              <a:gd name="T93" fmla="*/ 2147483647 h 507"/>
              <a:gd name="T94" fmla="*/ 2147483647 w 772"/>
              <a:gd name="T95" fmla="*/ 2147483647 h 507"/>
              <a:gd name="T96" fmla="*/ 2147483647 w 772"/>
              <a:gd name="T97" fmla="*/ 2147483647 h 507"/>
              <a:gd name="T98" fmla="*/ 2147483647 w 772"/>
              <a:gd name="T99" fmla="*/ 2147483647 h 507"/>
              <a:gd name="T100" fmla="*/ 2147483647 w 772"/>
              <a:gd name="T101" fmla="*/ 2147483647 h 507"/>
              <a:gd name="T102" fmla="*/ 2147483647 w 772"/>
              <a:gd name="T103" fmla="*/ 2147483647 h 507"/>
              <a:gd name="T104" fmla="*/ 2147483647 w 772"/>
              <a:gd name="T105" fmla="*/ 2147483647 h 507"/>
              <a:gd name="T106" fmla="*/ 2147483647 w 772"/>
              <a:gd name="T107" fmla="*/ 2147483647 h 507"/>
              <a:gd name="T108" fmla="*/ 2147483647 w 772"/>
              <a:gd name="T109" fmla="*/ 2147483647 h 507"/>
              <a:gd name="T110" fmla="*/ 2147483647 w 772"/>
              <a:gd name="T111" fmla="*/ 2147483647 h 507"/>
              <a:gd name="T112" fmla="*/ 2147483647 w 772"/>
              <a:gd name="T113" fmla="*/ 2147483647 h 507"/>
              <a:gd name="T114" fmla="*/ 2147483647 w 772"/>
              <a:gd name="T115" fmla="*/ 2147483647 h 50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72" h="507">
                <a:moveTo>
                  <a:pt x="181" y="196"/>
                </a:moveTo>
                <a:cubicBezTo>
                  <a:pt x="235" y="196"/>
                  <a:pt x="279" y="152"/>
                  <a:pt x="279" y="98"/>
                </a:cubicBezTo>
                <a:cubicBezTo>
                  <a:pt x="279" y="44"/>
                  <a:pt x="235" y="0"/>
                  <a:pt x="181" y="0"/>
                </a:cubicBezTo>
                <a:cubicBezTo>
                  <a:pt x="127" y="0"/>
                  <a:pt x="84" y="44"/>
                  <a:pt x="84" y="98"/>
                </a:cubicBezTo>
                <a:cubicBezTo>
                  <a:pt x="84" y="152"/>
                  <a:pt x="127" y="196"/>
                  <a:pt x="181" y="196"/>
                </a:cubicBezTo>
                <a:close/>
                <a:moveTo>
                  <a:pt x="275" y="387"/>
                </a:moveTo>
                <a:cubicBezTo>
                  <a:pt x="295" y="388"/>
                  <a:pt x="295" y="388"/>
                  <a:pt x="295" y="388"/>
                </a:cubicBezTo>
                <a:cubicBezTo>
                  <a:pt x="303" y="389"/>
                  <a:pt x="303" y="389"/>
                  <a:pt x="303" y="389"/>
                </a:cubicBezTo>
                <a:cubicBezTo>
                  <a:pt x="310" y="390"/>
                  <a:pt x="310" y="390"/>
                  <a:pt x="310" y="390"/>
                </a:cubicBezTo>
                <a:cubicBezTo>
                  <a:pt x="388" y="397"/>
                  <a:pt x="388" y="397"/>
                  <a:pt x="388" y="397"/>
                </a:cubicBezTo>
                <a:cubicBezTo>
                  <a:pt x="388" y="397"/>
                  <a:pt x="388" y="397"/>
                  <a:pt x="388" y="397"/>
                </a:cubicBezTo>
                <a:cubicBezTo>
                  <a:pt x="389" y="393"/>
                  <a:pt x="389" y="390"/>
                  <a:pt x="389" y="387"/>
                </a:cubicBezTo>
                <a:cubicBezTo>
                  <a:pt x="389" y="385"/>
                  <a:pt x="389" y="384"/>
                  <a:pt x="388" y="382"/>
                </a:cubicBezTo>
                <a:cubicBezTo>
                  <a:pt x="387" y="375"/>
                  <a:pt x="383" y="369"/>
                  <a:pt x="379" y="364"/>
                </a:cubicBezTo>
                <a:cubicBezTo>
                  <a:pt x="379" y="364"/>
                  <a:pt x="379" y="364"/>
                  <a:pt x="379" y="364"/>
                </a:cubicBezTo>
                <a:cubicBezTo>
                  <a:pt x="374" y="359"/>
                  <a:pt x="368" y="355"/>
                  <a:pt x="361" y="353"/>
                </a:cubicBezTo>
                <a:cubicBezTo>
                  <a:pt x="358" y="352"/>
                  <a:pt x="354" y="351"/>
                  <a:pt x="350" y="351"/>
                </a:cubicBezTo>
                <a:cubicBezTo>
                  <a:pt x="350" y="351"/>
                  <a:pt x="350" y="351"/>
                  <a:pt x="350" y="351"/>
                </a:cubicBezTo>
                <a:cubicBezTo>
                  <a:pt x="303" y="351"/>
                  <a:pt x="303" y="351"/>
                  <a:pt x="303" y="351"/>
                </a:cubicBezTo>
                <a:cubicBezTo>
                  <a:pt x="295" y="351"/>
                  <a:pt x="295" y="351"/>
                  <a:pt x="295" y="351"/>
                </a:cubicBezTo>
                <a:cubicBezTo>
                  <a:pt x="256" y="351"/>
                  <a:pt x="256" y="351"/>
                  <a:pt x="256" y="351"/>
                </a:cubicBezTo>
                <a:lnTo>
                  <a:pt x="275" y="387"/>
                </a:lnTo>
                <a:close/>
                <a:moveTo>
                  <a:pt x="421" y="419"/>
                </a:moveTo>
                <a:cubicBezTo>
                  <a:pt x="418" y="419"/>
                  <a:pt x="416" y="418"/>
                  <a:pt x="413" y="418"/>
                </a:cubicBezTo>
                <a:cubicBezTo>
                  <a:pt x="403" y="417"/>
                  <a:pt x="403" y="417"/>
                  <a:pt x="403" y="417"/>
                </a:cubicBezTo>
                <a:cubicBezTo>
                  <a:pt x="400" y="417"/>
                  <a:pt x="400" y="417"/>
                  <a:pt x="400" y="417"/>
                </a:cubicBezTo>
                <a:cubicBezTo>
                  <a:pt x="389" y="416"/>
                  <a:pt x="389" y="416"/>
                  <a:pt x="389" y="416"/>
                </a:cubicBezTo>
                <a:cubicBezTo>
                  <a:pt x="377" y="415"/>
                  <a:pt x="377" y="415"/>
                  <a:pt x="377" y="415"/>
                </a:cubicBezTo>
                <a:cubicBezTo>
                  <a:pt x="322" y="410"/>
                  <a:pt x="322" y="410"/>
                  <a:pt x="322" y="410"/>
                </a:cubicBezTo>
                <a:cubicBezTo>
                  <a:pt x="315" y="409"/>
                  <a:pt x="315" y="409"/>
                  <a:pt x="315" y="409"/>
                </a:cubicBezTo>
                <a:cubicBezTo>
                  <a:pt x="307" y="408"/>
                  <a:pt x="307" y="408"/>
                  <a:pt x="307" y="408"/>
                </a:cubicBezTo>
                <a:cubicBezTo>
                  <a:pt x="263" y="404"/>
                  <a:pt x="263" y="404"/>
                  <a:pt x="263" y="404"/>
                </a:cubicBezTo>
                <a:cubicBezTo>
                  <a:pt x="235" y="351"/>
                  <a:pt x="235" y="351"/>
                  <a:pt x="235" y="351"/>
                </a:cubicBezTo>
                <a:cubicBezTo>
                  <a:pt x="226" y="333"/>
                  <a:pt x="226" y="333"/>
                  <a:pt x="226" y="333"/>
                </a:cubicBezTo>
                <a:cubicBezTo>
                  <a:pt x="220" y="323"/>
                  <a:pt x="220" y="323"/>
                  <a:pt x="220" y="323"/>
                </a:cubicBezTo>
                <a:cubicBezTo>
                  <a:pt x="191" y="264"/>
                  <a:pt x="162" y="212"/>
                  <a:pt x="101" y="212"/>
                </a:cubicBezTo>
                <a:cubicBezTo>
                  <a:pt x="54" y="212"/>
                  <a:pt x="18" y="250"/>
                  <a:pt x="12" y="311"/>
                </a:cubicBezTo>
                <a:cubicBezTo>
                  <a:pt x="1" y="474"/>
                  <a:pt x="1" y="474"/>
                  <a:pt x="1" y="474"/>
                </a:cubicBezTo>
                <a:cubicBezTo>
                  <a:pt x="0" y="493"/>
                  <a:pt x="14" y="507"/>
                  <a:pt x="32" y="507"/>
                </a:cubicBezTo>
                <a:cubicBezTo>
                  <a:pt x="181" y="507"/>
                  <a:pt x="181" y="507"/>
                  <a:pt x="181" y="507"/>
                </a:cubicBezTo>
                <a:cubicBezTo>
                  <a:pt x="162" y="455"/>
                  <a:pt x="162" y="455"/>
                  <a:pt x="162" y="455"/>
                </a:cubicBezTo>
                <a:cubicBezTo>
                  <a:pt x="158" y="444"/>
                  <a:pt x="158" y="444"/>
                  <a:pt x="158" y="444"/>
                </a:cubicBezTo>
                <a:cubicBezTo>
                  <a:pt x="153" y="432"/>
                  <a:pt x="153" y="432"/>
                  <a:pt x="153" y="432"/>
                </a:cubicBezTo>
                <a:cubicBezTo>
                  <a:pt x="127" y="361"/>
                  <a:pt x="127" y="361"/>
                  <a:pt x="127" y="361"/>
                </a:cubicBezTo>
                <a:cubicBezTo>
                  <a:pt x="166" y="437"/>
                  <a:pt x="166" y="437"/>
                  <a:pt x="166" y="437"/>
                </a:cubicBezTo>
                <a:cubicBezTo>
                  <a:pt x="171" y="447"/>
                  <a:pt x="171" y="447"/>
                  <a:pt x="171" y="447"/>
                </a:cubicBezTo>
                <a:cubicBezTo>
                  <a:pt x="176" y="457"/>
                  <a:pt x="176" y="457"/>
                  <a:pt x="176" y="457"/>
                </a:cubicBezTo>
                <a:cubicBezTo>
                  <a:pt x="186" y="476"/>
                  <a:pt x="186" y="476"/>
                  <a:pt x="186" y="476"/>
                </a:cubicBezTo>
                <a:cubicBezTo>
                  <a:pt x="195" y="495"/>
                  <a:pt x="215" y="507"/>
                  <a:pt x="236" y="507"/>
                </a:cubicBezTo>
                <a:cubicBezTo>
                  <a:pt x="413" y="507"/>
                  <a:pt x="413" y="507"/>
                  <a:pt x="413" y="507"/>
                </a:cubicBezTo>
                <a:cubicBezTo>
                  <a:pt x="414" y="507"/>
                  <a:pt x="415" y="507"/>
                  <a:pt x="416" y="507"/>
                </a:cubicBezTo>
                <a:cubicBezTo>
                  <a:pt x="438" y="506"/>
                  <a:pt x="454" y="492"/>
                  <a:pt x="457" y="473"/>
                </a:cubicBezTo>
                <a:cubicBezTo>
                  <a:pt x="457" y="471"/>
                  <a:pt x="458" y="469"/>
                  <a:pt x="458" y="467"/>
                </a:cubicBezTo>
                <a:cubicBezTo>
                  <a:pt x="458" y="467"/>
                  <a:pt x="458" y="466"/>
                  <a:pt x="458" y="466"/>
                </a:cubicBezTo>
                <a:cubicBezTo>
                  <a:pt x="458" y="444"/>
                  <a:pt x="442" y="425"/>
                  <a:pt x="421" y="419"/>
                </a:cubicBezTo>
                <a:close/>
                <a:moveTo>
                  <a:pt x="757" y="223"/>
                </a:moveTo>
                <a:cubicBezTo>
                  <a:pt x="756" y="223"/>
                  <a:pt x="756" y="223"/>
                  <a:pt x="756" y="223"/>
                </a:cubicBezTo>
                <a:cubicBezTo>
                  <a:pt x="756" y="223"/>
                  <a:pt x="756" y="223"/>
                  <a:pt x="756" y="223"/>
                </a:cubicBezTo>
                <a:cubicBezTo>
                  <a:pt x="595" y="154"/>
                  <a:pt x="595" y="154"/>
                  <a:pt x="595" y="154"/>
                </a:cubicBezTo>
                <a:cubicBezTo>
                  <a:pt x="594" y="154"/>
                  <a:pt x="594" y="154"/>
                  <a:pt x="594" y="154"/>
                </a:cubicBezTo>
                <a:cubicBezTo>
                  <a:pt x="593" y="153"/>
                  <a:pt x="592" y="152"/>
                  <a:pt x="590" y="152"/>
                </a:cubicBezTo>
                <a:cubicBezTo>
                  <a:pt x="589" y="152"/>
                  <a:pt x="588" y="152"/>
                  <a:pt x="586" y="152"/>
                </a:cubicBezTo>
                <a:cubicBezTo>
                  <a:pt x="581" y="152"/>
                  <a:pt x="576" y="154"/>
                  <a:pt x="574" y="158"/>
                </a:cubicBezTo>
                <a:cubicBezTo>
                  <a:pt x="496" y="346"/>
                  <a:pt x="496" y="346"/>
                  <a:pt x="496" y="346"/>
                </a:cubicBezTo>
                <a:cubicBezTo>
                  <a:pt x="495" y="348"/>
                  <a:pt x="495" y="352"/>
                  <a:pt x="498" y="354"/>
                </a:cubicBezTo>
                <a:cubicBezTo>
                  <a:pt x="498" y="354"/>
                  <a:pt x="498" y="354"/>
                  <a:pt x="498" y="354"/>
                </a:cubicBezTo>
                <a:cubicBezTo>
                  <a:pt x="630" y="471"/>
                  <a:pt x="630" y="471"/>
                  <a:pt x="630" y="471"/>
                </a:cubicBezTo>
                <a:cubicBezTo>
                  <a:pt x="630" y="471"/>
                  <a:pt x="630" y="471"/>
                  <a:pt x="630" y="471"/>
                </a:cubicBezTo>
                <a:cubicBezTo>
                  <a:pt x="630" y="471"/>
                  <a:pt x="630" y="471"/>
                  <a:pt x="630" y="471"/>
                </a:cubicBezTo>
                <a:cubicBezTo>
                  <a:pt x="632" y="472"/>
                  <a:pt x="632" y="472"/>
                  <a:pt x="632" y="472"/>
                </a:cubicBezTo>
                <a:cubicBezTo>
                  <a:pt x="633" y="474"/>
                  <a:pt x="636" y="475"/>
                  <a:pt x="639" y="476"/>
                </a:cubicBezTo>
                <a:cubicBezTo>
                  <a:pt x="640" y="476"/>
                  <a:pt x="640" y="476"/>
                  <a:pt x="641" y="476"/>
                </a:cubicBezTo>
                <a:cubicBezTo>
                  <a:pt x="643" y="476"/>
                  <a:pt x="645" y="477"/>
                  <a:pt x="648" y="477"/>
                </a:cubicBezTo>
                <a:cubicBezTo>
                  <a:pt x="656" y="477"/>
                  <a:pt x="664" y="473"/>
                  <a:pt x="668" y="465"/>
                </a:cubicBezTo>
                <a:cubicBezTo>
                  <a:pt x="673" y="456"/>
                  <a:pt x="754" y="277"/>
                  <a:pt x="762" y="256"/>
                </a:cubicBezTo>
                <a:cubicBezTo>
                  <a:pt x="772" y="229"/>
                  <a:pt x="757" y="223"/>
                  <a:pt x="757" y="223"/>
                </a:cubicBezTo>
                <a:close/>
                <a:moveTo>
                  <a:pt x="636" y="442"/>
                </a:moveTo>
                <a:cubicBezTo>
                  <a:pt x="516" y="347"/>
                  <a:pt x="516" y="347"/>
                  <a:pt x="516" y="347"/>
                </a:cubicBezTo>
                <a:cubicBezTo>
                  <a:pt x="587" y="174"/>
                  <a:pt x="587" y="174"/>
                  <a:pt x="587" y="174"/>
                </a:cubicBezTo>
                <a:cubicBezTo>
                  <a:pt x="728" y="235"/>
                  <a:pt x="728" y="235"/>
                  <a:pt x="728" y="235"/>
                </a:cubicBezTo>
                <a:lnTo>
                  <a:pt x="636" y="442"/>
                </a:lnTo>
                <a:close/>
                <a:moveTo>
                  <a:pt x="498" y="361"/>
                </a:moveTo>
                <a:cubicBezTo>
                  <a:pt x="493" y="357"/>
                  <a:pt x="483" y="353"/>
                  <a:pt x="475" y="353"/>
                </a:cubicBezTo>
                <a:cubicBezTo>
                  <a:pt x="394" y="353"/>
                  <a:pt x="394" y="353"/>
                  <a:pt x="394" y="353"/>
                </a:cubicBezTo>
                <a:cubicBezTo>
                  <a:pt x="397" y="356"/>
                  <a:pt x="399" y="360"/>
                  <a:pt x="401" y="364"/>
                </a:cubicBezTo>
                <a:cubicBezTo>
                  <a:pt x="410" y="364"/>
                  <a:pt x="410" y="364"/>
                  <a:pt x="410" y="364"/>
                </a:cubicBezTo>
                <a:cubicBezTo>
                  <a:pt x="416" y="371"/>
                  <a:pt x="416" y="371"/>
                  <a:pt x="416" y="371"/>
                </a:cubicBezTo>
                <a:cubicBezTo>
                  <a:pt x="405" y="371"/>
                  <a:pt x="405" y="371"/>
                  <a:pt x="405" y="371"/>
                </a:cubicBezTo>
                <a:cubicBezTo>
                  <a:pt x="406" y="376"/>
                  <a:pt x="407" y="380"/>
                  <a:pt x="408" y="385"/>
                </a:cubicBezTo>
                <a:cubicBezTo>
                  <a:pt x="408" y="390"/>
                  <a:pt x="408" y="394"/>
                  <a:pt x="407" y="399"/>
                </a:cubicBezTo>
                <a:cubicBezTo>
                  <a:pt x="415" y="399"/>
                  <a:pt x="415" y="399"/>
                  <a:pt x="415" y="399"/>
                </a:cubicBezTo>
                <a:cubicBezTo>
                  <a:pt x="420" y="400"/>
                  <a:pt x="424" y="401"/>
                  <a:pt x="429" y="402"/>
                </a:cubicBezTo>
                <a:cubicBezTo>
                  <a:pt x="441" y="402"/>
                  <a:pt x="441" y="402"/>
                  <a:pt x="441" y="402"/>
                </a:cubicBezTo>
                <a:cubicBezTo>
                  <a:pt x="448" y="411"/>
                  <a:pt x="448" y="411"/>
                  <a:pt x="448" y="411"/>
                </a:cubicBezTo>
                <a:cubicBezTo>
                  <a:pt x="447" y="411"/>
                  <a:pt x="447" y="411"/>
                  <a:pt x="447" y="411"/>
                </a:cubicBezTo>
                <a:cubicBezTo>
                  <a:pt x="458" y="419"/>
                  <a:pt x="467" y="429"/>
                  <a:pt x="472" y="442"/>
                </a:cubicBezTo>
                <a:cubicBezTo>
                  <a:pt x="473" y="442"/>
                  <a:pt x="473" y="442"/>
                  <a:pt x="473" y="442"/>
                </a:cubicBezTo>
                <a:cubicBezTo>
                  <a:pt x="480" y="451"/>
                  <a:pt x="480" y="451"/>
                  <a:pt x="480" y="451"/>
                </a:cubicBezTo>
                <a:cubicBezTo>
                  <a:pt x="475" y="451"/>
                  <a:pt x="475" y="451"/>
                  <a:pt x="475" y="451"/>
                </a:cubicBezTo>
                <a:cubicBezTo>
                  <a:pt x="475" y="454"/>
                  <a:pt x="476" y="458"/>
                  <a:pt x="476" y="462"/>
                </a:cubicBezTo>
                <a:cubicBezTo>
                  <a:pt x="490" y="462"/>
                  <a:pt x="490" y="462"/>
                  <a:pt x="490" y="462"/>
                </a:cubicBezTo>
                <a:cubicBezTo>
                  <a:pt x="498" y="473"/>
                  <a:pt x="498" y="473"/>
                  <a:pt x="498" y="473"/>
                </a:cubicBezTo>
                <a:cubicBezTo>
                  <a:pt x="480" y="473"/>
                  <a:pt x="480" y="473"/>
                  <a:pt x="480" y="473"/>
                </a:cubicBezTo>
                <a:cubicBezTo>
                  <a:pt x="476" y="468"/>
                  <a:pt x="476" y="468"/>
                  <a:pt x="476" y="468"/>
                </a:cubicBezTo>
                <a:cubicBezTo>
                  <a:pt x="476" y="483"/>
                  <a:pt x="470" y="497"/>
                  <a:pt x="460" y="507"/>
                </a:cubicBezTo>
                <a:cubicBezTo>
                  <a:pt x="609" y="507"/>
                  <a:pt x="609" y="507"/>
                  <a:pt x="609" y="507"/>
                </a:cubicBezTo>
                <a:cubicBezTo>
                  <a:pt x="616" y="507"/>
                  <a:pt x="623" y="502"/>
                  <a:pt x="623" y="497"/>
                </a:cubicBezTo>
                <a:cubicBezTo>
                  <a:pt x="623" y="491"/>
                  <a:pt x="623" y="491"/>
                  <a:pt x="623" y="491"/>
                </a:cubicBezTo>
                <a:cubicBezTo>
                  <a:pt x="623" y="486"/>
                  <a:pt x="619" y="477"/>
                  <a:pt x="614" y="473"/>
                </a:cubicBezTo>
                <a:lnTo>
                  <a:pt x="498" y="361"/>
                </a:lnTo>
                <a:close/>
                <a:moveTo>
                  <a:pt x="552" y="451"/>
                </a:moveTo>
                <a:cubicBezTo>
                  <a:pt x="534" y="451"/>
                  <a:pt x="534" y="451"/>
                  <a:pt x="534" y="451"/>
                </a:cubicBezTo>
                <a:cubicBezTo>
                  <a:pt x="527" y="442"/>
                  <a:pt x="527" y="442"/>
                  <a:pt x="527" y="442"/>
                </a:cubicBezTo>
                <a:cubicBezTo>
                  <a:pt x="544" y="442"/>
                  <a:pt x="544" y="442"/>
                  <a:pt x="544" y="442"/>
                </a:cubicBezTo>
                <a:lnTo>
                  <a:pt x="552" y="451"/>
                </a:lnTo>
                <a:close/>
                <a:moveTo>
                  <a:pt x="534" y="431"/>
                </a:moveTo>
                <a:cubicBezTo>
                  <a:pt x="517" y="431"/>
                  <a:pt x="517" y="431"/>
                  <a:pt x="517" y="431"/>
                </a:cubicBezTo>
                <a:cubicBezTo>
                  <a:pt x="510" y="422"/>
                  <a:pt x="510" y="422"/>
                  <a:pt x="510" y="422"/>
                </a:cubicBezTo>
                <a:cubicBezTo>
                  <a:pt x="526" y="422"/>
                  <a:pt x="526" y="422"/>
                  <a:pt x="526" y="422"/>
                </a:cubicBezTo>
                <a:lnTo>
                  <a:pt x="534" y="431"/>
                </a:lnTo>
                <a:close/>
                <a:moveTo>
                  <a:pt x="508" y="402"/>
                </a:moveTo>
                <a:cubicBezTo>
                  <a:pt x="516" y="411"/>
                  <a:pt x="516" y="411"/>
                  <a:pt x="516" y="411"/>
                </a:cubicBezTo>
                <a:cubicBezTo>
                  <a:pt x="500" y="411"/>
                  <a:pt x="500" y="411"/>
                  <a:pt x="500" y="411"/>
                </a:cubicBezTo>
                <a:cubicBezTo>
                  <a:pt x="493" y="402"/>
                  <a:pt x="493" y="402"/>
                  <a:pt x="493" y="402"/>
                </a:cubicBezTo>
                <a:lnTo>
                  <a:pt x="508" y="402"/>
                </a:lnTo>
                <a:close/>
                <a:moveTo>
                  <a:pt x="498" y="391"/>
                </a:moveTo>
                <a:cubicBezTo>
                  <a:pt x="483" y="391"/>
                  <a:pt x="483" y="391"/>
                  <a:pt x="483" y="391"/>
                </a:cubicBezTo>
                <a:cubicBezTo>
                  <a:pt x="475" y="382"/>
                  <a:pt x="475" y="382"/>
                  <a:pt x="475" y="382"/>
                </a:cubicBezTo>
                <a:cubicBezTo>
                  <a:pt x="489" y="382"/>
                  <a:pt x="489" y="382"/>
                  <a:pt x="489" y="382"/>
                </a:cubicBezTo>
                <a:lnTo>
                  <a:pt x="498" y="391"/>
                </a:lnTo>
                <a:close/>
                <a:moveTo>
                  <a:pt x="473" y="364"/>
                </a:moveTo>
                <a:cubicBezTo>
                  <a:pt x="480" y="371"/>
                  <a:pt x="480" y="371"/>
                  <a:pt x="480" y="371"/>
                </a:cubicBezTo>
                <a:cubicBezTo>
                  <a:pt x="466" y="371"/>
                  <a:pt x="466" y="371"/>
                  <a:pt x="466" y="371"/>
                </a:cubicBezTo>
                <a:cubicBezTo>
                  <a:pt x="460" y="364"/>
                  <a:pt x="460" y="364"/>
                  <a:pt x="460" y="364"/>
                </a:cubicBezTo>
                <a:lnTo>
                  <a:pt x="473" y="364"/>
                </a:lnTo>
                <a:close/>
                <a:moveTo>
                  <a:pt x="417" y="391"/>
                </a:moveTo>
                <a:cubicBezTo>
                  <a:pt x="410" y="382"/>
                  <a:pt x="410" y="382"/>
                  <a:pt x="410" y="382"/>
                </a:cubicBezTo>
                <a:cubicBezTo>
                  <a:pt x="425" y="382"/>
                  <a:pt x="425" y="382"/>
                  <a:pt x="425" y="382"/>
                </a:cubicBezTo>
                <a:cubicBezTo>
                  <a:pt x="432" y="391"/>
                  <a:pt x="432" y="391"/>
                  <a:pt x="432" y="391"/>
                </a:cubicBezTo>
                <a:lnTo>
                  <a:pt x="417" y="391"/>
                </a:lnTo>
                <a:close/>
                <a:moveTo>
                  <a:pt x="434" y="371"/>
                </a:moveTo>
                <a:cubicBezTo>
                  <a:pt x="428" y="364"/>
                  <a:pt x="428" y="364"/>
                  <a:pt x="428" y="364"/>
                </a:cubicBezTo>
                <a:cubicBezTo>
                  <a:pt x="441" y="364"/>
                  <a:pt x="441" y="364"/>
                  <a:pt x="441" y="364"/>
                </a:cubicBezTo>
                <a:cubicBezTo>
                  <a:pt x="448" y="371"/>
                  <a:pt x="448" y="371"/>
                  <a:pt x="448" y="371"/>
                </a:cubicBezTo>
                <a:lnTo>
                  <a:pt x="434" y="371"/>
                </a:lnTo>
                <a:close/>
                <a:moveTo>
                  <a:pt x="450" y="391"/>
                </a:moveTo>
                <a:cubicBezTo>
                  <a:pt x="443" y="382"/>
                  <a:pt x="443" y="382"/>
                  <a:pt x="443" y="382"/>
                </a:cubicBezTo>
                <a:cubicBezTo>
                  <a:pt x="457" y="382"/>
                  <a:pt x="457" y="382"/>
                  <a:pt x="457" y="382"/>
                </a:cubicBezTo>
                <a:cubicBezTo>
                  <a:pt x="465" y="391"/>
                  <a:pt x="465" y="391"/>
                  <a:pt x="465" y="391"/>
                </a:cubicBezTo>
                <a:lnTo>
                  <a:pt x="450" y="391"/>
                </a:lnTo>
                <a:close/>
                <a:moveTo>
                  <a:pt x="466" y="411"/>
                </a:moveTo>
                <a:cubicBezTo>
                  <a:pt x="459" y="402"/>
                  <a:pt x="459" y="402"/>
                  <a:pt x="459" y="402"/>
                </a:cubicBezTo>
                <a:cubicBezTo>
                  <a:pt x="474" y="402"/>
                  <a:pt x="474" y="402"/>
                  <a:pt x="474" y="402"/>
                </a:cubicBezTo>
                <a:cubicBezTo>
                  <a:pt x="482" y="411"/>
                  <a:pt x="482" y="411"/>
                  <a:pt x="482" y="411"/>
                </a:cubicBezTo>
                <a:lnTo>
                  <a:pt x="466" y="411"/>
                </a:lnTo>
                <a:close/>
                <a:moveTo>
                  <a:pt x="482" y="431"/>
                </a:moveTo>
                <a:cubicBezTo>
                  <a:pt x="475" y="422"/>
                  <a:pt x="475" y="422"/>
                  <a:pt x="475" y="422"/>
                </a:cubicBezTo>
                <a:cubicBezTo>
                  <a:pt x="491" y="422"/>
                  <a:pt x="491" y="422"/>
                  <a:pt x="491" y="422"/>
                </a:cubicBezTo>
                <a:cubicBezTo>
                  <a:pt x="499" y="431"/>
                  <a:pt x="499" y="431"/>
                  <a:pt x="499" y="431"/>
                </a:cubicBezTo>
                <a:lnTo>
                  <a:pt x="482" y="431"/>
                </a:lnTo>
                <a:close/>
                <a:moveTo>
                  <a:pt x="492" y="442"/>
                </a:moveTo>
                <a:cubicBezTo>
                  <a:pt x="508" y="442"/>
                  <a:pt x="508" y="442"/>
                  <a:pt x="508" y="442"/>
                </a:cubicBezTo>
                <a:cubicBezTo>
                  <a:pt x="516" y="451"/>
                  <a:pt x="516" y="451"/>
                  <a:pt x="516" y="451"/>
                </a:cubicBezTo>
                <a:cubicBezTo>
                  <a:pt x="499" y="451"/>
                  <a:pt x="499" y="451"/>
                  <a:pt x="499" y="451"/>
                </a:cubicBezTo>
                <a:lnTo>
                  <a:pt x="492" y="442"/>
                </a:lnTo>
                <a:close/>
                <a:moveTo>
                  <a:pt x="517" y="473"/>
                </a:moveTo>
                <a:cubicBezTo>
                  <a:pt x="508" y="462"/>
                  <a:pt x="508" y="462"/>
                  <a:pt x="508" y="462"/>
                </a:cubicBezTo>
                <a:cubicBezTo>
                  <a:pt x="526" y="462"/>
                  <a:pt x="526" y="462"/>
                  <a:pt x="526" y="462"/>
                </a:cubicBezTo>
                <a:cubicBezTo>
                  <a:pt x="535" y="473"/>
                  <a:pt x="535" y="473"/>
                  <a:pt x="535" y="473"/>
                </a:cubicBezTo>
                <a:lnTo>
                  <a:pt x="517" y="473"/>
                </a:lnTo>
                <a:close/>
                <a:moveTo>
                  <a:pt x="554" y="473"/>
                </a:moveTo>
                <a:cubicBezTo>
                  <a:pt x="544" y="462"/>
                  <a:pt x="544" y="462"/>
                  <a:pt x="544" y="462"/>
                </a:cubicBezTo>
                <a:cubicBezTo>
                  <a:pt x="562" y="462"/>
                  <a:pt x="562" y="462"/>
                  <a:pt x="562" y="462"/>
                </a:cubicBezTo>
                <a:cubicBezTo>
                  <a:pt x="572" y="473"/>
                  <a:pt x="572" y="473"/>
                  <a:pt x="572" y="473"/>
                </a:cubicBezTo>
                <a:lnTo>
                  <a:pt x="554" y="473"/>
                </a:lnTo>
                <a:close/>
              </a:path>
            </a:pathLst>
          </a:custGeom>
          <a:solidFill>
            <a:schemeClr val="bg1"/>
          </a:solidFill>
          <a:ln>
            <a:noFill/>
          </a:ln>
        </p:spPr>
        <p:txBody>
          <a:bodyPr/>
          <a:lstStyle/>
          <a:p>
            <a:endParaRPr lang="en-IE" dirty="0">
              <a:solidFill>
                <a:srgbClr val="000000"/>
              </a:solidFill>
            </a:endParaRPr>
          </a:p>
        </p:txBody>
      </p:sp>
    </p:spTree>
    <p:extLst>
      <p:ext uri="{BB962C8B-B14F-4D97-AF65-F5344CB8AC3E}">
        <p14:creationId xmlns:p14="http://schemas.microsoft.com/office/powerpoint/2010/main" val="2009696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11138" y="1295400"/>
            <a:ext cx="8763000" cy="1645920"/>
          </a:xfrm>
          <a:prstGeom prst="roundRect">
            <a:avLst/>
          </a:prstGeom>
          <a:noFill/>
          <a:ln>
            <a:solidFill>
              <a:srgbClr val="88AFCA"/>
            </a:solidFill>
          </a:ln>
          <a:effectLst>
            <a:outerShdw blurRad="50800" dist="38100" dir="8100000" algn="tr" rotWithShape="0">
              <a:prstClr val="black">
                <a:alpha val="40000"/>
              </a:prstClr>
            </a:outerShdw>
          </a:effectLst>
        </p:spPr>
        <p:txBody>
          <a:bodyPr wrap="square" rtlCol="0" anchor="ctr">
            <a:spAutoFit/>
          </a:bodyPr>
          <a:lstStyle/>
          <a:p>
            <a:pPr algn="r">
              <a:spcBef>
                <a:spcPct val="50000"/>
              </a:spcBef>
            </a:pPr>
            <a:endParaRPr lang="en-US" sz="2400" b="1" dirty="0">
              <a:solidFill>
                <a:schemeClr val="bg1"/>
              </a:solidFill>
            </a:endParaRPr>
          </a:p>
        </p:txBody>
      </p:sp>
      <p:sp>
        <p:nvSpPr>
          <p:cNvPr id="14" name="Oval 66"/>
          <p:cNvSpPr>
            <a:spLocks noChangeArrowheads="1"/>
          </p:cNvSpPr>
          <p:nvPr/>
        </p:nvSpPr>
        <p:spPr bwMode="auto">
          <a:xfrm>
            <a:off x="82906" y="1219200"/>
            <a:ext cx="663307" cy="656299"/>
          </a:xfrm>
          <a:prstGeom prst="ellipse">
            <a:avLst/>
          </a:prstGeom>
          <a:solidFill>
            <a:srgbClr val="057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 name="Rounded Rectangle 4"/>
          <p:cNvSpPr/>
          <p:nvPr/>
        </p:nvSpPr>
        <p:spPr bwMode="auto">
          <a:xfrm>
            <a:off x="211138" y="3200400"/>
            <a:ext cx="8763000" cy="3200400"/>
          </a:xfrm>
          <a:prstGeom prst="roundRect">
            <a:avLst/>
          </a:prstGeom>
          <a:noFill/>
          <a:ln>
            <a:solidFill>
              <a:srgbClr val="88AFCA"/>
            </a:solidFill>
          </a:ln>
          <a:effectLst>
            <a:outerShdw blurRad="50800" dist="38100" dir="8100000" algn="tr" rotWithShape="0">
              <a:prstClr val="black">
                <a:alpha val="40000"/>
              </a:prstClr>
            </a:outerShdw>
          </a:effectLst>
        </p:spPr>
        <p:txBody>
          <a:bodyPr wrap="square" rtlCol="0" anchor="ctr">
            <a:spAutoFit/>
          </a:bodyPr>
          <a:lstStyle/>
          <a:p>
            <a:pPr algn="r">
              <a:spcBef>
                <a:spcPct val="50000"/>
              </a:spcBef>
            </a:pPr>
            <a:endParaRPr lang="en-US" sz="2400" b="1" dirty="0">
              <a:solidFill>
                <a:schemeClr val="bg1"/>
              </a:solidFill>
            </a:endParaRPr>
          </a:p>
        </p:txBody>
      </p:sp>
      <p:sp>
        <p:nvSpPr>
          <p:cNvPr id="10" name="Oval 66"/>
          <p:cNvSpPr>
            <a:spLocks noChangeArrowheads="1"/>
          </p:cNvSpPr>
          <p:nvPr/>
        </p:nvSpPr>
        <p:spPr bwMode="auto">
          <a:xfrm>
            <a:off x="193015" y="3146627"/>
            <a:ext cx="663307" cy="656299"/>
          </a:xfrm>
          <a:prstGeom prst="ellipse">
            <a:avLst/>
          </a:prstGeom>
          <a:solidFill>
            <a:srgbClr val="057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 name="Title 1"/>
          <p:cNvSpPr>
            <a:spLocks noGrp="1"/>
          </p:cNvSpPr>
          <p:nvPr>
            <p:ph type="title"/>
          </p:nvPr>
        </p:nvSpPr>
        <p:spPr/>
        <p:txBody>
          <a:bodyPr/>
          <a:lstStyle/>
          <a:p>
            <a:pPr algn="r"/>
            <a:r>
              <a:rPr lang="en-US" dirty="0">
                <a:latin typeface="Calibri" panose="020F0502020204030204" pitchFamily="34" charset="0"/>
              </a:rPr>
              <a:t>Access USPS Sites</a:t>
            </a:r>
          </a:p>
        </p:txBody>
      </p:sp>
      <p:sp>
        <p:nvSpPr>
          <p:cNvPr id="3" name="Content Placeholder 2"/>
          <p:cNvSpPr>
            <a:spLocks noGrp="1"/>
          </p:cNvSpPr>
          <p:nvPr>
            <p:ph idx="1"/>
          </p:nvPr>
        </p:nvSpPr>
        <p:spPr>
          <a:xfrm>
            <a:off x="838200" y="1371600"/>
            <a:ext cx="8135938" cy="5334000"/>
          </a:xfrm>
        </p:spPr>
        <p:txBody>
          <a:bodyPr/>
          <a:lstStyle/>
          <a:p>
            <a:pPr marL="0" indent="0">
              <a:buClrTx/>
              <a:buNone/>
            </a:pPr>
            <a:r>
              <a:rPr lang="en-US" sz="1600" b="1" u="sng" dirty="0">
                <a:latin typeface="Calibri" panose="020F0502020204030204" pitchFamily="34" charset="0"/>
              </a:rPr>
              <a:t>Proxy Setting</a:t>
            </a:r>
            <a:r>
              <a:rPr lang="en-US" sz="1600" i="1" dirty="0">
                <a:latin typeface="Calibri" panose="020F0502020204030204" pitchFamily="34" charset="0"/>
              </a:rPr>
              <a:t>: Changing your Proxy Setting allows you to visit USPS sites from D Street</a:t>
            </a:r>
          </a:p>
          <a:p>
            <a:pPr marL="228600" indent="-228600">
              <a:buClrTx/>
              <a:buFont typeface="+mj-lt"/>
              <a:buAutoNum type="arabicPeriod"/>
            </a:pPr>
            <a:r>
              <a:rPr lang="en-US" sz="1600" dirty="0">
                <a:latin typeface="Calibri" panose="020F0502020204030204" pitchFamily="34" charset="0"/>
              </a:rPr>
              <a:t>Open Internet Explorer -&gt; Tools -&gt; Internet Options -&gt; Connections -&gt; LAN Settings</a:t>
            </a:r>
          </a:p>
          <a:p>
            <a:pPr marL="228600" indent="-228600">
              <a:buClrTx/>
              <a:buFont typeface="+mj-lt"/>
              <a:buAutoNum type="arabicPeriod"/>
            </a:pPr>
            <a:r>
              <a:rPr lang="en-US" sz="1600" dirty="0">
                <a:latin typeface="Calibri" panose="020F0502020204030204" pitchFamily="34" charset="0"/>
              </a:rPr>
              <a:t>Remove the current Accenture proxy path and paste this is in the box:</a:t>
            </a:r>
          </a:p>
          <a:p>
            <a:pPr marL="628650" lvl="1" indent="-228600">
              <a:buClrTx/>
              <a:buFont typeface="Courier New" panose="02070309020205020404" pitchFamily="49" charset="0"/>
              <a:buChar char="o"/>
            </a:pPr>
            <a:r>
              <a:rPr lang="en-US" sz="1600" dirty="0">
                <a:latin typeface="Calibri" panose="020F0502020204030204" pitchFamily="34" charset="0"/>
                <a:hlinkClick r:id="rId2"/>
              </a:rPr>
              <a:t>http://proxyserver/adcproxy.pac</a:t>
            </a:r>
            <a:endParaRPr lang="en-US" sz="1600" dirty="0">
              <a:latin typeface="Calibri" panose="020F0502020204030204" pitchFamily="34" charset="0"/>
            </a:endParaRPr>
          </a:p>
          <a:p>
            <a:pPr marL="400050" lvl="1" indent="0">
              <a:buClrTx/>
              <a:buNone/>
            </a:pPr>
            <a:endParaRPr lang="en-US" sz="1600" b="1" u="sng" dirty="0">
              <a:latin typeface="Calibri" panose="020F0502020204030204" pitchFamily="34" charset="0"/>
            </a:endParaRPr>
          </a:p>
          <a:p>
            <a:pPr marL="0" indent="0">
              <a:buNone/>
            </a:pPr>
            <a:endParaRPr lang="en-US" sz="800" b="1" u="sng" dirty="0">
              <a:latin typeface="Calibri" panose="020F0502020204030204" pitchFamily="34" charset="0"/>
            </a:endParaRPr>
          </a:p>
          <a:p>
            <a:pPr marL="0" indent="0">
              <a:buNone/>
            </a:pPr>
            <a:r>
              <a:rPr lang="en-US" sz="1600" b="1" u="sng" dirty="0">
                <a:latin typeface="Calibri" panose="020F0502020204030204" pitchFamily="34" charset="0"/>
              </a:rPr>
              <a:t>Obtain ACE ID</a:t>
            </a:r>
            <a:r>
              <a:rPr lang="en-US" sz="1600" i="1" dirty="0">
                <a:latin typeface="Calibri" panose="020F0502020204030204" pitchFamily="34" charset="0"/>
              </a:rPr>
              <a:t>: Your ACE ID allows you to log into USPS websites </a:t>
            </a:r>
          </a:p>
          <a:p>
            <a:pPr marL="0" indent="0">
              <a:buNone/>
            </a:pPr>
            <a:r>
              <a:rPr lang="en-US" sz="1600" dirty="0">
                <a:latin typeface="Calibri" panose="020F0502020204030204" pitchFamily="34" charset="0"/>
              </a:rPr>
              <a:t>After you obtain your security clearance, follow these steps:</a:t>
            </a:r>
          </a:p>
          <a:p>
            <a:pPr marL="228600" indent="-228600">
              <a:buClrTx/>
              <a:buFont typeface="+mj-lt"/>
              <a:buAutoNum type="arabicPeriod"/>
            </a:pPr>
            <a:r>
              <a:rPr lang="en-US" sz="1600" dirty="0">
                <a:latin typeface="Calibri" panose="020F0502020204030204" pitchFamily="34" charset="0"/>
              </a:rPr>
              <a:t>Advise your Accenture Manager that you have received your Clearance. </a:t>
            </a:r>
          </a:p>
          <a:p>
            <a:pPr marL="228600" indent="-228600">
              <a:buClrTx/>
              <a:buFont typeface="+mj-lt"/>
              <a:buAutoNum type="arabicPeriod"/>
            </a:pPr>
            <a:r>
              <a:rPr lang="en-US" sz="1600" dirty="0">
                <a:latin typeface="Calibri" panose="020F0502020204030204" pitchFamily="34" charset="0"/>
              </a:rPr>
              <a:t>Your Accenture Manager with a current Security Clearance must request an ACE ID for you so that you can access data on the USPS Network. </a:t>
            </a:r>
          </a:p>
          <a:p>
            <a:pPr marL="228600" indent="-228600">
              <a:buClrTx/>
              <a:buFont typeface="+mj-lt"/>
              <a:buAutoNum type="arabicPeriod"/>
            </a:pPr>
            <a:r>
              <a:rPr lang="en-US" sz="1600" dirty="0">
                <a:latin typeface="Calibri" panose="020F0502020204030204" pitchFamily="34" charset="0"/>
              </a:rPr>
              <a:t>Please work with your Accenture Manager to contact Jeanettte Cook and ensure you are in E-ACCESS with a EID and UID</a:t>
            </a:r>
          </a:p>
          <a:p>
            <a:pPr marL="228600" indent="-228600">
              <a:buClrTx/>
              <a:buFont typeface="+mj-lt"/>
              <a:buAutoNum type="arabicPeriod"/>
            </a:pPr>
            <a:r>
              <a:rPr lang="en-US" sz="1600" dirty="0">
                <a:latin typeface="Calibri" panose="020F0502020204030204" pitchFamily="34" charset="0"/>
              </a:rPr>
              <a:t>If you already have a USPS UID and can't login, call the USPS Help desk at 800-877-7435 to reset your password</a:t>
            </a:r>
          </a:p>
          <a:p>
            <a:pPr marL="228600" indent="-228600">
              <a:buClrTx/>
              <a:buFont typeface="+mj-lt"/>
              <a:buAutoNum type="arabicPeriod"/>
            </a:pPr>
            <a:endParaRPr lang="en-US" sz="1200" dirty="0">
              <a:latin typeface="Calibri" panose="020F0502020204030204" pitchFamily="34" charset="0"/>
            </a:endParaRPr>
          </a:p>
        </p:txBody>
      </p:sp>
      <p:grpSp>
        <p:nvGrpSpPr>
          <p:cNvPr id="6" name="Group 5"/>
          <p:cNvGrpSpPr/>
          <p:nvPr/>
        </p:nvGrpSpPr>
        <p:grpSpPr>
          <a:xfrm>
            <a:off x="341963" y="3200400"/>
            <a:ext cx="347289" cy="455137"/>
            <a:chOff x="431801" y="4117975"/>
            <a:chExt cx="561975" cy="725488"/>
          </a:xfrm>
          <a:solidFill>
            <a:schemeClr val="bg1"/>
          </a:solidFill>
        </p:grpSpPr>
        <p:sp>
          <p:nvSpPr>
            <p:cNvPr id="7"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 name="Freeform 8"/>
            <p:cNvSpPr>
              <a:spLocks noEditPoints="1"/>
            </p:cNvSpPr>
            <p:nvPr/>
          </p:nvSpPr>
          <p:spPr bwMode="auto">
            <a:xfrm>
              <a:off x="431801" y="411797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grpSp>
        <p:nvGrpSpPr>
          <p:cNvPr id="11" name="Group 10"/>
          <p:cNvGrpSpPr/>
          <p:nvPr/>
        </p:nvGrpSpPr>
        <p:grpSpPr bwMode="auto">
          <a:xfrm>
            <a:off x="193015" y="1371600"/>
            <a:ext cx="428833" cy="322729"/>
            <a:chOff x="3154363" y="2433638"/>
            <a:chExt cx="2835275" cy="1989137"/>
          </a:xfrm>
          <a:solidFill>
            <a:schemeClr val="bg1"/>
          </a:solidFill>
        </p:grpSpPr>
        <p:sp>
          <p:nvSpPr>
            <p:cNvPr id="12" name="Freeform 15"/>
            <p:cNvSpPr>
              <a:spLocks noEditPoints="1"/>
            </p:cNvSpPr>
            <p:nvPr/>
          </p:nvSpPr>
          <p:spPr bwMode="auto">
            <a:xfrm>
              <a:off x="3154363" y="4000500"/>
              <a:ext cx="2835275" cy="422275"/>
            </a:xfrm>
            <a:custGeom>
              <a:avLst/>
              <a:gdLst>
                <a:gd name="T0" fmla="*/ 738 w 753"/>
                <a:gd name="T1" fmla="*/ 39 h 112"/>
                <a:gd name="T2" fmla="*/ 663 w 753"/>
                <a:gd name="T3" fmla="*/ 6 h 112"/>
                <a:gd name="T4" fmla="*/ 632 w 753"/>
                <a:gd name="T5" fmla="*/ 0 h 112"/>
                <a:gd name="T6" fmla="*/ 120 w 753"/>
                <a:gd name="T7" fmla="*/ 0 h 112"/>
                <a:gd name="T8" fmla="*/ 89 w 753"/>
                <a:gd name="T9" fmla="*/ 6 h 112"/>
                <a:gd name="T10" fmla="*/ 14 w 753"/>
                <a:gd name="T11" fmla="*/ 39 h 112"/>
                <a:gd name="T12" fmla="*/ 0 w 753"/>
                <a:gd name="T13" fmla="*/ 62 h 112"/>
                <a:gd name="T14" fmla="*/ 0 w 753"/>
                <a:gd name="T15" fmla="*/ 96 h 112"/>
                <a:gd name="T16" fmla="*/ 16 w 753"/>
                <a:gd name="T17" fmla="*/ 112 h 112"/>
                <a:gd name="T18" fmla="*/ 736 w 753"/>
                <a:gd name="T19" fmla="*/ 112 h 112"/>
                <a:gd name="T20" fmla="*/ 753 w 753"/>
                <a:gd name="T21" fmla="*/ 96 h 112"/>
                <a:gd name="T22" fmla="*/ 753 w 753"/>
                <a:gd name="T23" fmla="*/ 62 h 112"/>
                <a:gd name="T24" fmla="*/ 738 w 753"/>
                <a:gd name="T25" fmla="*/ 39 h 112"/>
                <a:gd name="T26" fmla="*/ 517 w 753"/>
                <a:gd name="T27" fmla="*/ 87 h 112"/>
                <a:gd name="T28" fmla="*/ 236 w 753"/>
                <a:gd name="T29" fmla="*/ 87 h 112"/>
                <a:gd name="T30" fmla="*/ 227 w 753"/>
                <a:gd name="T31" fmla="*/ 79 h 112"/>
                <a:gd name="T32" fmla="*/ 236 w 753"/>
                <a:gd name="T33" fmla="*/ 70 h 112"/>
                <a:gd name="T34" fmla="*/ 517 w 753"/>
                <a:gd name="T35" fmla="*/ 70 h 112"/>
                <a:gd name="T36" fmla="*/ 525 w 753"/>
                <a:gd name="T37" fmla="*/ 79 h 112"/>
                <a:gd name="T38" fmla="*/ 517 w 753"/>
                <a:gd name="T39" fmla="*/ 8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3" h="112">
                  <a:moveTo>
                    <a:pt x="738" y="39"/>
                  </a:moveTo>
                  <a:cubicBezTo>
                    <a:pt x="663" y="6"/>
                    <a:pt x="663" y="6"/>
                    <a:pt x="663" y="6"/>
                  </a:cubicBezTo>
                  <a:cubicBezTo>
                    <a:pt x="655" y="3"/>
                    <a:pt x="641" y="0"/>
                    <a:pt x="632" y="0"/>
                  </a:cubicBezTo>
                  <a:cubicBezTo>
                    <a:pt x="120" y="0"/>
                    <a:pt x="120" y="0"/>
                    <a:pt x="120" y="0"/>
                  </a:cubicBezTo>
                  <a:cubicBezTo>
                    <a:pt x="111" y="0"/>
                    <a:pt x="97" y="3"/>
                    <a:pt x="89" y="6"/>
                  </a:cubicBezTo>
                  <a:cubicBezTo>
                    <a:pt x="14" y="39"/>
                    <a:pt x="14" y="39"/>
                    <a:pt x="14" y="39"/>
                  </a:cubicBezTo>
                  <a:cubicBezTo>
                    <a:pt x="6" y="43"/>
                    <a:pt x="0" y="53"/>
                    <a:pt x="0" y="62"/>
                  </a:cubicBezTo>
                  <a:cubicBezTo>
                    <a:pt x="0" y="96"/>
                    <a:pt x="0" y="96"/>
                    <a:pt x="0" y="96"/>
                  </a:cubicBezTo>
                  <a:cubicBezTo>
                    <a:pt x="0" y="105"/>
                    <a:pt x="7" y="112"/>
                    <a:pt x="16" y="112"/>
                  </a:cubicBezTo>
                  <a:cubicBezTo>
                    <a:pt x="736" y="112"/>
                    <a:pt x="736" y="112"/>
                    <a:pt x="736" y="112"/>
                  </a:cubicBezTo>
                  <a:cubicBezTo>
                    <a:pt x="745" y="112"/>
                    <a:pt x="753" y="105"/>
                    <a:pt x="753" y="96"/>
                  </a:cubicBezTo>
                  <a:cubicBezTo>
                    <a:pt x="753" y="62"/>
                    <a:pt x="753" y="62"/>
                    <a:pt x="753" y="62"/>
                  </a:cubicBezTo>
                  <a:cubicBezTo>
                    <a:pt x="753" y="53"/>
                    <a:pt x="746" y="43"/>
                    <a:pt x="738" y="39"/>
                  </a:cubicBezTo>
                  <a:close/>
                  <a:moveTo>
                    <a:pt x="517" y="87"/>
                  </a:moveTo>
                  <a:cubicBezTo>
                    <a:pt x="236" y="87"/>
                    <a:pt x="236" y="87"/>
                    <a:pt x="236" y="87"/>
                  </a:cubicBezTo>
                  <a:cubicBezTo>
                    <a:pt x="231" y="87"/>
                    <a:pt x="227" y="84"/>
                    <a:pt x="227" y="79"/>
                  </a:cubicBezTo>
                  <a:cubicBezTo>
                    <a:pt x="227" y="74"/>
                    <a:pt x="231" y="70"/>
                    <a:pt x="236" y="70"/>
                  </a:cubicBezTo>
                  <a:cubicBezTo>
                    <a:pt x="517" y="70"/>
                    <a:pt x="517" y="70"/>
                    <a:pt x="517" y="70"/>
                  </a:cubicBezTo>
                  <a:cubicBezTo>
                    <a:pt x="521" y="70"/>
                    <a:pt x="525" y="74"/>
                    <a:pt x="525" y="79"/>
                  </a:cubicBezTo>
                  <a:cubicBezTo>
                    <a:pt x="525" y="84"/>
                    <a:pt x="521" y="87"/>
                    <a:pt x="5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IE" dirty="0">
                <a:solidFill>
                  <a:srgbClr val="000000"/>
                </a:solidFill>
              </a:endParaRPr>
            </a:p>
          </p:txBody>
        </p:sp>
        <p:sp>
          <p:nvSpPr>
            <p:cNvPr id="13" name="Freeform 16"/>
            <p:cNvSpPr>
              <a:spLocks noEditPoints="1"/>
            </p:cNvSpPr>
            <p:nvPr/>
          </p:nvSpPr>
          <p:spPr bwMode="auto">
            <a:xfrm>
              <a:off x="3390901" y="2433638"/>
              <a:ext cx="2362200" cy="1509713"/>
            </a:xfrm>
            <a:custGeom>
              <a:avLst/>
              <a:gdLst>
                <a:gd name="T0" fmla="*/ 570 w 627"/>
                <a:gd name="T1" fmla="*/ 0 h 400"/>
                <a:gd name="T2" fmla="*/ 57 w 627"/>
                <a:gd name="T3" fmla="*/ 0 h 400"/>
                <a:gd name="T4" fmla="*/ 0 w 627"/>
                <a:gd name="T5" fmla="*/ 57 h 400"/>
                <a:gd name="T6" fmla="*/ 0 w 627"/>
                <a:gd name="T7" fmla="*/ 343 h 400"/>
                <a:gd name="T8" fmla="*/ 57 w 627"/>
                <a:gd name="T9" fmla="*/ 400 h 400"/>
                <a:gd name="T10" fmla="*/ 570 w 627"/>
                <a:gd name="T11" fmla="*/ 400 h 400"/>
                <a:gd name="T12" fmla="*/ 627 w 627"/>
                <a:gd name="T13" fmla="*/ 343 h 400"/>
                <a:gd name="T14" fmla="*/ 627 w 627"/>
                <a:gd name="T15" fmla="*/ 57 h 400"/>
                <a:gd name="T16" fmla="*/ 570 w 627"/>
                <a:gd name="T17" fmla="*/ 0 h 400"/>
                <a:gd name="T18" fmla="*/ 578 w 627"/>
                <a:gd name="T19" fmla="*/ 343 h 400"/>
                <a:gd name="T20" fmla="*/ 570 w 627"/>
                <a:gd name="T21" fmla="*/ 351 h 400"/>
                <a:gd name="T22" fmla="*/ 57 w 627"/>
                <a:gd name="T23" fmla="*/ 351 h 400"/>
                <a:gd name="T24" fmla="*/ 48 w 627"/>
                <a:gd name="T25" fmla="*/ 343 h 400"/>
                <a:gd name="T26" fmla="*/ 48 w 627"/>
                <a:gd name="T27" fmla="*/ 57 h 400"/>
                <a:gd name="T28" fmla="*/ 57 w 627"/>
                <a:gd name="T29" fmla="*/ 49 h 400"/>
                <a:gd name="T30" fmla="*/ 570 w 627"/>
                <a:gd name="T31" fmla="*/ 49 h 400"/>
                <a:gd name="T32" fmla="*/ 574 w 627"/>
                <a:gd name="T33" fmla="*/ 51 h 400"/>
                <a:gd name="T34" fmla="*/ 578 w 627"/>
                <a:gd name="T35" fmla="*/ 57 h 400"/>
                <a:gd name="T36" fmla="*/ 578 w 627"/>
                <a:gd name="T37" fmla="*/ 34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7" h="400">
                  <a:moveTo>
                    <a:pt x="570" y="0"/>
                  </a:moveTo>
                  <a:cubicBezTo>
                    <a:pt x="57" y="0"/>
                    <a:pt x="57" y="0"/>
                    <a:pt x="57" y="0"/>
                  </a:cubicBezTo>
                  <a:cubicBezTo>
                    <a:pt x="25" y="0"/>
                    <a:pt x="0" y="26"/>
                    <a:pt x="0" y="57"/>
                  </a:cubicBezTo>
                  <a:cubicBezTo>
                    <a:pt x="0" y="343"/>
                    <a:pt x="0" y="343"/>
                    <a:pt x="0" y="343"/>
                  </a:cubicBezTo>
                  <a:cubicBezTo>
                    <a:pt x="0" y="374"/>
                    <a:pt x="25" y="400"/>
                    <a:pt x="57" y="400"/>
                  </a:cubicBezTo>
                  <a:cubicBezTo>
                    <a:pt x="570" y="400"/>
                    <a:pt x="570" y="400"/>
                    <a:pt x="570" y="400"/>
                  </a:cubicBezTo>
                  <a:cubicBezTo>
                    <a:pt x="601" y="400"/>
                    <a:pt x="627" y="374"/>
                    <a:pt x="627" y="343"/>
                  </a:cubicBezTo>
                  <a:cubicBezTo>
                    <a:pt x="627" y="57"/>
                    <a:pt x="627" y="57"/>
                    <a:pt x="627" y="57"/>
                  </a:cubicBezTo>
                  <a:cubicBezTo>
                    <a:pt x="627" y="26"/>
                    <a:pt x="601" y="0"/>
                    <a:pt x="570" y="0"/>
                  </a:cubicBezTo>
                  <a:close/>
                  <a:moveTo>
                    <a:pt x="578" y="343"/>
                  </a:moveTo>
                  <a:cubicBezTo>
                    <a:pt x="578" y="347"/>
                    <a:pt x="574" y="351"/>
                    <a:pt x="570" y="351"/>
                  </a:cubicBezTo>
                  <a:cubicBezTo>
                    <a:pt x="57" y="351"/>
                    <a:pt x="57" y="351"/>
                    <a:pt x="57" y="351"/>
                  </a:cubicBezTo>
                  <a:cubicBezTo>
                    <a:pt x="52" y="351"/>
                    <a:pt x="48" y="347"/>
                    <a:pt x="48" y="343"/>
                  </a:cubicBezTo>
                  <a:cubicBezTo>
                    <a:pt x="48" y="57"/>
                    <a:pt x="48" y="57"/>
                    <a:pt x="48" y="57"/>
                  </a:cubicBezTo>
                  <a:cubicBezTo>
                    <a:pt x="48" y="53"/>
                    <a:pt x="52" y="49"/>
                    <a:pt x="57" y="49"/>
                  </a:cubicBezTo>
                  <a:cubicBezTo>
                    <a:pt x="570" y="49"/>
                    <a:pt x="570" y="49"/>
                    <a:pt x="570" y="49"/>
                  </a:cubicBezTo>
                  <a:cubicBezTo>
                    <a:pt x="571" y="49"/>
                    <a:pt x="573" y="50"/>
                    <a:pt x="574" y="51"/>
                  </a:cubicBezTo>
                  <a:cubicBezTo>
                    <a:pt x="576" y="52"/>
                    <a:pt x="578" y="55"/>
                    <a:pt x="578" y="57"/>
                  </a:cubicBezTo>
                  <a:lnTo>
                    <a:pt x="578"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IE" dirty="0">
                <a:solidFill>
                  <a:srgbClr val="000000"/>
                </a:solidFill>
              </a:endParaRPr>
            </a:p>
          </p:txBody>
        </p:sp>
      </p:grpSp>
    </p:spTree>
    <p:extLst>
      <p:ext uri="{BB962C8B-B14F-4D97-AF65-F5344CB8AC3E}">
        <p14:creationId xmlns:p14="http://schemas.microsoft.com/office/powerpoint/2010/main" val="133437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Calibri" panose="020F0502020204030204" pitchFamily="34" charset="0"/>
              </a:rPr>
              <a:t>Time</a:t>
            </a:r>
          </a:p>
        </p:txBody>
      </p:sp>
      <p:graphicFrame>
        <p:nvGraphicFramePr>
          <p:cNvPr id="4" name="Table 3"/>
          <p:cNvGraphicFramePr>
            <a:graphicFrameLocks noGrp="1"/>
          </p:cNvGraphicFramePr>
          <p:nvPr>
            <p:extLst>
              <p:ext uri="{D42A27DB-BD31-4B8C-83A1-F6EECF244321}">
                <p14:modId xmlns:p14="http://schemas.microsoft.com/office/powerpoint/2010/main" val="1479618041"/>
              </p:ext>
            </p:extLst>
          </p:nvPr>
        </p:nvGraphicFramePr>
        <p:xfrm>
          <a:off x="152400" y="1244660"/>
          <a:ext cx="8763000" cy="33730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507940">
                <a:tc>
                  <a:txBody>
                    <a:bodyPr/>
                    <a:lstStyle/>
                    <a:p>
                      <a:pPr algn="ctr"/>
                      <a:r>
                        <a:rPr lang="en-US" sz="1300" b="1" dirty="0">
                          <a:solidFill>
                            <a:schemeClr val="bg1"/>
                          </a:solidFill>
                          <a:latin typeface="Arial" panose="020B0604020202020204" pitchFamily="34" charset="0"/>
                          <a:cs typeface="Arial" panose="020B0604020202020204" pitchFamily="34" charset="0"/>
                        </a:rPr>
                        <a:t>System</a:t>
                      </a:r>
                    </a:p>
                  </a:txBody>
                  <a:tcPr>
                    <a:solidFill>
                      <a:srgbClr val="2D4E65"/>
                    </a:solidFill>
                  </a:tcPr>
                </a:tc>
                <a:tc>
                  <a:txBody>
                    <a:bodyPr/>
                    <a:lstStyle/>
                    <a:p>
                      <a:pPr algn="ctr"/>
                      <a:r>
                        <a:rPr lang="en-US" sz="1300" b="1" dirty="0">
                          <a:solidFill>
                            <a:schemeClr val="bg1"/>
                          </a:solidFill>
                          <a:latin typeface="Arial" panose="020B0604020202020204" pitchFamily="34" charset="0"/>
                          <a:cs typeface="Arial" panose="020B0604020202020204" pitchFamily="34" charset="0"/>
                        </a:rPr>
                        <a:t>Description</a:t>
                      </a:r>
                    </a:p>
                  </a:txBody>
                  <a:tcPr>
                    <a:solidFill>
                      <a:srgbClr val="2D4E65"/>
                    </a:solidFill>
                  </a:tcPr>
                </a:tc>
                <a:tc>
                  <a:txBody>
                    <a:bodyPr/>
                    <a:lstStyle/>
                    <a:p>
                      <a:pPr algn="ctr"/>
                      <a:r>
                        <a:rPr lang="en-US" sz="1300" b="1" dirty="0">
                          <a:solidFill>
                            <a:schemeClr val="bg1"/>
                          </a:solidFill>
                          <a:latin typeface="Arial" panose="020B0604020202020204" pitchFamily="34" charset="0"/>
                          <a:cs typeface="Arial" panose="020B0604020202020204" pitchFamily="34" charset="0"/>
                        </a:rPr>
                        <a:t>Login</a:t>
                      </a:r>
                    </a:p>
                  </a:txBody>
                  <a:tcPr>
                    <a:solidFill>
                      <a:srgbClr val="2D4E65"/>
                    </a:solidFill>
                  </a:tcPr>
                </a:tc>
                <a:tc>
                  <a:txBody>
                    <a:bodyPr/>
                    <a:lstStyle/>
                    <a:p>
                      <a:pPr algn="ctr"/>
                      <a:r>
                        <a:rPr lang="en-US" sz="1300" b="1" dirty="0">
                          <a:solidFill>
                            <a:schemeClr val="bg1"/>
                          </a:solidFill>
                          <a:latin typeface="Arial" panose="020B0604020202020204" pitchFamily="34" charset="0"/>
                          <a:cs typeface="Arial" panose="020B0604020202020204" pitchFamily="34" charset="0"/>
                        </a:rPr>
                        <a:t>When to Enter</a:t>
                      </a:r>
                    </a:p>
                  </a:txBody>
                  <a:tcPr>
                    <a:solidFill>
                      <a:srgbClr val="2D4E65"/>
                    </a:solidFill>
                  </a:tcPr>
                </a:tc>
                <a:tc>
                  <a:txBody>
                    <a:bodyPr/>
                    <a:lstStyle/>
                    <a:p>
                      <a:pPr algn="ctr"/>
                      <a:r>
                        <a:rPr lang="en-US" sz="1300" b="1" dirty="0">
                          <a:solidFill>
                            <a:schemeClr val="bg1"/>
                          </a:solidFill>
                          <a:latin typeface="Arial" panose="020B0604020202020204" pitchFamily="34" charset="0"/>
                          <a:cs typeface="Arial" panose="020B0604020202020204" pitchFamily="34" charset="0"/>
                        </a:rPr>
                        <a:t>Instructions</a:t>
                      </a:r>
                    </a:p>
                  </a:txBody>
                  <a:tcPr>
                    <a:solidFill>
                      <a:srgbClr val="2D4E65"/>
                    </a:solidFill>
                  </a:tcPr>
                </a:tc>
                <a:extLst>
                  <a:ext uri="{0D108BD9-81ED-4DB2-BD59-A6C34878D82A}">
                    <a16:rowId xmlns:a16="http://schemas.microsoft.com/office/drawing/2014/main" val="10000"/>
                  </a:ext>
                </a:extLst>
              </a:tr>
              <a:tr h="603250">
                <a:tc>
                  <a:txBody>
                    <a:bodyPr/>
                    <a:lstStyle/>
                    <a:p>
                      <a:r>
                        <a:rPr lang="en-US" sz="1300" dirty="0">
                          <a:latin typeface="Arial" panose="020B0604020202020204" pitchFamily="34" charset="0"/>
                          <a:cs typeface="Arial" panose="020B0604020202020204" pitchFamily="34" charset="0"/>
                          <a:hlinkClick r:id="rId2"/>
                        </a:rPr>
                        <a:t>T&amp;E</a:t>
                      </a:r>
                      <a:r>
                        <a:rPr lang="en-US" sz="1300" baseline="0" dirty="0">
                          <a:latin typeface="Arial" panose="020B0604020202020204" pitchFamily="34" charset="0"/>
                          <a:cs typeface="Arial" panose="020B0604020202020204" pitchFamily="34" charset="0"/>
                        </a:rPr>
                        <a:t> </a:t>
                      </a:r>
                    </a:p>
                    <a:p>
                      <a:r>
                        <a:rPr lang="en-US" sz="1300" baseline="0" dirty="0">
                          <a:latin typeface="Arial" panose="020B0604020202020204" pitchFamily="34" charset="0"/>
                          <a:cs typeface="Arial" panose="020B0604020202020204" pitchFamily="34" charset="0"/>
                        </a:rPr>
                        <a:t>Time &amp; Expense</a:t>
                      </a:r>
                      <a:endParaRPr lang="en-US" sz="1300" dirty="0">
                        <a:latin typeface="Arial" panose="020B0604020202020204" pitchFamily="34" charset="0"/>
                        <a:cs typeface="Arial" panose="020B060402020202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Daily time</a:t>
                      </a:r>
                      <a:r>
                        <a:rPr lang="en-US" sz="1300" baseline="0" dirty="0">
                          <a:latin typeface="Arial" panose="020B0604020202020204" pitchFamily="34" charset="0"/>
                          <a:cs typeface="Arial" panose="020B0604020202020204" pitchFamily="34" charset="0"/>
                        </a:rPr>
                        <a:t> reporting system </a:t>
                      </a:r>
                      <a:r>
                        <a:rPr lang="en-US" sz="1300" dirty="0">
                          <a:latin typeface="Arial" panose="020B0604020202020204" pitchFamily="34" charset="0"/>
                          <a:cs typeface="Arial" panose="020B0604020202020204" pitchFamily="34" charset="0"/>
                        </a:rPr>
                        <a:t>for</a:t>
                      </a:r>
                      <a:r>
                        <a:rPr lang="en-US" sz="1300" baseline="0" dirty="0">
                          <a:latin typeface="Arial" panose="020B0604020202020204" pitchFamily="34" charset="0"/>
                          <a:cs typeface="Arial" panose="020B0604020202020204" pitchFamily="34" charset="0"/>
                        </a:rPr>
                        <a:t> AFS resources</a:t>
                      </a: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300" dirty="0">
                        <a:latin typeface="Arial" panose="020B0604020202020204" pitchFamily="34" charset="0"/>
                        <a:cs typeface="Arial" panose="020B0604020202020204" pitchFamily="34" charset="0"/>
                      </a:endParaRPr>
                    </a:p>
                  </a:txBody>
                  <a:tcPr/>
                </a:tc>
                <a:tc>
                  <a:txBody>
                    <a:bodyPr/>
                    <a:lstStyle/>
                    <a:p>
                      <a:pPr algn="ctr"/>
                      <a:r>
                        <a:rPr lang="en-US" sz="1300" dirty="0">
                          <a:latin typeface="Arial" panose="020B0604020202020204" pitchFamily="34" charset="0"/>
                          <a:cs typeface="Arial" panose="020B0604020202020204" pitchFamily="34" charset="0"/>
                        </a:rPr>
                        <a:t>Enterprise ID</a:t>
                      </a:r>
                    </a:p>
                  </a:txBody>
                  <a:tcPr/>
                </a:tc>
                <a:tc>
                  <a:txBody>
                    <a:bodyPr/>
                    <a:lstStyle/>
                    <a:p>
                      <a:pPr algn="ctr"/>
                      <a:r>
                        <a:rPr lang="en-US" sz="1300" dirty="0">
                          <a:latin typeface="Arial" panose="020B0604020202020204" pitchFamily="34" charset="0"/>
                          <a:cs typeface="Arial" panose="020B0604020202020204" pitchFamily="34" charset="0"/>
                        </a:rPr>
                        <a:t>Daily</a:t>
                      </a:r>
                    </a:p>
                  </a:txBody>
                  <a:tcPr/>
                </a:tc>
                <a:tc>
                  <a:txBody>
                    <a:bodyPr/>
                    <a:lstStyle/>
                    <a:p>
                      <a:pPr marL="117475" indent="-117475" algn="l">
                        <a:buFont typeface="Arial" panose="020B0604020202020204" pitchFamily="34" charset="0"/>
                        <a:buChar char="•"/>
                      </a:pPr>
                      <a:r>
                        <a:rPr lang="en-US" sz="1300" dirty="0">
                          <a:latin typeface="Arial" panose="020B0604020202020204" pitchFamily="34" charset="0"/>
                          <a:cs typeface="Arial" panose="020B0604020202020204" pitchFamily="34" charset="0"/>
                          <a:hlinkClick r:id="rId3"/>
                        </a:rPr>
                        <a:t>T&amp;E Help</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9659458"/>
              </p:ext>
            </p:extLst>
          </p:nvPr>
        </p:nvGraphicFramePr>
        <p:xfrm>
          <a:off x="1447800" y="2148840"/>
          <a:ext cx="3505200" cy="237744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411480">
                <a:tc>
                  <a:txBody>
                    <a:bodyPr/>
                    <a:lstStyle/>
                    <a:p>
                      <a:r>
                        <a:rPr lang="en-US" sz="1200" b="1" dirty="0">
                          <a:solidFill>
                            <a:schemeClr val="bg1"/>
                          </a:solidFill>
                          <a:latin typeface="Arial" panose="020B0604020202020204" pitchFamily="34" charset="0"/>
                          <a:cs typeface="Arial" panose="020B0604020202020204" pitchFamily="34" charset="0"/>
                        </a:rPr>
                        <a:t>PayMod</a:t>
                      </a:r>
                      <a:r>
                        <a:rPr lang="en-US" sz="1200" b="1" baseline="0" dirty="0">
                          <a:solidFill>
                            <a:schemeClr val="bg1"/>
                          </a:solidFill>
                          <a:latin typeface="Arial" panose="020B0604020202020204" pitchFamily="34" charset="0"/>
                          <a:cs typeface="Arial" panose="020B0604020202020204" pitchFamily="34" charset="0"/>
                        </a:rPr>
                        <a:t> </a:t>
                      </a:r>
                    </a:p>
                    <a:p>
                      <a:r>
                        <a:rPr lang="en-US" sz="1200" b="1" dirty="0">
                          <a:solidFill>
                            <a:schemeClr val="bg1"/>
                          </a:solidFill>
                          <a:latin typeface="Arial" panose="020B0604020202020204" pitchFamily="34" charset="0"/>
                          <a:cs typeface="Arial" panose="020B0604020202020204" pitchFamily="34" charset="0"/>
                        </a:rPr>
                        <a:t>Charge Codes</a:t>
                      </a:r>
                    </a:p>
                  </a:txBody>
                  <a:tcPr>
                    <a:solidFill>
                      <a:srgbClr val="2D4E6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panose="020B0604020202020204" pitchFamily="34" charset="0"/>
                          <a:cs typeface="Arial" panose="020B0604020202020204" pitchFamily="34" charset="0"/>
                        </a:rPr>
                        <a:t>Description</a:t>
                      </a:r>
                    </a:p>
                  </a:txBody>
                  <a:tcPr>
                    <a:solidFill>
                      <a:srgbClr val="2D4E65"/>
                    </a:solidFill>
                  </a:tcPr>
                </a:tc>
                <a:extLst>
                  <a:ext uri="{0D108BD9-81ED-4DB2-BD59-A6C34878D82A}">
                    <a16:rowId xmlns:a16="http://schemas.microsoft.com/office/drawing/2014/main" val="10000"/>
                  </a:ext>
                </a:extLst>
              </a:tr>
              <a:tr h="411480">
                <a:tc>
                  <a:txBody>
                    <a:bodyPr/>
                    <a:lstStyle/>
                    <a:p>
                      <a:r>
                        <a:rPr lang="en-US" sz="1200" dirty="0">
                          <a:latin typeface="Arial" panose="020B0604020202020204" pitchFamily="34" charset="0"/>
                          <a:cs typeface="Arial" panose="020B0604020202020204" pitchFamily="34" charset="0"/>
                        </a:rPr>
                        <a:t>17715.0002.001.001</a:t>
                      </a:r>
                      <a:endParaRPr lang="en-US" sz="1200" b="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Allowable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 Time you bill to the client each day</a:t>
                      </a:r>
                      <a:endParaRPr lang="en-US" sz="12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1480">
                <a:tc>
                  <a:txBody>
                    <a:bodyPr/>
                    <a:lstStyle/>
                    <a:p>
                      <a:r>
                        <a:rPr lang="en-US" sz="1200" dirty="0">
                          <a:latin typeface="Arial" panose="020B0604020202020204" pitchFamily="34" charset="0"/>
                          <a:cs typeface="Arial" panose="020B0604020202020204" pitchFamily="34" charset="0"/>
                        </a:rPr>
                        <a:t>17715.0002.001.002</a:t>
                      </a:r>
                    </a:p>
                  </a:txBody>
                  <a:tcPr/>
                </a:tc>
                <a:tc>
                  <a:txBody>
                    <a:bodyPr/>
                    <a:lstStyle/>
                    <a:p>
                      <a:r>
                        <a:rPr lang="en-US" sz="1200" dirty="0">
                          <a:latin typeface="Arial" panose="020B0604020202020204" pitchFamily="34" charset="0"/>
                          <a:cs typeface="Arial" panose="020B0604020202020204" pitchFamily="34" charset="0"/>
                        </a:rPr>
                        <a:t>Non-Billable</a:t>
                      </a:r>
                    </a:p>
                    <a:p>
                      <a:r>
                        <a:rPr lang="en-US" sz="1200" dirty="0">
                          <a:latin typeface="Arial" panose="020B0604020202020204" pitchFamily="34" charset="0"/>
                          <a:cs typeface="Arial" panose="020B0604020202020204" pitchFamily="34" charset="0"/>
                        </a:rPr>
                        <a:t>-</a:t>
                      </a:r>
                      <a:r>
                        <a:rPr lang="en-US" sz="1200" baseline="0" dirty="0">
                          <a:latin typeface="Arial" panose="020B0604020202020204" pitchFamily="34" charset="0"/>
                          <a:cs typeface="Arial" panose="020B0604020202020204" pitchFamily="34" charset="0"/>
                        </a:rPr>
                        <a:t> T</a:t>
                      </a:r>
                      <a:r>
                        <a:rPr lang="en-US" sz="1200" dirty="0">
                          <a:latin typeface="Arial" panose="020B0604020202020204" pitchFamily="34" charset="0"/>
                          <a:cs typeface="Arial" panose="020B0604020202020204" pitchFamily="34" charset="0"/>
                        </a:rPr>
                        <a:t>eam lunch or</a:t>
                      </a:r>
                      <a:r>
                        <a:rPr lang="en-US" sz="1200" baseline="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commute expense</a:t>
                      </a:r>
                    </a:p>
                  </a:txBody>
                  <a:tcPr/>
                </a:tc>
                <a:extLst>
                  <a:ext uri="{0D108BD9-81ED-4DB2-BD59-A6C34878D82A}">
                    <a16:rowId xmlns:a16="http://schemas.microsoft.com/office/drawing/2014/main" val="10002"/>
                  </a:ext>
                </a:extLst>
              </a:tr>
              <a:tr h="320040">
                <a:tc>
                  <a:txBody>
                    <a:bodyPr/>
                    <a:lstStyle/>
                    <a:p>
                      <a:r>
                        <a:rPr lang="en-US" sz="1200" dirty="0">
                          <a:latin typeface="Arial" panose="020B0604020202020204" pitchFamily="34" charset="0"/>
                          <a:cs typeface="Arial" panose="020B0604020202020204" pitchFamily="34" charset="0"/>
                        </a:rPr>
                        <a:t>17715.0002.001.003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Unallowable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lcohol expense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dirty="0">
                          <a:latin typeface="Arial" panose="020B0604020202020204" pitchFamily="34" charset="0"/>
                          <a:cs typeface="Arial" panose="020B0604020202020204" pitchFamily="34" charset="0"/>
                        </a:rPr>
                        <a:t>Morale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9077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85800" y="1447800"/>
            <a:ext cx="7983538" cy="1828800"/>
          </a:xfrm>
          <a:prstGeom prst="roundRect">
            <a:avLst/>
          </a:prstGeom>
          <a:solidFill>
            <a:srgbClr val="88AFCA"/>
          </a:solidFill>
          <a:ln>
            <a:no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91" name="Oval 66"/>
          <p:cNvSpPr>
            <a:spLocks noChangeArrowheads="1"/>
          </p:cNvSpPr>
          <p:nvPr/>
        </p:nvSpPr>
        <p:spPr bwMode="auto">
          <a:xfrm>
            <a:off x="499754" y="1342592"/>
            <a:ext cx="663307" cy="656299"/>
          </a:xfrm>
          <a:prstGeom prst="ellipse">
            <a:avLst/>
          </a:prstGeom>
          <a:solidFill>
            <a:srgbClr val="057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 name="Rounded Rectangle 7"/>
          <p:cNvSpPr/>
          <p:nvPr/>
        </p:nvSpPr>
        <p:spPr bwMode="auto">
          <a:xfrm>
            <a:off x="685800" y="3657600"/>
            <a:ext cx="7983538" cy="1828800"/>
          </a:xfrm>
          <a:prstGeom prst="roundRect">
            <a:avLst/>
          </a:prstGeom>
          <a:solidFill>
            <a:srgbClr val="88AFCA"/>
          </a:solidFill>
          <a:ln>
            <a:no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81" name="Oval 66"/>
          <p:cNvSpPr>
            <a:spLocks noChangeArrowheads="1"/>
          </p:cNvSpPr>
          <p:nvPr/>
        </p:nvSpPr>
        <p:spPr bwMode="auto">
          <a:xfrm>
            <a:off x="403493" y="3581400"/>
            <a:ext cx="663307" cy="656299"/>
          </a:xfrm>
          <a:prstGeom prst="ellipse">
            <a:avLst/>
          </a:prstGeom>
          <a:solidFill>
            <a:srgbClr val="057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 name="Title 1"/>
          <p:cNvSpPr>
            <a:spLocks noGrp="1"/>
          </p:cNvSpPr>
          <p:nvPr>
            <p:ph type="title"/>
          </p:nvPr>
        </p:nvSpPr>
        <p:spPr/>
        <p:txBody>
          <a:bodyPr/>
          <a:lstStyle/>
          <a:p>
            <a:pPr algn="r"/>
            <a:r>
              <a:rPr lang="en-US" dirty="0">
                <a:latin typeface="Calibri" panose="020F0502020204030204" pitchFamily="34" charset="0"/>
              </a:rPr>
              <a:t>Paid Time Off</a:t>
            </a:r>
          </a:p>
        </p:txBody>
      </p:sp>
      <p:sp>
        <p:nvSpPr>
          <p:cNvPr id="3" name="Content Placeholder 2"/>
          <p:cNvSpPr>
            <a:spLocks noGrp="1"/>
          </p:cNvSpPr>
          <p:nvPr>
            <p:ph idx="1"/>
          </p:nvPr>
        </p:nvSpPr>
        <p:spPr>
          <a:xfrm>
            <a:off x="1219200" y="1447800"/>
            <a:ext cx="7225553" cy="5257800"/>
          </a:xfrm>
        </p:spPr>
        <p:txBody>
          <a:bodyPr/>
          <a:lstStyle/>
          <a:p>
            <a:pPr marL="0" indent="0">
              <a:buNone/>
            </a:pPr>
            <a:r>
              <a:rPr lang="en-US" sz="1600" b="1" u="sng" dirty="0">
                <a:solidFill>
                  <a:schemeClr val="bg1"/>
                </a:solidFill>
                <a:latin typeface="Calibri" panose="020F0502020204030204" pitchFamily="34" charset="0"/>
              </a:rPr>
              <a:t>Paid Time Off Balance:</a:t>
            </a:r>
          </a:p>
          <a:p>
            <a:pPr>
              <a:buClrTx/>
              <a:buFont typeface="+mj-lt"/>
              <a:buAutoNum type="arabicPeriod"/>
            </a:pPr>
            <a:r>
              <a:rPr lang="en-US" sz="1600" dirty="0">
                <a:solidFill>
                  <a:schemeClr val="bg1"/>
                </a:solidFill>
                <a:latin typeface="Calibri" panose="020F0502020204030204" pitchFamily="34" charset="0"/>
              </a:rPr>
              <a:t>In T&amp;E, open your current timesheet</a:t>
            </a:r>
          </a:p>
          <a:p>
            <a:pPr>
              <a:buClrTx/>
              <a:buFont typeface="+mj-lt"/>
              <a:buAutoNum type="arabicPeriod"/>
            </a:pPr>
            <a:r>
              <a:rPr lang="en-US" sz="1600" dirty="0">
                <a:solidFill>
                  <a:schemeClr val="bg1"/>
                </a:solidFill>
                <a:latin typeface="Calibri" panose="020F0502020204030204" pitchFamily="34" charset="0"/>
              </a:rPr>
              <a:t>Select the “Leave” button on the top of the page</a:t>
            </a:r>
          </a:p>
          <a:p>
            <a:pPr>
              <a:buClrTx/>
              <a:buFont typeface="+mj-lt"/>
              <a:buAutoNum type="arabicPeriod"/>
            </a:pPr>
            <a:r>
              <a:rPr lang="en-US" sz="1600" dirty="0">
                <a:solidFill>
                  <a:schemeClr val="bg1"/>
                </a:solidFill>
                <a:latin typeface="Calibri" panose="020F0502020204030204" pitchFamily="34" charset="0"/>
              </a:rPr>
              <a:t>In the Leave window, you can view your Paid Time Off, Floating Holiday, and Holiday time available</a:t>
            </a:r>
          </a:p>
          <a:p>
            <a:pPr marL="0" indent="0">
              <a:buClrTx/>
              <a:buNone/>
            </a:pPr>
            <a:endParaRPr lang="en-US" sz="1600" dirty="0">
              <a:solidFill>
                <a:schemeClr val="bg1"/>
              </a:solidFill>
              <a:latin typeface="Calibri" panose="020F0502020204030204" pitchFamily="34" charset="0"/>
            </a:endParaRPr>
          </a:p>
          <a:p>
            <a:pPr marL="0" indent="0">
              <a:buClrTx/>
              <a:buNone/>
            </a:pPr>
            <a:endParaRPr lang="en-US" sz="1600" b="1" u="sng" dirty="0">
              <a:solidFill>
                <a:schemeClr val="bg1"/>
              </a:solidFill>
              <a:latin typeface="Calibri" panose="020F0502020204030204" pitchFamily="34" charset="0"/>
            </a:endParaRPr>
          </a:p>
          <a:p>
            <a:pPr marL="0" indent="0">
              <a:buClrTx/>
              <a:buNone/>
            </a:pPr>
            <a:r>
              <a:rPr lang="en-US" sz="1600" b="1" u="sng" dirty="0">
                <a:solidFill>
                  <a:schemeClr val="bg1"/>
                </a:solidFill>
                <a:latin typeface="Calibri" panose="020F0502020204030204" pitchFamily="34" charset="0"/>
              </a:rPr>
              <a:t>Request Paid Time Off:</a:t>
            </a:r>
          </a:p>
          <a:p>
            <a:pPr>
              <a:buClrTx/>
              <a:buFont typeface="+mj-lt"/>
              <a:buAutoNum type="arabicPeriod"/>
            </a:pPr>
            <a:r>
              <a:rPr lang="en-US" sz="1600" dirty="0">
                <a:solidFill>
                  <a:schemeClr val="bg1"/>
                </a:solidFill>
                <a:latin typeface="Calibri" panose="020F0502020204030204" pitchFamily="34" charset="0"/>
              </a:rPr>
              <a:t>Send an email to your supervisor with the days you want to take PTO</a:t>
            </a:r>
          </a:p>
          <a:p>
            <a:pPr>
              <a:buClrTx/>
              <a:buFont typeface="+mj-lt"/>
              <a:buAutoNum type="arabicPeriod"/>
            </a:pPr>
            <a:r>
              <a:rPr lang="en-US" sz="1600" dirty="0">
                <a:solidFill>
                  <a:schemeClr val="bg1"/>
                </a:solidFill>
                <a:latin typeface="Calibri" panose="020F0502020204030204" pitchFamily="34" charset="0"/>
              </a:rPr>
              <a:t>After approval, enter your PTO into the </a:t>
            </a:r>
            <a:r>
              <a:rPr lang="en-US" sz="1600" dirty="0">
                <a:solidFill>
                  <a:schemeClr val="bg1"/>
                </a:solidFill>
                <a:latin typeface="Calibri" panose="020F0502020204030204" pitchFamily="34" charset="0"/>
                <a:hlinkClick r:id="rId2"/>
              </a:rPr>
              <a:t>PayMod Team Calendar</a:t>
            </a:r>
            <a:endParaRPr lang="en-US" sz="1600" dirty="0">
              <a:solidFill>
                <a:schemeClr val="bg1"/>
              </a:solidFill>
              <a:latin typeface="Calibri" panose="020F0502020204030204" pitchFamily="34" charset="0"/>
            </a:endParaRPr>
          </a:p>
          <a:p>
            <a:pPr marL="457200" lvl="1" indent="0">
              <a:buClrTx/>
              <a:buNone/>
            </a:pPr>
            <a:endParaRPr lang="en-US" sz="1600" dirty="0">
              <a:latin typeface="Calibri" panose="020F0502020204030204" pitchFamily="34" charset="0"/>
            </a:endParaRPr>
          </a:p>
        </p:txBody>
      </p:sp>
      <p:grpSp>
        <p:nvGrpSpPr>
          <p:cNvPr id="9" name="Group 8"/>
          <p:cNvGrpSpPr/>
          <p:nvPr/>
        </p:nvGrpSpPr>
        <p:grpSpPr>
          <a:xfrm>
            <a:off x="509244" y="3733800"/>
            <a:ext cx="415073" cy="330403"/>
            <a:chOff x="5189538" y="5940426"/>
            <a:chExt cx="546100" cy="492125"/>
          </a:xfrm>
        </p:grpSpPr>
        <p:sp>
          <p:nvSpPr>
            <p:cNvPr id="13" name="Rectangle 577"/>
            <p:cNvSpPr>
              <a:spLocks noChangeArrowheads="1"/>
            </p:cNvSpPr>
            <p:nvPr/>
          </p:nvSpPr>
          <p:spPr bwMode="auto">
            <a:xfrm>
              <a:off x="5189538" y="5956301"/>
              <a:ext cx="546100" cy="476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4" name="Rectangle 578"/>
            <p:cNvSpPr>
              <a:spLocks noChangeArrowheads="1"/>
            </p:cNvSpPr>
            <p:nvPr/>
          </p:nvSpPr>
          <p:spPr bwMode="auto">
            <a:xfrm>
              <a:off x="5189538" y="6323013"/>
              <a:ext cx="546100" cy="109538"/>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 name="Rectangle 579"/>
            <p:cNvSpPr>
              <a:spLocks noChangeArrowheads="1"/>
            </p:cNvSpPr>
            <p:nvPr/>
          </p:nvSpPr>
          <p:spPr bwMode="auto">
            <a:xfrm>
              <a:off x="5373688" y="6032501"/>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6" name="Rectangle 580"/>
            <p:cNvSpPr>
              <a:spLocks noChangeArrowheads="1"/>
            </p:cNvSpPr>
            <p:nvPr/>
          </p:nvSpPr>
          <p:spPr bwMode="auto">
            <a:xfrm>
              <a:off x="5438775" y="6032501"/>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7" name="Rectangle 581"/>
            <p:cNvSpPr>
              <a:spLocks noChangeArrowheads="1"/>
            </p:cNvSpPr>
            <p:nvPr/>
          </p:nvSpPr>
          <p:spPr bwMode="auto">
            <a:xfrm>
              <a:off x="5503863" y="6032501"/>
              <a:ext cx="49213"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 name="Rectangle 582"/>
            <p:cNvSpPr>
              <a:spLocks noChangeArrowheads="1"/>
            </p:cNvSpPr>
            <p:nvPr/>
          </p:nvSpPr>
          <p:spPr bwMode="auto">
            <a:xfrm>
              <a:off x="5570538" y="6032501"/>
              <a:ext cx="46038"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9" name="Rectangle 583"/>
            <p:cNvSpPr>
              <a:spLocks noChangeArrowheads="1"/>
            </p:cNvSpPr>
            <p:nvPr/>
          </p:nvSpPr>
          <p:spPr bwMode="auto">
            <a:xfrm>
              <a:off x="5634038" y="6032501"/>
              <a:ext cx="49213"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0" name="Rectangle 584"/>
            <p:cNvSpPr>
              <a:spLocks noChangeArrowheads="1"/>
            </p:cNvSpPr>
            <p:nvPr/>
          </p:nvSpPr>
          <p:spPr bwMode="auto">
            <a:xfrm>
              <a:off x="5241925" y="6083301"/>
              <a:ext cx="49213" cy="33338"/>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1" name="Rectangle 585"/>
            <p:cNvSpPr>
              <a:spLocks noChangeArrowheads="1"/>
            </p:cNvSpPr>
            <p:nvPr/>
          </p:nvSpPr>
          <p:spPr bwMode="auto">
            <a:xfrm>
              <a:off x="5308600" y="6083301"/>
              <a:ext cx="47625" cy="33338"/>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2" name="Rectangle 586"/>
            <p:cNvSpPr>
              <a:spLocks noChangeArrowheads="1"/>
            </p:cNvSpPr>
            <p:nvPr/>
          </p:nvSpPr>
          <p:spPr bwMode="auto">
            <a:xfrm>
              <a:off x="5373688" y="6083301"/>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 name="Rectangle 587"/>
            <p:cNvSpPr>
              <a:spLocks noChangeArrowheads="1"/>
            </p:cNvSpPr>
            <p:nvPr/>
          </p:nvSpPr>
          <p:spPr bwMode="auto">
            <a:xfrm>
              <a:off x="5438775" y="6083301"/>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 name="Rectangle 588"/>
            <p:cNvSpPr>
              <a:spLocks noChangeArrowheads="1"/>
            </p:cNvSpPr>
            <p:nvPr/>
          </p:nvSpPr>
          <p:spPr bwMode="auto">
            <a:xfrm>
              <a:off x="5503863" y="6083301"/>
              <a:ext cx="49213"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5" name="Rectangle 589"/>
            <p:cNvSpPr>
              <a:spLocks noChangeArrowheads="1"/>
            </p:cNvSpPr>
            <p:nvPr/>
          </p:nvSpPr>
          <p:spPr bwMode="auto">
            <a:xfrm>
              <a:off x="5570538" y="6083301"/>
              <a:ext cx="46038"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6" name="Rectangle 590"/>
            <p:cNvSpPr>
              <a:spLocks noChangeArrowheads="1"/>
            </p:cNvSpPr>
            <p:nvPr/>
          </p:nvSpPr>
          <p:spPr bwMode="auto">
            <a:xfrm>
              <a:off x="5634038" y="6083301"/>
              <a:ext cx="49213"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7" name="Rectangle 591"/>
            <p:cNvSpPr>
              <a:spLocks noChangeArrowheads="1"/>
            </p:cNvSpPr>
            <p:nvPr/>
          </p:nvSpPr>
          <p:spPr bwMode="auto">
            <a:xfrm>
              <a:off x="5241925" y="6134101"/>
              <a:ext cx="49213" cy="33338"/>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8" name="Rectangle 592"/>
            <p:cNvSpPr>
              <a:spLocks noChangeArrowheads="1"/>
            </p:cNvSpPr>
            <p:nvPr/>
          </p:nvSpPr>
          <p:spPr bwMode="auto">
            <a:xfrm>
              <a:off x="5308600" y="6134101"/>
              <a:ext cx="47625" cy="33338"/>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9" name="Rectangle 593"/>
            <p:cNvSpPr>
              <a:spLocks noChangeArrowheads="1"/>
            </p:cNvSpPr>
            <p:nvPr/>
          </p:nvSpPr>
          <p:spPr bwMode="auto">
            <a:xfrm>
              <a:off x="5373688" y="6134101"/>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0" name="Rectangle 594"/>
            <p:cNvSpPr>
              <a:spLocks noChangeArrowheads="1"/>
            </p:cNvSpPr>
            <p:nvPr/>
          </p:nvSpPr>
          <p:spPr bwMode="auto">
            <a:xfrm>
              <a:off x="5438775" y="6134101"/>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1" name="Rectangle 595"/>
            <p:cNvSpPr>
              <a:spLocks noChangeArrowheads="1"/>
            </p:cNvSpPr>
            <p:nvPr/>
          </p:nvSpPr>
          <p:spPr bwMode="auto">
            <a:xfrm>
              <a:off x="5503863" y="6134101"/>
              <a:ext cx="49213"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2" name="Rectangle 596"/>
            <p:cNvSpPr>
              <a:spLocks noChangeArrowheads="1"/>
            </p:cNvSpPr>
            <p:nvPr/>
          </p:nvSpPr>
          <p:spPr bwMode="auto">
            <a:xfrm>
              <a:off x="5570538" y="6134101"/>
              <a:ext cx="46038"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3" name="Rectangle 597"/>
            <p:cNvSpPr>
              <a:spLocks noChangeArrowheads="1"/>
            </p:cNvSpPr>
            <p:nvPr/>
          </p:nvSpPr>
          <p:spPr bwMode="auto">
            <a:xfrm>
              <a:off x="5634038" y="6134101"/>
              <a:ext cx="49213"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4" name="Rectangle 598"/>
            <p:cNvSpPr>
              <a:spLocks noChangeArrowheads="1"/>
            </p:cNvSpPr>
            <p:nvPr/>
          </p:nvSpPr>
          <p:spPr bwMode="auto">
            <a:xfrm>
              <a:off x="5241925" y="6186488"/>
              <a:ext cx="49213" cy="31750"/>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5" name="Rectangle 599"/>
            <p:cNvSpPr>
              <a:spLocks noChangeArrowheads="1"/>
            </p:cNvSpPr>
            <p:nvPr/>
          </p:nvSpPr>
          <p:spPr bwMode="auto">
            <a:xfrm>
              <a:off x="5308600" y="6186488"/>
              <a:ext cx="47625" cy="31750"/>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6" name="Rectangle 600"/>
            <p:cNvSpPr>
              <a:spLocks noChangeArrowheads="1"/>
            </p:cNvSpPr>
            <p:nvPr/>
          </p:nvSpPr>
          <p:spPr bwMode="auto">
            <a:xfrm>
              <a:off x="5373688" y="6186488"/>
              <a:ext cx="47625" cy="31750"/>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7" name="Rectangle 601"/>
            <p:cNvSpPr>
              <a:spLocks noChangeArrowheads="1"/>
            </p:cNvSpPr>
            <p:nvPr/>
          </p:nvSpPr>
          <p:spPr bwMode="auto">
            <a:xfrm>
              <a:off x="5438775" y="6186488"/>
              <a:ext cx="47625" cy="31750"/>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8" name="Rectangle 602"/>
            <p:cNvSpPr>
              <a:spLocks noChangeArrowheads="1"/>
            </p:cNvSpPr>
            <p:nvPr/>
          </p:nvSpPr>
          <p:spPr bwMode="auto">
            <a:xfrm>
              <a:off x="5503863" y="6186488"/>
              <a:ext cx="49213" cy="31750"/>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9" name="Rectangle 603"/>
            <p:cNvSpPr>
              <a:spLocks noChangeArrowheads="1"/>
            </p:cNvSpPr>
            <p:nvPr/>
          </p:nvSpPr>
          <p:spPr bwMode="auto">
            <a:xfrm>
              <a:off x="5570538" y="6186488"/>
              <a:ext cx="46038" cy="31750"/>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0" name="Rectangle 604"/>
            <p:cNvSpPr>
              <a:spLocks noChangeArrowheads="1"/>
            </p:cNvSpPr>
            <p:nvPr/>
          </p:nvSpPr>
          <p:spPr bwMode="auto">
            <a:xfrm>
              <a:off x="5634038" y="6186488"/>
              <a:ext cx="49213" cy="31750"/>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1" name="Rectangle 605"/>
            <p:cNvSpPr>
              <a:spLocks noChangeArrowheads="1"/>
            </p:cNvSpPr>
            <p:nvPr/>
          </p:nvSpPr>
          <p:spPr bwMode="auto">
            <a:xfrm>
              <a:off x="5241925" y="6237288"/>
              <a:ext cx="49213" cy="33338"/>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2" name="Rectangle 606"/>
            <p:cNvSpPr>
              <a:spLocks noChangeArrowheads="1"/>
            </p:cNvSpPr>
            <p:nvPr/>
          </p:nvSpPr>
          <p:spPr bwMode="auto">
            <a:xfrm>
              <a:off x="5308600" y="6237288"/>
              <a:ext cx="47625" cy="33338"/>
            </a:xfrm>
            <a:prstGeom prst="rect">
              <a:avLst/>
            </a:prstGeom>
            <a:solidFill>
              <a:srgbClr val="06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3" name="Rectangle 608"/>
            <p:cNvSpPr>
              <a:spLocks noChangeArrowheads="1"/>
            </p:cNvSpPr>
            <p:nvPr/>
          </p:nvSpPr>
          <p:spPr bwMode="auto">
            <a:xfrm>
              <a:off x="5373688" y="6237288"/>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4" name="Rectangle 609"/>
            <p:cNvSpPr>
              <a:spLocks noChangeArrowheads="1"/>
            </p:cNvSpPr>
            <p:nvPr/>
          </p:nvSpPr>
          <p:spPr bwMode="auto">
            <a:xfrm>
              <a:off x="5438775" y="6237288"/>
              <a:ext cx="47625" cy="33338"/>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5" name="Freeform 610"/>
            <p:cNvSpPr>
              <a:spLocks/>
            </p:cNvSpPr>
            <p:nvPr/>
          </p:nvSpPr>
          <p:spPr bwMode="auto">
            <a:xfrm>
              <a:off x="5656263" y="6350001"/>
              <a:ext cx="79375" cy="82550"/>
            </a:xfrm>
            <a:custGeom>
              <a:avLst/>
              <a:gdLst>
                <a:gd name="T0" fmla="*/ 0 w 50"/>
                <a:gd name="T1" fmla="*/ 52 h 52"/>
                <a:gd name="T2" fmla="*/ 0 w 50"/>
                <a:gd name="T3" fmla="*/ 0 h 52"/>
                <a:gd name="T4" fmla="*/ 50 w 50"/>
                <a:gd name="T5" fmla="*/ 0 h 52"/>
                <a:gd name="T6" fmla="*/ 0 w 50"/>
                <a:gd name="T7" fmla="*/ 52 h 52"/>
              </a:gdLst>
              <a:ahLst/>
              <a:cxnLst>
                <a:cxn ang="0">
                  <a:pos x="T0" y="T1"/>
                </a:cxn>
                <a:cxn ang="0">
                  <a:pos x="T2" y="T3"/>
                </a:cxn>
                <a:cxn ang="0">
                  <a:pos x="T4" y="T5"/>
                </a:cxn>
                <a:cxn ang="0">
                  <a:pos x="T6" y="T7"/>
                </a:cxn>
              </a:cxnLst>
              <a:rect l="0" t="0" r="r" b="b"/>
              <a:pathLst>
                <a:path w="50" h="52">
                  <a:moveTo>
                    <a:pt x="0" y="52"/>
                  </a:moveTo>
                  <a:lnTo>
                    <a:pt x="0" y="0"/>
                  </a:lnTo>
                  <a:lnTo>
                    <a:pt x="50" y="0"/>
                  </a:lnTo>
                  <a:lnTo>
                    <a:pt x="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6" name="Freeform 611"/>
            <p:cNvSpPr>
              <a:spLocks/>
            </p:cNvSpPr>
            <p:nvPr/>
          </p:nvSpPr>
          <p:spPr bwMode="auto">
            <a:xfrm>
              <a:off x="5656263" y="6350001"/>
              <a:ext cx="79375" cy="82550"/>
            </a:xfrm>
            <a:custGeom>
              <a:avLst/>
              <a:gdLst>
                <a:gd name="T0" fmla="*/ 50 w 50"/>
                <a:gd name="T1" fmla="*/ 0 h 52"/>
                <a:gd name="T2" fmla="*/ 50 w 50"/>
                <a:gd name="T3" fmla="*/ 52 h 52"/>
                <a:gd name="T4" fmla="*/ 0 w 50"/>
                <a:gd name="T5" fmla="*/ 52 h 52"/>
                <a:gd name="T6" fmla="*/ 50 w 50"/>
                <a:gd name="T7" fmla="*/ 0 h 52"/>
              </a:gdLst>
              <a:ahLst/>
              <a:cxnLst>
                <a:cxn ang="0">
                  <a:pos x="T0" y="T1"/>
                </a:cxn>
                <a:cxn ang="0">
                  <a:pos x="T2" y="T3"/>
                </a:cxn>
                <a:cxn ang="0">
                  <a:pos x="T4" y="T5"/>
                </a:cxn>
                <a:cxn ang="0">
                  <a:pos x="T6" y="T7"/>
                </a:cxn>
              </a:cxnLst>
              <a:rect l="0" t="0" r="r" b="b"/>
              <a:pathLst>
                <a:path w="50" h="52">
                  <a:moveTo>
                    <a:pt x="50" y="0"/>
                  </a:moveTo>
                  <a:lnTo>
                    <a:pt x="50" y="52"/>
                  </a:lnTo>
                  <a:lnTo>
                    <a:pt x="0" y="52"/>
                  </a:lnTo>
                  <a:lnTo>
                    <a:pt x="50" y="0"/>
                  </a:lnTo>
                  <a:close/>
                </a:path>
              </a:pathLst>
            </a:custGeom>
            <a:solidFill>
              <a:srgbClr val="F28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7" name="Freeform 612"/>
            <p:cNvSpPr>
              <a:spLocks/>
            </p:cNvSpPr>
            <p:nvPr/>
          </p:nvSpPr>
          <p:spPr bwMode="auto">
            <a:xfrm>
              <a:off x="5208588" y="5940426"/>
              <a:ext cx="47625" cy="49213"/>
            </a:xfrm>
            <a:custGeom>
              <a:avLst/>
              <a:gdLst>
                <a:gd name="T0" fmla="*/ 12 w 24"/>
                <a:gd name="T1" fmla="*/ 5 h 25"/>
                <a:gd name="T2" fmla="*/ 18 w 24"/>
                <a:gd name="T3" fmla="*/ 8 h 25"/>
                <a:gd name="T4" fmla="*/ 24 w 24"/>
                <a:gd name="T5" fmla="*/ 8 h 25"/>
                <a:gd name="T6" fmla="*/ 12 w 24"/>
                <a:gd name="T7" fmla="*/ 0 h 25"/>
                <a:gd name="T8" fmla="*/ 0 w 24"/>
                <a:gd name="T9" fmla="*/ 12 h 25"/>
                <a:gd name="T10" fmla="*/ 12 w 24"/>
                <a:gd name="T11" fmla="*/ 25 h 25"/>
                <a:gd name="T12" fmla="*/ 12 w 24"/>
                <a:gd name="T13" fmla="*/ 20 h 25"/>
                <a:gd name="T14" fmla="*/ 5 w 24"/>
                <a:gd name="T15" fmla="*/ 12 h 25"/>
                <a:gd name="T16" fmla="*/ 12 w 24"/>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2" y="5"/>
                  </a:moveTo>
                  <a:cubicBezTo>
                    <a:pt x="15" y="5"/>
                    <a:pt x="17" y="6"/>
                    <a:pt x="18" y="8"/>
                  </a:cubicBezTo>
                  <a:cubicBezTo>
                    <a:pt x="24" y="8"/>
                    <a:pt x="24" y="8"/>
                    <a:pt x="24" y="8"/>
                  </a:cubicBezTo>
                  <a:cubicBezTo>
                    <a:pt x="22" y="3"/>
                    <a:pt x="17" y="0"/>
                    <a:pt x="12" y="0"/>
                  </a:cubicBezTo>
                  <a:cubicBezTo>
                    <a:pt x="6" y="0"/>
                    <a:pt x="0" y="6"/>
                    <a:pt x="0" y="12"/>
                  </a:cubicBezTo>
                  <a:cubicBezTo>
                    <a:pt x="0" y="19"/>
                    <a:pt x="6" y="25"/>
                    <a:pt x="12" y="25"/>
                  </a:cubicBezTo>
                  <a:cubicBezTo>
                    <a:pt x="12" y="20"/>
                    <a:pt x="12" y="20"/>
                    <a:pt x="12" y="20"/>
                  </a:cubicBezTo>
                  <a:cubicBezTo>
                    <a:pt x="8" y="20"/>
                    <a:pt x="5" y="17"/>
                    <a:pt x="5" y="12"/>
                  </a:cubicBezTo>
                  <a:cubicBezTo>
                    <a:pt x="5" y="8"/>
                    <a:pt x="8" y="5"/>
                    <a:pt x="12"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8" name="Freeform 613"/>
            <p:cNvSpPr>
              <a:spLocks/>
            </p:cNvSpPr>
            <p:nvPr/>
          </p:nvSpPr>
          <p:spPr bwMode="auto">
            <a:xfrm>
              <a:off x="5267325" y="5940426"/>
              <a:ext cx="46038" cy="49213"/>
            </a:xfrm>
            <a:custGeom>
              <a:avLst/>
              <a:gdLst>
                <a:gd name="T0" fmla="*/ 12 w 23"/>
                <a:gd name="T1" fmla="*/ 5 h 25"/>
                <a:gd name="T2" fmla="*/ 18 w 23"/>
                <a:gd name="T3" fmla="*/ 8 h 25"/>
                <a:gd name="T4" fmla="*/ 23 w 23"/>
                <a:gd name="T5" fmla="*/ 8 h 25"/>
                <a:gd name="T6" fmla="*/ 12 w 23"/>
                <a:gd name="T7" fmla="*/ 0 h 25"/>
                <a:gd name="T8" fmla="*/ 0 w 23"/>
                <a:gd name="T9" fmla="*/ 12 h 25"/>
                <a:gd name="T10" fmla="*/ 12 w 23"/>
                <a:gd name="T11" fmla="*/ 25 h 25"/>
                <a:gd name="T12" fmla="*/ 12 w 23"/>
                <a:gd name="T13" fmla="*/ 20 h 25"/>
                <a:gd name="T14" fmla="*/ 4 w 23"/>
                <a:gd name="T15" fmla="*/ 12 h 25"/>
                <a:gd name="T16" fmla="*/ 12 w 2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5">
                  <a:moveTo>
                    <a:pt x="12" y="5"/>
                  </a:moveTo>
                  <a:cubicBezTo>
                    <a:pt x="14" y="5"/>
                    <a:pt x="16" y="6"/>
                    <a:pt x="18" y="8"/>
                  </a:cubicBezTo>
                  <a:cubicBezTo>
                    <a:pt x="23" y="8"/>
                    <a:pt x="23" y="8"/>
                    <a:pt x="23" y="8"/>
                  </a:cubicBezTo>
                  <a:cubicBezTo>
                    <a:pt x="21" y="3"/>
                    <a:pt x="17" y="0"/>
                    <a:pt x="12" y="0"/>
                  </a:cubicBezTo>
                  <a:cubicBezTo>
                    <a:pt x="5" y="0"/>
                    <a:pt x="0" y="6"/>
                    <a:pt x="0" y="12"/>
                  </a:cubicBezTo>
                  <a:cubicBezTo>
                    <a:pt x="0" y="19"/>
                    <a:pt x="5" y="25"/>
                    <a:pt x="12" y="25"/>
                  </a:cubicBezTo>
                  <a:cubicBezTo>
                    <a:pt x="12" y="20"/>
                    <a:pt x="12" y="20"/>
                    <a:pt x="12" y="20"/>
                  </a:cubicBezTo>
                  <a:cubicBezTo>
                    <a:pt x="8" y="20"/>
                    <a:pt x="4" y="17"/>
                    <a:pt x="4" y="12"/>
                  </a:cubicBezTo>
                  <a:cubicBezTo>
                    <a:pt x="4" y="8"/>
                    <a:pt x="8" y="5"/>
                    <a:pt x="12"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9" name="Freeform 614"/>
            <p:cNvSpPr>
              <a:spLocks/>
            </p:cNvSpPr>
            <p:nvPr/>
          </p:nvSpPr>
          <p:spPr bwMode="auto">
            <a:xfrm>
              <a:off x="5324475" y="5940426"/>
              <a:ext cx="46038" cy="49213"/>
            </a:xfrm>
            <a:custGeom>
              <a:avLst/>
              <a:gdLst>
                <a:gd name="T0" fmla="*/ 12 w 24"/>
                <a:gd name="T1" fmla="*/ 5 h 25"/>
                <a:gd name="T2" fmla="*/ 18 w 24"/>
                <a:gd name="T3" fmla="*/ 8 h 25"/>
                <a:gd name="T4" fmla="*/ 24 w 24"/>
                <a:gd name="T5" fmla="*/ 8 h 25"/>
                <a:gd name="T6" fmla="*/ 12 w 24"/>
                <a:gd name="T7" fmla="*/ 0 h 25"/>
                <a:gd name="T8" fmla="*/ 0 w 24"/>
                <a:gd name="T9" fmla="*/ 12 h 25"/>
                <a:gd name="T10" fmla="*/ 12 w 24"/>
                <a:gd name="T11" fmla="*/ 25 h 25"/>
                <a:gd name="T12" fmla="*/ 12 w 24"/>
                <a:gd name="T13" fmla="*/ 20 h 25"/>
                <a:gd name="T14" fmla="*/ 5 w 24"/>
                <a:gd name="T15" fmla="*/ 12 h 25"/>
                <a:gd name="T16" fmla="*/ 12 w 24"/>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2" y="5"/>
                  </a:moveTo>
                  <a:cubicBezTo>
                    <a:pt x="15" y="5"/>
                    <a:pt x="17" y="6"/>
                    <a:pt x="18" y="8"/>
                  </a:cubicBezTo>
                  <a:cubicBezTo>
                    <a:pt x="24" y="8"/>
                    <a:pt x="24" y="8"/>
                    <a:pt x="24" y="8"/>
                  </a:cubicBezTo>
                  <a:cubicBezTo>
                    <a:pt x="22" y="3"/>
                    <a:pt x="17" y="0"/>
                    <a:pt x="12" y="0"/>
                  </a:cubicBezTo>
                  <a:cubicBezTo>
                    <a:pt x="6" y="0"/>
                    <a:pt x="0" y="6"/>
                    <a:pt x="0" y="12"/>
                  </a:cubicBezTo>
                  <a:cubicBezTo>
                    <a:pt x="0" y="19"/>
                    <a:pt x="6" y="25"/>
                    <a:pt x="12" y="25"/>
                  </a:cubicBezTo>
                  <a:cubicBezTo>
                    <a:pt x="12" y="20"/>
                    <a:pt x="12" y="20"/>
                    <a:pt x="12" y="20"/>
                  </a:cubicBezTo>
                  <a:cubicBezTo>
                    <a:pt x="8" y="20"/>
                    <a:pt x="5" y="17"/>
                    <a:pt x="5" y="12"/>
                  </a:cubicBezTo>
                  <a:cubicBezTo>
                    <a:pt x="5" y="8"/>
                    <a:pt x="8" y="5"/>
                    <a:pt x="12"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0" name="Freeform 615"/>
            <p:cNvSpPr>
              <a:spLocks/>
            </p:cNvSpPr>
            <p:nvPr/>
          </p:nvSpPr>
          <p:spPr bwMode="auto">
            <a:xfrm>
              <a:off x="5383213" y="5940426"/>
              <a:ext cx="44450" cy="49213"/>
            </a:xfrm>
            <a:custGeom>
              <a:avLst/>
              <a:gdLst>
                <a:gd name="T0" fmla="*/ 12 w 23"/>
                <a:gd name="T1" fmla="*/ 5 h 25"/>
                <a:gd name="T2" fmla="*/ 18 w 23"/>
                <a:gd name="T3" fmla="*/ 8 h 25"/>
                <a:gd name="T4" fmla="*/ 23 w 23"/>
                <a:gd name="T5" fmla="*/ 8 h 25"/>
                <a:gd name="T6" fmla="*/ 12 w 23"/>
                <a:gd name="T7" fmla="*/ 0 h 25"/>
                <a:gd name="T8" fmla="*/ 0 w 23"/>
                <a:gd name="T9" fmla="*/ 12 h 25"/>
                <a:gd name="T10" fmla="*/ 12 w 23"/>
                <a:gd name="T11" fmla="*/ 25 h 25"/>
                <a:gd name="T12" fmla="*/ 12 w 23"/>
                <a:gd name="T13" fmla="*/ 20 h 25"/>
                <a:gd name="T14" fmla="*/ 4 w 23"/>
                <a:gd name="T15" fmla="*/ 12 h 25"/>
                <a:gd name="T16" fmla="*/ 12 w 2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5">
                  <a:moveTo>
                    <a:pt x="12" y="5"/>
                  </a:moveTo>
                  <a:cubicBezTo>
                    <a:pt x="14" y="5"/>
                    <a:pt x="16" y="6"/>
                    <a:pt x="18" y="8"/>
                  </a:cubicBezTo>
                  <a:cubicBezTo>
                    <a:pt x="23" y="8"/>
                    <a:pt x="23" y="8"/>
                    <a:pt x="23" y="8"/>
                  </a:cubicBezTo>
                  <a:cubicBezTo>
                    <a:pt x="21" y="3"/>
                    <a:pt x="17" y="0"/>
                    <a:pt x="12" y="0"/>
                  </a:cubicBezTo>
                  <a:cubicBezTo>
                    <a:pt x="5" y="0"/>
                    <a:pt x="0" y="6"/>
                    <a:pt x="0" y="12"/>
                  </a:cubicBezTo>
                  <a:cubicBezTo>
                    <a:pt x="0" y="19"/>
                    <a:pt x="5" y="25"/>
                    <a:pt x="12" y="25"/>
                  </a:cubicBezTo>
                  <a:cubicBezTo>
                    <a:pt x="12" y="20"/>
                    <a:pt x="12" y="20"/>
                    <a:pt x="12" y="20"/>
                  </a:cubicBezTo>
                  <a:cubicBezTo>
                    <a:pt x="8" y="20"/>
                    <a:pt x="4" y="17"/>
                    <a:pt x="4" y="12"/>
                  </a:cubicBezTo>
                  <a:cubicBezTo>
                    <a:pt x="4" y="8"/>
                    <a:pt x="8" y="5"/>
                    <a:pt x="12"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1" name="Freeform 616"/>
            <p:cNvSpPr>
              <a:spLocks/>
            </p:cNvSpPr>
            <p:nvPr/>
          </p:nvSpPr>
          <p:spPr bwMode="auto">
            <a:xfrm>
              <a:off x="5438775" y="5940426"/>
              <a:ext cx="47625" cy="49213"/>
            </a:xfrm>
            <a:custGeom>
              <a:avLst/>
              <a:gdLst>
                <a:gd name="T0" fmla="*/ 12 w 24"/>
                <a:gd name="T1" fmla="*/ 5 h 25"/>
                <a:gd name="T2" fmla="*/ 18 w 24"/>
                <a:gd name="T3" fmla="*/ 8 h 25"/>
                <a:gd name="T4" fmla="*/ 24 w 24"/>
                <a:gd name="T5" fmla="*/ 8 h 25"/>
                <a:gd name="T6" fmla="*/ 12 w 24"/>
                <a:gd name="T7" fmla="*/ 0 h 25"/>
                <a:gd name="T8" fmla="*/ 0 w 24"/>
                <a:gd name="T9" fmla="*/ 12 h 25"/>
                <a:gd name="T10" fmla="*/ 12 w 24"/>
                <a:gd name="T11" fmla="*/ 25 h 25"/>
                <a:gd name="T12" fmla="*/ 12 w 24"/>
                <a:gd name="T13" fmla="*/ 20 h 25"/>
                <a:gd name="T14" fmla="*/ 5 w 24"/>
                <a:gd name="T15" fmla="*/ 12 h 25"/>
                <a:gd name="T16" fmla="*/ 12 w 24"/>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2" y="5"/>
                  </a:moveTo>
                  <a:cubicBezTo>
                    <a:pt x="15" y="5"/>
                    <a:pt x="17" y="6"/>
                    <a:pt x="18" y="8"/>
                  </a:cubicBezTo>
                  <a:cubicBezTo>
                    <a:pt x="24" y="8"/>
                    <a:pt x="24" y="8"/>
                    <a:pt x="24" y="8"/>
                  </a:cubicBezTo>
                  <a:cubicBezTo>
                    <a:pt x="22" y="3"/>
                    <a:pt x="18" y="0"/>
                    <a:pt x="12" y="0"/>
                  </a:cubicBezTo>
                  <a:cubicBezTo>
                    <a:pt x="6" y="0"/>
                    <a:pt x="0" y="6"/>
                    <a:pt x="0" y="12"/>
                  </a:cubicBezTo>
                  <a:cubicBezTo>
                    <a:pt x="0" y="19"/>
                    <a:pt x="6" y="25"/>
                    <a:pt x="12" y="25"/>
                  </a:cubicBezTo>
                  <a:cubicBezTo>
                    <a:pt x="12" y="20"/>
                    <a:pt x="12" y="20"/>
                    <a:pt x="12" y="20"/>
                  </a:cubicBezTo>
                  <a:cubicBezTo>
                    <a:pt x="8" y="20"/>
                    <a:pt x="5" y="17"/>
                    <a:pt x="5" y="12"/>
                  </a:cubicBezTo>
                  <a:cubicBezTo>
                    <a:pt x="5" y="8"/>
                    <a:pt x="8" y="5"/>
                    <a:pt x="12"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2" name="Freeform 617"/>
            <p:cNvSpPr>
              <a:spLocks/>
            </p:cNvSpPr>
            <p:nvPr/>
          </p:nvSpPr>
          <p:spPr bwMode="auto">
            <a:xfrm>
              <a:off x="5497513" y="5940426"/>
              <a:ext cx="44450" cy="49213"/>
            </a:xfrm>
            <a:custGeom>
              <a:avLst/>
              <a:gdLst>
                <a:gd name="T0" fmla="*/ 12 w 23"/>
                <a:gd name="T1" fmla="*/ 5 h 25"/>
                <a:gd name="T2" fmla="*/ 18 w 23"/>
                <a:gd name="T3" fmla="*/ 8 h 25"/>
                <a:gd name="T4" fmla="*/ 23 w 23"/>
                <a:gd name="T5" fmla="*/ 8 h 25"/>
                <a:gd name="T6" fmla="*/ 12 w 23"/>
                <a:gd name="T7" fmla="*/ 0 h 25"/>
                <a:gd name="T8" fmla="*/ 0 w 23"/>
                <a:gd name="T9" fmla="*/ 12 h 25"/>
                <a:gd name="T10" fmla="*/ 12 w 23"/>
                <a:gd name="T11" fmla="*/ 25 h 25"/>
                <a:gd name="T12" fmla="*/ 12 w 23"/>
                <a:gd name="T13" fmla="*/ 20 h 25"/>
                <a:gd name="T14" fmla="*/ 4 w 23"/>
                <a:gd name="T15" fmla="*/ 12 h 25"/>
                <a:gd name="T16" fmla="*/ 12 w 2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5">
                  <a:moveTo>
                    <a:pt x="12" y="5"/>
                  </a:moveTo>
                  <a:cubicBezTo>
                    <a:pt x="14" y="5"/>
                    <a:pt x="16" y="6"/>
                    <a:pt x="18" y="8"/>
                  </a:cubicBezTo>
                  <a:cubicBezTo>
                    <a:pt x="23" y="8"/>
                    <a:pt x="23" y="8"/>
                    <a:pt x="23" y="8"/>
                  </a:cubicBezTo>
                  <a:cubicBezTo>
                    <a:pt x="21" y="3"/>
                    <a:pt x="17" y="0"/>
                    <a:pt x="12" y="0"/>
                  </a:cubicBezTo>
                  <a:cubicBezTo>
                    <a:pt x="5" y="0"/>
                    <a:pt x="0" y="6"/>
                    <a:pt x="0" y="12"/>
                  </a:cubicBezTo>
                  <a:cubicBezTo>
                    <a:pt x="0" y="19"/>
                    <a:pt x="5" y="25"/>
                    <a:pt x="12" y="25"/>
                  </a:cubicBezTo>
                  <a:cubicBezTo>
                    <a:pt x="12" y="20"/>
                    <a:pt x="12" y="20"/>
                    <a:pt x="12" y="20"/>
                  </a:cubicBezTo>
                  <a:cubicBezTo>
                    <a:pt x="8" y="20"/>
                    <a:pt x="4" y="17"/>
                    <a:pt x="4" y="12"/>
                  </a:cubicBezTo>
                  <a:cubicBezTo>
                    <a:pt x="4" y="8"/>
                    <a:pt x="8" y="5"/>
                    <a:pt x="12"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3" name="Freeform 618"/>
            <p:cNvSpPr>
              <a:spLocks/>
            </p:cNvSpPr>
            <p:nvPr/>
          </p:nvSpPr>
          <p:spPr bwMode="auto">
            <a:xfrm>
              <a:off x="5554663" y="5940426"/>
              <a:ext cx="46038" cy="49213"/>
            </a:xfrm>
            <a:custGeom>
              <a:avLst/>
              <a:gdLst>
                <a:gd name="T0" fmla="*/ 13 w 24"/>
                <a:gd name="T1" fmla="*/ 5 h 25"/>
                <a:gd name="T2" fmla="*/ 18 w 24"/>
                <a:gd name="T3" fmla="*/ 8 h 25"/>
                <a:gd name="T4" fmla="*/ 24 w 24"/>
                <a:gd name="T5" fmla="*/ 8 h 25"/>
                <a:gd name="T6" fmla="*/ 13 w 24"/>
                <a:gd name="T7" fmla="*/ 0 h 25"/>
                <a:gd name="T8" fmla="*/ 0 w 24"/>
                <a:gd name="T9" fmla="*/ 12 h 25"/>
                <a:gd name="T10" fmla="*/ 13 w 24"/>
                <a:gd name="T11" fmla="*/ 25 h 25"/>
                <a:gd name="T12" fmla="*/ 13 w 24"/>
                <a:gd name="T13" fmla="*/ 20 h 25"/>
                <a:gd name="T14" fmla="*/ 5 w 24"/>
                <a:gd name="T15" fmla="*/ 12 h 25"/>
                <a:gd name="T16" fmla="*/ 13 w 24"/>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3" y="5"/>
                  </a:moveTo>
                  <a:cubicBezTo>
                    <a:pt x="15" y="5"/>
                    <a:pt x="17" y="6"/>
                    <a:pt x="18" y="8"/>
                  </a:cubicBezTo>
                  <a:cubicBezTo>
                    <a:pt x="24" y="8"/>
                    <a:pt x="24" y="8"/>
                    <a:pt x="24" y="8"/>
                  </a:cubicBezTo>
                  <a:cubicBezTo>
                    <a:pt x="22" y="3"/>
                    <a:pt x="18" y="0"/>
                    <a:pt x="13" y="0"/>
                  </a:cubicBezTo>
                  <a:cubicBezTo>
                    <a:pt x="6" y="0"/>
                    <a:pt x="0" y="6"/>
                    <a:pt x="0" y="12"/>
                  </a:cubicBezTo>
                  <a:cubicBezTo>
                    <a:pt x="0" y="19"/>
                    <a:pt x="6" y="25"/>
                    <a:pt x="13" y="25"/>
                  </a:cubicBezTo>
                  <a:cubicBezTo>
                    <a:pt x="13" y="20"/>
                    <a:pt x="13" y="20"/>
                    <a:pt x="13" y="20"/>
                  </a:cubicBezTo>
                  <a:cubicBezTo>
                    <a:pt x="8" y="20"/>
                    <a:pt x="5" y="17"/>
                    <a:pt x="5" y="12"/>
                  </a:cubicBezTo>
                  <a:cubicBezTo>
                    <a:pt x="5" y="8"/>
                    <a:pt x="8" y="5"/>
                    <a:pt x="13"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4" name="Freeform 619"/>
            <p:cNvSpPr>
              <a:spLocks/>
            </p:cNvSpPr>
            <p:nvPr/>
          </p:nvSpPr>
          <p:spPr bwMode="auto">
            <a:xfrm>
              <a:off x="5613400" y="5940426"/>
              <a:ext cx="44450" cy="49213"/>
            </a:xfrm>
            <a:custGeom>
              <a:avLst/>
              <a:gdLst>
                <a:gd name="T0" fmla="*/ 12 w 23"/>
                <a:gd name="T1" fmla="*/ 5 h 25"/>
                <a:gd name="T2" fmla="*/ 18 w 23"/>
                <a:gd name="T3" fmla="*/ 8 h 25"/>
                <a:gd name="T4" fmla="*/ 23 w 23"/>
                <a:gd name="T5" fmla="*/ 8 h 25"/>
                <a:gd name="T6" fmla="*/ 12 w 23"/>
                <a:gd name="T7" fmla="*/ 0 h 25"/>
                <a:gd name="T8" fmla="*/ 0 w 23"/>
                <a:gd name="T9" fmla="*/ 12 h 25"/>
                <a:gd name="T10" fmla="*/ 12 w 23"/>
                <a:gd name="T11" fmla="*/ 25 h 25"/>
                <a:gd name="T12" fmla="*/ 12 w 23"/>
                <a:gd name="T13" fmla="*/ 20 h 25"/>
                <a:gd name="T14" fmla="*/ 4 w 23"/>
                <a:gd name="T15" fmla="*/ 12 h 25"/>
                <a:gd name="T16" fmla="*/ 12 w 2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5">
                  <a:moveTo>
                    <a:pt x="12" y="5"/>
                  </a:moveTo>
                  <a:cubicBezTo>
                    <a:pt x="14" y="5"/>
                    <a:pt x="16" y="6"/>
                    <a:pt x="18" y="8"/>
                  </a:cubicBezTo>
                  <a:cubicBezTo>
                    <a:pt x="23" y="8"/>
                    <a:pt x="23" y="8"/>
                    <a:pt x="23" y="8"/>
                  </a:cubicBezTo>
                  <a:cubicBezTo>
                    <a:pt x="21" y="3"/>
                    <a:pt x="17" y="0"/>
                    <a:pt x="12" y="0"/>
                  </a:cubicBezTo>
                  <a:cubicBezTo>
                    <a:pt x="5" y="0"/>
                    <a:pt x="0" y="6"/>
                    <a:pt x="0" y="12"/>
                  </a:cubicBezTo>
                  <a:cubicBezTo>
                    <a:pt x="0" y="19"/>
                    <a:pt x="5" y="25"/>
                    <a:pt x="12" y="25"/>
                  </a:cubicBezTo>
                  <a:cubicBezTo>
                    <a:pt x="12" y="20"/>
                    <a:pt x="12" y="20"/>
                    <a:pt x="12" y="20"/>
                  </a:cubicBezTo>
                  <a:cubicBezTo>
                    <a:pt x="8" y="20"/>
                    <a:pt x="4" y="17"/>
                    <a:pt x="4" y="12"/>
                  </a:cubicBezTo>
                  <a:cubicBezTo>
                    <a:pt x="4" y="8"/>
                    <a:pt x="8" y="5"/>
                    <a:pt x="12"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5" name="Freeform 620"/>
            <p:cNvSpPr>
              <a:spLocks/>
            </p:cNvSpPr>
            <p:nvPr/>
          </p:nvSpPr>
          <p:spPr bwMode="auto">
            <a:xfrm>
              <a:off x="5668963" y="5940426"/>
              <a:ext cx="47625" cy="49213"/>
            </a:xfrm>
            <a:custGeom>
              <a:avLst/>
              <a:gdLst>
                <a:gd name="T0" fmla="*/ 13 w 24"/>
                <a:gd name="T1" fmla="*/ 5 h 25"/>
                <a:gd name="T2" fmla="*/ 18 w 24"/>
                <a:gd name="T3" fmla="*/ 8 h 25"/>
                <a:gd name="T4" fmla="*/ 24 w 24"/>
                <a:gd name="T5" fmla="*/ 8 h 25"/>
                <a:gd name="T6" fmla="*/ 13 w 24"/>
                <a:gd name="T7" fmla="*/ 0 h 25"/>
                <a:gd name="T8" fmla="*/ 0 w 24"/>
                <a:gd name="T9" fmla="*/ 12 h 25"/>
                <a:gd name="T10" fmla="*/ 13 w 24"/>
                <a:gd name="T11" fmla="*/ 25 h 25"/>
                <a:gd name="T12" fmla="*/ 13 w 24"/>
                <a:gd name="T13" fmla="*/ 20 h 25"/>
                <a:gd name="T14" fmla="*/ 5 w 24"/>
                <a:gd name="T15" fmla="*/ 12 h 25"/>
                <a:gd name="T16" fmla="*/ 13 w 24"/>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3" y="5"/>
                  </a:moveTo>
                  <a:cubicBezTo>
                    <a:pt x="15" y="5"/>
                    <a:pt x="17" y="6"/>
                    <a:pt x="18" y="8"/>
                  </a:cubicBezTo>
                  <a:cubicBezTo>
                    <a:pt x="24" y="8"/>
                    <a:pt x="24" y="8"/>
                    <a:pt x="24" y="8"/>
                  </a:cubicBezTo>
                  <a:cubicBezTo>
                    <a:pt x="22" y="3"/>
                    <a:pt x="18" y="0"/>
                    <a:pt x="13" y="0"/>
                  </a:cubicBezTo>
                  <a:cubicBezTo>
                    <a:pt x="6" y="0"/>
                    <a:pt x="0" y="6"/>
                    <a:pt x="0" y="12"/>
                  </a:cubicBezTo>
                  <a:cubicBezTo>
                    <a:pt x="0" y="19"/>
                    <a:pt x="6" y="25"/>
                    <a:pt x="13" y="25"/>
                  </a:cubicBezTo>
                  <a:cubicBezTo>
                    <a:pt x="13" y="20"/>
                    <a:pt x="13" y="20"/>
                    <a:pt x="13" y="20"/>
                  </a:cubicBezTo>
                  <a:cubicBezTo>
                    <a:pt x="8" y="20"/>
                    <a:pt x="5" y="17"/>
                    <a:pt x="5" y="12"/>
                  </a:cubicBezTo>
                  <a:cubicBezTo>
                    <a:pt x="5" y="8"/>
                    <a:pt x="8" y="5"/>
                    <a:pt x="13" y="5"/>
                  </a:cubicBez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grpSp>
        <p:nvGrpSpPr>
          <p:cNvPr id="82" name="Group 81"/>
          <p:cNvGrpSpPr/>
          <p:nvPr/>
        </p:nvGrpSpPr>
        <p:grpSpPr>
          <a:xfrm>
            <a:off x="679324" y="1455993"/>
            <a:ext cx="410350" cy="436539"/>
            <a:chOff x="3141663" y="423863"/>
            <a:chExt cx="1049337" cy="1068387"/>
          </a:xfrm>
          <a:solidFill>
            <a:schemeClr val="bg1"/>
          </a:solidFill>
        </p:grpSpPr>
        <p:sp>
          <p:nvSpPr>
            <p:cNvPr id="83" name="Oval 58"/>
            <p:cNvSpPr>
              <a:spLocks noChangeArrowheads="1"/>
            </p:cNvSpPr>
            <p:nvPr/>
          </p:nvSpPr>
          <p:spPr bwMode="auto">
            <a:xfrm>
              <a:off x="3251200" y="423863"/>
              <a:ext cx="177800" cy="1793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sp>
          <p:nvSpPr>
            <p:cNvPr id="84" name="Freeform 59"/>
            <p:cNvSpPr>
              <a:spLocks/>
            </p:cNvSpPr>
            <p:nvPr/>
          </p:nvSpPr>
          <p:spPr bwMode="auto">
            <a:xfrm>
              <a:off x="3141663" y="652463"/>
              <a:ext cx="385762" cy="839787"/>
            </a:xfrm>
            <a:custGeom>
              <a:avLst/>
              <a:gdLst>
                <a:gd name="T0" fmla="*/ 92 w 102"/>
                <a:gd name="T1" fmla="*/ 1 h 222"/>
                <a:gd name="T2" fmla="*/ 87 w 102"/>
                <a:gd name="T3" fmla="*/ 0 h 222"/>
                <a:gd name="T4" fmla="*/ 78 w 102"/>
                <a:gd name="T5" fmla="*/ 0 h 222"/>
                <a:gd name="T6" fmla="*/ 62 w 102"/>
                <a:gd name="T7" fmla="*/ 46 h 222"/>
                <a:gd name="T8" fmla="*/ 57 w 102"/>
                <a:gd name="T9" fmla="*/ 0 h 222"/>
                <a:gd name="T10" fmla="*/ 50 w 102"/>
                <a:gd name="T11" fmla="*/ 0 h 222"/>
                <a:gd name="T12" fmla="*/ 48 w 102"/>
                <a:gd name="T13" fmla="*/ 46 h 222"/>
                <a:gd name="T14" fmla="*/ 32 w 102"/>
                <a:gd name="T15" fmla="*/ 0 h 222"/>
                <a:gd name="T16" fmla="*/ 22 w 102"/>
                <a:gd name="T17" fmla="*/ 0 h 222"/>
                <a:gd name="T18" fmla="*/ 0 w 102"/>
                <a:gd name="T19" fmla="*/ 24 h 222"/>
                <a:gd name="T20" fmla="*/ 10 w 102"/>
                <a:gd name="T21" fmla="*/ 98 h 222"/>
                <a:gd name="T22" fmla="*/ 20 w 102"/>
                <a:gd name="T23" fmla="*/ 117 h 222"/>
                <a:gd name="T24" fmla="*/ 31 w 102"/>
                <a:gd name="T25" fmla="*/ 222 h 222"/>
                <a:gd name="T26" fmla="*/ 51 w 102"/>
                <a:gd name="T27" fmla="*/ 222 h 222"/>
                <a:gd name="T28" fmla="*/ 51 w 102"/>
                <a:gd name="T29" fmla="*/ 119 h 222"/>
                <a:gd name="T30" fmla="*/ 59 w 102"/>
                <a:gd name="T31" fmla="*/ 118 h 222"/>
                <a:gd name="T32" fmla="*/ 59 w 102"/>
                <a:gd name="T33" fmla="*/ 222 h 222"/>
                <a:gd name="T34" fmla="*/ 80 w 102"/>
                <a:gd name="T35" fmla="*/ 222 h 222"/>
                <a:gd name="T36" fmla="*/ 91 w 102"/>
                <a:gd name="T37" fmla="*/ 117 h 222"/>
                <a:gd name="T38" fmla="*/ 99 w 102"/>
                <a:gd name="T39" fmla="*/ 99 h 222"/>
                <a:gd name="T40" fmla="*/ 102 w 102"/>
                <a:gd name="T41" fmla="*/ 80 h 222"/>
                <a:gd name="T42" fmla="*/ 88 w 102"/>
                <a:gd name="T43" fmla="*/ 29 h 222"/>
                <a:gd name="T44" fmla="*/ 92 w 102"/>
                <a:gd name="T45" fmla="*/ 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222">
                  <a:moveTo>
                    <a:pt x="92" y="1"/>
                  </a:moveTo>
                  <a:cubicBezTo>
                    <a:pt x="91" y="1"/>
                    <a:pt x="89" y="0"/>
                    <a:pt x="87" y="0"/>
                  </a:cubicBezTo>
                  <a:cubicBezTo>
                    <a:pt x="78" y="0"/>
                    <a:pt x="78" y="0"/>
                    <a:pt x="78" y="0"/>
                  </a:cubicBezTo>
                  <a:cubicBezTo>
                    <a:pt x="62" y="46"/>
                    <a:pt x="62" y="46"/>
                    <a:pt x="62" y="46"/>
                  </a:cubicBezTo>
                  <a:cubicBezTo>
                    <a:pt x="57" y="0"/>
                    <a:pt x="57" y="0"/>
                    <a:pt x="57" y="0"/>
                  </a:cubicBezTo>
                  <a:cubicBezTo>
                    <a:pt x="50" y="0"/>
                    <a:pt x="50" y="0"/>
                    <a:pt x="50" y="0"/>
                  </a:cubicBezTo>
                  <a:cubicBezTo>
                    <a:pt x="48" y="46"/>
                    <a:pt x="48" y="46"/>
                    <a:pt x="48" y="46"/>
                  </a:cubicBezTo>
                  <a:cubicBezTo>
                    <a:pt x="32" y="0"/>
                    <a:pt x="32" y="0"/>
                    <a:pt x="32" y="0"/>
                  </a:cubicBezTo>
                  <a:cubicBezTo>
                    <a:pt x="22" y="0"/>
                    <a:pt x="22" y="0"/>
                    <a:pt x="22" y="0"/>
                  </a:cubicBezTo>
                  <a:cubicBezTo>
                    <a:pt x="10" y="0"/>
                    <a:pt x="0" y="11"/>
                    <a:pt x="0" y="24"/>
                  </a:cubicBezTo>
                  <a:cubicBezTo>
                    <a:pt x="10" y="98"/>
                    <a:pt x="10" y="98"/>
                    <a:pt x="10" y="98"/>
                  </a:cubicBezTo>
                  <a:cubicBezTo>
                    <a:pt x="10" y="106"/>
                    <a:pt x="14" y="113"/>
                    <a:pt x="20" y="117"/>
                  </a:cubicBezTo>
                  <a:cubicBezTo>
                    <a:pt x="31" y="222"/>
                    <a:pt x="31" y="222"/>
                    <a:pt x="31" y="222"/>
                  </a:cubicBezTo>
                  <a:cubicBezTo>
                    <a:pt x="51" y="222"/>
                    <a:pt x="51" y="222"/>
                    <a:pt x="51" y="222"/>
                  </a:cubicBezTo>
                  <a:cubicBezTo>
                    <a:pt x="51" y="119"/>
                    <a:pt x="51" y="119"/>
                    <a:pt x="51" y="119"/>
                  </a:cubicBezTo>
                  <a:cubicBezTo>
                    <a:pt x="59" y="118"/>
                    <a:pt x="59" y="118"/>
                    <a:pt x="59" y="118"/>
                  </a:cubicBezTo>
                  <a:cubicBezTo>
                    <a:pt x="59" y="222"/>
                    <a:pt x="59" y="222"/>
                    <a:pt x="59" y="222"/>
                  </a:cubicBezTo>
                  <a:cubicBezTo>
                    <a:pt x="80" y="222"/>
                    <a:pt x="80" y="222"/>
                    <a:pt x="80" y="222"/>
                  </a:cubicBezTo>
                  <a:cubicBezTo>
                    <a:pt x="91" y="117"/>
                    <a:pt x="91" y="117"/>
                    <a:pt x="91" y="117"/>
                  </a:cubicBezTo>
                  <a:cubicBezTo>
                    <a:pt x="96" y="112"/>
                    <a:pt x="99" y="106"/>
                    <a:pt x="99" y="99"/>
                  </a:cubicBezTo>
                  <a:cubicBezTo>
                    <a:pt x="102" y="80"/>
                    <a:pt x="102" y="80"/>
                    <a:pt x="102" y="80"/>
                  </a:cubicBezTo>
                  <a:cubicBezTo>
                    <a:pt x="93" y="65"/>
                    <a:pt x="88" y="48"/>
                    <a:pt x="88" y="29"/>
                  </a:cubicBezTo>
                  <a:cubicBezTo>
                    <a:pt x="88" y="19"/>
                    <a:pt x="90" y="10"/>
                    <a:pt x="9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sp>
          <p:nvSpPr>
            <p:cNvPr id="85" name="Freeform 60"/>
            <p:cNvSpPr>
              <a:spLocks noEditPoints="1"/>
            </p:cNvSpPr>
            <p:nvPr/>
          </p:nvSpPr>
          <p:spPr bwMode="auto">
            <a:xfrm>
              <a:off x="3519488" y="423863"/>
              <a:ext cx="671512" cy="674687"/>
            </a:xfrm>
            <a:custGeom>
              <a:avLst/>
              <a:gdLst>
                <a:gd name="T0" fmla="*/ 88 w 177"/>
                <a:gd name="T1" fmla="*/ 178 h 178"/>
                <a:gd name="T2" fmla="*/ 0 w 177"/>
                <a:gd name="T3" fmla="*/ 89 h 178"/>
                <a:gd name="T4" fmla="*/ 88 w 177"/>
                <a:gd name="T5" fmla="*/ 0 h 178"/>
                <a:gd name="T6" fmla="*/ 177 w 177"/>
                <a:gd name="T7" fmla="*/ 89 h 178"/>
                <a:gd name="T8" fmla="*/ 88 w 177"/>
                <a:gd name="T9" fmla="*/ 178 h 178"/>
                <a:gd name="T10" fmla="*/ 88 w 177"/>
                <a:gd name="T11" fmla="*/ 16 h 178"/>
                <a:gd name="T12" fmla="*/ 15 w 177"/>
                <a:gd name="T13" fmla="*/ 89 h 178"/>
                <a:gd name="T14" fmla="*/ 88 w 177"/>
                <a:gd name="T15" fmla="*/ 163 h 178"/>
                <a:gd name="T16" fmla="*/ 162 w 177"/>
                <a:gd name="T17" fmla="*/ 89 h 178"/>
                <a:gd name="T18" fmla="*/ 88 w 177"/>
                <a:gd name="T19" fmla="*/ 1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8" y="178"/>
                  </a:moveTo>
                  <a:cubicBezTo>
                    <a:pt x="39" y="178"/>
                    <a:pt x="0" y="138"/>
                    <a:pt x="0" y="89"/>
                  </a:cubicBezTo>
                  <a:cubicBezTo>
                    <a:pt x="0" y="40"/>
                    <a:pt x="39" y="0"/>
                    <a:pt x="88" y="0"/>
                  </a:cubicBezTo>
                  <a:cubicBezTo>
                    <a:pt x="137" y="0"/>
                    <a:pt x="177" y="40"/>
                    <a:pt x="177" y="89"/>
                  </a:cubicBezTo>
                  <a:cubicBezTo>
                    <a:pt x="177" y="138"/>
                    <a:pt x="137" y="178"/>
                    <a:pt x="88" y="178"/>
                  </a:cubicBezTo>
                  <a:close/>
                  <a:moveTo>
                    <a:pt x="88" y="16"/>
                  </a:moveTo>
                  <a:cubicBezTo>
                    <a:pt x="48" y="16"/>
                    <a:pt x="15" y="49"/>
                    <a:pt x="15" y="89"/>
                  </a:cubicBezTo>
                  <a:cubicBezTo>
                    <a:pt x="15" y="130"/>
                    <a:pt x="48" y="163"/>
                    <a:pt x="88" y="163"/>
                  </a:cubicBezTo>
                  <a:cubicBezTo>
                    <a:pt x="129" y="163"/>
                    <a:pt x="162" y="130"/>
                    <a:pt x="162" y="89"/>
                  </a:cubicBezTo>
                  <a:cubicBezTo>
                    <a:pt x="162" y="49"/>
                    <a:pt x="129" y="16"/>
                    <a:pt x="88"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sp>
          <p:nvSpPr>
            <p:cNvPr id="86" name="Freeform 61"/>
            <p:cNvSpPr>
              <a:spLocks/>
            </p:cNvSpPr>
            <p:nvPr/>
          </p:nvSpPr>
          <p:spPr bwMode="auto">
            <a:xfrm>
              <a:off x="3729038" y="584200"/>
              <a:ext cx="279400" cy="215900"/>
            </a:xfrm>
            <a:custGeom>
              <a:avLst/>
              <a:gdLst>
                <a:gd name="T0" fmla="*/ 72 w 74"/>
                <a:gd name="T1" fmla="*/ 2 h 57"/>
                <a:gd name="T2" fmla="*/ 66 w 74"/>
                <a:gd name="T3" fmla="*/ 3 h 57"/>
                <a:gd name="T4" fmla="*/ 32 w 74"/>
                <a:gd name="T5" fmla="*/ 47 h 57"/>
                <a:gd name="T6" fmla="*/ 7 w 74"/>
                <a:gd name="T7" fmla="*/ 34 h 57"/>
                <a:gd name="T8" fmla="*/ 1 w 74"/>
                <a:gd name="T9" fmla="*/ 36 h 57"/>
                <a:gd name="T10" fmla="*/ 3 w 74"/>
                <a:gd name="T11" fmla="*/ 42 h 57"/>
                <a:gd name="T12" fmla="*/ 31 w 74"/>
                <a:gd name="T13" fmla="*/ 55 h 57"/>
                <a:gd name="T14" fmla="*/ 31 w 74"/>
                <a:gd name="T15" fmla="*/ 55 h 57"/>
                <a:gd name="T16" fmla="*/ 37 w 74"/>
                <a:gd name="T17" fmla="*/ 55 h 57"/>
                <a:gd name="T18" fmla="*/ 73 w 74"/>
                <a:gd name="T19" fmla="*/ 8 h 57"/>
                <a:gd name="T20" fmla="*/ 72 w 74"/>
                <a:gd name="T21"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7">
                  <a:moveTo>
                    <a:pt x="72" y="2"/>
                  </a:moveTo>
                  <a:cubicBezTo>
                    <a:pt x="70" y="0"/>
                    <a:pt x="67" y="1"/>
                    <a:pt x="66" y="3"/>
                  </a:cubicBezTo>
                  <a:cubicBezTo>
                    <a:pt x="32" y="47"/>
                    <a:pt x="32" y="47"/>
                    <a:pt x="32" y="47"/>
                  </a:cubicBezTo>
                  <a:cubicBezTo>
                    <a:pt x="7" y="34"/>
                    <a:pt x="7" y="34"/>
                    <a:pt x="7" y="34"/>
                  </a:cubicBezTo>
                  <a:cubicBezTo>
                    <a:pt x="5" y="33"/>
                    <a:pt x="3" y="34"/>
                    <a:pt x="1" y="36"/>
                  </a:cubicBezTo>
                  <a:cubicBezTo>
                    <a:pt x="0" y="38"/>
                    <a:pt x="1" y="41"/>
                    <a:pt x="3" y="42"/>
                  </a:cubicBezTo>
                  <a:cubicBezTo>
                    <a:pt x="31" y="55"/>
                    <a:pt x="31" y="55"/>
                    <a:pt x="31" y="55"/>
                  </a:cubicBezTo>
                  <a:cubicBezTo>
                    <a:pt x="31" y="55"/>
                    <a:pt x="31" y="55"/>
                    <a:pt x="31" y="55"/>
                  </a:cubicBezTo>
                  <a:cubicBezTo>
                    <a:pt x="32" y="57"/>
                    <a:pt x="35" y="57"/>
                    <a:pt x="37" y="55"/>
                  </a:cubicBezTo>
                  <a:cubicBezTo>
                    <a:pt x="73" y="8"/>
                    <a:pt x="73" y="8"/>
                    <a:pt x="73" y="8"/>
                  </a:cubicBezTo>
                  <a:cubicBezTo>
                    <a:pt x="74" y="6"/>
                    <a:pt x="74" y="3"/>
                    <a:pt x="72"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sp>
          <p:nvSpPr>
            <p:cNvPr id="87" name="Freeform 62"/>
            <p:cNvSpPr>
              <a:spLocks/>
            </p:cNvSpPr>
            <p:nvPr/>
          </p:nvSpPr>
          <p:spPr bwMode="auto">
            <a:xfrm>
              <a:off x="4035425" y="746125"/>
              <a:ext cx="60325" cy="34925"/>
            </a:xfrm>
            <a:custGeom>
              <a:avLst/>
              <a:gdLst>
                <a:gd name="T0" fmla="*/ 4 w 16"/>
                <a:gd name="T1" fmla="*/ 9 h 9"/>
                <a:gd name="T2" fmla="*/ 0 w 16"/>
                <a:gd name="T3" fmla="*/ 4 h 9"/>
                <a:gd name="T4" fmla="*/ 4 w 16"/>
                <a:gd name="T5" fmla="*/ 0 h 9"/>
                <a:gd name="T6" fmla="*/ 12 w 16"/>
                <a:gd name="T7" fmla="*/ 0 h 9"/>
                <a:gd name="T8" fmla="*/ 16 w 16"/>
                <a:gd name="T9" fmla="*/ 4 h 9"/>
                <a:gd name="T10" fmla="*/ 12 w 16"/>
                <a:gd name="T11" fmla="*/ 9 h 9"/>
                <a:gd name="T12" fmla="*/ 4 w 1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6" h="9">
                  <a:moveTo>
                    <a:pt x="4" y="9"/>
                  </a:moveTo>
                  <a:cubicBezTo>
                    <a:pt x="2" y="9"/>
                    <a:pt x="0" y="7"/>
                    <a:pt x="0" y="4"/>
                  </a:cubicBezTo>
                  <a:cubicBezTo>
                    <a:pt x="0" y="2"/>
                    <a:pt x="2" y="0"/>
                    <a:pt x="4" y="0"/>
                  </a:cubicBezTo>
                  <a:cubicBezTo>
                    <a:pt x="12" y="0"/>
                    <a:pt x="12" y="0"/>
                    <a:pt x="12" y="0"/>
                  </a:cubicBezTo>
                  <a:cubicBezTo>
                    <a:pt x="14" y="0"/>
                    <a:pt x="16" y="2"/>
                    <a:pt x="16" y="4"/>
                  </a:cubicBezTo>
                  <a:cubicBezTo>
                    <a:pt x="16" y="7"/>
                    <a:pt x="14" y="9"/>
                    <a:pt x="12" y="9"/>
                  </a:cubicBezTo>
                  <a:lnTo>
                    <a:pt x="4" y="9"/>
                  </a:lnTo>
                  <a:close/>
                </a:path>
              </a:pathLst>
            </a:custGeom>
            <a:grpFill/>
            <a:ln>
              <a:noFill/>
            </a:ln>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sp>
          <p:nvSpPr>
            <p:cNvPr id="88" name="Freeform 63"/>
            <p:cNvSpPr>
              <a:spLocks/>
            </p:cNvSpPr>
            <p:nvPr/>
          </p:nvSpPr>
          <p:spPr bwMode="auto">
            <a:xfrm>
              <a:off x="3606800" y="746125"/>
              <a:ext cx="61912" cy="34925"/>
            </a:xfrm>
            <a:custGeom>
              <a:avLst/>
              <a:gdLst>
                <a:gd name="T0" fmla="*/ 4 w 16"/>
                <a:gd name="T1" fmla="*/ 9 h 9"/>
                <a:gd name="T2" fmla="*/ 0 w 16"/>
                <a:gd name="T3" fmla="*/ 4 h 9"/>
                <a:gd name="T4" fmla="*/ 4 w 16"/>
                <a:gd name="T5" fmla="*/ 0 h 9"/>
                <a:gd name="T6" fmla="*/ 12 w 16"/>
                <a:gd name="T7" fmla="*/ 0 h 9"/>
                <a:gd name="T8" fmla="*/ 16 w 16"/>
                <a:gd name="T9" fmla="*/ 4 h 9"/>
                <a:gd name="T10" fmla="*/ 12 w 16"/>
                <a:gd name="T11" fmla="*/ 9 h 9"/>
                <a:gd name="T12" fmla="*/ 4 w 1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6" h="9">
                  <a:moveTo>
                    <a:pt x="4" y="9"/>
                  </a:moveTo>
                  <a:cubicBezTo>
                    <a:pt x="2" y="9"/>
                    <a:pt x="0" y="7"/>
                    <a:pt x="0" y="4"/>
                  </a:cubicBezTo>
                  <a:cubicBezTo>
                    <a:pt x="0" y="2"/>
                    <a:pt x="2" y="0"/>
                    <a:pt x="4" y="0"/>
                  </a:cubicBezTo>
                  <a:cubicBezTo>
                    <a:pt x="12" y="0"/>
                    <a:pt x="12" y="0"/>
                    <a:pt x="12" y="0"/>
                  </a:cubicBezTo>
                  <a:cubicBezTo>
                    <a:pt x="14" y="0"/>
                    <a:pt x="16" y="2"/>
                    <a:pt x="16" y="4"/>
                  </a:cubicBezTo>
                  <a:cubicBezTo>
                    <a:pt x="16" y="7"/>
                    <a:pt x="14" y="9"/>
                    <a:pt x="12" y="9"/>
                  </a:cubicBezTo>
                  <a:lnTo>
                    <a:pt x="4" y="9"/>
                  </a:lnTo>
                  <a:close/>
                </a:path>
              </a:pathLst>
            </a:custGeom>
            <a:grpFill/>
            <a:ln>
              <a:noFill/>
            </a:ln>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sp>
          <p:nvSpPr>
            <p:cNvPr id="89" name="Freeform 64"/>
            <p:cNvSpPr>
              <a:spLocks/>
            </p:cNvSpPr>
            <p:nvPr/>
          </p:nvSpPr>
          <p:spPr bwMode="auto">
            <a:xfrm>
              <a:off x="3835400" y="947738"/>
              <a:ext cx="33337" cy="60325"/>
            </a:xfrm>
            <a:custGeom>
              <a:avLst/>
              <a:gdLst>
                <a:gd name="T0" fmla="*/ 0 w 9"/>
                <a:gd name="T1" fmla="*/ 4 h 16"/>
                <a:gd name="T2" fmla="*/ 5 w 9"/>
                <a:gd name="T3" fmla="*/ 0 h 16"/>
                <a:gd name="T4" fmla="*/ 9 w 9"/>
                <a:gd name="T5" fmla="*/ 4 h 16"/>
                <a:gd name="T6" fmla="*/ 9 w 9"/>
                <a:gd name="T7" fmla="*/ 12 h 16"/>
                <a:gd name="T8" fmla="*/ 5 w 9"/>
                <a:gd name="T9" fmla="*/ 16 h 16"/>
                <a:gd name="T10" fmla="*/ 0 w 9"/>
                <a:gd name="T11" fmla="*/ 12 h 16"/>
                <a:gd name="T12" fmla="*/ 0 w 9"/>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0" y="4"/>
                  </a:moveTo>
                  <a:cubicBezTo>
                    <a:pt x="0" y="2"/>
                    <a:pt x="2" y="0"/>
                    <a:pt x="5" y="0"/>
                  </a:cubicBezTo>
                  <a:cubicBezTo>
                    <a:pt x="7" y="0"/>
                    <a:pt x="9" y="2"/>
                    <a:pt x="9" y="4"/>
                  </a:cubicBezTo>
                  <a:cubicBezTo>
                    <a:pt x="9" y="12"/>
                    <a:pt x="9" y="12"/>
                    <a:pt x="9" y="12"/>
                  </a:cubicBezTo>
                  <a:cubicBezTo>
                    <a:pt x="9" y="14"/>
                    <a:pt x="7" y="16"/>
                    <a:pt x="5" y="16"/>
                  </a:cubicBezTo>
                  <a:cubicBezTo>
                    <a:pt x="2" y="16"/>
                    <a:pt x="0" y="14"/>
                    <a:pt x="0" y="12"/>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sp>
          <p:nvSpPr>
            <p:cNvPr id="90" name="Freeform 65"/>
            <p:cNvSpPr>
              <a:spLocks/>
            </p:cNvSpPr>
            <p:nvPr/>
          </p:nvSpPr>
          <p:spPr bwMode="auto">
            <a:xfrm>
              <a:off x="3835400" y="519113"/>
              <a:ext cx="33337" cy="60325"/>
            </a:xfrm>
            <a:custGeom>
              <a:avLst/>
              <a:gdLst>
                <a:gd name="T0" fmla="*/ 0 w 9"/>
                <a:gd name="T1" fmla="*/ 4 h 16"/>
                <a:gd name="T2" fmla="*/ 5 w 9"/>
                <a:gd name="T3" fmla="*/ 0 h 16"/>
                <a:gd name="T4" fmla="*/ 9 w 9"/>
                <a:gd name="T5" fmla="*/ 4 h 16"/>
                <a:gd name="T6" fmla="*/ 9 w 9"/>
                <a:gd name="T7" fmla="*/ 12 h 16"/>
                <a:gd name="T8" fmla="*/ 5 w 9"/>
                <a:gd name="T9" fmla="*/ 16 h 16"/>
                <a:gd name="T10" fmla="*/ 0 w 9"/>
                <a:gd name="T11" fmla="*/ 12 h 16"/>
                <a:gd name="T12" fmla="*/ 0 w 9"/>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0" y="4"/>
                  </a:moveTo>
                  <a:cubicBezTo>
                    <a:pt x="0" y="2"/>
                    <a:pt x="2" y="0"/>
                    <a:pt x="5" y="0"/>
                  </a:cubicBezTo>
                  <a:cubicBezTo>
                    <a:pt x="7" y="0"/>
                    <a:pt x="9" y="2"/>
                    <a:pt x="9" y="4"/>
                  </a:cubicBezTo>
                  <a:cubicBezTo>
                    <a:pt x="9" y="12"/>
                    <a:pt x="9" y="12"/>
                    <a:pt x="9" y="12"/>
                  </a:cubicBezTo>
                  <a:cubicBezTo>
                    <a:pt x="9" y="14"/>
                    <a:pt x="7" y="16"/>
                    <a:pt x="5" y="16"/>
                  </a:cubicBezTo>
                  <a:cubicBezTo>
                    <a:pt x="2" y="16"/>
                    <a:pt x="0" y="14"/>
                    <a:pt x="0" y="12"/>
                  </a:cubicBezTo>
                  <a:lnTo>
                    <a:pt x="0" y="4"/>
                  </a:lnTo>
                  <a:close/>
                </a:path>
              </a:pathLst>
            </a:custGeom>
            <a:grpFill/>
            <a:ln>
              <a:noFill/>
            </a:ln>
          </p:spPr>
          <p:txBody>
            <a:bodyPr vert="horz" wrap="square" lIns="91440" tIns="45720" rIns="91440" bIns="45720" numCol="1" anchor="t" anchorCtr="0" compatLnSpc="1">
              <a:prstTxWarp prst="textNoShape">
                <a:avLst/>
              </a:prstTxWarp>
            </a:bodyPr>
            <a:lstStyle/>
            <a:p>
              <a:endParaRPr lang="en-IE" sz="1400" dirty="0">
                <a:solidFill>
                  <a:prstClr val="black"/>
                </a:solidFill>
              </a:endParaRPr>
            </a:p>
          </p:txBody>
        </p:sp>
      </p:grpSp>
    </p:spTree>
    <p:extLst>
      <p:ext uri="{BB962C8B-B14F-4D97-AF65-F5344CB8AC3E}">
        <p14:creationId xmlns:p14="http://schemas.microsoft.com/office/powerpoint/2010/main" val="3687720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Calibri" panose="020F0502020204030204" pitchFamily="34" charset="0"/>
              </a:rPr>
              <a:t>Performance</a:t>
            </a:r>
          </a:p>
        </p:txBody>
      </p:sp>
      <p:sp>
        <p:nvSpPr>
          <p:cNvPr id="7" name="Rounded Rectangle 6"/>
          <p:cNvSpPr/>
          <p:nvPr/>
        </p:nvSpPr>
        <p:spPr bwMode="auto">
          <a:xfrm>
            <a:off x="590295" y="1369136"/>
            <a:ext cx="7983538" cy="1828800"/>
          </a:xfrm>
          <a:prstGeom prst="roundRect">
            <a:avLst/>
          </a:prstGeom>
          <a:solidFill>
            <a:schemeClr val="accent5">
              <a:lumMod val="90000"/>
            </a:schemeClr>
          </a:solidFill>
          <a:ln>
            <a:no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8" name="TextBox 7"/>
          <p:cNvSpPr txBox="1"/>
          <p:nvPr/>
        </p:nvSpPr>
        <p:spPr>
          <a:xfrm>
            <a:off x="762000" y="1478021"/>
            <a:ext cx="8001000" cy="1623778"/>
          </a:xfrm>
          <a:prstGeom prst="rect">
            <a:avLst/>
          </a:prstGeom>
          <a:noFill/>
        </p:spPr>
        <p:txBody>
          <a:bodyPr wrap="square" rtlCol="0">
            <a:spAutoFit/>
          </a:bodyPr>
          <a:lstStyle/>
          <a:p>
            <a:pPr lvl="1">
              <a:lnSpc>
                <a:spcPct val="110000"/>
              </a:lnSpc>
              <a:spcAft>
                <a:spcPts val="1200"/>
              </a:spcAft>
              <a:buClrTx/>
              <a:defRPr/>
            </a:pPr>
            <a:r>
              <a:rPr lang="en-US" sz="1600" u="sng" dirty="0">
                <a:sym typeface="Symbol" pitchFamily="18" charset="2"/>
              </a:rPr>
              <a:t>Objectives &amp; Performance Feedback (**AFS Resources**)</a:t>
            </a:r>
          </a:p>
          <a:p>
            <a:pPr marL="800100" lvl="1" indent="-342900">
              <a:lnSpc>
                <a:spcPct val="110000"/>
              </a:lnSpc>
              <a:spcAft>
                <a:spcPts val="1200"/>
              </a:spcAft>
              <a:buClrTx/>
              <a:buFont typeface="+mj-lt"/>
              <a:buAutoNum type="arabicPeriod"/>
              <a:defRPr/>
            </a:pPr>
            <a:r>
              <a:rPr lang="en-US" sz="1600" dirty="0">
                <a:sym typeface="Symbol" pitchFamily="18" charset="2"/>
              </a:rPr>
              <a:t>Enter objectives in </a:t>
            </a:r>
            <a:r>
              <a:rPr lang="en-US" sz="1600" dirty="0" err="1">
                <a:sym typeface="Symbol" pitchFamily="18" charset="2"/>
              </a:rPr>
              <a:t>myPerformance</a:t>
            </a:r>
            <a:r>
              <a:rPr lang="en-US" sz="1600" dirty="0">
                <a:sym typeface="Symbol" pitchFamily="18" charset="2"/>
              </a:rPr>
              <a:t> in the next 2 weeks</a:t>
            </a:r>
          </a:p>
          <a:p>
            <a:pPr marL="800100" lvl="1" indent="-342900">
              <a:lnSpc>
                <a:spcPct val="110000"/>
              </a:lnSpc>
              <a:spcAft>
                <a:spcPts val="1200"/>
              </a:spcAft>
              <a:buClrTx/>
              <a:buFont typeface="+mj-lt"/>
              <a:buAutoNum type="arabicPeriod"/>
              <a:defRPr/>
            </a:pPr>
            <a:r>
              <a:rPr lang="en-US" sz="1600" dirty="0">
                <a:sym typeface="Symbol" pitchFamily="18" charset="2"/>
              </a:rPr>
              <a:t>Assign to your lead</a:t>
            </a:r>
          </a:p>
          <a:p>
            <a:pPr marL="800100" lvl="1" indent="-342900">
              <a:lnSpc>
                <a:spcPct val="110000"/>
              </a:lnSpc>
              <a:spcAft>
                <a:spcPts val="1200"/>
              </a:spcAft>
              <a:buClrTx/>
              <a:buFont typeface="+mj-lt"/>
              <a:buAutoNum type="arabicPeriod"/>
              <a:defRPr/>
            </a:pPr>
            <a:r>
              <a:rPr lang="en-US" sz="1600" dirty="0">
                <a:sym typeface="Symbol" pitchFamily="18" charset="2"/>
              </a:rPr>
              <a:t>Feedback Forms will be reviewed by Steffen/Dwain and Pete prior to submission</a:t>
            </a:r>
            <a:endParaRPr lang="en-US" dirty="0"/>
          </a:p>
        </p:txBody>
      </p:sp>
      <p:sp>
        <p:nvSpPr>
          <p:cNvPr id="10" name="Rounded Rectangle 9"/>
          <p:cNvSpPr/>
          <p:nvPr/>
        </p:nvSpPr>
        <p:spPr bwMode="auto">
          <a:xfrm>
            <a:off x="576891" y="3733800"/>
            <a:ext cx="7983538" cy="1828800"/>
          </a:xfrm>
          <a:prstGeom prst="roundRect">
            <a:avLst/>
          </a:prstGeom>
          <a:solidFill>
            <a:schemeClr val="accent5">
              <a:lumMod val="90000"/>
            </a:schemeClr>
          </a:solidFill>
          <a:ln>
            <a:no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11" name="TextBox 10"/>
          <p:cNvSpPr txBox="1"/>
          <p:nvPr/>
        </p:nvSpPr>
        <p:spPr>
          <a:xfrm>
            <a:off x="762000" y="3783036"/>
            <a:ext cx="8001000" cy="1637371"/>
          </a:xfrm>
          <a:prstGeom prst="rect">
            <a:avLst/>
          </a:prstGeom>
          <a:noFill/>
        </p:spPr>
        <p:txBody>
          <a:bodyPr wrap="square" rtlCol="0">
            <a:spAutoFit/>
          </a:bodyPr>
          <a:lstStyle/>
          <a:p>
            <a:pPr lvl="1">
              <a:lnSpc>
                <a:spcPct val="110000"/>
              </a:lnSpc>
              <a:spcAft>
                <a:spcPts val="1200"/>
              </a:spcAft>
              <a:buClrTx/>
              <a:defRPr/>
            </a:pPr>
            <a:r>
              <a:rPr lang="en-US" sz="1600" u="sng" dirty="0">
                <a:sym typeface="Symbol" pitchFamily="18" charset="2"/>
              </a:rPr>
              <a:t>Regular Feedback</a:t>
            </a:r>
          </a:p>
          <a:p>
            <a:pPr marL="800100" lvl="1" indent="-342900">
              <a:lnSpc>
                <a:spcPct val="110000"/>
              </a:lnSpc>
              <a:spcAft>
                <a:spcPts val="1200"/>
              </a:spcAft>
              <a:buClrTx/>
              <a:buFont typeface="+mj-lt"/>
              <a:buAutoNum type="arabicPeriod"/>
              <a:defRPr/>
            </a:pPr>
            <a:r>
              <a:rPr lang="en-US" sz="1600" dirty="0">
                <a:sym typeface="Symbol" pitchFamily="18" charset="2"/>
              </a:rPr>
              <a:t>Team leads will be setting up feedback discussions with you</a:t>
            </a:r>
          </a:p>
          <a:p>
            <a:pPr marL="800100" lvl="1" indent="-342900">
              <a:lnSpc>
                <a:spcPct val="110000"/>
              </a:lnSpc>
              <a:spcAft>
                <a:spcPts val="1200"/>
              </a:spcAft>
              <a:buClrTx/>
              <a:buFont typeface="+mj-lt"/>
              <a:buAutoNum type="arabicPeriod"/>
              <a:defRPr/>
            </a:pPr>
            <a:r>
              <a:rPr lang="en-US" sz="1600" dirty="0">
                <a:sym typeface="Symbol" pitchFamily="18" charset="2"/>
              </a:rPr>
              <a:t>Set up 30/30 meetings with your team lead</a:t>
            </a:r>
          </a:p>
          <a:p>
            <a:pPr marL="800100" lvl="1" indent="-342900">
              <a:lnSpc>
                <a:spcPct val="110000"/>
              </a:lnSpc>
              <a:spcAft>
                <a:spcPts val="1200"/>
              </a:spcAft>
              <a:buClrTx/>
              <a:buFont typeface="+mj-lt"/>
              <a:buAutoNum type="arabicPeriod"/>
              <a:defRPr/>
            </a:pPr>
            <a:r>
              <a:rPr lang="en-US" sz="1600" dirty="0">
                <a:sym typeface="Symbol" pitchFamily="18" charset="2"/>
              </a:rPr>
              <a:t>Ask for Feedback!</a:t>
            </a:r>
          </a:p>
        </p:txBody>
      </p:sp>
      <p:sp>
        <p:nvSpPr>
          <p:cNvPr id="14" name="Oval 66"/>
          <p:cNvSpPr>
            <a:spLocks noChangeArrowheads="1"/>
          </p:cNvSpPr>
          <p:nvPr/>
        </p:nvSpPr>
        <p:spPr bwMode="auto">
          <a:xfrm>
            <a:off x="454788" y="1172501"/>
            <a:ext cx="663307" cy="656299"/>
          </a:xfrm>
          <a:prstGeom prst="ellipse">
            <a:avLst/>
          </a:pr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 name="Oval 66"/>
          <p:cNvSpPr>
            <a:spLocks noChangeArrowheads="1"/>
          </p:cNvSpPr>
          <p:nvPr/>
        </p:nvSpPr>
        <p:spPr bwMode="auto">
          <a:xfrm>
            <a:off x="405904" y="3550376"/>
            <a:ext cx="663307" cy="656299"/>
          </a:xfrm>
          <a:prstGeom prst="ellipse">
            <a:avLst/>
          </a:pr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nvGrpSpPr>
          <p:cNvPr id="18" name="Group 17"/>
          <p:cNvGrpSpPr/>
          <p:nvPr/>
        </p:nvGrpSpPr>
        <p:grpSpPr>
          <a:xfrm>
            <a:off x="590295" y="1310007"/>
            <a:ext cx="407153" cy="392200"/>
            <a:chOff x="496888" y="1403350"/>
            <a:chExt cx="950912" cy="915988"/>
          </a:xfrm>
          <a:solidFill>
            <a:schemeClr val="bg2">
              <a:lumMod val="20000"/>
              <a:lumOff val="80000"/>
            </a:schemeClr>
          </a:solidFill>
        </p:grpSpPr>
        <p:sp>
          <p:nvSpPr>
            <p:cNvPr id="19" name="Freeform 18"/>
            <p:cNvSpPr>
              <a:spLocks/>
            </p:cNvSpPr>
            <p:nvPr/>
          </p:nvSpPr>
          <p:spPr bwMode="auto">
            <a:xfrm>
              <a:off x="1212850" y="1485900"/>
              <a:ext cx="128587" cy="574675"/>
            </a:xfrm>
            <a:custGeom>
              <a:avLst/>
              <a:gdLst>
                <a:gd name="T0" fmla="*/ 22 w 22"/>
                <a:gd name="T1" fmla="*/ 89 h 98"/>
                <a:gd name="T2" fmla="*/ 12 w 22"/>
                <a:gd name="T3" fmla="*/ 98 h 98"/>
                <a:gd name="T4" fmla="*/ 11 w 22"/>
                <a:gd name="T5" fmla="*/ 98 h 98"/>
                <a:gd name="T6" fmla="*/ 0 w 22"/>
                <a:gd name="T7" fmla="*/ 89 h 98"/>
                <a:gd name="T8" fmla="*/ 0 w 22"/>
                <a:gd name="T9" fmla="*/ 9 h 98"/>
                <a:gd name="T10" fmla="*/ 11 w 22"/>
                <a:gd name="T11" fmla="*/ 0 h 98"/>
                <a:gd name="T12" fmla="*/ 12 w 22"/>
                <a:gd name="T13" fmla="*/ 0 h 98"/>
                <a:gd name="T14" fmla="*/ 22 w 22"/>
                <a:gd name="T15" fmla="*/ 9 h 98"/>
                <a:gd name="T16" fmla="*/ 22 w 22"/>
                <a:gd name="T17" fmla="*/ 8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98">
                  <a:moveTo>
                    <a:pt x="22" y="89"/>
                  </a:moveTo>
                  <a:cubicBezTo>
                    <a:pt x="22" y="94"/>
                    <a:pt x="18" y="98"/>
                    <a:pt x="12" y="98"/>
                  </a:cubicBezTo>
                  <a:cubicBezTo>
                    <a:pt x="11" y="98"/>
                    <a:pt x="11" y="98"/>
                    <a:pt x="11" y="98"/>
                  </a:cubicBezTo>
                  <a:cubicBezTo>
                    <a:pt x="5" y="98"/>
                    <a:pt x="0" y="94"/>
                    <a:pt x="0" y="89"/>
                  </a:cubicBezTo>
                  <a:cubicBezTo>
                    <a:pt x="0" y="9"/>
                    <a:pt x="0" y="9"/>
                    <a:pt x="0" y="9"/>
                  </a:cubicBezTo>
                  <a:cubicBezTo>
                    <a:pt x="0" y="4"/>
                    <a:pt x="5" y="0"/>
                    <a:pt x="11" y="0"/>
                  </a:cubicBezTo>
                  <a:cubicBezTo>
                    <a:pt x="12" y="0"/>
                    <a:pt x="12" y="0"/>
                    <a:pt x="12" y="0"/>
                  </a:cubicBezTo>
                  <a:cubicBezTo>
                    <a:pt x="18" y="0"/>
                    <a:pt x="22" y="4"/>
                    <a:pt x="22" y="9"/>
                  </a:cubicBezTo>
                  <a:lnTo>
                    <a:pt x="22" y="89"/>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IE">
                <a:solidFill>
                  <a:prstClr val="black"/>
                </a:solidFill>
              </a:endParaRPr>
            </a:p>
          </p:txBody>
        </p:sp>
        <p:sp>
          <p:nvSpPr>
            <p:cNvPr id="20" name="Freeform 19"/>
            <p:cNvSpPr>
              <a:spLocks/>
            </p:cNvSpPr>
            <p:nvPr/>
          </p:nvSpPr>
          <p:spPr bwMode="auto">
            <a:xfrm>
              <a:off x="655638" y="1679575"/>
              <a:ext cx="128587" cy="339725"/>
            </a:xfrm>
            <a:custGeom>
              <a:avLst/>
              <a:gdLst>
                <a:gd name="T0" fmla="*/ 22 w 22"/>
                <a:gd name="T1" fmla="*/ 40 h 58"/>
                <a:gd name="T2" fmla="*/ 22 w 22"/>
                <a:gd name="T3" fmla="*/ 8 h 58"/>
                <a:gd name="T4" fmla="*/ 11 w 22"/>
                <a:gd name="T5" fmla="*/ 0 h 58"/>
                <a:gd name="T6" fmla="*/ 10 w 22"/>
                <a:gd name="T7" fmla="*/ 0 h 58"/>
                <a:gd name="T8" fmla="*/ 0 w 22"/>
                <a:gd name="T9" fmla="*/ 8 h 58"/>
                <a:gd name="T10" fmla="*/ 0 w 22"/>
                <a:gd name="T11" fmla="*/ 58 h 58"/>
                <a:gd name="T12" fmla="*/ 22 w 22"/>
                <a:gd name="T13" fmla="*/ 40 h 58"/>
              </a:gdLst>
              <a:ahLst/>
              <a:cxnLst>
                <a:cxn ang="0">
                  <a:pos x="T0" y="T1"/>
                </a:cxn>
                <a:cxn ang="0">
                  <a:pos x="T2" y="T3"/>
                </a:cxn>
                <a:cxn ang="0">
                  <a:pos x="T4" y="T5"/>
                </a:cxn>
                <a:cxn ang="0">
                  <a:pos x="T6" y="T7"/>
                </a:cxn>
                <a:cxn ang="0">
                  <a:pos x="T8" y="T9"/>
                </a:cxn>
                <a:cxn ang="0">
                  <a:pos x="T10" y="T11"/>
                </a:cxn>
                <a:cxn ang="0">
                  <a:pos x="T12" y="T13"/>
                </a:cxn>
              </a:cxnLst>
              <a:rect l="0" t="0" r="r" b="b"/>
              <a:pathLst>
                <a:path w="22" h="58">
                  <a:moveTo>
                    <a:pt x="22" y="40"/>
                  </a:moveTo>
                  <a:cubicBezTo>
                    <a:pt x="22" y="8"/>
                    <a:pt x="22" y="8"/>
                    <a:pt x="22" y="8"/>
                  </a:cubicBezTo>
                  <a:cubicBezTo>
                    <a:pt x="22" y="4"/>
                    <a:pt x="17" y="0"/>
                    <a:pt x="11" y="0"/>
                  </a:cubicBezTo>
                  <a:cubicBezTo>
                    <a:pt x="10" y="0"/>
                    <a:pt x="10" y="0"/>
                    <a:pt x="10" y="0"/>
                  </a:cubicBezTo>
                  <a:cubicBezTo>
                    <a:pt x="4" y="0"/>
                    <a:pt x="0" y="4"/>
                    <a:pt x="0" y="8"/>
                  </a:cubicBezTo>
                  <a:cubicBezTo>
                    <a:pt x="0" y="58"/>
                    <a:pt x="0" y="58"/>
                    <a:pt x="0" y="58"/>
                  </a:cubicBezTo>
                  <a:cubicBezTo>
                    <a:pt x="4" y="50"/>
                    <a:pt x="12" y="40"/>
                    <a:pt x="22" y="40"/>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IE">
                <a:solidFill>
                  <a:prstClr val="black"/>
                </a:solidFill>
              </a:endParaRPr>
            </a:p>
          </p:txBody>
        </p:sp>
        <p:sp>
          <p:nvSpPr>
            <p:cNvPr id="21" name="Freeform 20"/>
            <p:cNvSpPr>
              <a:spLocks/>
            </p:cNvSpPr>
            <p:nvPr/>
          </p:nvSpPr>
          <p:spPr bwMode="auto">
            <a:xfrm>
              <a:off x="925513" y="1631950"/>
              <a:ext cx="128587" cy="428625"/>
            </a:xfrm>
            <a:custGeom>
              <a:avLst/>
              <a:gdLst>
                <a:gd name="T0" fmla="*/ 11 w 22"/>
                <a:gd name="T1" fmla="*/ 0 h 73"/>
                <a:gd name="T2" fmla="*/ 10 w 22"/>
                <a:gd name="T3" fmla="*/ 0 h 73"/>
                <a:gd name="T4" fmla="*/ 0 w 22"/>
                <a:gd name="T5" fmla="*/ 7 h 73"/>
                <a:gd name="T6" fmla="*/ 0 w 22"/>
                <a:gd name="T7" fmla="*/ 47 h 73"/>
                <a:gd name="T8" fmla="*/ 9 w 22"/>
                <a:gd name="T9" fmla="*/ 56 h 73"/>
                <a:gd name="T10" fmla="*/ 16 w 22"/>
                <a:gd name="T11" fmla="*/ 73 h 73"/>
                <a:gd name="T12" fmla="*/ 22 w 22"/>
                <a:gd name="T13" fmla="*/ 67 h 73"/>
                <a:gd name="T14" fmla="*/ 22 w 22"/>
                <a:gd name="T15" fmla="*/ 7 h 73"/>
                <a:gd name="T16" fmla="*/ 11 w 22"/>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73">
                  <a:moveTo>
                    <a:pt x="11" y="0"/>
                  </a:moveTo>
                  <a:cubicBezTo>
                    <a:pt x="10" y="0"/>
                    <a:pt x="10" y="0"/>
                    <a:pt x="10" y="0"/>
                  </a:cubicBezTo>
                  <a:cubicBezTo>
                    <a:pt x="4" y="0"/>
                    <a:pt x="0" y="3"/>
                    <a:pt x="0" y="7"/>
                  </a:cubicBezTo>
                  <a:cubicBezTo>
                    <a:pt x="0" y="47"/>
                    <a:pt x="0" y="47"/>
                    <a:pt x="0" y="47"/>
                  </a:cubicBezTo>
                  <a:cubicBezTo>
                    <a:pt x="3" y="48"/>
                    <a:pt x="7" y="50"/>
                    <a:pt x="9" y="56"/>
                  </a:cubicBezTo>
                  <a:cubicBezTo>
                    <a:pt x="13" y="63"/>
                    <a:pt x="15" y="69"/>
                    <a:pt x="16" y="73"/>
                  </a:cubicBezTo>
                  <a:cubicBezTo>
                    <a:pt x="19" y="72"/>
                    <a:pt x="22" y="70"/>
                    <a:pt x="22" y="67"/>
                  </a:cubicBezTo>
                  <a:cubicBezTo>
                    <a:pt x="22" y="7"/>
                    <a:pt x="22" y="7"/>
                    <a:pt x="22" y="7"/>
                  </a:cubicBezTo>
                  <a:cubicBezTo>
                    <a:pt x="22" y="3"/>
                    <a:pt x="17" y="0"/>
                    <a:pt x="11" y="0"/>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IE">
                <a:solidFill>
                  <a:prstClr val="black"/>
                </a:solidFill>
              </a:endParaRPr>
            </a:p>
          </p:txBody>
        </p:sp>
        <p:sp>
          <p:nvSpPr>
            <p:cNvPr id="22" name="Freeform 21"/>
            <p:cNvSpPr>
              <a:spLocks noEditPoints="1"/>
            </p:cNvSpPr>
            <p:nvPr/>
          </p:nvSpPr>
          <p:spPr bwMode="auto">
            <a:xfrm>
              <a:off x="544513" y="1866900"/>
              <a:ext cx="481012" cy="452438"/>
            </a:xfrm>
            <a:custGeom>
              <a:avLst/>
              <a:gdLst>
                <a:gd name="T0" fmla="*/ 48 w 82"/>
                <a:gd name="T1" fmla="*/ 56 h 77"/>
                <a:gd name="T2" fmla="*/ 24 w 82"/>
                <a:gd name="T3" fmla="*/ 33 h 77"/>
                <a:gd name="T4" fmla="*/ 48 w 82"/>
                <a:gd name="T5" fmla="*/ 11 h 77"/>
                <a:gd name="T6" fmla="*/ 71 w 82"/>
                <a:gd name="T7" fmla="*/ 33 h 77"/>
                <a:gd name="T8" fmla="*/ 48 w 82"/>
                <a:gd name="T9" fmla="*/ 56 h 77"/>
                <a:gd name="T10" fmla="*/ 48 w 82"/>
                <a:gd name="T11" fmla="*/ 0 h 77"/>
                <a:gd name="T12" fmla="*/ 14 w 82"/>
                <a:gd name="T13" fmla="*/ 33 h 77"/>
                <a:gd name="T14" fmla="*/ 21 w 82"/>
                <a:gd name="T15" fmla="*/ 54 h 77"/>
                <a:gd name="T16" fmla="*/ 0 w 82"/>
                <a:gd name="T17" fmla="*/ 71 h 77"/>
                <a:gd name="T18" fmla="*/ 6 w 82"/>
                <a:gd name="T19" fmla="*/ 77 h 77"/>
                <a:gd name="T20" fmla="*/ 28 w 82"/>
                <a:gd name="T21" fmla="*/ 60 h 77"/>
                <a:gd name="T22" fmla="*/ 48 w 82"/>
                <a:gd name="T23" fmla="*/ 66 h 77"/>
                <a:gd name="T24" fmla="*/ 82 w 82"/>
                <a:gd name="T25" fmla="*/ 33 h 77"/>
                <a:gd name="T26" fmla="*/ 48 w 82"/>
                <a:gd name="T2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77">
                  <a:moveTo>
                    <a:pt x="48" y="56"/>
                  </a:moveTo>
                  <a:cubicBezTo>
                    <a:pt x="35" y="56"/>
                    <a:pt x="24" y="46"/>
                    <a:pt x="24" y="33"/>
                  </a:cubicBezTo>
                  <a:cubicBezTo>
                    <a:pt x="24" y="21"/>
                    <a:pt x="35" y="11"/>
                    <a:pt x="48" y="11"/>
                  </a:cubicBezTo>
                  <a:cubicBezTo>
                    <a:pt x="61" y="11"/>
                    <a:pt x="71" y="21"/>
                    <a:pt x="71" y="33"/>
                  </a:cubicBezTo>
                  <a:cubicBezTo>
                    <a:pt x="71" y="46"/>
                    <a:pt x="61" y="56"/>
                    <a:pt x="48" y="56"/>
                  </a:cubicBezTo>
                  <a:moveTo>
                    <a:pt x="48" y="0"/>
                  </a:moveTo>
                  <a:cubicBezTo>
                    <a:pt x="29" y="0"/>
                    <a:pt x="14" y="15"/>
                    <a:pt x="14" y="33"/>
                  </a:cubicBezTo>
                  <a:cubicBezTo>
                    <a:pt x="14" y="41"/>
                    <a:pt x="17" y="49"/>
                    <a:pt x="21" y="54"/>
                  </a:cubicBezTo>
                  <a:cubicBezTo>
                    <a:pt x="0" y="71"/>
                    <a:pt x="0" y="71"/>
                    <a:pt x="0" y="71"/>
                  </a:cubicBezTo>
                  <a:cubicBezTo>
                    <a:pt x="6" y="77"/>
                    <a:pt x="6" y="77"/>
                    <a:pt x="6" y="77"/>
                  </a:cubicBezTo>
                  <a:cubicBezTo>
                    <a:pt x="28" y="60"/>
                    <a:pt x="28" y="60"/>
                    <a:pt x="28" y="60"/>
                  </a:cubicBezTo>
                  <a:cubicBezTo>
                    <a:pt x="33" y="64"/>
                    <a:pt x="40" y="66"/>
                    <a:pt x="48" y="66"/>
                  </a:cubicBezTo>
                  <a:cubicBezTo>
                    <a:pt x="66" y="66"/>
                    <a:pt x="82" y="52"/>
                    <a:pt x="82" y="33"/>
                  </a:cubicBezTo>
                  <a:cubicBezTo>
                    <a:pt x="82" y="15"/>
                    <a:pt x="66" y="0"/>
                    <a:pt x="48" y="0"/>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IE">
                <a:solidFill>
                  <a:prstClr val="black"/>
                </a:solidFill>
              </a:endParaRPr>
            </a:p>
          </p:txBody>
        </p:sp>
        <p:sp>
          <p:nvSpPr>
            <p:cNvPr id="23" name="Freeform 22"/>
            <p:cNvSpPr>
              <a:spLocks/>
            </p:cNvSpPr>
            <p:nvPr/>
          </p:nvSpPr>
          <p:spPr bwMode="auto">
            <a:xfrm>
              <a:off x="936625" y="2119313"/>
              <a:ext cx="511175" cy="58738"/>
            </a:xfrm>
            <a:custGeom>
              <a:avLst/>
              <a:gdLst>
                <a:gd name="T0" fmla="*/ 81 w 87"/>
                <a:gd name="T1" fmla="*/ 0 h 10"/>
                <a:gd name="T2" fmla="*/ 7 w 87"/>
                <a:gd name="T3" fmla="*/ 0 h 10"/>
                <a:gd name="T4" fmla="*/ 1 w 87"/>
                <a:gd name="T5" fmla="*/ 10 h 10"/>
                <a:gd name="T6" fmla="*/ 0 w 87"/>
                <a:gd name="T7" fmla="*/ 10 h 10"/>
                <a:gd name="T8" fmla="*/ 81 w 87"/>
                <a:gd name="T9" fmla="*/ 10 h 10"/>
                <a:gd name="T10" fmla="*/ 87 w 87"/>
                <a:gd name="T11" fmla="*/ 5 h 10"/>
                <a:gd name="T12" fmla="*/ 81 w 8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7" h="10">
                  <a:moveTo>
                    <a:pt x="81" y="0"/>
                  </a:moveTo>
                  <a:cubicBezTo>
                    <a:pt x="7" y="0"/>
                    <a:pt x="7" y="0"/>
                    <a:pt x="7" y="0"/>
                  </a:cubicBezTo>
                  <a:cubicBezTo>
                    <a:pt x="6" y="3"/>
                    <a:pt x="4" y="7"/>
                    <a:pt x="1" y="10"/>
                  </a:cubicBezTo>
                  <a:cubicBezTo>
                    <a:pt x="0" y="10"/>
                    <a:pt x="0" y="10"/>
                    <a:pt x="0" y="10"/>
                  </a:cubicBezTo>
                  <a:cubicBezTo>
                    <a:pt x="81" y="10"/>
                    <a:pt x="81" y="10"/>
                    <a:pt x="81" y="10"/>
                  </a:cubicBezTo>
                  <a:cubicBezTo>
                    <a:pt x="84" y="10"/>
                    <a:pt x="87" y="8"/>
                    <a:pt x="87" y="5"/>
                  </a:cubicBezTo>
                  <a:cubicBezTo>
                    <a:pt x="87" y="2"/>
                    <a:pt x="84" y="0"/>
                    <a:pt x="81" y="0"/>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IE">
                <a:solidFill>
                  <a:prstClr val="black"/>
                </a:solidFill>
              </a:endParaRPr>
            </a:p>
          </p:txBody>
        </p:sp>
        <p:sp>
          <p:nvSpPr>
            <p:cNvPr id="24" name="Freeform 23"/>
            <p:cNvSpPr>
              <a:spLocks/>
            </p:cNvSpPr>
            <p:nvPr/>
          </p:nvSpPr>
          <p:spPr bwMode="auto">
            <a:xfrm>
              <a:off x="496888" y="1403350"/>
              <a:ext cx="204787" cy="774700"/>
            </a:xfrm>
            <a:custGeom>
              <a:avLst/>
              <a:gdLst>
                <a:gd name="T0" fmla="*/ 28 w 35"/>
                <a:gd name="T1" fmla="*/ 122 h 132"/>
                <a:gd name="T2" fmla="*/ 10 w 35"/>
                <a:gd name="T3" fmla="*/ 122 h 132"/>
                <a:gd name="T4" fmla="*/ 10 w 35"/>
                <a:gd name="T5" fmla="*/ 5 h 132"/>
                <a:gd name="T6" fmla="*/ 5 w 35"/>
                <a:gd name="T7" fmla="*/ 0 h 132"/>
                <a:gd name="T8" fmla="*/ 0 w 35"/>
                <a:gd name="T9" fmla="*/ 5 h 132"/>
                <a:gd name="T10" fmla="*/ 0 w 35"/>
                <a:gd name="T11" fmla="*/ 132 h 132"/>
                <a:gd name="T12" fmla="*/ 35 w 35"/>
                <a:gd name="T13" fmla="*/ 132 h 132"/>
                <a:gd name="T14" fmla="*/ 28 w 35"/>
                <a:gd name="T15" fmla="*/ 12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32">
                  <a:moveTo>
                    <a:pt x="28" y="122"/>
                  </a:moveTo>
                  <a:cubicBezTo>
                    <a:pt x="10" y="122"/>
                    <a:pt x="10" y="122"/>
                    <a:pt x="10" y="122"/>
                  </a:cubicBezTo>
                  <a:cubicBezTo>
                    <a:pt x="10" y="5"/>
                    <a:pt x="10" y="5"/>
                    <a:pt x="10" y="5"/>
                  </a:cubicBezTo>
                  <a:cubicBezTo>
                    <a:pt x="10" y="2"/>
                    <a:pt x="8" y="0"/>
                    <a:pt x="5" y="0"/>
                  </a:cubicBezTo>
                  <a:cubicBezTo>
                    <a:pt x="2" y="0"/>
                    <a:pt x="0" y="2"/>
                    <a:pt x="0" y="5"/>
                  </a:cubicBezTo>
                  <a:cubicBezTo>
                    <a:pt x="0" y="132"/>
                    <a:pt x="0" y="132"/>
                    <a:pt x="0" y="132"/>
                  </a:cubicBezTo>
                  <a:cubicBezTo>
                    <a:pt x="35" y="132"/>
                    <a:pt x="35" y="132"/>
                    <a:pt x="35" y="132"/>
                  </a:cubicBezTo>
                  <a:cubicBezTo>
                    <a:pt x="32" y="129"/>
                    <a:pt x="30" y="125"/>
                    <a:pt x="28" y="122"/>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IE">
                <a:solidFill>
                  <a:prstClr val="black"/>
                </a:solidFill>
              </a:endParaRPr>
            </a:p>
          </p:txBody>
        </p:sp>
      </p:grpSp>
      <p:grpSp>
        <p:nvGrpSpPr>
          <p:cNvPr id="25" name="Group 24"/>
          <p:cNvGrpSpPr/>
          <p:nvPr/>
        </p:nvGrpSpPr>
        <p:grpSpPr>
          <a:xfrm>
            <a:off x="472980" y="3756274"/>
            <a:ext cx="529154" cy="332581"/>
            <a:chOff x="1654410" y="1353376"/>
            <a:chExt cx="790575" cy="496888"/>
          </a:xfrm>
          <a:solidFill>
            <a:schemeClr val="bg1">
              <a:lumMod val="95000"/>
            </a:schemeClr>
          </a:solidFill>
          <a:effectLst/>
        </p:grpSpPr>
        <p:sp>
          <p:nvSpPr>
            <p:cNvPr id="26" name="Freeform 12"/>
            <p:cNvSpPr>
              <a:spLocks/>
            </p:cNvSpPr>
            <p:nvPr/>
          </p:nvSpPr>
          <p:spPr bwMode="auto">
            <a:xfrm>
              <a:off x="1835385" y="1353376"/>
              <a:ext cx="530225" cy="304800"/>
            </a:xfrm>
            <a:custGeom>
              <a:avLst/>
              <a:gdLst>
                <a:gd name="T0" fmla="*/ 141 w 141"/>
                <a:gd name="T1" fmla="*/ 79 h 81"/>
                <a:gd name="T2" fmla="*/ 131 w 141"/>
                <a:gd name="T3" fmla="*/ 81 h 81"/>
                <a:gd name="T4" fmla="*/ 47 w 141"/>
                <a:gd name="T5" fmla="*/ 25 h 81"/>
                <a:gd name="T6" fmla="*/ 12 w 141"/>
                <a:gd name="T7" fmla="*/ 42 h 81"/>
                <a:gd name="T8" fmla="*/ 1 w 141"/>
                <a:gd name="T9" fmla="*/ 28 h 81"/>
                <a:gd name="T10" fmla="*/ 19 w 141"/>
                <a:gd name="T11" fmla="*/ 13 h 81"/>
                <a:gd name="T12" fmla="*/ 44 w 141"/>
                <a:gd name="T13" fmla="*/ 0 h 81"/>
                <a:gd name="T14" fmla="*/ 105 w 141"/>
                <a:gd name="T15" fmla="*/ 25 h 81"/>
                <a:gd name="T16" fmla="*/ 124 w 141"/>
                <a:gd name="T17" fmla="*/ 24 h 81"/>
                <a:gd name="T18" fmla="*/ 137 w 141"/>
                <a:gd name="T19" fmla="*/ 47 h 81"/>
                <a:gd name="T20" fmla="*/ 141 w 141"/>
                <a:gd name="T21" fmla="*/ 7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81">
                  <a:moveTo>
                    <a:pt x="141" y="79"/>
                  </a:moveTo>
                  <a:cubicBezTo>
                    <a:pt x="137" y="79"/>
                    <a:pt x="134" y="80"/>
                    <a:pt x="131" y="81"/>
                  </a:cubicBezTo>
                  <a:cubicBezTo>
                    <a:pt x="102" y="64"/>
                    <a:pt x="79" y="40"/>
                    <a:pt x="47" y="25"/>
                  </a:cubicBezTo>
                  <a:cubicBezTo>
                    <a:pt x="32" y="28"/>
                    <a:pt x="26" y="43"/>
                    <a:pt x="12" y="42"/>
                  </a:cubicBezTo>
                  <a:cubicBezTo>
                    <a:pt x="6" y="42"/>
                    <a:pt x="0" y="37"/>
                    <a:pt x="1" y="28"/>
                  </a:cubicBezTo>
                  <a:cubicBezTo>
                    <a:pt x="2" y="21"/>
                    <a:pt x="14" y="16"/>
                    <a:pt x="19" y="13"/>
                  </a:cubicBezTo>
                  <a:cubicBezTo>
                    <a:pt x="25" y="9"/>
                    <a:pt x="38" y="0"/>
                    <a:pt x="44" y="0"/>
                  </a:cubicBezTo>
                  <a:cubicBezTo>
                    <a:pt x="64" y="1"/>
                    <a:pt x="88" y="23"/>
                    <a:pt x="105" y="25"/>
                  </a:cubicBezTo>
                  <a:cubicBezTo>
                    <a:pt x="111" y="26"/>
                    <a:pt x="119" y="22"/>
                    <a:pt x="124" y="24"/>
                  </a:cubicBezTo>
                  <a:cubicBezTo>
                    <a:pt x="131" y="25"/>
                    <a:pt x="135" y="39"/>
                    <a:pt x="137" y="47"/>
                  </a:cubicBezTo>
                  <a:cubicBezTo>
                    <a:pt x="140" y="57"/>
                    <a:pt x="141" y="67"/>
                    <a:pt x="141"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27" name="Freeform 13"/>
            <p:cNvSpPr>
              <a:spLocks/>
            </p:cNvSpPr>
            <p:nvPr/>
          </p:nvSpPr>
          <p:spPr bwMode="auto">
            <a:xfrm>
              <a:off x="1654410" y="1377189"/>
              <a:ext cx="136525" cy="280988"/>
            </a:xfrm>
            <a:custGeom>
              <a:avLst/>
              <a:gdLst>
                <a:gd name="T0" fmla="*/ 36 w 36"/>
                <a:gd name="T1" fmla="*/ 6 h 75"/>
                <a:gd name="T2" fmla="*/ 19 w 36"/>
                <a:gd name="T3" fmla="*/ 75 h 75"/>
                <a:gd name="T4" fmla="*/ 0 w 36"/>
                <a:gd name="T5" fmla="*/ 70 h 75"/>
                <a:gd name="T6" fmla="*/ 22 w 36"/>
                <a:gd name="T7" fmla="*/ 1 h 75"/>
                <a:gd name="T8" fmla="*/ 36 w 36"/>
                <a:gd name="T9" fmla="*/ 6 h 75"/>
              </a:gdLst>
              <a:ahLst/>
              <a:cxnLst>
                <a:cxn ang="0">
                  <a:pos x="T0" y="T1"/>
                </a:cxn>
                <a:cxn ang="0">
                  <a:pos x="T2" y="T3"/>
                </a:cxn>
                <a:cxn ang="0">
                  <a:pos x="T4" y="T5"/>
                </a:cxn>
                <a:cxn ang="0">
                  <a:pos x="T6" y="T7"/>
                </a:cxn>
                <a:cxn ang="0">
                  <a:pos x="T8" y="T9"/>
                </a:cxn>
              </a:cxnLst>
              <a:rect l="0" t="0" r="r" b="b"/>
              <a:pathLst>
                <a:path w="36" h="75">
                  <a:moveTo>
                    <a:pt x="36" y="6"/>
                  </a:moveTo>
                  <a:cubicBezTo>
                    <a:pt x="28" y="27"/>
                    <a:pt x="18" y="46"/>
                    <a:pt x="19" y="75"/>
                  </a:cubicBezTo>
                  <a:cubicBezTo>
                    <a:pt x="12" y="74"/>
                    <a:pt x="3" y="74"/>
                    <a:pt x="0" y="70"/>
                  </a:cubicBezTo>
                  <a:cubicBezTo>
                    <a:pt x="4" y="47"/>
                    <a:pt x="12" y="21"/>
                    <a:pt x="22" y="1"/>
                  </a:cubicBezTo>
                  <a:cubicBezTo>
                    <a:pt x="29" y="0"/>
                    <a:pt x="31" y="5"/>
                    <a:pt x="3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28" name="Freeform 14"/>
            <p:cNvSpPr>
              <a:spLocks/>
            </p:cNvSpPr>
            <p:nvPr/>
          </p:nvSpPr>
          <p:spPr bwMode="auto">
            <a:xfrm>
              <a:off x="2321160" y="1391476"/>
              <a:ext cx="123825" cy="271463"/>
            </a:xfrm>
            <a:custGeom>
              <a:avLst/>
              <a:gdLst>
                <a:gd name="T0" fmla="*/ 25 w 33"/>
                <a:gd name="T1" fmla="*/ 5 h 72"/>
                <a:gd name="T2" fmla="*/ 31 w 33"/>
                <a:gd name="T3" fmla="*/ 70 h 72"/>
                <a:gd name="T4" fmla="*/ 18 w 33"/>
                <a:gd name="T5" fmla="*/ 72 h 72"/>
                <a:gd name="T6" fmla="*/ 0 w 33"/>
                <a:gd name="T7" fmla="*/ 7 h 72"/>
                <a:gd name="T8" fmla="*/ 25 w 33"/>
                <a:gd name="T9" fmla="*/ 5 h 72"/>
              </a:gdLst>
              <a:ahLst/>
              <a:cxnLst>
                <a:cxn ang="0">
                  <a:pos x="T0" y="T1"/>
                </a:cxn>
                <a:cxn ang="0">
                  <a:pos x="T2" y="T3"/>
                </a:cxn>
                <a:cxn ang="0">
                  <a:pos x="T4" y="T5"/>
                </a:cxn>
                <a:cxn ang="0">
                  <a:pos x="T6" y="T7"/>
                </a:cxn>
                <a:cxn ang="0">
                  <a:pos x="T8" y="T9"/>
                </a:cxn>
              </a:cxnLst>
              <a:rect l="0" t="0" r="r" b="b"/>
              <a:pathLst>
                <a:path w="33" h="72">
                  <a:moveTo>
                    <a:pt x="25" y="5"/>
                  </a:moveTo>
                  <a:cubicBezTo>
                    <a:pt x="28" y="25"/>
                    <a:pt x="33" y="51"/>
                    <a:pt x="31" y="70"/>
                  </a:cubicBezTo>
                  <a:cubicBezTo>
                    <a:pt x="28" y="72"/>
                    <a:pt x="21" y="70"/>
                    <a:pt x="18" y="72"/>
                  </a:cubicBezTo>
                  <a:cubicBezTo>
                    <a:pt x="19" y="44"/>
                    <a:pt x="11" y="24"/>
                    <a:pt x="0" y="7"/>
                  </a:cubicBezTo>
                  <a:cubicBezTo>
                    <a:pt x="9" y="7"/>
                    <a:pt x="18" y="0"/>
                    <a:pt x="2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29" name="Freeform 15"/>
            <p:cNvSpPr>
              <a:spLocks/>
            </p:cNvSpPr>
            <p:nvPr/>
          </p:nvSpPr>
          <p:spPr bwMode="auto">
            <a:xfrm>
              <a:off x="1744897" y="1413701"/>
              <a:ext cx="571500" cy="436563"/>
            </a:xfrm>
            <a:custGeom>
              <a:avLst/>
              <a:gdLst>
                <a:gd name="T0" fmla="*/ 24 w 152"/>
                <a:gd name="T1" fmla="*/ 0 h 116"/>
                <a:gd name="T2" fmla="*/ 41 w 152"/>
                <a:gd name="T3" fmla="*/ 32 h 116"/>
                <a:gd name="T4" fmla="*/ 70 w 152"/>
                <a:gd name="T5" fmla="*/ 16 h 116"/>
                <a:gd name="T6" fmla="*/ 112 w 152"/>
                <a:gd name="T7" fmla="*/ 42 h 116"/>
                <a:gd name="T8" fmla="*/ 151 w 152"/>
                <a:gd name="T9" fmla="*/ 71 h 116"/>
                <a:gd name="T10" fmla="*/ 111 w 152"/>
                <a:gd name="T11" fmla="*/ 64 h 116"/>
                <a:gd name="T12" fmla="*/ 136 w 152"/>
                <a:gd name="T13" fmla="*/ 85 h 116"/>
                <a:gd name="T14" fmla="*/ 95 w 152"/>
                <a:gd name="T15" fmla="*/ 73 h 116"/>
                <a:gd name="T16" fmla="*/ 120 w 152"/>
                <a:gd name="T17" fmla="*/ 95 h 116"/>
                <a:gd name="T18" fmla="*/ 87 w 152"/>
                <a:gd name="T19" fmla="*/ 89 h 116"/>
                <a:gd name="T20" fmla="*/ 102 w 152"/>
                <a:gd name="T21" fmla="*/ 103 h 116"/>
                <a:gd name="T22" fmla="*/ 95 w 152"/>
                <a:gd name="T23" fmla="*/ 112 h 116"/>
                <a:gd name="T24" fmla="*/ 79 w 152"/>
                <a:gd name="T25" fmla="*/ 101 h 116"/>
                <a:gd name="T26" fmla="*/ 65 w 152"/>
                <a:gd name="T27" fmla="*/ 72 h 116"/>
                <a:gd name="T28" fmla="*/ 55 w 152"/>
                <a:gd name="T29" fmla="*/ 61 h 116"/>
                <a:gd name="T30" fmla="*/ 44 w 152"/>
                <a:gd name="T31" fmla="*/ 63 h 116"/>
                <a:gd name="T32" fmla="*/ 36 w 152"/>
                <a:gd name="T33" fmla="*/ 59 h 116"/>
                <a:gd name="T34" fmla="*/ 25 w 152"/>
                <a:gd name="T35" fmla="*/ 61 h 116"/>
                <a:gd name="T36" fmla="*/ 16 w 152"/>
                <a:gd name="T37" fmla="*/ 57 h 116"/>
                <a:gd name="T38" fmla="*/ 0 w 152"/>
                <a:gd name="T39" fmla="*/ 65 h 116"/>
                <a:gd name="T40" fmla="*/ 16 w 152"/>
                <a:gd name="T41" fmla="*/ 0 h 116"/>
                <a:gd name="T42" fmla="*/ 24 w 152"/>
                <a:gd name="T4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16">
                  <a:moveTo>
                    <a:pt x="24" y="0"/>
                  </a:moveTo>
                  <a:cubicBezTo>
                    <a:pt x="13" y="13"/>
                    <a:pt x="22" y="35"/>
                    <a:pt x="41" y="32"/>
                  </a:cubicBezTo>
                  <a:cubicBezTo>
                    <a:pt x="54" y="30"/>
                    <a:pt x="62" y="17"/>
                    <a:pt x="70" y="16"/>
                  </a:cubicBezTo>
                  <a:cubicBezTo>
                    <a:pt x="81" y="16"/>
                    <a:pt x="105" y="37"/>
                    <a:pt x="112" y="42"/>
                  </a:cubicBezTo>
                  <a:cubicBezTo>
                    <a:pt x="126" y="52"/>
                    <a:pt x="139" y="61"/>
                    <a:pt x="151" y="71"/>
                  </a:cubicBezTo>
                  <a:cubicBezTo>
                    <a:pt x="152" y="103"/>
                    <a:pt x="124" y="65"/>
                    <a:pt x="111" y="64"/>
                  </a:cubicBezTo>
                  <a:cubicBezTo>
                    <a:pt x="115" y="72"/>
                    <a:pt x="130" y="77"/>
                    <a:pt x="136" y="85"/>
                  </a:cubicBezTo>
                  <a:cubicBezTo>
                    <a:pt x="131" y="111"/>
                    <a:pt x="106" y="72"/>
                    <a:pt x="95" y="73"/>
                  </a:cubicBezTo>
                  <a:cubicBezTo>
                    <a:pt x="100" y="83"/>
                    <a:pt x="113" y="86"/>
                    <a:pt x="120" y="95"/>
                  </a:cubicBezTo>
                  <a:cubicBezTo>
                    <a:pt x="114" y="116"/>
                    <a:pt x="99" y="91"/>
                    <a:pt x="87" y="89"/>
                  </a:cubicBezTo>
                  <a:cubicBezTo>
                    <a:pt x="89" y="96"/>
                    <a:pt x="98" y="97"/>
                    <a:pt x="102" y="103"/>
                  </a:cubicBezTo>
                  <a:cubicBezTo>
                    <a:pt x="102" y="109"/>
                    <a:pt x="98" y="110"/>
                    <a:pt x="95" y="112"/>
                  </a:cubicBezTo>
                  <a:cubicBezTo>
                    <a:pt x="88" y="109"/>
                    <a:pt x="83" y="106"/>
                    <a:pt x="79" y="101"/>
                  </a:cubicBezTo>
                  <a:cubicBezTo>
                    <a:pt x="83" y="87"/>
                    <a:pt x="82" y="73"/>
                    <a:pt x="65" y="72"/>
                  </a:cubicBezTo>
                  <a:cubicBezTo>
                    <a:pt x="64" y="66"/>
                    <a:pt x="62" y="62"/>
                    <a:pt x="55" y="61"/>
                  </a:cubicBezTo>
                  <a:cubicBezTo>
                    <a:pt x="51" y="60"/>
                    <a:pt x="48" y="63"/>
                    <a:pt x="44" y="63"/>
                  </a:cubicBezTo>
                  <a:cubicBezTo>
                    <a:pt x="41" y="62"/>
                    <a:pt x="38" y="59"/>
                    <a:pt x="36" y="59"/>
                  </a:cubicBezTo>
                  <a:cubicBezTo>
                    <a:pt x="33" y="59"/>
                    <a:pt x="29" y="61"/>
                    <a:pt x="25" y="61"/>
                  </a:cubicBezTo>
                  <a:cubicBezTo>
                    <a:pt x="22" y="60"/>
                    <a:pt x="19" y="57"/>
                    <a:pt x="16" y="57"/>
                  </a:cubicBezTo>
                  <a:cubicBezTo>
                    <a:pt x="9" y="57"/>
                    <a:pt x="6" y="64"/>
                    <a:pt x="0" y="65"/>
                  </a:cubicBezTo>
                  <a:cubicBezTo>
                    <a:pt x="0" y="38"/>
                    <a:pt x="9" y="19"/>
                    <a:pt x="16" y="0"/>
                  </a:cubicBezTo>
                  <a:cubicBezTo>
                    <a:pt x="19" y="0"/>
                    <a:pt x="22"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30" name="Freeform 16"/>
            <p:cNvSpPr>
              <a:spLocks/>
            </p:cNvSpPr>
            <p:nvPr/>
          </p:nvSpPr>
          <p:spPr bwMode="auto">
            <a:xfrm>
              <a:off x="1736960" y="1586739"/>
              <a:ext cx="301625" cy="252413"/>
            </a:xfrm>
            <a:custGeom>
              <a:avLst/>
              <a:gdLst>
                <a:gd name="T0" fmla="*/ 26 w 80"/>
                <a:gd name="T1" fmla="*/ 24 h 67"/>
                <a:gd name="T2" fmla="*/ 44 w 80"/>
                <a:gd name="T3" fmla="*/ 26 h 67"/>
                <a:gd name="T4" fmla="*/ 61 w 80"/>
                <a:gd name="T5" fmla="*/ 34 h 67"/>
                <a:gd name="T6" fmla="*/ 73 w 80"/>
                <a:gd name="T7" fmla="*/ 61 h 67"/>
                <a:gd name="T8" fmla="*/ 56 w 80"/>
                <a:gd name="T9" fmla="*/ 56 h 67"/>
                <a:gd name="T10" fmla="*/ 40 w 80"/>
                <a:gd name="T11" fmla="*/ 48 h 67"/>
                <a:gd name="T12" fmla="*/ 25 w 80"/>
                <a:gd name="T13" fmla="*/ 46 h 67"/>
                <a:gd name="T14" fmla="*/ 26 w 80"/>
                <a:gd name="T15" fmla="*/ 24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67">
                  <a:moveTo>
                    <a:pt x="26" y="24"/>
                  </a:moveTo>
                  <a:cubicBezTo>
                    <a:pt x="30" y="17"/>
                    <a:pt x="43" y="17"/>
                    <a:pt x="44" y="26"/>
                  </a:cubicBezTo>
                  <a:cubicBezTo>
                    <a:pt x="48" y="16"/>
                    <a:pt x="68" y="22"/>
                    <a:pt x="61" y="34"/>
                  </a:cubicBezTo>
                  <a:cubicBezTo>
                    <a:pt x="78" y="25"/>
                    <a:pt x="80" y="49"/>
                    <a:pt x="73" y="61"/>
                  </a:cubicBezTo>
                  <a:cubicBezTo>
                    <a:pt x="68" y="67"/>
                    <a:pt x="56" y="65"/>
                    <a:pt x="56" y="56"/>
                  </a:cubicBezTo>
                  <a:cubicBezTo>
                    <a:pt x="50" y="61"/>
                    <a:pt x="38" y="59"/>
                    <a:pt x="40" y="48"/>
                  </a:cubicBezTo>
                  <a:cubicBezTo>
                    <a:pt x="37" y="53"/>
                    <a:pt x="25" y="53"/>
                    <a:pt x="25" y="46"/>
                  </a:cubicBezTo>
                  <a:cubicBezTo>
                    <a:pt x="0" y="50"/>
                    <a:pt x="10" y="0"/>
                    <a:pt x="2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sp>
          <p:nvSpPr>
            <p:cNvPr id="31" name="Freeform 17"/>
            <p:cNvSpPr>
              <a:spLocks noEditPoints="1"/>
            </p:cNvSpPr>
            <p:nvPr/>
          </p:nvSpPr>
          <p:spPr bwMode="auto">
            <a:xfrm>
              <a:off x="1654410" y="1353376"/>
              <a:ext cx="790575" cy="496888"/>
            </a:xfrm>
            <a:custGeom>
              <a:avLst/>
              <a:gdLst>
                <a:gd name="T0" fmla="*/ 185 w 210"/>
                <a:gd name="T1" fmla="*/ 47 h 132"/>
                <a:gd name="T2" fmla="*/ 172 w 210"/>
                <a:gd name="T3" fmla="*/ 24 h 132"/>
                <a:gd name="T4" fmla="*/ 153 w 210"/>
                <a:gd name="T5" fmla="*/ 25 h 132"/>
                <a:gd name="T6" fmla="*/ 92 w 210"/>
                <a:gd name="T7" fmla="*/ 0 h 132"/>
                <a:gd name="T8" fmla="*/ 67 w 210"/>
                <a:gd name="T9" fmla="*/ 13 h 132"/>
                <a:gd name="T10" fmla="*/ 49 w 210"/>
                <a:gd name="T11" fmla="*/ 28 h 132"/>
                <a:gd name="T12" fmla="*/ 60 w 210"/>
                <a:gd name="T13" fmla="*/ 42 h 132"/>
                <a:gd name="T14" fmla="*/ 95 w 210"/>
                <a:gd name="T15" fmla="*/ 25 h 132"/>
                <a:gd name="T16" fmla="*/ 179 w 210"/>
                <a:gd name="T17" fmla="*/ 81 h 132"/>
                <a:gd name="T18" fmla="*/ 189 w 210"/>
                <a:gd name="T19" fmla="*/ 79 h 132"/>
                <a:gd name="T20" fmla="*/ 185 w 210"/>
                <a:gd name="T21" fmla="*/ 47 h 132"/>
                <a:gd name="T22" fmla="*/ 22 w 210"/>
                <a:gd name="T23" fmla="*/ 7 h 132"/>
                <a:gd name="T24" fmla="*/ 0 w 210"/>
                <a:gd name="T25" fmla="*/ 76 h 132"/>
                <a:gd name="T26" fmla="*/ 19 w 210"/>
                <a:gd name="T27" fmla="*/ 81 h 132"/>
                <a:gd name="T28" fmla="*/ 36 w 210"/>
                <a:gd name="T29" fmla="*/ 12 h 132"/>
                <a:gd name="T30" fmla="*/ 22 w 210"/>
                <a:gd name="T31" fmla="*/ 7 h 132"/>
                <a:gd name="T32" fmla="*/ 177 w 210"/>
                <a:gd name="T33" fmla="*/ 17 h 132"/>
                <a:gd name="T34" fmla="*/ 195 w 210"/>
                <a:gd name="T35" fmla="*/ 82 h 132"/>
                <a:gd name="T36" fmla="*/ 208 w 210"/>
                <a:gd name="T37" fmla="*/ 80 h 132"/>
                <a:gd name="T38" fmla="*/ 202 w 210"/>
                <a:gd name="T39" fmla="*/ 15 h 132"/>
                <a:gd name="T40" fmla="*/ 177 w 210"/>
                <a:gd name="T41" fmla="*/ 17 h 132"/>
                <a:gd name="T42" fmla="*/ 40 w 210"/>
                <a:gd name="T43" fmla="*/ 16 h 132"/>
                <a:gd name="T44" fmla="*/ 24 w 210"/>
                <a:gd name="T45" fmla="*/ 81 h 132"/>
                <a:gd name="T46" fmla="*/ 40 w 210"/>
                <a:gd name="T47" fmla="*/ 73 h 132"/>
                <a:gd name="T48" fmla="*/ 49 w 210"/>
                <a:gd name="T49" fmla="*/ 77 h 132"/>
                <a:gd name="T50" fmla="*/ 60 w 210"/>
                <a:gd name="T51" fmla="*/ 75 h 132"/>
                <a:gd name="T52" fmla="*/ 68 w 210"/>
                <a:gd name="T53" fmla="*/ 79 h 132"/>
                <a:gd name="T54" fmla="*/ 79 w 210"/>
                <a:gd name="T55" fmla="*/ 77 h 132"/>
                <a:gd name="T56" fmla="*/ 89 w 210"/>
                <a:gd name="T57" fmla="*/ 88 h 132"/>
                <a:gd name="T58" fmla="*/ 103 w 210"/>
                <a:gd name="T59" fmla="*/ 117 h 132"/>
                <a:gd name="T60" fmla="*/ 119 w 210"/>
                <a:gd name="T61" fmla="*/ 128 h 132"/>
                <a:gd name="T62" fmla="*/ 126 w 210"/>
                <a:gd name="T63" fmla="*/ 119 h 132"/>
                <a:gd name="T64" fmla="*/ 111 w 210"/>
                <a:gd name="T65" fmla="*/ 105 h 132"/>
                <a:gd name="T66" fmla="*/ 144 w 210"/>
                <a:gd name="T67" fmla="*/ 111 h 132"/>
                <a:gd name="T68" fmla="*/ 119 w 210"/>
                <a:gd name="T69" fmla="*/ 89 h 132"/>
                <a:gd name="T70" fmla="*/ 160 w 210"/>
                <a:gd name="T71" fmla="*/ 101 h 132"/>
                <a:gd name="T72" fmla="*/ 135 w 210"/>
                <a:gd name="T73" fmla="*/ 80 h 132"/>
                <a:gd name="T74" fmla="*/ 175 w 210"/>
                <a:gd name="T75" fmla="*/ 87 h 132"/>
                <a:gd name="T76" fmla="*/ 136 w 210"/>
                <a:gd name="T77" fmla="*/ 58 h 132"/>
                <a:gd name="T78" fmla="*/ 94 w 210"/>
                <a:gd name="T79" fmla="*/ 32 h 132"/>
                <a:gd name="T80" fmla="*/ 65 w 210"/>
                <a:gd name="T81" fmla="*/ 48 h 132"/>
                <a:gd name="T82" fmla="*/ 48 w 210"/>
                <a:gd name="T83" fmla="*/ 16 h 132"/>
                <a:gd name="T84" fmla="*/ 40 w 210"/>
                <a:gd name="T85" fmla="*/ 16 h 132"/>
                <a:gd name="T86" fmla="*/ 47 w 210"/>
                <a:gd name="T87" fmla="*/ 108 h 132"/>
                <a:gd name="T88" fmla="*/ 62 w 210"/>
                <a:gd name="T89" fmla="*/ 110 h 132"/>
                <a:gd name="T90" fmla="*/ 78 w 210"/>
                <a:gd name="T91" fmla="*/ 118 h 132"/>
                <a:gd name="T92" fmla="*/ 95 w 210"/>
                <a:gd name="T93" fmla="*/ 123 h 132"/>
                <a:gd name="T94" fmla="*/ 83 w 210"/>
                <a:gd name="T95" fmla="*/ 96 h 132"/>
                <a:gd name="T96" fmla="*/ 66 w 210"/>
                <a:gd name="T97" fmla="*/ 88 h 132"/>
                <a:gd name="T98" fmla="*/ 48 w 210"/>
                <a:gd name="T99" fmla="*/ 86 h 132"/>
                <a:gd name="T100" fmla="*/ 47 w 210"/>
                <a:gd name="T101"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 h="132">
                  <a:moveTo>
                    <a:pt x="185" y="47"/>
                  </a:moveTo>
                  <a:cubicBezTo>
                    <a:pt x="183" y="39"/>
                    <a:pt x="179" y="25"/>
                    <a:pt x="172" y="24"/>
                  </a:cubicBezTo>
                  <a:cubicBezTo>
                    <a:pt x="167" y="22"/>
                    <a:pt x="159" y="26"/>
                    <a:pt x="153" y="25"/>
                  </a:cubicBezTo>
                  <a:cubicBezTo>
                    <a:pt x="136" y="23"/>
                    <a:pt x="112" y="1"/>
                    <a:pt x="92" y="0"/>
                  </a:cubicBezTo>
                  <a:cubicBezTo>
                    <a:pt x="86" y="0"/>
                    <a:pt x="73" y="9"/>
                    <a:pt x="67" y="13"/>
                  </a:cubicBezTo>
                  <a:cubicBezTo>
                    <a:pt x="62" y="16"/>
                    <a:pt x="50" y="21"/>
                    <a:pt x="49" y="28"/>
                  </a:cubicBezTo>
                  <a:cubicBezTo>
                    <a:pt x="48" y="37"/>
                    <a:pt x="54" y="42"/>
                    <a:pt x="60" y="42"/>
                  </a:cubicBezTo>
                  <a:cubicBezTo>
                    <a:pt x="74" y="43"/>
                    <a:pt x="80" y="28"/>
                    <a:pt x="95" y="25"/>
                  </a:cubicBezTo>
                  <a:cubicBezTo>
                    <a:pt x="127" y="40"/>
                    <a:pt x="150" y="64"/>
                    <a:pt x="179" y="81"/>
                  </a:cubicBezTo>
                  <a:cubicBezTo>
                    <a:pt x="182" y="80"/>
                    <a:pt x="185" y="79"/>
                    <a:pt x="189" y="79"/>
                  </a:cubicBezTo>
                  <a:cubicBezTo>
                    <a:pt x="189" y="67"/>
                    <a:pt x="188" y="57"/>
                    <a:pt x="185" y="47"/>
                  </a:cubicBezTo>
                  <a:close/>
                  <a:moveTo>
                    <a:pt x="22" y="7"/>
                  </a:moveTo>
                  <a:cubicBezTo>
                    <a:pt x="12" y="27"/>
                    <a:pt x="4" y="53"/>
                    <a:pt x="0" y="76"/>
                  </a:cubicBezTo>
                  <a:cubicBezTo>
                    <a:pt x="3" y="80"/>
                    <a:pt x="12" y="80"/>
                    <a:pt x="19" y="81"/>
                  </a:cubicBezTo>
                  <a:cubicBezTo>
                    <a:pt x="18" y="52"/>
                    <a:pt x="28" y="33"/>
                    <a:pt x="36" y="12"/>
                  </a:cubicBezTo>
                  <a:cubicBezTo>
                    <a:pt x="31" y="11"/>
                    <a:pt x="29" y="6"/>
                    <a:pt x="22" y="7"/>
                  </a:cubicBezTo>
                  <a:close/>
                  <a:moveTo>
                    <a:pt x="177" y="17"/>
                  </a:moveTo>
                  <a:cubicBezTo>
                    <a:pt x="188" y="34"/>
                    <a:pt x="196" y="54"/>
                    <a:pt x="195" y="82"/>
                  </a:cubicBezTo>
                  <a:cubicBezTo>
                    <a:pt x="198" y="80"/>
                    <a:pt x="205" y="82"/>
                    <a:pt x="208" y="80"/>
                  </a:cubicBezTo>
                  <a:cubicBezTo>
                    <a:pt x="210" y="61"/>
                    <a:pt x="205" y="35"/>
                    <a:pt x="202" y="15"/>
                  </a:cubicBezTo>
                  <a:cubicBezTo>
                    <a:pt x="195" y="10"/>
                    <a:pt x="186" y="17"/>
                    <a:pt x="177" y="17"/>
                  </a:cubicBezTo>
                  <a:close/>
                  <a:moveTo>
                    <a:pt x="40" y="16"/>
                  </a:moveTo>
                  <a:cubicBezTo>
                    <a:pt x="33" y="35"/>
                    <a:pt x="24" y="54"/>
                    <a:pt x="24" y="81"/>
                  </a:cubicBezTo>
                  <a:cubicBezTo>
                    <a:pt x="30" y="80"/>
                    <a:pt x="33" y="73"/>
                    <a:pt x="40" y="73"/>
                  </a:cubicBezTo>
                  <a:cubicBezTo>
                    <a:pt x="43" y="73"/>
                    <a:pt x="46" y="76"/>
                    <a:pt x="49" y="77"/>
                  </a:cubicBezTo>
                  <a:cubicBezTo>
                    <a:pt x="53" y="77"/>
                    <a:pt x="57" y="75"/>
                    <a:pt x="60" y="75"/>
                  </a:cubicBezTo>
                  <a:cubicBezTo>
                    <a:pt x="62" y="75"/>
                    <a:pt x="65" y="78"/>
                    <a:pt x="68" y="79"/>
                  </a:cubicBezTo>
                  <a:cubicBezTo>
                    <a:pt x="72" y="79"/>
                    <a:pt x="75" y="76"/>
                    <a:pt x="79" y="77"/>
                  </a:cubicBezTo>
                  <a:cubicBezTo>
                    <a:pt x="86" y="78"/>
                    <a:pt x="88" y="82"/>
                    <a:pt x="89" y="88"/>
                  </a:cubicBezTo>
                  <a:cubicBezTo>
                    <a:pt x="106" y="89"/>
                    <a:pt x="107" y="103"/>
                    <a:pt x="103" y="117"/>
                  </a:cubicBezTo>
                  <a:cubicBezTo>
                    <a:pt x="107" y="122"/>
                    <a:pt x="112" y="125"/>
                    <a:pt x="119" y="128"/>
                  </a:cubicBezTo>
                  <a:cubicBezTo>
                    <a:pt x="122" y="126"/>
                    <a:pt x="126" y="125"/>
                    <a:pt x="126" y="119"/>
                  </a:cubicBezTo>
                  <a:cubicBezTo>
                    <a:pt x="122" y="113"/>
                    <a:pt x="113" y="112"/>
                    <a:pt x="111" y="105"/>
                  </a:cubicBezTo>
                  <a:cubicBezTo>
                    <a:pt x="123" y="107"/>
                    <a:pt x="138" y="132"/>
                    <a:pt x="144" y="111"/>
                  </a:cubicBezTo>
                  <a:cubicBezTo>
                    <a:pt x="137" y="102"/>
                    <a:pt x="124" y="99"/>
                    <a:pt x="119" y="89"/>
                  </a:cubicBezTo>
                  <a:cubicBezTo>
                    <a:pt x="130" y="88"/>
                    <a:pt x="155" y="127"/>
                    <a:pt x="160" y="101"/>
                  </a:cubicBezTo>
                  <a:cubicBezTo>
                    <a:pt x="154" y="93"/>
                    <a:pt x="139" y="88"/>
                    <a:pt x="135" y="80"/>
                  </a:cubicBezTo>
                  <a:cubicBezTo>
                    <a:pt x="148" y="81"/>
                    <a:pt x="176" y="119"/>
                    <a:pt x="175" y="87"/>
                  </a:cubicBezTo>
                  <a:cubicBezTo>
                    <a:pt x="163" y="77"/>
                    <a:pt x="150" y="68"/>
                    <a:pt x="136" y="58"/>
                  </a:cubicBezTo>
                  <a:cubicBezTo>
                    <a:pt x="129" y="53"/>
                    <a:pt x="105" y="32"/>
                    <a:pt x="94" y="32"/>
                  </a:cubicBezTo>
                  <a:cubicBezTo>
                    <a:pt x="86" y="33"/>
                    <a:pt x="78" y="46"/>
                    <a:pt x="65" y="48"/>
                  </a:cubicBezTo>
                  <a:cubicBezTo>
                    <a:pt x="46" y="51"/>
                    <a:pt x="37" y="29"/>
                    <a:pt x="48" y="16"/>
                  </a:cubicBezTo>
                  <a:cubicBezTo>
                    <a:pt x="46" y="16"/>
                    <a:pt x="43" y="16"/>
                    <a:pt x="40" y="16"/>
                  </a:cubicBezTo>
                  <a:close/>
                  <a:moveTo>
                    <a:pt x="47" y="108"/>
                  </a:moveTo>
                  <a:cubicBezTo>
                    <a:pt x="47" y="115"/>
                    <a:pt x="59" y="115"/>
                    <a:pt x="62" y="110"/>
                  </a:cubicBezTo>
                  <a:cubicBezTo>
                    <a:pt x="60" y="121"/>
                    <a:pt x="72" y="123"/>
                    <a:pt x="78" y="118"/>
                  </a:cubicBezTo>
                  <a:cubicBezTo>
                    <a:pt x="78" y="127"/>
                    <a:pt x="90" y="129"/>
                    <a:pt x="95" y="123"/>
                  </a:cubicBezTo>
                  <a:cubicBezTo>
                    <a:pt x="102" y="111"/>
                    <a:pt x="100" y="87"/>
                    <a:pt x="83" y="96"/>
                  </a:cubicBezTo>
                  <a:cubicBezTo>
                    <a:pt x="90" y="84"/>
                    <a:pt x="70" y="78"/>
                    <a:pt x="66" y="88"/>
                  </a:cubicBezTo>
                  <a:cubicBezTo>
                    <a:pt x="65" y="79"/>
                    <a:pt x="52" y="79"/>
                    <a:pt x="48" y="86"/>
                  </a:cubicBezTo>
                  <a:cubicBezTo>
                    <a:pt x="32" y="62"/>
                    <a:pt x="22" y="112"/>
                    <a:pt x="47"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solidFill>
                  <a:prstClr val="black"/>
                </a:solidFill>
              </a:endParaRPr>
            </a:p>
          </p:txBody>
        </p:sp>
      </p:grpSp>
    </p:spTree>
    <p:extLst>
      <p:ext uri="{BB962C8B-B14F-4D97-AF65-F5344CB8AC3E}">
        <p14:creationId xmlns:p14="http://schemas.microsoft.com/office/powerpoint/2010/main" val="28393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Calibri" panose="020F0502020204030204" pitchFamily="34" charset="0"/>
              </a:rPr>
              <a:t>Useful Links</a:t>
            </a:r>
          </a:p>
        </p:txBody>
      </p:sp>
      <p:sp>
        <p:nvSpPr>
          <p:cNvPr id="37" name="Rounded Rectangle 36"/>
          <p:cNvSpPr/>
          <p:nvPr/>
        </p:nvSpPr>
        <p:spPr bwMode="auto">
          <a:xfrm>
            <a:off x="609600" y="1416424"/>
            <a:ext cx="3840480" cy="4846320"/>
          </a:xfrm>
          <a:prstGeom prst="roundRect">
            <a:avLst/>
          </a:prstGeom>
          <a:solidFill>
            <a:srgbClr val="88AFCA"/>
          </a:solidFill>
          <a:ln>
            <a:no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38" name="Rounded Rectangle 37"/>
          <p:cNvSpPr/>
          <p:nvPr/>
        </p:nvSpPr>
        <p:spPr bwMode="auto">
          <a:xfrm>
            <a:off x="4754880" y="1416424"/>
            <a:ext cx="3840480" cy="4846320"/>
          </a:xfrm>
          <a:prstGeom prst="roundRect">
            <a:avLst/>
          </a:prstGeom>
          <a:solidFill>
            <a:srgbClr val="88AFCA"/>
          </a:solidFill>
          <a:ln>
            <a:no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89" name="Rounded Rectangle 88"/>
          <p:cNvSpPr/>
          <p:nvPr/>
        </p:nvSpPr>
        <p:spPr bwMode="auto">
          <a:xfrm>
            <a:off x="914400" y="1706880"/>
            <a:ext cx="3291840" cy="731520"/>
          </a:xfrm>
          <a:prstGeom prst="roundRect">
            <a:avLst/>
          </a:prstGeom>
          <a:solidFill>
            <a:srgbClr val="2D4E65"/>
          </a:solidFill>
          <a:ln>
            <a:solidFill>
              <a:srgbClr val="2D4E65"/>
            </a:solid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4" name="Rectangle 3"/>
          <p:cNvSpPr/>
          <p:nvPr/>
        </p:nvSpPr>
        <p:spPr>
          <a:xfrm>
            <a:off x="609600" y="1786570"/>
            <a:ext cx="3840480" cy="3539430"/>
          </a:xfrm>
          <a:prstGeom prst="rect">
            <a:avLst/>
          </a:prstGeom>
        </p:spPr>
        <p:txBody>
          <a:bodyPr wrap="square">
            <a:spAutoFit/>
          </a:bodyPr>
          <a:lstStyle/>
          <a:p>
            <a:pPr marL="0" indent="0" algn="ctr">
              <a:buNone/>
            </a:pPr>
            <a:r>
              <a:rPr lang="en-US" b="1" dirty="0">
                <a:solidFill>
                  <a:schemeClr val="bg1"/>
                </a:solidFill>
              </a:rPr>
              <a:t>D Street Links</a:t>
            </a:r>
          </a:p>
          <a:p>
            <a:pPr marL="0" indent="0" algn="ctr">
              <a:buNone/>
            </a:pPr>
            <a:r>
              <a:rPr lang="en-US" sz="1600" b="1" dirty="0">
                <a:solidFill>
                  <a:schemeClr val="bg1"/>
                </a:solidFill>
              </a:rPr>
              <a:t>Login: </a:t>
            </a:r>
            <a:r>
              <a:rPr lang="en-US" sz="1600" dirty="0">
                <a:solidFill>
                  <a:schemeClr val="bg1"/>
                </a:solidFill>
              </a:rPr>
              <a:t>APN/last name_first name</a:t>
            </a:r>
          </a:p>
          <a:p>
            <a:pPr marL="0" indent="0">
              <a:buNone/>
            </a:pPr>
            <a:endParaRPr lang="en-US" sz="1600" b="1" dirty="0">
              <a:solidFill>
                <a:schemeClr val="bg1"/>
              </a:solidFill>
            </a:endParaRPr>
          </a:p>
          <a:p>
            <a:pPr marL="285750" indent="-285750">
              <a:buClrTx/>
              <a:buFont typeface="Arial" panose="020B0604020202020204" pitchFamily="34" charset="0"/>
              <a:buChar char="•"/>
            </a:pPr>
            <a:r>
              <a:rPr lang="en-US" sz="1600" dirty="0">
                <a:solidFill>
                  <a:schemeClr val="bg1"/>
                </a:solidFill>
                <a:hlinkClick r:id="rId2"/>
              </a:rPr>
              <a:t>Pay Mod SharePoint Site</a:t>
            </a:r>
            <a:r>
              <a:rPr lang="en-US" sz="1600" dirty="0">
                <a:solidFill>
                  <a:srgbClr val="002060"/>
                </a:solidFill>
              </a:rPr>
              <a:t>:</a:t>
            </a:r>
            <a:r>
              <a:rPr lang="en-US" sz="1600" i="1" dirty="0">
                <a:solidFill>
                  <a:schemeClr val="bg1"/>
                </a:solidFill>
              </a:rPr>
              <a:t> Save PayMod documents here</a:t>
            </a:r>
          </a:p>
          <a:p>
            <a:pPr marL="285750" indent="-285750">
              <a:buClrTx/>
              <a:buFont typeface="Arial" panose="020B0604020202020204" pitchFamily="34" charset="0"/>
              <a:buChar char="•"/>
            </a:pPr>
            <a:endParaRPr lang="en-US" sz="1600" i="1" dirty="0">
              <a:solidFill>
                <a:schemeClr val="bg1"/>
              </a:solidFill>
            </a:endParaRPr>
          </a:p>
          <a:p>
            <a:pPr marL="285750" indent="-285750">
              <a:buFont typeface="Arial" panose="020B0604020202020204" pitchFamily="34" charset="0"/>
              <a:buChar char="•"/>
            </a:pPr>
            <a:r>
              <a:rPr lang="en-US" sz="1600" u="sng" dirty="0">
                <a:solidFill>
                  <a:schemeClr val="bg1"/>
                </a:solidFill>
                <a:hlinkClick r:id="rId3"/>
              </a:rPr>
              <a:t>USPS Account Portal</a:t>
            </a:r>
            <a:r>
              <a:rPr lang="en-US" sz="1600" dirty="0">
                <a:solidFill>
                  <a:srgbClr val="002060"/>
                </a:solidFill>
              </a:rPr>
              <a:t>:</a:t>
            </a:r>
            <a:r>
              <a:rPr lang="en-US" sz="1600" i="1" dirty="0">
                <a:solidFill>
                  <a:schemeClr val="bg1"/>
                </a:solidFill>
              </a:rPr>
              <a:t> Access D st. and Pace information</a:t>
            </a:r>
          </a:p>
          <a:p>
            <a:pPr marL="285750" indent="-285750">
              <a:buClrTx/>
              <a:buFont typeface="Arial" panose="020B0604020202020204" pitchFamily="34" charset="0"/>
              <a:buChar char="•"/>
            </a:pPr>
            <a:endParaRPr lang="en-US" sz="1600" i="1" dirty="0">
              <a:solidFill>
                <a:schemeClr val="bg1"/>
              </a:solidFill>
            </a:endParaRPr>
          </a:p>
          <a:p>
            <a:pPr marL="285750" indent="-285750">
              <a:buClrTx/>
              <a:buFont typeface="Arial" panose="020B0604020202020204" pitchFamily="34" charset="0"/>
              <a:buChar char="•"/>
            </a:pPr>
            <a:r>
              <a:rPr lang="en-US" sz="1600" dirty="0">
                <a:solidFill>
                  <a:schemeClr val="bg1"/>
                </a:solidFill>
                <a:hlinkClick r:id="rId4"/>
              </a:rPr>
              <a:t>Meeting Room Manager</a:t>
            </a:r>
            <a:r>
              <a:rPr lang="en-US" sz="1600" dirty="0">
                <a:solidFill>
                  <a:srgbClr val="002060"/>
                </a:solidFill>
              </a:rPr>
              <a:t>:</a:t>
            </a:r>
            <a:r>
              <a:rPr lang="en-US" sz="1600" dirty="0">
                <a:solidFill>
                  <a:schemeClr val="bg1"/>
                </a:solidFill>
              </a:rPr>
              <a:t> </a:t>
            </a:r>
            <a:r>
              <a:rPr lang="en-US" sz="1600" i="1" dirty="0">
                <a:solidFill>
                  <a:schemeClr val="bg1"/>
                </a:solidFill>
              </a:rPr>
              <a:t>Reserve meeting space at D Street here</a:t>
            </a:r>
          </a:p>
          <a:p>
            <a:pPr marL="285750" indent="-285750">
              <a:buClrTx/>
              <a:buFont typeface="Arial" panose="020B0604020202020204" pitchFamily="34" charset="0"/>
              <a:buChar char="•"/>
            </a:pPr>
            <a:endParaRPr lang="en-US" sz="1600" i="1" dirty="0">
              <a:solidFill>
                <a:schemeClr val="bg1"/>
              </a:solidFill>
            </a:endParaRPr>
          </a:p>
          <a:p>
            <a:pPr marL="285750" indent="-285750">
              <a:buClrTx/>
              <a:buFont typeface="Arial" panose="020B0604020202020204" pitchFamily="34" charset="0"/>
              <a:buChar char="•"/>
            </a:pPr>
            <a:r>
              <a:rPr lang="en-US" sz="1600" dirty="0">
                <a:solidFill>
                  <a:schemeClr val="bg1"/>
                </a:solidFill>
                <a:hlinkClick r:id="rId5"/>
              </a:rPr>
              <a:t>PayMod Distro</a:t>
            </a:r>
            <a:r>
              <a:rPr lang="en-US" sz="1600" dirty="0">
                <a:solidFill>
                  <a:srgbClr val="002060"/>
                </a:solidFill>
              </a:rPr>
              <a:t>: </a:t>
            </a:r>
            <a:r>
              <a:rPr lang="en-US" sz="1600" i="1" dirty="0">
                <a:solidFill>
                  <a:schemeClr val="bg1"/>
                </a:solidFill>
              </a:rPr>
              <a:t>Email Sunaina Arshad to be added to the distro</a:t>
            </a:r>
          </a:p>
        </p:txBody>
      </p:sp>
      <p:sp>
        <p:nvSpPr>
          <p:cNvPr id="90" name="Rounded Rectangle 89"/>
          <p:cNvSpPr/>
          <p:nvPr/>
        </p:nvSpPr>
        <p:spPr bwMode="auto">
          <a:xfrm>
            <a:off x="4983480" y="1691648"/>
            <a:ext cx="3291840" cy="731520"/>
          </a:xfrm>
          <a:prstGeom prst="roundRect">
            <a:avLst/>
          </a:prstGeom>
          <a:solidFill>
            <a:srgbClr val="2D4E65"/>
          </a:solidFill>
          <a:ln>
            <a:solidFill>
              <a:srgbClr val="2D4E65"/>
            </a:solidFill>
          </a:ln>
          <a:effectLst>
            <a:outerShdw blurRad="50800" dist="38100" dir="8100000" algn="tr" rotWithShape="0">
              <a:prstClr val="black">
                <a:alpha val="40000"/>
              </a:prstClr>
            </a:outerShdw>
          </a:effectLst>
        </p:spPr>
        <p:txBody>
          <a:bodyPr wrap="none" rtlCol="0" anchor="ctr">
            <a:spAutoFit/>
          </a:bodyPr>
          <a:lstStyle/>
          <a:p>
            <a:pPr algn="r">
              <a:spcBef>
                <a:spcPct val="50000"/>
              </a:spcBef>
            </a:pPr>
            <a:endParaRPr lang="en-US" sz="2400" b="1" dirty="0">
              <a:solidFill>
                <a:schemeClr val="bg1"/>
              </a:solidFill>
            </a:endParaRPr>
          </a:p>
        </p:txBody>
      </p:sp>
      <p:sp>
        <p:nvSpPr>
          <p:cNvPr id="5" name="Rectangle 4"/>
          <p:cNvSpPr/>
          <p:nvPr/>
        </p:nvSpPr>
        <p:spPr>
          <a:xfrm>
            <a:off x="4754880" y="1786570"/>
            <a:ext cx="3840480" cy="3293209"/>
          </a:xfrm>
          <a:prstGeom prst="rect">
            <a:avLst/>
          </a:prstGeom>
        </p:spPr>
        <p:txBody>
          <a:bodyPr wrap="square">
            <a:spAutoFit/>
          </a:bodyPr>
          <a:lstStyle/>
          <a:p>
            <a:pPr marL="0" indent="0" algn="ctr">
              <a:buNone/>
            </a:pPr>
            <a:r>
              <a:rPr lang="en-US" b="1" dirty="0">
                <a:solidFill>
                  <a:schemeClr val="bg1"/>
                </a:solidFill>
              </a:rPr>
              <a:t>USPS Links</a:t>
            </a:r>
          </a:p>
          <a:p>
            <a:pPr marL="0" indent="0" algn="ctr">
              <a:buNone/>
            </a:pPr>
            <a:r>
              <a:rPr lang="en-US" sz="1600" b="1" dirty="0">
                <a:solidFill>
                  <a:schemeClr val="bg1"/>
                </a:solidFill>
              </a:rPr>
              <a:t>Login: </a:t>
            </a:r>
            <a:r>
              <a:rPr lang="en-US" sz="1600" dirty="0">
                <a:solidFill>
                  <a:schemeClr val="bg1"/>
                </a:solidFill>
              </a:rPr>
              <a:t>USA\ACE ID</a:t>
            </a:r>
          </a:p>
          <a:p>
            <a:pPr marL="0" indent="0">
              <a:buNone/>
            </a:pPr>
            <a:endParaRPr lang="en-US" sz="1600" b="1" dirty="0"/>
          </a:p>
          <a:p>
            <a:pPr marL="285750" indent="-285750">
              <a:buFont typeface="Arial" panose="020B0604020202020204" pitchFamily="34" charset="0"/>
              <a:buChar char="•"/>
            </a:pPr>
            <a:r>
              <a:rPr lang="en-US" sz="1600" dirty="0">
                <a:solidFill>
                  <a:schemeClr val="bg1"/>
                </a:solidFill>
                <a:hlinkClick r:id="rId6" action="ppaction://hlinkfile"/>
              </a:rPr>
              <a:t>USPS Portal</a:t>
            </a:r>
            <a:r>
              <a:rPr lang="en-US" sz="1600" dirty="0">
                <a:solidFill>
                  <a:srgbClr val="002060"/>
                </a:solidFill>
              </a:rPr>
              <a:t>:</a:t>
            </a:r>
            <a:r>
              <a:rPr lang="en-US" sz="1600" i="1" dirty="0">
                <a:solidFill>
                  <a:schemeClr val="bg1"/>
                </a:solidFill>
              </a:rPr>
              <a:t> Access all internal USPS links from their Portal</a:t>
            </a:r>
          </a:p>
          <a:p>
            <a:pPr marL="285750" indent="-285750">
              <a:buFont typeface="Arial" panose="020B0604020202020204" pitchFamily="34" charset="0"/>
              <a:buChar char="•"/>
            </a:pPr>
            <a:endParaRPr lang="en-US" sz="1600" i="1" dirty="0">
              <a:solidFill>
                <a:schemeClr val="bg1"/>
              </a:solidFill>
            </a:endParaRPr>
          </a:p>
          <a:p>
            <a:pPr marL="285750" indent="-285750">
              <a:buFont typeface="Arial" panose="020B0604020202020204" pitchFamily="34" charset="0"/>
              <a:buChar char="•"/>
            </a:pPr>
            <a:r>
              <a:rPr lang="en-US" sz="1600" dirty="0">
                <a:solidFill>
                  <a:schemeClr val="bg1"/>
                </a:solidFill>
                <a:hlinkClick r:id="rId7" action="ppaction://hlinkfile"/>
              </a:rPr>
              <a:t>eAccess</a:t>
            </a:r>
            <a:r>
              <a:rPr lang="en-US" sz="1600" dirty="0">
                <a:solidFill>
                  <a:srgbClr val="002060"/>
                </a:solidFill>
              </a:rPr>
              <a:t>:</a:t>
            </a:r>
            <a:r>
              <a:rPr lang="en-US" sz="1600" i="1" dirty="0">
                <a:solidFill>
                  <a:schemeClr val="bg1"/>
                </a:solidFill>
              </a:rPr>
              <a:t> Request access to PCTS, USPS webmail, and other USPS systems</a:t>
            </a:r>
          </a:p>
          <a:p>
            <a:pPr marL="285750" indent="-285750">
              <a:buFont typeface="Arial" panose="020B0604020202020204" pitchFamily="34" charset="0"/>
              <a:buChar char="•"/>
            </a:pPr>
            <a:endParaRPr lang="en-US" sz="1600" i="1" dirty="0">
              <a:solidFill>
                <a:schemeClr val="bg1"/>
              </a:solidFill>
            </a:endParaRPr>
          </a:p>
          <a:p>
            <a:pPr marL="285750" indent="-285750">
              <a:buFont typeface="Arial" panose="020B0604020202020204" pitchFamily="34" charset="0"/>
              <a:buChar char="•"/>
            </a:pPr>
            <a:r>
              <a:rPr lang="en-US" sz="1600" dirty="0">
                <a:solidFill>
                  <a:schemeClr val="bg1"/>
                </a:solidFill>
                <a:hlinkClick r:id="rId8" action="ppaction://hlinkfile"/>
              </a:rPr>
              <a:t>USPS Directory</a:t>
            </a:r>
            <a:r>
              <a:rPr lang="en-US" sz="1600" dirty="0">
                <a:solidFill>
                  <a:srgbClr val="002060"/>
                </a:solidFill>
              </a:rPr>
              <a:t>:</a:t>
            </a:r>
            <a:r>
              <a:rPr lang="en-US" sz="1600" i="1" dirty="0">
                <a:solidFill>
                  <a:schemeClr val="bg1"/>
                </a:solidFill>
              </a:rPr>
              <a:t> Lookup USPS phone, email, and office contacts</a:t>
            </a:r>
          </a:p>
          <a:p>
            <a:pPr marL="285750" indent="-285750">
              <a:buFont typeface="Arial" panose="020B0604020202020204" pitchFamily="34" charset="0"/>
              <a:buChar char="•"/>
            </a:pPr>
            <a:endParaRPr lang="en-US" sz="1600" i="1" dirty="0">
              <a:solidFill>
                <a:schemeClr val="bg1"/>
              </a:solidFill>
            </a:endParaRPr>
          </a:p>
          <a:p>
            <a:pPr marL="285750" indent="-285750">
              <a:buFont typeface="Arial" panose="020B0604020202020204" pitchFamily="34" charset="0"/>
              <a:buChar char="•"/>
            </a:pPr>
            <a:r>
              <a:rPr lang="en-US" sz="1600" dirty="0">
                <a:solidFill>
                  <a:schemeClr val="bg1"/>
                </a:solidFill>
                <a:hlinkClick r:id="rId9" action="ppaction://hlinkfile"/>
              </a:rPr>
              <a:t>USPS Webmail</a:t>
            </a:r>
            <a:r>
              <a:rPr lang="en-US" sz="1600" dirty="0">
                <a:solidFill>
                  <a:srgbClr val="002060"/>
                </a:solidFill>
              </a:rPr>
              <a:t>:</a:t>
            </a:r>
            <a:r>
              <a:rPr lang="en-US" sz="1600" i="1" dirty="0">
                <a:solidFill>
                  <a:schemeClr val="bg1"/>
                </a:solidFill>
              </a:rPr>
              <a:t> Access your USPS email</a:t>
            </a:r>
          </a:p>
        </p:txBody>
      </p:sp>
    </p:spTree>
    <p:extLst>
      <p:ext uri="{BB962C8B-B14F-4D97-AF65-F5344CB8AC3E}">
        <p14:creationId xmlns:p14="http://schemas.microsoft.com/office/powerpoint/2010/main" val="264056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609600"/>
          </a:xfrm>
        </p:spPr>
        <p:txBody>
          <a:bodyPr/>
          <a:lstStyle/>
          <a:p>
            <a:pPr algn="r"/>
            <a:r>
              <a:rPr lang="en-US" sz="2400" b="1" dirty="0">
                <a:latin typeface="Calibri" panose="020F0502020204030204" pitchFamily="34" charset="0"/>
              </a:rPr>
              <a:t>Table of Contents</a:t>
            </a:r>
          </a:p>
        </p:txBody>
      </p:sp>
      <p:sp>
        <p:nvSpPr>
          <p:cNvPr id="3" name="Content Placeholder 2"/>
          <p:cNvSpPr>
            <a:spLocks noGrp="1"/>
          </p:cNvSpPr>
          <p:nvPr>
            <p:ph idx="1"/>
          </p:nvPr>
        </p:nvSpPr>
        <p:spPr>
          <a:xfrm>
            <a:off x="533400" y="1199072"/>
            <a:ext cx="4038600" cy="4648200"/>
          </a:xfrm>
        </p:spPr>
        <p:txBody>
          <a:bodyPr/>
          <a:lstStyle/>
          <a:p>
            <a:pPr marL="0" indent="0">
              <a:buNone/>
            </a:pPr>
            <a:r>
              <a:rPr lang="en-US" sz="2000" b="1" dirty="0">
                <a:latin typeface="Calibri" panose="020F0502020204030204" pitchFamily="34" charset="0"/>
              </a:rPr>
              <a:t>Before Your First Day</a:t>
            </a:r>
          </a:p>
          <a:p>
            <a:pPr>
              <a:spcAft>
                <a:spcPts val="600"/>
              </a:spcAft>
              <a:buClrTx/>
              <a:buFont typeface="+mj-lt"/>
              <a:buAutoNum type="arabicPeriod"/>
            </a:pPr>
            <a:r>
              <a:rPr lang="en-US" sz="2000" dirty="0">
                <a:latin typeface="Calibri" panose="020F0502020204030204" pitchFamily="34" charset="0"/>
                <a:hlinkClick r:id="rId2" action="ppaction://hlinksldjump"/>
              </a:rPr>
              <a:t>Payment Modernization Background</a:t>
            </a:r>
            <a:endParaRPr lang="en-US" sz="2000" dirty="0">
              <a:latin typeface="Calibri" panose="020F0502020204030204" pitchFamily="34" charset="0"/>
            </a:endParaRPr>
          </a:p>
          <a:p>
            <a:pPr>
              <a:spcAft>
                <a:spcPts val="600"/>
              </a:spcAft>
              <a:buClrTx/>
              <a:buFont typeface="+mj-lt"/>
              <a:buAutoNum type="arabicPeriod"/>
            </a:pPr>
            <a:r>
              <a:rPr lang="en-US" sz="2000" dirty="0">
                <a:latin typeface="Calibri" panose="020F0502020204030204" pitchFamily="34" charset="0"/>
                <a:hlinkClick r:id="rId3" action="ppaction://hlinksldjump"/>
              </a:rPr>
              <a:t>New Customer Process</a:t>
            </a:r>
            <a:endParaRPr lang="en-US" sz="2000" dirty="0">
              <a:latin typeface="Calibri" panose="020F0502020204030204" pitchFamily="34" charset="0"/>
            </a:endParaRPr>
          </a:p>
          <a:p>
            <a:pPr>
              <a:spcAft>
                <a:spcPts val="600"/>
              </a:spcAft>
              <a:buClrTx/>
              <a:buFont typeface="+mj-lt"/>
              <a:buAutoNum type="arabicPeriod"/>
            </a:pPr>
            <a:r>
              <a:rPr lang="en-US" sz="2000" dirty="0">
                <a:latin typeface="Calibri" panose="020F0502020204030204" pitchFamily="34" charset="0"/>
                <a:hlinkClick r:id="rId4" action="ppaction://hlinksldjump"/>
              </a:rPr>
              <a:t>Solution Overview</a:t>
            </a:r>
            <a:endParaRPr lang="en-US" sz="2000" dirty="0">
              <a:latin typeface="Calibri" panose="020F0502020204030204" pitchFamily="34" charset="0"/>
            </a:endParaRPr>
          </a:p>
          <a:p>
            <a:pPr>
              <a:spcAft>
                <a:spcPts val="600"/>
              </a:spcAft>
              <a:buClrTx/>
              <a:buFont typeface="+mj-lt"/>
              <a:buAutoNum type="arabicPeriod"/>
            </a:pPr>
            <a:r>
              <a:rPr lang="en-US" sz="2000" dirty="0">
                <a:latin typeface="Calibri" panose="020F0502020204030204" pitchFamily="34" charset="0"/>
                <a:hlinkClick r:id="rId5" action="ppaction://hlinksldjump"/>
              </a:rPr>
              <a:t>Release Schedule</a:t>
            </a:r>
            <a:endParaRPr lang="en-US" sz="2000" dirty="0">
              <a:latin typeface="Calibri" panose="020F0502020204030204" pitchFamily="34" charset="0"/>
            </a:endParaRPr>
          </a:p>
          <a:p>
            <a:pPr>
              <a:spcAft>
                <a:spcPts val="600"/>
              </a:spcAft>
              <a:buClrTx/>
              <a:buFont typeface="+mj-lt"/>
              <a:buAutoNum type="arabicPeriod"/>
            </a:pPr>
            <a:r>
              <a:rPr lang="en-US" sz="2000" dirty="0">
                <a:latin typeface="Calibri" panose="020F0502020204030204" pitchFamily="34" charset="0"/>
                <a:hlinkClick r:id="rId6" action="ppaction://hlinksldjump"/>
              </a:rPr>
              <a:t>Roles and Responsibilities  </a:t>
            </a:r>
            <a:endParaRPr lang="en-US" sz="2000" dirty="0">
              <a:latin typeface="Calibri" panose="020F0502020204030204" pitchFamily="34" charset="0"/>
            </a:endParaRPr>
          </a:p>
          <a:p>
            <a:pPr>
              <a:spcAft>
                <a:spcPts val="600"/>
              </a:spcAft>
              <a:buClrTx/>
              <a:buFont typeface="+mj-lt"/>
              <a:buAutoNum type="arabicPeriod"/>
            </a:pPr>
            <a:r>
              <a:rPr lang="en-US" sz="2000" dirty="0">
                <a:latin typeface="Calibri" panose="020F0502020204030204" pitchFamily="34" charset="0"/>
                <a:hlinkClick r:id="rId7" action="ppaction://hlinksldjump"/>
              </a:rPr>
              <a:t>USPS Payment Modernization Team</a:t>
            </a:r>
            <a:endParaRPr lang="en-US" sz="2000" dirty="0">
              <a:latin typeface="Calibri" panose="020F0502020204030204" pitchFamily="34" charset="0"/>
            </a:endParaRPr>
          </a:p>
          <a:p>
            <a:pPr>
              <a:spcAft>
                <a:spcPts val="600"/>
              </a:spcAft>
              <a:buClrTx/>
              <a:buFont typeface="+mj-lt"/>
              <a:buAutoNum type="arabicPeriod"/>
            </a:pPr>
            <a:r>
              <a:rPr lang="en-US" sz="2000" dirty="0">
                <a:latin typeface="Calibri" panose="020F0502020204030204" pitchFamily="34" charset="0"/>
                <a:hlinkClick r:id="rId8" action="ppaction://hlinksldjump"/>
              </a:rPr>
              <a:t>Accenture  Payment Modernization Team</a:t>
            </a:r>
            <a:endParaRPr lang="en-US" sz="2000" dirty="0">
              <a:latin typeface="Calibri" panose="020F0502020204030204" pitchFamily="34" charset="0"/>
            </a:endParaRPr>
          </a:p>
        </p:txBody>
      </p:sp>
      <p:sp>
        <p:nvSpPr>
          <p:cNvPr id="6" name="Content Placeholder 2"/>
          <p:cNvSpPr txBox="1">
            <a:spLocks/>
          </p:cNvSpPr>
          <p:nvPr/>
        </p:nvSpPr>
        <p:spPr bwMode="auto">
          <a:xfrm>
            <a:off x="5029200" y="1199072"/>
            <a:ext cx="403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50000"/>
              </a:spcBef>
              <a:spcAft>
                <a:spcPct val="0"/>
              </a:spcAft>
              <a:buClr>
                <a:srgbClr val="0040C0"/>
              </a:buClr>
              <a:buSzPct val="75000"/>
              <a:buFont typeface="Wingdings" pitchFamily="2" charset="2"/>
              <a:buChar char="§"/>
              <a:defRPr sz="2600">
                <a:solidFill>
                  <a:schemeClr val="tx1"/>
                </a:solidFill>
                <a:latin typeface="+mn-lt"/>
                <a:ea typeface="+mn-ea"/>
                <a:cs typeface="+mn-cs"/>
              </a:defRPr>
            </a:lvl1pPr>
            <a:lvl2pPr marL="742950" indent="-285750" algn="l" rtl="0" eaLnBrk="1" fontAlgn="base" hangingPunct="1">
              <a:spcBef>
                <a:spcPct val="50000"/>
              </a:spcBef>
              <a:spcAft>
                <a:spcPct val="0"/>
              </a:spcAft>
              <a:buClr>
                <a:srgbClr val="0040C0"/>
              </a:buClr>
              <a:buSzPct val="75000"/>
              <a:buFont typeface="Wingdings" pitchFamily="2" charset="2"/>
              <a:buChar char="§"/>
              <a:defRPr sz="2200">
                <a:solidFill>
                  <a:schemeClr val="tx1"/>
                </a:solidFill>
                <a:latin typeface="+mn-lt"/>
              </a:defRPr>
            </a:lvl2pPr>
            <a:lvl3pPr marL="1085850" indent="-22860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3pPr>
            <a:lvl4pPr marL="1485900" indent="-22860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4pPr>
            <a:lvl5pPr marL="1943100" indent="-285750" algn="l" rtl="0" eaLnBrk="1" fontAlgn="base" hangingPunct="1">
              <a:spcBef>
                <a:spcPct val="50000"/>
              </a:spcBef>
              <a:spcAft>
                <a:spcPct val="0"/>
              </a:spcAft>
              <a:buClr>
                <a:srgbClr val="0040C0"/>
              </a:buClr>
              <a:buSzPct val="75000"/>
              <a:buFont typeface="Wingdings" pitchFamily="2" charset="2"/>
              <a:buChar char="§"/>
              <a:defRPr sz="2000">
                <a:solidFill>
                  <a:schemeClr val="tx1"/>
                </a:solidFill>
                <a:latin typeface="+mn-lt"/>
              </a:defRPr>
            </a:lvl5pPr>
            <a:lvl6pPr marL="24003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6pPr>
            <a:lvl7pPr marL="28575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7pPr>
            <a:lvl8pPr marL="33147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8pPr>
            <a:lvl9pPr marL="3771900" indent="-285750" algn="l" rtl="0" eaLnBrk="1" fontAlgn="base" hangingPunct="1">
              <a:spcBef>
                <a:spcPct val="50000"/>
              </a:spcBef>
              <a:spcAft>
                <a:spcPct val="0"/>
              </a:spcAft>
              <a:buClr>
                <a:srgbClr val="0040C0"/>
              </a:buClr>
              <a:buSzPct val="75000"/>
              <a:buFont typeface="Wingdings" pitchFamily="2" charset="2"/>
              <a:buChar char="§"/>
              <a:defRPr>
                <a:solidFill>
                  <a:schemeClr val="tx1"/>
                </a:solidFill>
                <a:latin typeface="+mn-lt"/>
              </a:defRPr>
            </a:lvl9pPr>
          </a:lstStyle>
          <a:p>
            <a:pPr marL="0" indent="0">
              <a:buFont typeface="Wingdings" pitchFamily="2" charset="2"/>
              <a:buNone/>
            </a:pPr>
            <a:r>
              <a:rPr lang="en-US" sz="2000" b="1" kern="0" dirty="0">
                <a:latin typeface="Calibri" panose="020F0502020204030204" pitchFamily="34" charset="0"/>
              </a:rPr>
              <a:t>First Day</a:t>
            </a:r>
          </a:p>
          <a:p>
            <a:pPr>
              <a:spcAft>
                <a:spcPts val="600"/>
              </a:spcAft>
              <a:buClrTx/>
              <a:buFont typeface="+mj-lt"/>
              <a:buAutoNum type="arabicPeriod"/>
            </a:pPr>
            <a:r>
              <a:rPr lang="en-US" sz="2000" kern="0" dirty="0">
                <a:latin typeface="Calibri" panose="020F0502020204030204" pitchFamily="34" charset="0"/>
                <a:hlinkClick r:id="rId9" action="ppaction://hlinksldjump"/>
              </a:rPr>
              <a:t>First Day</a:t>
            </a:r>
            <a:endParaRPr lang="en-US" sz="2000" kern="0" dirty="0">
              <a:latin typeface="Calibri" panose="020F0502020204030204" pitchFamily="34" charset="0"/>
            </a:endParaRPr>
          </a:p>
          <a:p>
            <a:pPr>
              <a:spcAft>
                <a:spcPts val="600"/>
              </a:spcAft>
              <a:buClrTx/>
              <a:buFont typeface="+mj-lt"/>
              <a:buAutoNum type="arabicPeriod"/>
            </a:pPr>
            <a:r>
              <a:rPr lang="en-US" sz="2000" kern="0" dirty="0">
                <a:latin typeface="Calibri" panose="020F0502020204030204" pitchFamily="34" charset="0"/>
                <a:hlinkClick r:id="rId10" action="ppaction://hlinksldjump"/>
              </a:rPr>
              <a:t>D Street Tech Setup </a:t>
            </a:r>
            <a:endParaRPr lang="en-US" sz="2000" kern="0" dirty="0">
              <a:latin typeface="Calibri" panose="020F0502020204030204" pitchFamily="34" charset="0"/>
            </a:endParaRPr>
          </a:p>
          <a:p>
            <a:pPr>
              <a:spcAft>
                <a:spcPts val="600"/>
              </a:spcAft>
              <a:buClrTx/>
              <a:buFont typeface="+mj-lt"/>
              <a:buAutoNum type="arabicPeriod"/>
            </a:pPr>
            <a:r>
              <a:rPr lang="en-US" sz="2000" kern="0" dirty="0">
                <a:latin typeface="Calibri" panose="020F0502020204030204" pitchFamily="34" charset="0"/>
                <a:hlinkClick r:id="rId11" action="ppaction://hlinksldjump"/>
              </a:rPr>
              <a:t>Access USPS Sites</a:t>
            </a:r>
            <a:endParaRPr lang="en-US" sz="2000" kern="0" dirty="0">
              <a:latin typeface="Calibri" panose="020F0502020204030204" pitchFamily="34" charset="0"/>
            </a:endParaRPr>
          </a:p>
          <a:p>
            <a:pPr>
              <a:spcAft>
                <a:spcPts val="600"/>
              </a:spcAft>
              <a:buClrTx/>
              <a:buFont typeface="+mj-lt"/>
              <a:buAutoNum type="arabicPeriod"/>
            </a:pPr>
            <a:r>
              <a:rPr lang="en-US" sz="2000" kern="0" dirty="0">
                <a:latin typeface="Calibri" panose="020F0502020204030204" pitchFamily="34" charset="0"/>
                <a:hlinkClick r:id="rId12" action="ppaction://hlinksldjump"/>
              </a:rPr>
              <a:t>Time</a:t>
            </a:r>
            <a:endParaRPr lang="en-US" sz="2000" kern="0" dirty="0">
              <a:latin typeface="Calibri" panose="020F0502020204030204" pitchFamily="34" charset="0"/>
            </a:endParaRPr>
          </a:p>
          <a:p>
            <a:pPr>
              <a:spcAft>
                <a:spcPts val="600"/>
              </a:spcAft>
              <a:buClrTx/>
              <a:buFont typeface="+mj-lt"/>
              <a:buAutoNum type="arabicPeriod"/>
            </a:pPr>
            <a:r>
              <a:rPr lang="en-US" sz="2000" kern="0" dirty="0">
                <a:latin typeface="Calibri" panose="020F0502020204030204" pitchFamily="34" charset="0"/>
                <a:hlinkClick r:id="rId13" action="ppaction://hlinksldjump"/>
              </a:rPr>
              <a:t>Paid Time Off</a:t>
            </a:r>
            <a:endParaRPr lang="en-US" sz="2000" kern="0" dirty="0">
              <a:latin typeface="Calibri" panose="020F0502020204030204" pitchFamily="34" charset="0"/>
            </a:endParaRPr>
          </a:p>
          <a:p>
            <a:pPr>
              <a:spcAft>
                <a:spcPts val="600"/>
              </a:spcAft>
              <a:buClrTx/>
              <a:buFont typeface="+mj-lt"/>
              <a:buAutoNum type="arabicPeriod"/>
            </a:pPr>
            <a:r>
              <a:rPr lang="en-US" sz="2000" kern="0" dirty="0">
                <a:latin typeface="Calibri" panose="020F0502020204030204" pitchFamily="34" charset="0"/>
                <a:hlinkClick r:id="rId14" action="ppaction://hlinksldjump"/>
              </a:rPr>
              <a:t>Performance</a:t>
            </a:r>
            <a:endParaRPr lang="en-US" sz="2000" kern="0" dirty="0">
              <a:latin typeface="Calibri" panose="020F0502020204030204" pitchFamily="34" charset="0"/>
            </a:endParaRPr>
          </a:p>
          <a:p>
            <a:pPr>
              <a:spcAft>
                <a:spcPts val="600"/>
              </a:spcAft>
              <a:buClrTx/>
              <a:buFont typeface="+mj-lt"/>
              <a:buAutoNum type="arabicPeriod"/>
            </a:pPr>
            <a:r>
              <a:rPr lang="en-US" sz="2000" kern="0" dirty="0">
                <a:latin typeface="Calibri" panose="020F0502020204030204" pitchFamily="34" charset="0"/>
                <a:hlinkClick r:id="rId15" action="ppaction://hlinksldjump"/>
              </a:rPr>
              <a:t>Useful Links</a:t>
            </a:r>
            <a:endParaRPr lang="en-US" sz="2000" kern="0" dirty="0">
              <a:latin typeface="Calibri" panose="020F0502020204030204" pitchFamily="34" charset="0"/>
            </a:endParaRPr>
          </a:p>
          <a:p>
            <a:pPr>
              <a:spcAft>
                <a:spcPts val="600"/>
              </a:spcAft>
              <a:buClrTx/>
              <a:buFont typeface="+mj-lt"/>
              <a:buAutoNum type="arabicPeriod"/>
            </a:pPr>
            <a:r>
              <a:rPr lang="en-US" sz="2000" kern="0" dirty="0">
                <a:latin typeface="Calibri" panose="020F0502020204030204" pitchFamily="34" charset="0"/>
                <a:hlinkClick r:id="rId16" action="ppaction://hlinksldjump"/>
              </a:rPr>
              <a:t>Acronyms</a:t>
            </a:r>
            <a:endParaRPr lang="en-US" sz="2000" kern="0" dirty="0">
              <a:latin typeface="Calibri" panose="020F0502020204030204" pitchFamily="34" charset="0"/>
            </a:endParaRPr>
          </a:p>
        </p:txBody>
      </p:sp>
    </p:spTree>
    <p:extLst>
      <p:ext uri="{BB962C8B-B14F-4D97-AF65-F5344CB8AC3E}">
        <p14:creationId xmlns:p14="http://schemas.microsoft.com/office/powerpoint/2010/main" val="311411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19400" y="228600"/>
            <a:ext cx="6154738" cy="519113"/>
          </a:xfrm>
        </p:spPr>
        <p:txBody>
          <a:bodyPr/>
          <a:lstStyle/>
          <a:p>
            <a:pPr algn="r"/>
            <a:r>
              <a:rPr lang="en-US" dirty="0">
                <a:latin typeface="Calibri" panose="020F0502020204030204" pitchFamily="34" charset="0"/>
              </a:rPr>
              <a:t>Acronyms</a:t>
            </a:r>
          </a:p>
        </p:txBody>
      </p:sp>
      <p:graphicFrame>
        <p:nvGraphicFramePr>
          <p:cNvPr id="2" name="Table 1"/>
          <p:cNvGraphicFramePr>
            <a:graphicFrameLocks noGrp="1"/>
          </p:cNvGraphicFramePr>
          <p:nvPr>
            <p:extLst>
              <p:ext uri="{D42A27DB-BD31-4B8C-83A1-F6EECF244321}">
                <p14:modId xmlns:p14="http://schemas.microsoft.com/office/powerpoint/2010/main" val="4109647943"/>
              </p:ext>
            </p:extLst>
          </p:nvPr>
        </p:nvGraphicFramePr>
        <p:xfrm>
          <a:off x="762000" y="1057275"/>
          <a:ext cx="7696200" cy="5572125"/>
        </p:xfrm>
        <a:graphic>
          <a:graphicData uri="http://schemas.openxmlformats.org/drawingml/2006/table">
            <a:tbl>
              <a:tblPr firstRow="1" bandRow="1">
                <a:tableStyleId>{93296810-A885-4BE3-A3E7-6D5BEEA58F35}</a:tableStyleId>
              </a:tblPr>
              <a:tblGrid>
                <a:gridCol w="1066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182880">
                <a:tc>
                  <a:txBody>
                    <a:bodyPr/>
                    <a:lstStyle/>
                    <a:p>
                      <a:pPr algn="l" rtl="0" fontAlgn="ctr"/>
                      <a:r>
                        <a:rPr lang="en-US" sz="1400" b="0" i="0" u="none" strike="noStrike" dirty="0">
                          <a:solidFill>
                            <a:srgbClr val="FFFFFF"/>
                          </a:solidFill>
                          <a:effectLst/>
                          <a:latin typeface="Calibri" panose="020F0502020204030204" pitchFamily="34" charset="0"/>
                        </a:rPr>
                        <a:t>Acronym</a:t>
                      </a:r>
                    </a:p>
                  </a:txBody>
                  <a:tcPr marL="9525" marR="9525" marT="9525" marB="0" anchor="ctr">
                    <a:solidFill>
                      <a:srgbClr val="2D4E65"/>
                    </a:solidFill>
                  </a:tcPr>
                </a:tc>
                <a:tc>
                  <a:txBody>
                    <a:bodyPr/>
                    <a:lstStyle/>
                    <a:p>
                      <a:pPr algn="l" rtl="0" fontAlgn="ctr"/>
                      <a:r>
                        <a:rPr lang="en-US" sz="1400" b="0" i="0" u="none" strike="noStrike" dirty="0">
                          <a:solidFill>
                            <a:srgbClr val="FFFFFF"/>
                          </a:solidFill>
                          <a:effectLst/>
                          <a:latin typeface="Calibri" panose="020F0502020204030204" pitchFamily="34" charset="0"/>
                        </a:rPr>
                        <a:t>Description</a:t>
                      </a:r>
                    </a:p>
                  </a:txBody>
                  <a:tcPr marL="9525" marR="9525" marT="9525" marB="0" anchor="ctr">
                    <a:solidFill>
                      <a:srgbClr val="2D4E65"/>
                    </a:solidFill>
                  </a:tcPr>
                </a:tc>
                <a:extLst>
                  <a:ext uri="{0D108BD9-81ED-4DB2-BD59-A6C34878D82A}">
                    <a16:rowId xmlns:a16="http://schemas.microsoft.com/office/drawing/2014/main" val="10000"/>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ACH</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Automated Clearing House</a:t>
                      </a:r>
                    </a:p>
                  </a:txBody>
                  <a:tcPr marL="9525" marR="9525" marT="9525" marB="0" anchor="ctr"/>
                </a:tc>
                <a:extLst>
                  <a:ext uri="{0D108BD9-81ED-4DB2-BD59-A6C34878D82A}">
                    <a16:rowId xmlns:a16="http://schemas.microsoft.com/office/drawing/2014/main" val="10001"/>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AEC</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Address Element Correction</a:t>
                      </a:r>
                    </a:p>
                  </a:txBody>
                  <a:tcPr marL="9525" marR="9525" marT="9525" marB="0" anchor="ctr"/>
                </a:tc>
                <a:extLst>
                  <a:ext uri="{0D108BD9-81ED-4DB2-BD59-A6C34878D82A}">
                    <a16:rowId xmlns:a16="http://schemas.microsoft.com/office/drawing/2014/main" val="10002"/>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BCG</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Business Customer Gateway</a:t>
                      </a:r>
                    </a:p>
                  </a:txBody>
                  <a:tcPr marL="9525" marR="9525" marT="9525" marB="0" anchor="ctr"/>
                </a:tc>
                <a:extLst>
                  <a:ext uri="{0D108BD9-81ED-4DB2-BD59-A6C34878D82A}">
                    <a16:rowId xmlns:a16="http://schemas.microsoft.com/office/drawing/2014/main" val="10003"/>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CAPS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Centralized Account Processing System</a:t>
                      </a:r>
                    </a:p>
                  </a:txBody>
                  <a:tcPr marL="9525" marR="9525" marT="9525" marB="0" anchor="ctr"/>
                </a:tc>
                <a:extLst>
                  <a:ext uri="{0D108BD9-81ED-4DB2-BD59-A6C34878D82A}">
                    <a16:rowId xmlns:a16="http://schemas.microsoft.com/office/drawing/2014/main" val="10004"/>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CNSB Pro</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Click N Ship for Business Pro</a:t>
                      </a:r>
                    </a:p>
                  </a:txBody>
                  <a:tcPr marL="9525" marR="9525" marT="9525" marB="0" anchor="ctr"/>
                </a:tc>
                <a:extLst>
                  <a:ext uri="{0D108BD9-81ED-4DB2-BD59-A6C34878D82A}">
                    <a16:rowId xmlns:a16="http://schemas.microsoft.com/office/drawing/2014/main" val="10005"/>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CRID</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Customer Registration ID</a:t>
                      </a:r>
                    </a:p>
                  </a:txBody>
                  <a:tcPr marL="9525" marR="9525" marT="9525" marB="0" anchor="ctr"/>
                </a:tc>
                <a:extLst>
                  <a:ext uri="{0D108BD9-81ED-4DB2-BD59-A6C34878D82A}">
                    <a16:rowId xmlns:a16="http://schemas.microsoft.com/office/drawing/2014/main" val="10006"/>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EMRS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Electronic Marketing Reporting System</a:t>
                      </a:r>
                    </a:p>
                  </a:txBody>
                  <a:tcPr marL="9525" marR="9525" marT="9525" marB="0" anchor="ctr"/>
                </a:tc>
                <a:extLst>
                  <a:ext uri="{0D108BD9-81ED-4DB2-BD59-A6C34878D82A}">
                    <a16:rowId xmlns:a16="http://schemas.microsoft.com/office/drawing/2014/main" val="10007"/>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EPA</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Enterprise Payment Account</a:t>
                      </a:r>
                    </a:p>
                  </a:txBody>
                  <a:tcPr marL="9525" marR="9525" marT="9525" marB="0" anchor="ctr"/>
                </a:tc>
                <a:extLst>
                  <a:ext uri="{0D108BD9-81ED-4DB2-BD59-A6C34878D82A}">
                    <a16:rowId xmlns:a16="http://schemas.microsoft.com/office/drawing/2014/main" val="10008"/>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EPS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Enterprise Payment System</a:t>
                      </a:r>
                    </a:p>
                  </a:txBody>
                  <a:tcPr marL="9525" marR="9525" marT="9525" marB="0" anchor="ctr"/>
                </a:tc>
                <a:extLst>
                  <a:ext uri="{0D108BD9-81ED-4DB2-BD59-A6C34878D82A}">
                    <a16:rowId xmlns:a16="http://schemas.microsoft.com/office/drawing/2014/main" val="10009"/>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e-VS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Electronic Verification System</a:t>
                      </a:r>
                    </a:p>
                  </a:txBody>
                  <a:tcPr marL="9525" marR="9525" marT="9525" marB="0" anchor="ctr"/>
                </a:tc>
                <a:extLst>
                  <a:ext uri="{0D108BD9-81ED-4DB2-BD59-A6C34878D82A}">
                    <a16:rowId xmlns:a16="http://schemas.microsoft.com/office/drawing/2014/main" val="10010"/>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ICAPS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International Centralized Account Processing System</a:t>
                      </a:r>
                    </a:p>
                  </a:txBody>
                  <a:tcPr marL="9525" marR="9525" marT="9525" marB="0" anchor="ctr"/>
                </a:tc>
                <a:extLst>
                  <a:ext uri="{0D108BD9-81ED-4DB2-BD59-A6C34878D82A}">
                    <a16:rowId xmlns:a16="http://schemas.microsoft.com/office/drawing/2014/main" val="10011"/>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MEPT</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Mail Entry and Payment</a:t>
                      </a:r>
                      <a:r>
                        <a:rPr lang="en-US" sz="1400" b="0" i="0" u="none" strike="noStrike" baseline="0" dirty="0">
                          <a:solidFill>
                            <a:srgbClr val="000000"/>
                          </a:solidFill>
                          <a:effectLst/>
                          <a:latin typeface="Calibri" panose="020F0502020204030204" pitchFamily="34" charset="0"/>
                        </a:rPr>
                        <a:t> Technology</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MID</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Mailer ID</a:t>
                      </a:r>
                    </a:p>
                  </a:txBody>
                  <a:tcPr marL="9525" marR="9525" marT="9525" marB="0" anchor="ctr"/>
                </a:tc>
                <a:extLst>
                  <a:ext uri="{0D108BD9-81ED-4DB2-BD59-A6C34878D82A}">
                    <a16:rowId xmlns:a16="http://schemas.microsoft.com/office/drawing/2014/main" val="10013"/>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NAN</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National Account Number</a:t>
                      </a:r>
                    </a:p>
                  </a:txBody>
                  <a:tcPr marL="9525" marR="9525" marT="9525" marB="0" anchor="ctr"/>
                </a:tc>
                <a:extLst>
                  <a:ext uri="{0D108BD9-81ED-4DB2-BD59-A6C34878D82A}">
                    <a16:rowId xmlns:a16="http://schemas.microsoft.com/office/drawing/2014/main" val="10014"/>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NCMS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National Customer Management System</a:t>
                      </a:r>
                    </a:p>
                  </a:txBody>
                  <a:tcPr marL="9525" marR="9525" marT="9525" marB="0" anchor="ctr"/>
                </a:tc>
                <a:extLst>
                  <a:ext uri="{0D108BD9-81ED-4DB2-BD59-A6C34878D82A}">
                    <a16:rowId xmlns:a16="http://schemas.microsoft.com/office/drawing/2014/main" val="10015"/>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POBOL</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PO Box Online</a:t>
                      </a:r>
                    </a:p>
                  </a:txBody>
                  <a:tcPr marL="9525" marR="9525" marT="9525" marB="0" anchor="ctr"/>
                </a:tc>
                <a:extLst>
                  <a:ext uri="{0D108BD9-81ED-4DB2-BD59-A6C34878D82A}">
                    <a16:rowId xmlns:a16="http://schemas.microsoft.com/office/drawing/2014/main" val="10016"/>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POS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Point of Service</a:t>
                      </a:r>
                    </a:p>
                  </a:txBody>
                  <a:tcPr marL="9525" marR="9525" marT="9525" marB="0" anchor="ctr"/>
                </a:tc>
                <a:extLst>
                  <a:ext uri="{0D108BD9-81ED-4DB2-BD59-A6C34878D82A}">
                    <a16:rowId xmlns:a16="http://schemas.microsoft.com/office/drawing/2014/main" val="10017"/>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PRU</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Postal Retail Unit</a:t>
                      </a:r>
                    </a:p>
                  </a:txBody>
                  <a:tcPr marL="9525" marR="9525" marT="9525" marB="0" anchor="ctr"/>
                </a:tc>
                <a:extLst>
                  <a:ext uri="{0D108BD9-81ED-4DB2-BD59-A6C34878D82A}">
                    <a16:rowId xmlns:a16="http://schemas.microsoft.com/office/drawing/2014/main" val="10018"/>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RSS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Retail Service System</a:t>
                      </a:r>
                    </a:p>
                  </a:txBody>
                  <a:tcPr marL="9525" marR="9525" marT="9525" marB="0" anchor="ctr"/>
                </a:tc>
                <a:extLst>
                  <a:ext uri="{0D108BD9-81ED-4DB2-BD59-A6C34878D82A}">
                    <a16:rowId xmlns:a16="http://schemas.microsoft.com/office/drawing/2014/main" val="10019"/>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SAFR</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Standard Accounting for Retail</a:t>
                      </a:r>
                    </a:p>
                  </a:txBody>
                  <a:tcPr marL="9525" marR="9525" marT="9525" marB="0" anchor="ctr"/>
                </a:tc>
                <a:extLst>
                  <a:ext uri="{0D108BD9-81ED-4DB2-BD59-A6C34878D82A}">
                    <a16:rowId xmlns:a16="http://schemas.microsoft.com/office/drawing/2014/main" val="10020"/>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SBP</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Scan Based Payment </a:t>
                      </a:r>
                    </a:p>
                  </a:txBody>
                  <a:tcPr marL="9525" marR="9525" marT="9525" marB="0" anchor="ctr"/>
                </a:tc>
                <a:extLst>
                  <a:ext uri="{0D108BD9-81ED-4DB2-BD59-A6C34878D82A}">
                    <a16:rowId xmlns:a16="http://schemas.microsoft.com/office/drawing/2014/main" val="10021"/>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SEC</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Standard Entry Class Code</a:t>
                      </a:r>
                    </a:p>
                  </a:txBody>
                  <a:tcPr marL="9525" marR="9525" marT="9525" marB="0" anchor="ctr"/>
                </a:tc>
                <a:extLst>
                  <a:ext uri="{0D108BD9-81ED-4DB2-BD59-A6C34878D82A}">
                    <a16:rowId xmlns:a16="http://schemas.microsoft.com/office/drawing/2014/main" val="10022"/>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SSACS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Single Source Address Change Services</a:t>
                      </a:r>
                    </a:p>
                  </a:txBody>
                  <a:tcPr marL="9525" marR="9525" marT="9525" marB="0" anchor="ctr"/>
                </a:tc>
                <a:extLst>
                  <a:ext uri="{0D108BD9-81ED-4DB2-BD59-A6C34878D82A}">
                    <a16:rowId xmlns:a16="http://schemas.microsoft.com/office/drawing/2014/main" val="10023"/>
                  </a:ext>
                </a:extLst>
              </a:tr>
              <a:tr h="182880">
                <a:tc>
                  <a:txBody>
                    <a:bodyPr/>
                    <a:lstStyle/>
                    <a:p>
                      <a:pPr algn="l" rtl="0" fontAlgn="ctr"/>
                      <a:r>
                        <a:rPr lang="en-US" sz="1400" b="0" i="0" u="none" strike="noStrike" dirty="0">
                          <a:solidFill>
                            <a:srgbClr val="000000"/>
                          </a:solidFill>
                          <a:effectLst/>
                          <a:latin typeface="Calibri" panose="020F0502020204030204" pitchFamily="34" charset="0"/>
                        </a:rPr>
                        <a:t>WebBATS</a:t>
                      </a:r>
                    </a:p>
                  </a:txBody>
                  <a:tcPr marL="9525" marR="9525" marT="9525" marB="0" anchor="ctr"/>
                </a:tc>
                <a:tc>
                  <a:txBody>
                    <a:bodyPr/>
                    <a:lstStyle/>
                    <a:p>
                      <a:pPr algn="l" rtl="0" fontAlgn="ctr"/>
                      <a:r>
                        <a:rPr lang="en-US" sz="1400" b="0" i="0" u="none" strike="noStrike" dirty="0">
                          <a:solidFill>
                            <a:srgbClr val="000000"/>
                          </a:solidFill>
                          <a:effectLst/>
                          <a:latin typeface="Calibri" panose="020F0502020204030204" pitchFamily="34" charset="0"/>
                        </a:rPr>
                        <a:t>Web Box Activity Tracking System</a:t>
                      </a:r>
                    </a:p>
                  </a:txBody>
                  <a:tcPr marL="9525" marR="9525" marT="9525" marB="0" anchor="ctr"/>
                </a:tc>
                <a:extLst>
                  <a:ext uri="{0D108BD9-81ED-4DB2-BD59-A6C34878D82A}">
                    <a16:rowId xmlns:a16="http://schemas.microsoft.com/office/drawing/2014/main" val="10024"/>
                  </a:ext>
                </a:extLst>
              </a:tr>
            </a:tbl>
          </a:graphicData>
        </a:graphic>
      </p:graphicFrame>
      <p:sp>
        <p:nvSpPr>
          <p:cNvPr id="3" name="TextBox 2"/>
          <p:cNvSpPr txBox="1"/>
          <p:nvPr/>
        </p:nvSpPr>
        <p:spPr>
          <a:xfrm>
            <a:off x="685800" y="6581001"/>
            <a:ext cx="7315200" cy="276999"/>
          </a:xfrm>
          <a:prstGeom prst="rect">
            <a:avLst/>
          </a:prstGeom>
          <a:noFill/>
        </p:spPr>
        <p:txBody>
          <a:bodyPr wrap="square" rtlCol="0">
            <a:spAutoFit/>
          </a:bodyPr>
          <a:lstStyle/>
          <a:p>
            <a:pPr algn="ctr"/>
            <a:r>
              <a:rPr lang="en-US" sz="1200" b="1" dirty="0"/>
              <a:t>Note:</a:t>
            </a:r>
            <a:r>
              <a:rPr lang="en-US" sz="1200" dirty="0"/>
              <a:t> See the </a:t>
            </a:r>
            <a:r>
              <a:rPr lang="en-US" sz="1200" dirty="0">
                <a:hlinkClick r:id="rId2" action="ppaction://hlinkfile"/>
              </a:rPr>
              <a:t>PayMod Glossary </a:t>
            </a:r>
            <a:r>
              <a:rPr lang="en-US" sz="1200" dirty="0"/>
              <a:t>for descriptions and more information</a:t>
            </a:r>
          </a:p>
        </p:txBody>
      </p:sp>
    </p:spTree>
    <p:extLst>
      <p:ext uri="{BB962C8B-B14F-4D97-AF65-F5344CB8AC3E}">
        <p14:creationId xmlns:p14="http://schemas.microsoft.com/office/powerpoint/2010/main" val="97775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743200"/>
            <a:ext cx="7772400" cy="1362075"/>
          </a:xfrm>
        </p:spPr>
        <p:txBody>
          <a:bodyPr/>
          <a:lstStyle/>
          <a:p>
            <a:pPr algn="ctr"/>
            <a:r>
              <a:rPr lang="en-US" sz="3200" b="1" dirty="0">
                <a:solidFill>
                  <a:schemeClr val="tx2">
                    <a:lumMod val="75000"/>
                  </a:schemeClr>
                </a:solidFill>
                <a:latin typeface="Calibri" panose="020F0502020204030204" pitchFamily="34" charset="0"/>
              </a:rPr>
              <a:t>Before your </a:t>
            </a:r>
            <a:br>
              <a:rPr lang="en-US" sz="3200" b="1" dirty="0">
                <a:solidFill>
                  <a:schemeClr val="tx2">
                    <a:lumMod val="75000"/>
                  </a:schemeClr>
                </a:solidFill>
                <a:latin typeface="Calibri" panose="020F0502020204030204" pitchFamily="34" charset="0"/>
              </a:rPr>
            </a:br>
            <a:r>
              <a:rPr lang="en-US" sz="3200" b="1" dirty="0">
                <a:solidFill>
                  <a:schemeClr val="tx2">
                    <a:lumMod val="75000"/>
                  </a:schemeClr>
                </a:solidFill>
                <a:latin typeface="Calibri" panose="020F0502020204030204" pitchFamily="34" charset="0"/>
              </a:rPr>
              <a:t>first day</a:t>
            </a:r>
          </a:p>
        </p:txBody>
      </p:sp>
    </p:spTree>
    <p:extLst>
      <p:ext uri="{BB962C8B-B14F-4D97-AF65-F5344CB8AC3E}">
        <p14:creationId xmlns:p14="http://schemas.microsoft.com/office/powerpoint/2010/main" val="11295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76400" y="1915884"/>
            <a:ext cx="5562600" cy="4297680"/>
            <a:chOff x="3221948" y="1844675"/>
            <a:chExt cx="5761179" cy="4451105"/>
          </a:xfrm>
        </p:grpSpPr>
        <p:sp>
          <p:nvSpPr>
            <p:cNvPr id="6" name="Rectangle 3"/>
            <p:cNvSpPr>
              <a:spLocks noChangeArrowheads="1"/>
            </p:cNvSpPr>
            <p:nvPr/>
          </p:nvSpPr>
          <p:spPr bwMode="auto">
            <a:xfrm>
              <a:off x="6600290" y="1844675"/>
              <a:ext cx="2382837" cy="4451105"/>
            </a:xfrm>
            <a:prstGeom prst="roundRect">
              <a:avLst/>
            </a:prstGeom>
            <a:solidFill>
              <a:srgbClr val="44B1BC"/>
            </a:solidFill>
            <a:ln w="6350">
              <a:noFill/>
              <a:miter lim="800000"/>
              <a:headEnd/>
              <a:tailEnd/>
            </a:ln>
            <a:effectLst>
              <a:outerShdw blurRad="50800" dist="38100" dir="8100000" algn="tr" rotWithShape="0">
                <a:prstClr val="black">
                  <a:alpha val="40000"/>
                </a:prstClr>
              </a:outerShdw>
            </a:effectLst>
          </p:spPr>
          <p:txBody>
            <a:bodyPr wrap="none" lIns="72000" tIns="72000" rIns="72000" bIns="72000"/>
            <a:lstStyle/>
            <a:p>
              <a:pPr marL="179388" indent="-179388" algn="ctr" eaLnBrk="0" hangingPunct="0">
                <a:spcBef>
                  <a:spcPts val="100"/>
                </a:spcBef>
                <a:spcAft>
                  <a:spcPts val="100"/>
                </a:spcAft>
                <a:buClr>
                  <a:schemeClr val="bg1"/>
                </a:buClr>
              </a:pPr>
              <a:r>
                <a:rPr lang="en-GB" sz="1400" b="1" dirty="0">
                  <a:solidFill>
                    <a:schemeClr val="bg1"/>
                  </a:solidFill>
                </a:rPr>
                <a:t>Future State</a:t>
              </a:r>
            </a:p>
          </p:txBody>
        </p:sp>
        <p:sp>
          <p:nvSpPr>
            <p:cNvPr id="9" name="Rectangle 6"/>
            <p:cNvSpPr>
              <a:spLocks noChangeArrowheads="1"/>
            </p:cNvSpPr>
            <p:nvPr/>
          </p:nvSpPr>
          <p:spPr bwMode="auto">
            <a:xfrm>
              <a:off x="3221948" y="1844675"/>
              <a:ext cx="2384425" cy="4451105"/>
            </a:xfrm>
            <a:prstGeom prst="roundRect">
              <a:avLst/>
            </a:prstGeom>
            <a:solidFill>
              <a:srgbClr val="6598BB"/>
            </a:solidFill>
            <a:ln w="6350">
              <a:noFill/>
              <a:miter lim="800000"/>
              <a:headEnd/>
              <a:tailEnd/>
            </a:ln>
            <a:effectLst>
              <a:outerShdw blurRad="50800" dist="38100" dir="8100000" algn="tr" rotWithShape="0">
                <a:prstClr val="black">
                  <a:alpha val="40000"/>
                </a:prstClr>
              </a:outerShdw>
            </a:effectLst>
          </p:spPr>
          <p:txBody>
            <a:bodyPr wrap="none" lIns="72000" tIns="72000" rIns="72000" bIns="72000"/>
            <a:lstStyle/>
            <a:p>
              <a:pPr marL="179388" indent="-179388" algn="ctr" eaLnBrk="0" hangingPunct="0">
                <a:spcBef>
                  <a:spcPts val="100"/>
                </a:spcBef>
                <a:spcAft>
                  <a:spcPts val="100"/>
                </a:spcAft>
                <a:buClr>
                  <a:schemeClr val="folHlink"/>
                </a:buClr>
              </a:pPr>
              <a:r>
                <a:rPr lang="en-GB" sz="1400" b="1" dirty="0">
                  <a:solidFill>
                    <a:schemeClr val="bg1"/>
                  </a:solidFill>
                </a:rPr>
                <a:t>Current State</a:t>
              </a:r>
            </a:p>
          </p:txBody>
        </p:sp>
      </p:grpSp>
      <p:sp>
        <p:nvSpPr>
          <p:cNvPr id="10" name="Rounded Rectangle 9"/>
          <p:cNvSpPr/>
          <p:nvPr/>
        </p:nvSpPr>
        <p:spPr bwMode="auto">
          <a:xfrm>
            <a:off x="1828800" y="2525484"/>
            <a:ext cx="1981200" cy="1371600"/>
          </a:xfrm>
          <a:prstGeom prst="roundRect">
            <a:avLst/>
          </a:prstGeom>
          <a:solidFill>
            <a:schemeClr val="accent3">
              <a:lumMod val="95000"/>
            </a:schemeClr>
          </a:solidFill>
          <a:ln>
            <a:noFill/>
          </a:ln>
        </p:spPr>
        <p:txBody>
          <a:bodyPr wrap="square" rtlCol="0" anchor="ctr">
            <a:spAutoFit/>
          </a:bodyPr>
          <a:lstStyle/>
          <a:p>
            <a:pPr algn="r">
              <a:spcBef>
                <a:spcPct val="50000"/>
              </a:spcBef>
            </a:pPr>
            <a:endParaRPr lang="en-US" sz="2400" b="1" dirty="0">
              <a:solidFill>
                <a:schemeClr val="bg1"/>
              </a:solidFill>
            </a:endParaRPr>
          </a:p>
        </p:txBody>
      </p:sp>
      <p:sp>
        <p:nvSpPr>
          <p:cNvPr id="11" name="Rounded Rectangle 10"/>
          <p:cNvSpPr/>
          <p:nvPr/>
        </p:nvSpPr>
        <p:spPr bwMode="auto">
          <a:xfrm>
            <a:off x="1828800" y="4125684"/>
            <a:ext cx="1981200" cy="990600"/>
          </a:xfrm>
          <a:prstGeom prst="roundRect">
            <a:avLst/>
          </a:prstGeom>
          <a:solidFill>
            <a:schemeClr val="accent3">
              <a:lumMod val="95000"/>
            </a:schemeClr>
          </a:solidFill>
          <a:ln>
            <a:noFill/>
          </a:ln>
        </p:spPr>
        <p:txBody>
          <a:bodyPr wrap="square" rtlCol="0" anchor="ctr">
            <a:spAutoFit/>
          </a:bodyPr>
          <a:lstStyle/>
          <a:p>
            <a:pPr algn="r">
              <a:spcBef>
                <a:spcPct val="50000"/>
              </a:spcBef>
            </a:pPr>
            <a:endParaRPr lang="en-US" sz="2400" b="1" dirty="0">
              <a:solidFill>
                <a:schemeClr val="bg1"/>
              </a:solidFill>
            </a:endParaRPr>
          </a:p>
        </p:txBody>
      </p:sp>
      <p:sp>
        <p:nvSpPr>
          <p:cNvPr id="15" name="TextBox 14"/>
          <p:cNvSpPr txBox="1"/>
          <p:nvPr/>
        </p:nvSpPr>
        <p:spPr>
          <a:xfrm>
            <a:off x="1828800" y="2512089"/>
            <a:ext cx="1905000" cy="1384995"/>
          </a:xfrm>
          <a:prstGeom prst="rect">
            <a:avLst/>
          </a:prstGeom>
          <a:noFill/>
        </p:spPr>
        <p:txBody>
          <a:bodyPr wrap="square" rtlCol="0">
            <a:spAutoFit/>
          </a:bodyPr>
          <a:lstStyle/>
          <a:p>
            <a:pPr algn="ctr"/>
            <a:r>
              <a:rPr lang="en-US" sz="1400" dirty="0"/>
              <a:t>Commercial customers use a </a:t>
            </a:r>
            <a:r>
              <a:rPr lang="en-US" sz="1400" b="1" dirty="0"/>
              <a:t>patchwork of aging payment systems </a:t>
            </a:r>
            <a:r>
              <a:rPr lang="en-US" sz="1400" dirty="0"/>
              <a:t>without a way to manage multiple accounts</a:t>
            </a:r>
            <a:endParaRPr lang="en-US" sz="1400" b="1" dirty="0"/>
          </a:p>
        </p:txBody>
      </p:sp>
      <p:sp>
        <p:nvSpPr>
          <p:cNvPr id="16" name="TextBox 15"/>
          <p:cNvSpPr txBox="1"/>
          <p:nvPr/>
        </p:nvSpPr>
        <p:spPr>
          <a:xfrm>
            <a:off x="1828800" y="4151293"/>
            <a:ext cx="1981200" cy="954107"/>
          </a:xfrm>
          <a:prstGeom prst="rect">
            <a:avLst/>
          </a:prstGeom>
          <a:noFill/>
        </p:spPr>
        <p:txBody>
          <a:bodyPr wrap="square" rtlCol="0">
            <a:spAutoFit/>
          </a:bodyPr>
          <a:lstStyle/>
          <a:p>
            <a:pPr algn="ctr"/>
            <a:r>
              <a:rPr lang="en-US" sz="1400" dirty="0"/>
              <a:t>USPS exposes itself to a significant </a:t>
            </a:r>
            <a:r>
              <a:rPr lang="en-US" sz="1400" b="1" dirty="0"/>
              <a:t>data breach </a:t>
            </a:r>
            <a:r>
              <a:rPr lang="en-US" sz="1400" dirty="0"/>
              <a:t>of its </a:t>
            </a:r>
            <a:r>
              <a:rPr lang="en-US" sz="1400" b="1" dirty="0"/>
              <a:t>customers’ bank account information</a:t>
            </a:r>
          </a:p>
        </p:txBody>
      </p:sp>
      <p:sp>
        <p:nvSpPr>
          <p:cNvPr id="18" name="Rounded Rectangle 17"/>
          <p:cNvSpPr/>
          <p:nvPr/>
        </p:nvSpPr>
        <p:spPr bwMode="auto">
          <a:xfrm>
            <a:off x="5056233" y="3959888"/>
            <a:ext cx="1981200" cy="1371600"/>
          </a:xfrm>
          <a:prstGeom prst="roundRect">
            <a:avLst/>
          </a:prstGeom>
          <a:solidFill>
            <a:schemeClr val="accent3">
              <a:lumMod val="95000"/>
            </a:schemeClr>
          </a:solidFill>
          <a:ln>
            <a:noFill/>
          </a:ln>
        </p:spPr>
        <p:txBody>
          <a:bodyPr wrap="square" rtlCol="0" anchor="ctr">
            <a:spAutoFit/>
          </a:bodyPr>
          <a:lstStyle/>
          <a:p>
            <a:pPr algn="r">
              <a:spcBef>
                <a:spcPct val="50000"/>
              </a:spcBef>
            </a:pPr>
            <a:endParaRPr lang="en-US" sz="2400" b="1" dirty="0">
              <a:solidFill>
                <a:schemeClr val="bg1"/>
              </a:solidFill>
            </a:endParaRPr>
          </a:p>
        </p:txBody>
      </p:sp>
      <p:sp>
        <p:nvSpPr>
          <p:cNvPr id="20" name="Rounded Rectangle 19"/>
          <p:cNvSpPr/>
          <p:nvPr/>
        </p:nvSpPr>
        <p:spPr bwMode="auto">
          <a:xfrm>
            <a:off x="5070954" y="2677884"/>
            <a:ext cx="1981200" cy="990600"/>
          </a:xfrm>
          <a:prstGeom prst="roundRect">
            <a:avLst/>
          </a:prstGeom>
          <a:solidFill>
            <a:schemeClr val="accent3">
              <a:lumMod val="95000"/>
            </a:schemeClr>
          </a:solidFill>
          <a:ln>
            <a:noFill/>
          </a:ln>
        </p:spPr>
        <p:txBody>
          <a:bodyPr wrap="square" rtlCol="0" anchor="ctr">
            <a:spAutoFit/>
          </a:bodyPr>
          <a:lstStyle/>
          <a:p>
            <a:pPr algn="r">
              <a:spcBef>
                <a:spcPct val="50000"/>
              </a:spcBef>
            </a:pPr>
            <a:endParaRPr lang="en-US" sz="2400" b="1" dirty="0">
              <a:solidFill>
                <a:schemeClr val="bg1"/>
              </a:solidFill>
            </a:endParaRPr>
          </a:p>
        </p:txBody>
      </p:sp>
      <p:sp>
        <p:nvSpPr>
          <p:cNvPr id="23" name="TextBox 22"/>
          <p:cNvSpPr txBox="1"/>
          <p:nvPr/>
        </p:nvSpPr>
        <p:spPr>
          <a:xfrm>
            <a:off x="5126277" y="3973284"/>
            <a:ext cx="1841112" cy="1384995"/>
          </a:xfrm>
          <a:prstGeom prst="rect">
            <a:avLst/>
          </a:prstGeom>
          <a:noFill/>
        </p:spPr>
        <p:txBody>
          <a:bodyPr wrap="square" rtlCol="0">
            <a:spAutoFit/>
          </a:bodyPr>
          <a:lstStyle/>
          <a:p>
            <a:pPr algn="ctr"/>
            <a:r>
              <a:rPr lang="en-US" sz="1400" dirty="0"/>
              <a:t>Use </a:t>
            </a:r>
            <a:r>
              <a:rPr lang="en-US" sz="1400" b="1" dirty="0"/>
              <a:t>secure identifier</a:t>
            </a:r>
            <a:r>
              <a:rPr lang="en-US" sz="1400" dirty="0"/>
              <a:t> to replace bank account number and </a:t>
            </a:r>
            <a:r>
              <a:rPr lang="en-US" sz="1400" b="1" dirty="0"/>
              <a:t>remove sensitive customer data </a:t>
            </a:r>
            <a:r>
              <a:rPr lang="en-US" sz="1400" dirty="0"/>
              <a:t>from USPS’ servers</a:t>
            </a:r>
          </a:p>
        </p:txBody>
      </p:sp>
      <p:sp>
        <p:nvSpPr>
          <p:cNvPr id="25" name="TextBox 24"/>
          <p:cNvSpPr txBox="1"/>
          <p:nvPr/>
        </p:nvSpPr>
        <p:spPr>
          <a:xfrm>
            <a:off x="5007066" y="2714377"/>
            <a:ext cx="2079534" cy="954107"/>
          </a:xfrm>
          <a:prstGeom prst="rect">
            <a:avLst/>
          </a:prstGeom>
          <a:noFill/>
        </p:spPr>
        <p:txBody>
          <a:bodyPr wrap="square" rtlCol="0">
            <a:spAutoFit/>
          </a:bodyPr>
          <a:lstStyle/>
          <a:p>
            <a:pPr algn="ctr"/>
            <a:r>
              <a:rPr lang="en-US" sz="1400" dirty="0"/>
              <a:t>Enable a </a:t>
            </a:r>
            <a:r>
              <a:rPr lang="en-US" sz="1400" b="1" dirty="0"/>
              <a:t>single, secure, self-service online </a:t>
            </a:r>
            <a:r>
              <a:rPr lang="en-US" sz="1400" dirty="0"/>
              <a:t>account management and payment system</a:t>
            </a:r>
          </a:p>
        </p:txBody>
      </p:sp>
      <p:sp>
        <p:nvSpPr>
          <p:cNvPr id="26" name="TextBox 25"/>
          <p:cNvSpPr txBox="1"/>
          <p:nvPr/>
        </p:nvSpPr>
        <p:spPr>
          <a:xfrm>
            <a:off x="152400" y="1167825"/>
            <a:ext cx="87630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panose="020F0502020204030204" pitchFamily="34" charset="0"/>
              </a:rPr>
              <a:t>Payment Modernization will allow USPS commercial customers to securely pay for products and services with ACH Debit or Trust using one Enterprise Payment account that they can manage online</a:t>
            </a:r>
          </a:p>
        </p:txBody>
      </p:sp>
      <p:sp>
        <p:nvSpPr>
          <p:cNvPr id="27" name="Title 1"/>
          <p:cNvSpPr>
            <a:spLocks noGrp="1"/>
          </p:cNvSpPr>
          <p:nvPr>
            <p:ph type="title"/>
          </p:nvPr>
        </p:nvSpPr>
        <p:spPr>
          <a:xfrm>
            <a:off x="2819400" y="228600"/>
            <a:ext cx="6154738" cy="519113"/>
          </a:xfrm>
        </p:spPr>
        <p:txBody>
          <a:bodyPr/>
          <a:lstStyle/>
          <a:p>
            <a:pPr algn="r"/>
            <a:r>
              <a:rPr lang="en-US" dirty="0">
                <a:latin typeface="Calibri" panose="020F0502020204030204" pitchFamily="34" charset="0"/>
              </a:rPr>
              <a:t>Payment Modernization Background</a:t>
            </a:r>
          </a:p>
        </p:txBody>
      </p:sp>
      <p:sp>
        <p:nvSpPr>
          <p:cNvPr id="5" name="Right Arrow 4"/>
          <p:cNvSpPr/>
          <p:nvPr/>
        </p:nvSpPr>
        <p:spPr bwMode="auto">
          <a:xfrm>
            <a:off x="3901440" y="2714377"/>
            <a:ext cx="1280160" cy="731520"/>
          </a:xfrm>
          <a:prstGeom prst="rightArrow">
            <a:avLst/>
          </a:prstGeom>
          <a:solidFill>
            <a:schemeClr val="tx1"/>
          </a:solidFill>
          <a:ln>
            <a:noFill/>
          </a:ln>
        </p:spPr>
        <p:txBody>
          <a:bodyPr wrap="none" rtlCol="0" anchor="ctr">
            <a:spAutoFit/>
          </a:bodyPr>
          <a:lstStyle/>
          <a:p>
            <a:pPr algn="ctr">
              <a:spcBef>
                <a:spcPct val="50000"/>
              </a:spcBef>
            </a:pPr>
            <a:r>
              <a:rPr lang="en-US" sz="1400" b="1" dirty="0">
                <a:solidFill>
                  <a:schemeClr val="bg1"/>
                </a:solidFill>
              </a:rPr>
              <a:t>Modernize</a:t>
            </a:r>
          </a:p>
        </p:txBody>
      </p:sp>
      <p:sp>
        <p:nvSpPr>
          <p:cNvPr id="21" name="Right Arrow 20"/>
          <p:cNvSpPr/>
          <p:nvPr/>
        </p:nvSpPr>
        <p:spPr bwMode="auto">
          <a:xfrm>
            <a:off x="3901440" y="4143036"/>
            <a:ext cx="1280160" cy="731520"/>
          </a:xfrm>
          <a:prstGeom prst="rightArrow">
            <a:avLst/>
          </a:prstGeom>
          <a:solidFill>
            <a:schemeClr val="tx1"/>
          </a:solidFill>
          <a:ln>
            <a:noFill/>
          </a:ln>
        </p:spPr>
        <p:txBody>
          <a:bodyPr wrap="square" rtlCol="0" anchor="ctr">
            <a:spAutoFit/>
          </a:bodyPr>
          <a:lstStyle/>
          <a:p>
            <a:pPr algn="ctr">
              <a:spcBef>
                <a:spcPct val="50000"/>
              </a:spcBef>
            </a:pPr>
            <a:r>
              <a:rPr lang="en-US" sz="1400" b="1" dirty="0">
                <a:solidFill>
                  <a:schemeClr val="bg1"/>
                </a:solidFill>
              </a:rPr>
              <a:t>Secure</a:t>
            </a:r>
          </a:p>
        </p:txBody>
      </p:sp>
      <p:sp>
        <p:nvSpPr>
          <p:cNvPr id="22" name="Rounded Rectangle 21"/>
          <p:cNvSpPr/>
          <p:nvPr/>
        </p:nvSpPr>
        <p:spPr bwMode="auto">
          <a:xfrm>
            <a:off x="1295400" y="5562600"/>
            <a:ext cx="6217920" cy="548640"/>
          </a:xfrm>
          <a:prstGeom prst="roundRect">
            <a:avLst/>
          </a:prstGeom>
          <a:solidFill>
            <a:schemeClr val="accent3">
              <a:lumMod val="95000"/>
            </a:schemeClr>
          </a:solidFill>
          <a:ln>
            <a:noFill/>
          </a:ln>
        </p:spPr>
        <p:txBody>
          <a:bodyPr wrap="square" rtlCol="0" anchor="ctr">
            <a:spAutoFit/>
          </a:bodyPr>
          <a:lstStyle/>
          <a:p>
            <a:pPr algn="r">
              <a:spcBef>
                <a:spcPct val="50000"/>
              </a:spcBef>
            </a:pPr>
            <a:endParaRPr lang="en-US" sz="2400" b="1" dirty="0">
              <a:solidFill>
                <a:schemeClr val="bg1"/>
              </a:solidFill>
            </a:endParaRPr>
          </a:p>
        </p:txBody>
      </p:sp>
      <p:sp>
        <p:nvSpPr>
          <p:cNvPr id="17" name="TextBox 16"/>
          <p:cNvSpPr txBox="1"/>
          <p:nvPr/>
        </p:nvSpPr>
        <p:spPr>
          <a:xfrm>
            <a:off x="1524000" y="5540514"/>
            <a:ext cx="58243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latin typeface="Calibri" panose="020F0502020204030204" pitchFamily="34" charset="0"/>
              </a:rPr>
              <a:t>USPS supports approximately $35B in payments from commercial customers</a:t>
            </a:r>
          </a:p>
          <a:p>
            <a:pPr algn="ctr"/>
            <a:r>
              <a:rPr lang="en-US" sz="1400" dirty="0">
                <a:latin typeface="Calibri" panose="020F0502020204030204" pitchFamily="34" charset="0"/>
              </a:rPr>
              <a:t>Payment Modernization will impact 60+ stakeholders and 26+ systems</a:t>
            </a:r>
          </a:p>
          <a:p>
            <a:endParaRPr lang="en-US" sz="1200" dirty="0">
              <a:latin typeface="Calibri" panose="020F0502020204030204" pitchFamily="34" charset="0"/>
            </a:endParaRPr>
          </a:p>
        </p:txBody>
      </p:sp>
      <p:sp>
        <p:nvSpPr>
          <p:cNvPr id="2" name="Rectangle 1"/>
          <p:cNvSpPr/>
          <p:nvPr/>
        </p:nvSpPr>
        <p:spPr>
          <a:xfrm>
            <a:off x="1219200" y="6400067"/>
            <a:ext cx="6934200" cy="307777"/>
          </a:xfrm>
          <a:prstGeom prst="rect">
            <a:avLst/>
          </a:prstGeom>
        </p:spPr>
        <p:txBody>
          <a:bodyPr wrap="square">
            <a:spAutoFit/>
          </a:bodyPr>
          <a:lstStyle/>
          <a:p>
            <a:r>
              <a:rPr lang="en-US" sz="1400" b="1" dirty="0">
                <a:latin typeface="Calibri"/>
                <a:cs typeface="Calibri"/>
              </a:rPr>
              <a:t>Note: </a:t>
            </a:r>
            <a:r>
              <a:rPr lang="en-US" sz="1400" dirty="0">
                <a:latin typeface="Calibri"/>
                <a:cs typeface="Calibri"/>
              </a:rPr>
              <a:t>CAPS, eACH Online, and EMRS will be retired as part of the Enterprise Payment project</a:t>
            </a:r>
          </a:p>
        </p:txBody>
      </p:sp>
      <p:grpSp>
        <p:nvGrpSpPr>
          <p:cNvPr id="3" name="Group 2"/>
          <p:cNvGrpSpPr/>
          <p:nvPr/>
        </p:nvGrpSpPr>
        <p:grpSpPr>
          <a:xfrm>
            <a:off x="1143000" y="5551716"/>
            <a:ext cx="609600" cy="620484"/>
            <a:chOff x="1054730" y="5502678"/>
            <a:chExt cx="719137" cy="762000"/>
          </a:xfrm>
        </p:grpSpPr>
        <p:sp>
          <p:nvSpPr>
            <p:cNvPr id="38" name="Freeform 31"/>
            <p:cNvSpPr>
              <a:spLocks noEditPoints="1"/>
            </p:cNvSpPr>
            <p:nvPr/>
          </p:nvSpPr>
          <p:spPr bwMode="auto">
            <a:xfrm>
              <a:off x="1197605" y="5643965"/>
              <a:ext cx="431800" cy="487363"/>
            </a:xfrm>
            <a:custGeom>
              <a:avLst/>
              <a:gdLst>
                <a:gd name="T0" fmla="*/ 165 w 165"/>
                <a:gd name="T1" fmla="*/ 83 h 187"/>
                <a:gd name="T2" fmla="*/ 83 w 165"/>
                <a:gd name="T3" fmla="*/ 0 h 187"/>
                <a:gd name="T4" fmla="*/ 0 w 165"/>
                <a:gd name="T5" fmla="*/ 83 h 187"/>
                <a:gd name="T6" fmla="*/ 35 w 165"/>
                <a:gd name="T7" fmla="*/ 154 h 187"/>
                <a:gd name="T8" fmla="*/ 44 w 165"/>
                <a:gd name="T9" fmla="*/ 172 h 187"/>
                <a:gd name="T10" fmla="*/ 40 w 165"/>
                <a:gd name="T11" fmla="*/ 180 h 187"/>
                <a:gd name="T12" fmla="*/ 44 w 165"/>
                <a:gd name="T13" fmla="*/ 187 h 187"/>
                <a:gd name="T14" fmla="*/ 121 w 165"/>
                <a:gd name="T15" fmla="*/ 187 h 187"/>
                <a:gd name="T16" fmla="*/ 125 w 165"/>
                <a:gd name="T17" fmla="*/ 180 h 187"/>
                <a:gd name="T18" fmla="*/ 121 w 165"/>
                <a:gd name="T19" fmla="*/ 172 h 187"/>
                <a:gd name="T20" fmla="*/ 130 w 165"/>
                <a:gd name="T21" fmla="*/ 154 h 187"/>
                <a:gd name="T22" fmla="*/ 165 w 165"/>
                <a:gd name="T23" fmla="*/ 83 h 187"/>
                <a:gd name="T24" fmla="*/ 144 w 165"/>
                <a:gd name="T25" fmla="*/ 83 h 187"/>
                <a:gd name="T26" fmla="*/ 114 w 165"/>
                <a:gd name="T27" fmla="*/ 139 h 187"/>
                <a:gd name="T28" fmla="*/ 114 w 165"/>
                <a:gd name="T29" fmla="*/ 139 h 187"/>
                <a:gd name="T30" fmla="*/ 99 w 165"/>
                <a:gd name="T31" fmla="*/ 170 h 187"/>
                <a:gd name="T32" fmla="*/ 66 w 165"/>
                <a:gd name="T33" fmla="*/ 170 h 187"/>
                <a:gd name="T34" fmla="*/ 51 w 165"/>
                <a:gd name="T35" fmla="*/ 139 h 187"/>
                <a:gd name="T36" fmla="*/ 51 w 165"/>
                <a:gd name="T37" fmla="*/ 139 h 187"/>
                <a:gd name="T38" fmla="*/ 21 w 165"/>
                <a:gd name="T39" fmla="*/ 83 h 187"/>
                <a:gd name="T40" fmla="*/ 83 w 165"/>
                <a:gd name="T41" fmla="*/ 22 h 187"/>
                <a:gd name="T42" fmla="*/ 144 w 165"/>
                <a:gd name="T43" fmla="*/ 8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5" h="187">
                  <a:moveTo>
                    <a:pt x="165" y="83"/>
                  </a:moveTo>
                  <a:cubicBezTo>
                    <a:pt x="165" y="37"/>
                    <a:pt x="128" y="0"/>
                    <a:pt x="83" y="0"/>
                  </a:cubicBezTo>
                  <a:cubicBezTo>
                    <a:pt x="37" y="0"/>
                    <a:pt x="0" y="37"/>
                    <a:pt x="0" y="83"/>
                  </a:cubicBezTo>
                  <a:cubicBezTo>
                    <a:pt x="0" y="110"/>
                    <a:pt x="9" y="127"/>
                    <a:pt x="35" y="154"/>
                  </a:cubicBezTo>
                  <a:cubicBezTo>
                    <a:pt x="36" y="155"/>
                    <a:pt x="42" y="162"/>
                    <a:pt x="44" y="172"/>
                  </a:cubicBezTo>
                  <a:cubicBezTo>
                    <a:pt x="42" y="174"/>
                    <a:pt x="40" y="177"/>
                    <a:pt x="40" y="180"/>
                  </a:cubicBezTo>
                  <a:cubicBezTo>
                    <a:pt x="40" y="183"/>
                    <a:pt x="42" y="186"/>
                    <a:pt x="44" y="187"/>
                  </a:cubicBezTo>
                  <a:cubicBezTo>
                    <a:pt x="121" y="187"/>
                    <a:pt x="121" y="187"/>
                    <a:pt x="121" y="187"/>
                  </a:cubicBezTo>
                  <a:cubicBezTo>
                    <a:pt x="123" y="186"/>
                    <a:pt x="125" y="183"/>
                    <a:pt x="125" y="180"/>
                  </a:cubicBezTo>
                  <a:cubicBezTo>
                    <a:pt x="125" y="177"/>
                    <a:pt x="123" y="174"/>
                    <a:pt x="121" y="172"/>
                  </a:cubicBezTo>
                  <a:cubicBezTo>
                    <a:pt x="124" y="162"/>
                    <a:pt x="129" y="155"/>
                    <a:pt x="130" y="154"/>
                  </a:cubicBezTo>
                  <a:cubicBezTo>
                    <a:pt x="157" y="127"/>
                    <a:pt x="165" y="110"/>
                    <a:pt x="165" y="83"/>
                  </a:cubicBezTo>
                  <a:close/>
                  <a:moveTo>
                    <a:pt x="144" y="83"/>
                  </a:moveTo>
                  <a:cubicBezTo>
                    <a:pt x="144" y="101"/>
                    <a:pt x="139" y="114"/>
                    <a:pt x="114" y="139"/>
                  </a:cubicBezTo>
                  <a:cubicBezTo>
                    <a:pt x="114" y="139"/>
                    <a:pt x="114" y="139"/>
                    <a:pt x="114" y="139"/>
                  </a:cubicBezTo>
                  <a:cubicBezTo>
                    <a:pt x="113" y="140"/>
                    <a:pt x="103" y="152"/>
                    <a:pt x="99" y="170"/>
                  </a:cubicBezTo>
                  <a:cubicBezTo>
                    <a:pt x="66" y="170"/>
                    <a:pt x="66" y="170"/>
                    <a:pt x="66" y="170"/>
                  </a:cubicBezTo>
                  <a:cubicBezTo>
                    <a:pt x="62" y="152"/>
                    <a:pt x="52" y="140"/>
                    <a:pt x="51" y="139"/>
                  </a:cubicBezTo>
                  <a:cubicBezTo>
                    <a:pt x="51" y="139"/>
                    <a:pt x="51" y="139"/>
                    <a:pt x="51" y="139"/>
                  </a:cubicBezTo>
                  <a:cubicBezTo>
                    <a:pt x="26" y="114"/>
                    <a:pt x="21" y="101"/>
                    <a:pt x="21" y="83"/>
                  </a:cubicBezTo>
                  <a:cubicBezTo>
                    <a:pt x="21" y="49"/>
                    <a:pt x="49" y="22"/>
                    <a:pt x="83" y="22"/>
                  </a:cubicBezTo>
                  <a:cubicBezTo>
                    <a:pt x="116" y="22"/>
                    <a:pt x="144" y="49"/>
                    <a:pt x="144" y="83"/>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39" name="Freeform 32"/>
            <p:cNvSpPr>
              <a:spLocks/>
            </p:cNvSpPr>
            <p:nvPr/>
          </p:nvSpPr>
          <p:spPr bwMode="auto">
            <a:xfrm>
              <a:off x="1302380" y="6191653"/>
              <a:ext cx="222250" cy="73025"/>
            </a:xfrm>
            <a:custGeom>
              <a:avLst/>
              <a:gdLst>
                <a:gd name="T0" fmla="*/ 81 w 85"/>
                <a:gd name="T1" fmla="*/ 0 h 28"/>
                <a:gd name="T2" fmla="*/ 4 w 85"/>
                <a:gd name="T3" fmla="*/ 0 h 28"/>
                <a:gd name="T4" fmla="*/ 0 w 85"/>
                <a:gd name="T5" fmla="*/ 8 h 28"/>
                <a:gd name="T6" fmla="*/ 10 w 85"/>
                <a:gd name="T7" fmla="*/ 18 h 28"/>
                <a:gd name="T8" fmla="*/ 18 w 85"/>
                <a:gd name="T9" fmla="*/ 18 h 28"/>
                <a:gd name="T10" fmla="*/ 29 w 85"/>
                <a:gd name="T11" fmla="*/ 28 h 28"/>
                <a:gd name="T12" fmla="*/ 56 w 85"/>
                <a:gd name="T13" fmla="*/ 28 h 28"/>
                <a:gd name="T14" fmla="*/ 67 w 85"/>
                <a:gd name="T15" fmla="*/ 18 h 28"/>
                <a:gd name="T16" fmla="*/ 75 w 85"/>
                <a:gd name="T17" fmla="*/ 18 h 28"/>
                <a:gd name="T18" fmla="*/ 85 w 85"/>
                <a:gd name="T19" fmla="*/ 8 h 28"/>
                <a:gd name="T20" fmla="*/ 81 w 8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8">
                  <a:moveTo>
                    <a:pt x="81" y="0"/>
                  </a:moveTo>
                  <a:cubicBezTo>
                    <a:pt x="4" y="0"/>
                    <a:pt x="4" y="0"/>
                    <a:pt x="4" y="0"/>
                  </a:cubicBezTo>
                  <a:cubicBezTo>
                    <a:pt x="2" y="2"/>
                    <a:pt x="0" y="5"/>
                    <a:pt x="0" y="8"/>
                  </a:cubicBezTo>
                  <a:cubicBezTo>
                    <a:pt x="0" y="13"/>
                    <a:pt x="5" y="18"/>
                    <a:pt x="10" y="18"/>
                  </a:cubicBezTo>
                  <a:cubicBezTo>
                    <a:pt x="18" y="18"/>
                    <a:pt x="18" y="18"/>
                    <a:pt x="18" y="18"/>
                  </a:cubicBezTo>
                  <a:cubicBezTo>
                    <a:pt x="18" y="23"/>
                    <a:pt x="23" y="28"/>
                    <a:pt x="29" y="28"/>
                  </a:cubicBezTo>
                  <a:cubicBezTo>
                    <a:pt x="56" y="28"/>
                    <a:pt x="56" y="28"/>
                    <a:pt x="56" y="28"/>
                  </a:cubicBezTo>
                  <a:cubicBezTo>
                    <a:pt x="62" y="28"/>
                    <a:pt x="67" y="23"/>
                    <a:pt x="67" y="18"/>
                  </a:cubicBezTo>
                  <a:cubicBezTo>
                    <a:pt x="75" y="18"/>
                    <a:pt x="75" y="18"/>
                    <a:pt x="75" y="18"/>
                  </a:cubicBezTo>
                  <a:cubicBezTo>
                    <a:pt x="80" y="18"/>
                    <a:pt x="85" y="13"/>
                    <a:pt x="85" y="8"/>
                  </a:cubicBezTo>
                  <a:cubicBezTo>
                    <a:pt x="85" y="5"/>
                    <a:pt x="83" y="2"/>
                    <a:pt x="81" y="0"/>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0" name="Freeform 33"/>
            <p:cNvSpPr>
              <a:spLocks/>
            </p:cNvSpPr>
            <p:nvPr/>
          </p:nvSpPr>
          <p:spPr bwMode="auto">
            <a:xfrm>
              <a:off x="1302380" y="6142440"/>
              <a:ext cx="222250" cy="41275"/>
            </a:xfrm>
            <a:custGeom>
              <a:avLst/>
              <a:gdLst>
                <a:gd name="T0" fmla="*/ 80 w 85"/>
                <a:gd name="T1" fmla="*/ 0 h 16"/>
                <a:gd name="T2" fmla="*/ 5 w 85"/>
                <a:gd name="T3" fmla="*/ 0 h 16"/>
                <a:gd name="T4" fmla="*/ 0 w 85"/>
                <a:gd name="T5" fmla="*/ 8 h 16"/>
                <a:gd name="T6" fmla="*/ 5 w 85"/>
                <a:gd name="T7" fmla="*/ 16 h 16"/>
                <a:gd name="T8" fmla="*/ 80 w 85"/>
                <a:gd name="T9" fmla="*/ 16 h 16"/>
                <a:gd name="T10" fmla="*/ 85 w 85"/>
                <a:gd name="T11" fmla="*/ 8 h 16"/>
                <a:gd name="T12" fmla="*/ 80 w 8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85" h="16">
                  <a:moveTo>
                    <a:pt x="80" y="0"/>
                  </a:moveTo>
                  <a:cubicBezTo>
                    <a:pt x="5" y="0"/>
                    <a:pt x="5" y="0"/>
                    <a:pt x="5" y="0"/>
                  </a:cubicBezTo>
                  <a:cubicBezTo>
                    <a:pt x="2" y="1"/>
                    <a:pt x="0" y="4"/>
                    <a:pt x="0" y="8"/>
                  </a:cubicBezTo>
                  <a:cubicBezTo>
                    <a:pt x="0" y="11"/>
                    <a:pt x="2" y="14"/>
                    <a:pt x="5" y="16"/>
                  </a:cubicBezTo>
                  <a:cubicBezTo>
                    <a:pt x="80" y="16"/>
                    <a:pt x="80" y="16"/>
                    <a:pt x="80" y="16"/>
                  </a:cubicBezTo>
                  <a:cubicBezTo>
                    <a:pt x="83" y="14"/>
                    <a:pt x="85" y="11"/>
                    <a:pt x="85" y="8"/>
                  </a:cubicBezTo>
                  <a:cubicBezTo>
                    <a:pt x="85" y="4"/>
                    <a:pt x="83" y="1"/>
                    <a:pt x="80" y="0"/>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1" name="Freeform 34"/>
            <p:cNvSpPr>
              <a:spLocks/>
            </p:cNvSpPr>
            <p:nvPr/>
          </p:nvSpPr>
          <p:spPr bwMode="auto">
            <a:xfrm>
              <a:off x="1054730" y="5831290"/>
              <a:ext cx="117475" cy="47625"/>
            </a:xfrm>
            <a:custGeom>
              <a:avLst/>
              <a:gdLst>
                <a:gd name="T0" fmla="*/ 45 w 45"/>
                <a:gd name="T1" fmla="*/ 9 h 18"/>
                <a:gd name="T2" fmla="*/ 36 w 45"/>
                <a:gd name="T3" fmla="*/ 0 h 18"/>
                <a:gd name="T4" fmla="*/ 9 w 45"/>
                <a:gd name="T5" fmla="*/ 0 h 18"/>
                <a:gd name="T6" fmla="*/ 0 w 45"/>
                <a:gd name="T7" fmla="*/ 9 h 18"/>
                <a:gd name="T8" fmla="*/ 9 w 45"/>
                <a:gd name="T9" fmla="*/ 18 h 18"/>
                <a:gd name="T10" fmla="*/ 36 w 45"/>
                <a:gd name="T11" fmla="*/ 18 h 18"/>
                <a:gd name="T12" fmla="*/ 45 w 45"/>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45" y="9"/>
                  </a:moveTo>
                  <a:cubicBezTo>
                    <a:pt x="45" y="4"/>
                    <a:pt x="41" y="0"/>
                    <a:pt x="36" y="0"/>
                  </a:cubicBezTo>
                  <a:cubicBezTo>
                    <a:pt x="9" y="0"/>
                    <a:pt x="9" y="0"/>
                    <a:pt x="9" y="0"/>
                  </a:cubicBezTo>
                  <a:cubicBezTo>
                    <a:pt x="5" y="0"/>
                    <a:pt x="0" y="4"/>
                    <a:pt x="0" y="9"/>
                  </a:cubicBezTo>
                  <a:cubicBezTo>
                    <a:pt x="0" y="14"/>
                    <a:pt x="5" y="18"/>
                    <a:pt x="9" y="18"/>
                  </a:cubicBezTo>
                  <a:cubicBezTo>
                    <a:pt x="36" y="18"/>
                    <a:pt x="36" y="18"/>
                    <a:pt x="36" y="18"/>
                  </a:cubicBezTo>
                  <a:cubicBezTo>
                    <a:pt x="41" y="18"/>
                    <a:pt x="45" y="14"/>
                    <a:pt x="45" y="9"/>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2" name="Freeform 35"/>
            <p:cNvSpPr>
              <a:spLocks/>
            </p:cNvSpPr>
            <p:nvPr/>
          </p:nvSpPr>
          <p:spPr bwMode="auto">
            <a:xfrm>
              <a:off x="1654805" y="5831290"/>
              <a:ext cx="119062" cy="47625"/>
            </a:xfrm>
            <a:custGeom>
              <a:avLst/>
              <a:gdLst>
                <a:gd name="T0" fmla="*/ 36 w 45"/>
                <a:gd name="T1" fmla="*/ 0 h 18"/>
                <a:gd name="T2" fmla="*/ 9 w 45"/>
                <a:gd name="T3" fmla="*/ 0 h 18"/>
                <a:gd name="T4" fmla="*/ 0 w 45"/>
                <a:gd name="T5" fmla="*/ 9 h 18"/>
                <a:gd name="T6" fmla="*/ 9 w 45"/>
                <a:gd name="T7" fmla="*/ 18 h 18"/>
                <a:gd name="T8" fmla="*/ 36 w 45"/>
                <a:gd name="T9" fmla="*/ 18 h 18"/>
                <a:gd name="T10" fmla="*/ 45 w 45"/>
                <a:gd name="T11" fmla="*/ 9 h 18"/>
                <a:gd name="T12" fmla="*/ 36 w 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5" h="18">
                  <a:moveTo>
                    <a:pt x="36" y="0"/>
                  </a:moveTo>
                  <a:cubicBezTo>
                    <a:pt x="9" y="0"/>
                    <a:pt x="9" y="0"/>
                    <a:pt x="9" y="0"/>
                  </a:cubicBezTo>
                  <a:cubicBezTo>
                    <a:pt x="4" y="0"/>
                    <a:pt x="0" y="4"/>
                    <a:pt x="0" y="9"/>
                  </a:cubicBezTo>
                  <a:cubicBezTo>
                    <a:pt x="0" y="14"/>
                    <a:pt x="4" y="18"/>
                    <a:pt x="9" y="18"/>
                  </a:cubicBezTo>
                  <a:cubicBezTo>
                    <a:pt x="36" y="18"/>
                    <a:pt x="36" y="18"/>
                    <a:pt x="36" y="18"/>
                  </a:cubicBezTo>
                  <a:cubicBezTo>
                    <a:pt x="41" y="18"/>
                    <a:pt x="45" y="14"/>
                    <a:pt x="45" y="9"/>
                  </a:cubicBezTo>
                  <a:cubicBezTo>
                    <a:pt x="45" y="4"/>
                    <a:pt x="41" y="0"/>
                    <a:pt x="36" y="0"/>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3" name="Freeform 36"/>
            <p:cNvSpPr>
              <a:spLocks/>
            </p:cNvSpPr>
            <p:nvPr/>
          </p:nvSpPr>
          <p:spPr bwMode="auto">
            <a:xfrm>
              <a:off x="1148393" y="5599515"/>
              <a:ext cx="101600" cy="98425"/>
            </a:xfrm>
            <a:custGeom>
              <a:avLst/>
              <a:gdLst>
                <a:gd name="T0" fmla="*/ 23 w 39"/>
                <a:gd name="T1" fmla="*/ 35 h 38"/>
                <a:gd name="T2" fmla="*/ 29 w 39"/>
                <a:gd name="T3" fmla="*/ 38 h 38"/>
                <a:gd name="T4" fmla="*/ 35 w 39"/>
                <a:gd name="T5" fmla="*/ 35 h 38"/>
                <a:gd name="T6" fmla="*/ 35 w 39"/>
                <a:gd name="T7" fmla="*/ 23 h 38"/>
                <a:gd name="T8" fmla="*/ 16 w 39"/>
                <a:gd name="T9" fmla="*/ 3 h 38"/>
                <a:gd name="T10" fmla="*/ 4 w 39"/>
                <a:gd name="T11" fmla="*/ 3 h 38"/>
                <a:gd name="T12" fmla="*/ 4 w 39"/>
                <a:gd name="T13" fmla="*/ 16 h 38"/>
                <a:gd name="T14" fmla="*/ 23 w 39"/>
                <a:gd name="T15" fmla="*/ 3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3" y="35"/>
                  </a:moveTo>
                  <a:cubicBezTo>
                    <a:pt x="24" y="37"/>
                    <a:pt x="27" y="38"/>
                    <a:pt x="29" y="38"/>
                  </a:cubicBezTo>
                  <a:cubicBezTo>
                    <a:pt x="31" y="38"/>
                    <a:pt x="34" y="37"/>
                    <a:pt x="35" y="35"/>
                  </a:cubicBezTo>
                  <a:cubicBezTo>
                    <a:pt x="39" y="32"/>
                    <a:pt x="39" y="26"/>
                    <a:pt x="35" y="23"/>
                  </a:cubicBezTo>
                  <a:cubicBezTo>
                    <a:pt x="16" y="3"/>
                    <a:pt x="16" y="3"/>
                    <a:pt x="16" y="3"/>
                  </a:cubicBezTo>
                  <a:cubicBezTo>
                    <a:pt x="13" y="0"/>
                    <a:pt x="7" y="0"/>
                    <a:pt x="4" y="3"/>
                  </a:cubicBezTo>
                  <a:cubicBezTo>
                    <a:pt x="0" y="7"/>
                    <a:pt x="0" y="13"/>
                    <a:pt x="4" y="16"/>
                  </a:cubicBezTo>
                  <a:lnTo>
                    <a:pt x="23" y="35"/>
                  </a:ln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4" name="Freeform 37"/>
            <p:cNvSpPr>
              <a:spLocks/>
            </p:cNvSpPr>
            <p:nvPr/>
          </p:nvSpPr>
          <p:spPr bwMode="auto">
            <a:xfrm>
              <a:off x="1577018" y="6009090"/>
              <a:ext cx="101600" cy="100013"/>
            </a:xfrm>
            <a:custGeom>
              <a:avLst/>
              <a:gdLst>
                <a:gd name="T0" fmla="*/ 17 w 39"/>
                <a:gd name="T1" fmla="*/ 4 h 38"/>
                <a:gd name="T2" fmla="*/ 4 w 39"/>
                <a:gd name="T3" fmla="*/ 4 h 38"/>
                <a:gd name="T4" fmla="*/ 4 w 39"/>
                <a:gd name="T5" fmla="*/ 16 h 38"/>
                <a:gd name="T6" fmla="*/ 23 w 39"/>
                <a:gd name="T7" fmla="*/ 35 h 38"/>
                <a:gd name="T8" fmla="*/ 29 w 39"/>
                <a:gd name="T9" fmla="*/ 38 h 38"/>
                <a:gd name="T10" fmla="*/ 36 w 39"/>
                <a:gd name="T11" fmla="*/ 35 h 38"/>
                <a:gd name="T12" fmla="*/ 36 w 39"/>
                <a:gd name="T13" fmla="*/ 23 h 38"/>
                <a:gd name="T14" fmla="*/ 17 w 39"/>
                <a:gd name="T15" fmla="*/ 4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17" y="4"/>
                  </a:moveTo>
                  <a:cubicBezTo>
                    <a:pt x="13" y="0"/>
                    <a:pt x="7" y="0"/>
                    <a:pt x="4" y="4"/>
                  </a:cubicBezTo>
                  <a:cubicBezTo>
                    <a:pt x="0" y="7"/>
                    <a:pt x="0" y="13"/>
                    <a:pt x="4" y="16"/>
                  </a:cubicBezTo>
                  <a:cubicBezTo>
                    <a:pt x="23" y="35"/>
                    <a:pt x="23" y="35"/>
                    <a:pt x="23" y="35"/>
                  </a:cubicBezTo>
                  <a:cubicBezTo>
                    <a:pt x="25" y="37"/>
                    <a:pt x="27" y="38"/>
                    <a:pt x="29" y="38"/>
                  </a:cubicBezTo>
                  <a:cubicBezTo>
                    <a:pt x="32" y="38"/>
                    <a:pt x="34" y="37"/>
                    <a:pt x="36" y="35"/>
                  </a:cubicBezTo>
                  <a:cubicBezTo>
                    <a:pt x="39" y="32"/>
                    <a:pt x="39" y="26"/>
                    <a:pt x="36" y="23"/>
                  </a:cubicBezTo>
                  <a:lnTo>
                    <a:pt x="17" y="4"/>
                  </a:ln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5" name="Freeform 38"/>
            <p:cNvSpPr>
              <a:spLocks/>
            </p:cNvSpPr>
            <p:nvPr/>
          </p:nvSpPr>
          <p:spPr bwMode="auto">
            <a:xfrm>
              <a:off x="1148393" y="6009090"/>
              <a:ext cx="101600" cy="100013"/>
            </a:xfrm>
            <a:custGeom>
              <a:avLst/>
              <a:gdLst>
                <a:gd name="T0" fmla="*/ 23 w 39"/>
                <a:gd name="T1" fmla="*/ 4 h 38"/>
                <a:gd name="T2" fmla="*/ 4 w 39"/>
                <a:gd name="T3" fmla="*/ 23 h 38"/>
                <a:gd name="T4" fmla="*/ 4 w 39"/>
                <a:gd name="T5" fmla="*/ 35 h 38"/>
                <a:gd name="T6" fmla="*/ 10 w 39"/>
                <a:gd name="T7" fmla="*/ 38 h 38"/>
                <a:gd name="T8" fmla="*/ 16 w 39"/>
                <a:gd name="T9" fmla="*/ 35 h 38"/>
                <a:gd name="T10" fmla="*/ 35 w 39"/>
                <a:gd name="T11" fmla="*/ 16 h 38"/>
                <a:gd name="T12" fmla="*/ 35 w 39"/>
                <a:gd name="T13" fmla="*/ 4 h 38"/>
                <a:gd name="T14" fmla="*/ 23 w 39"/>
                <a:gd name="T15" fmla="*/ 4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3" y="4"/>
                  </a:moveTo>
                  <a:cubicBezTo>
                    <a:pt x="4" y="23"/>
                    <a:pt x="4" y="23"/>
                    <a:pt x="4" y="23"/>
                  </a:cubicBezTo>
                  <a:cubicBezTo>
                    <a:pt x="0" y="26"/>
                    <a:pt x="0" y="32"/>
                    <a:pt x="4" y="35"/>
                  </a:cubicBezTo>
                  <a:cubicBezTo>
                    <a:pt x="5" y="37"/>
                    <a:pt x="8" y="38"/>
                    <a:pt x="10" y="38"/>
                  </a:cubicBezTo>
                  <a:cubicBezTo>
                    <a:pt x="12" y="38"/>
                    <a:pt x="15" y="37"/>
                    <a:pt x="16" y="35"/>
                  </a:cubicBezTo>
                  <a:cubicBezTo>
                    <a:pt x="35" y="16"/>
                    <a:pt x="35" y="16"/>
                    <a:pt x="35" y="16"/>
                  </a:cubicBezTo>
                  <a:cubicBezTo>
                    <a:pt x="39" y="13"/>
                    <a:pt x="39" y="7"/>
                    <a:pt x="35" y="4"/>
                  </a:cubicBezTo>
                  <a:cubicBezTo>
                    <a:pt x="32" y="0"/>
                    <a:pt x="26" y="0"/>
                    <a:pt x="23" y="4"/>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6" name="Freeform 39"/>
            <p:cNvSpPr>
              <a:spLocks/>
            </p:cNvSpPr>
            <p:nvPr/>
          </p:nvSpPr>
          <p:spPr bwMode="auto">
            <a:xfrm>
              <a:off x="1577018" y="5599515"/>
              <a:ext cx="101600" cy="98425"/>
            </a:xfrm>
            <a:custGeom>
              <a:avLst/>
              <a:gdLst>
                <a:gd name="T0" fmla="*/ 10 w 39"/>
                <a:gd name="T1" fmla="*/ 38 h 38"/>
                <a:gd name="T2" fmla="*/ 17 w 39"/>
                <a:gd name="T3" fmla="*/ 35 h 38"/>
                <a:gd name="T4" fmla="*/ 36 w 39"/>
                <a:gd name="T5" fmla="*/ 16 h 38"/>
                <a:gd name="T6" fmla="*/ 36 w 39"/>
                <a:gd name="T7" fmla="*/ 3 h 38"/>
                <a:gd name="T8" fmla="*/ 23 w 39"/>
                <a:gd name="T9" fmla="*/ 3 h 38"/>
                <a:gd name="T10" fmla="*/ 4 w 39"/>
                <a:gd name="T11" fmla="*/ 23 h 38"/>
                <a:gd name="T12" fmla="*/ 4 w 39"/>
                <a:gd name="T13" fmla="*/ 35 h 38"/>
                <a:gd name="T14" fmla="*/ 10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10" y="38"/>
                  </a:moveTo>
                  <a:cubicBezTo>
                    <a:pt x="13" y="38"/>
                    <a:pt x="15" y="37"/>
                    <a:pt x="17" y="35"/>
                  </a:cubicBezTo>
                  <a:cubicBezTo>
                    <a:pt x="36" y="16"/>
                    <a:pt x="36" y="16"/>
                    <a:pt x="36" y="16"/>
                  </a:cubicBezTo>
                  <a:cubicBezTo>
                    <a:pt x="39" y="13"/>
                    <a:pt x="39" y="7"/>
                    <a:pt x="36" y="3"/>
                  </a:cubicBezTo>
                  <a:cubicBezTo>
                    <a:pt x="32" y="0"/>
                    <a:pt x="26" y="0"/>
                    <a:pt x="23" y="3"/>
                  </a:cubicBezTo>
                  <a:cubicBezTo>
                    <a:pt x="4" y="23"/>
                    <a:pt x="4" y="23"/>
                    <a:pt x="4" y="23"/>
                  </a:cubicBezTo>
                  <a:cubicBezTo>
                    <a:pt x="0" y="26"/>
                    <a:pt x="0" y="32"/>
                    <a:pt x="4" y="35"/>
                  </a:cubicBezTo>
                  <a:cubicBezTo>
                    <a:pt x="6" y="37"/>
                    <a:pt x="8" y="38"/>
                    <a:pt x="10" y="38"/>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7" name="Freeform 40"/>
            <p:cNvSpPr>
              <a:spLocks/>
            </p:cNvSpPr>
            <p:nvPr/>
          </p:nvSpPr>
          <p:spPr bwMode="auto">
            <a:xfrm>
              <a:off x="1391280" y="5502678"/>
              <a:ext cx="47625" cy="117475"/>
            </a:xfrm>
            <a:custGeom>
              <a:avLst/>
              <a:gdLst>
                <a:gd name="T0" fmla="*/ 9 w 18"/>
                <a:gd name="T1" fmla="*/ 45 h 45"/>
                <a:gd name="T2" fmla="*/ 18 w 18"/>
                <a:gd name="T3" fmla="*/ 36 h 45"/>
                <a:gd name="T4" fmla="*/ 18 w 18"/>
                <a:gd name="T5" fmla="*/ 9 h 45"/>
                <a:gd name="T6" fmla="*/ 9 w 18"/>
                <a:gd name="T7" fmla="*/ 0 h 45"/>
                <a:gd name="T8" fmla="*/ 0 w 18"/>
                <a:gd name="T9" fmla="*/ 9 h 45"/>
                <a:gd name="T10" fmla="*/ 0 w 18"/>
                <a:gd name="T11" fmla="*/ 36 h 45"/>
                <a:gd name="T12" fmla="*/ 9 w 1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8" h="45">
                  <a:moveTo>
                    <a:pt x="9" y="45"/>
                  </a:moveTo>
                  <a:cubicBezTo>
                    <a:pt x="14" y="45"/>
                    <a:pt x="18" y="41"/>
                    <a:pt x="18" y="36"/>
                  </a:cubicBezTo>
                  <a:cubicBezTo>
                    <a:pt x="18" y="9"/>
                    <a:pt x="18" y="9"/>
                    <a:pt x="18" y="9"/>
                  </a:cubicBezTo>
                  <a:cubicBezTo>
                    <a:pt x="18" y="4"/>
                    <a:pt x="14" y="0"/>
                    <a:pt x="9" y="0"/>
                  </a:cubicBezTo>
                  <a:cubicBezTo>
                    <a:pt x="4" y="0"/>
                    <a:pt x="0" y="4"/>
                    <a:pt x="0" y="9"/>
                  </a:cubicBezTo>
                  <a:cubicBezTo>
                    <a:pt x="0" y="36"/>
                    <a:pt x="0" y="36"/>
                    <a:pt x="0" y="36"/>
                  </a:cubicBezTo>
                  <a:cubicBezTo>
                    <a:pt x="0" y="41"/>
                    <a:pt x="4" y="45"/>
                    <a:pt x="9" y="45"/>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48" name="Freeform 41"/>
            <p:cNvSpPr>
              <a:spLocks/>
            </p:cNvSpPr>
            <p:nvPr/>
          </p:nvSpPr>
          <p:spPr bwMode="auto">
            <a:xfrm>
              <a:off x="1276980" y="5716990"/>
              <a:ext cx="114300" cy="158750"/>
            </a:xfrm>
            <a:custGeom>
              <a:avLst/>
              <a:gdLst>
                <a:gd name="T0" fmla="*/ 33 w 44"/>
                <a:gd name="T1" fmla="*/ 2 h 61"/>
                <a:gd name="T2" fmla="*/ 0 w 44"/>
                <a:gd name="T3" fmla="*/ 54 h 61"/>
                <a:gd name="T4" fmla="*/ 7 w 44"/>
                <a:gd name="T5" fmla="*/ 61 h 61"/>
                <a:gd name="T6" fmla="*/ 14 w 44"/>
                <a:gd name="T7" fmla="*/ 54 h 61"/>
                <a:gd name="T8" fmla="*/ 39 w 44"/>
                <a:gd name="T9" fmla="*/ 15 h 61"/>
                <a:gd name="T10" fmla="*/ 43 w 44"/>
                <a:gd name="T11" fmla="*/ 5 h 61"/>
                <a:gd name="T12" fmla="*/ 33 w 44"/>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44" h="61">
                  <a:moveTo>
                    <a:pt x="33" y="2"/>
                  </a:moveTo>
                  <a:cubicBezTo>
                    <a:pt x="13" y="11"/>
                    <a:pt x="0" y="32"/>
                    <a:pt x="0" y="54"/>
                  </a:cubicBezTo>
                  <a:cubicBezTo>
                    <a:pt x="0" y="58"/>
                    <a:pt x="3" y="61"/>
                    <a:pt x="7" y="61"/>
                  </a:cubicBezTo>
                  <a:cubicBezTo>
                    <a:pt x="11" y="61"/>
                    <a:pt x="14" y="58"/>
                    <a:pt x="14" y="54"/>
                  </a:cubicBezTo>
                  <a:cubicBezTo>
                    <a:pt x="14" y="37"/>
                    <a:pt x="24" y="22"/>
                    <a:pt x="39" y="15"/>
                  </a:cubicBezTo>
                  <a:cubicBezTo>
                    <a:pt x="43" y="13"/>
                    <a:pt x="44" y="9"/>
                    <a:pt x="43" y="5"/>
                  </a:cubicBezTo>
                  <a:cubicBezTo>
                    <a:pt x="41" y="2"/>
                    <a:pt x="37" y="0"/>
                    <a:pt x="33" y="2"/>
                  </a:cubicBezTo>
                  <a:close/>
                </a:path>
              </a:pathLst>
            </a:custGeom>
            <a:solidFill>
              <a:srgbClr val="41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spTree>
    <p:extLst>
      <p:ext uri="{BB962C8B-B14F-4D97-AF65-F5344CB8AC3E}">
        <p14:creationId xmlns:p14="http://schemas.microsoft.com/office/powerpoint/2010/main" val="397422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Calibri" panose="020F0502020204030204" pitchFamily="34" charset="0"/>
              </a:rPr>
              <a:t>New Customer Process</a:t>
            </a:r>
          </a:p>
        </p:txBody>
      </p:sp>
      <p:sp>
        <p:nvSpPr>
          <p:cNvPr id="29" name="Freeform 5"/>
          <p:cNvSpPr>
            <a:spLocks/>
          </p:cNvSpPr>
          <p:nvPr/>
        </p:nvSpPr>
        <p:spPr bwMode="auto">
          <a:xfrm>
            <a:off x="5299075" y="2278062"/>
            <a:ext cx="1931987" cy="1565275"/>
          </a:xfrm>
          <a:custGeom>
            <a:avLst/>
            <a:gdLst/>
            <a:ahLst/>
            <a:cxnLst>
              <a:cxn ang="0">
                <a:pos x="190" y="625"/>
              </a:cxn>
              <a:cxn ang="0">
                <a:pos x="647" y="626"/>
              </a:cxn>
              <a:cxn ang="0">
                <a:pos x="720" y="512"/>
              </a:cxn>
              <a:cxn ang="0">
                <a:pos x="788" y="398"/>
              </a:cxn>
              <a:cxn ang="0">
                <a:pos x="854" y="279"/>
              </a:cxn>
              <a:cxn ang="0">
                <a:pos x="717" y="351"/>
              </a:cxn>
              <a:cxn ang="0">
                <a:pos x="682" y="307"/>
              </a:cxn>
              <a:cxn ang="0">
                <a:pos x="645" y="264"/>
              </a:cxn>
              <a:cxn ang="0">
                <a:pos x="603" y="224"/>
              </a:cxn>
              <a:cxn ang="0">
                <a:pos x="558" y="187"/>
              </a:cxn>
              <a:cxn ang="0">
                <a:pos x="511" y="153"/>
              </a:cxn>
              <a:cxn ang="0">
                <a:pos x="460" y="122"/>
              </a:cxn>
              <a:cxn ang="0">
                <a:pos x="408" y="94"/>
              </a:cxn>
              <a:cxn ang="0">
                <a:pos x="354" y="69"/>
              </a:cxn>
              <a:cxn ang="0">
                <a:pos x="298" y="49"/>
              </a:cxn>
              <a:cxn ang="0">
                <a:pos x="240" y="31"/>
              </a:cxn>
              <a:cxn ang="0">
                <a:pos x="182" y="17"/>
              </a:cxn>
              <a:cxn ang="0">
                <a:pos x="122" y="7"/>
              </a:cxn>
              <a:cxn ang="0">
                <a:pos x="61" y="1"/>
              </a:cxn>
              <a:cxn ang="0">
                <a:pos x="0" y="0"/>
              </a:cxn>
              <a:cxn ang="0">
                <a:pos x="162" y="181"/>
              </a:cxn>
              <a:cxn ang="0">
                <a:pos x="62" y="392"/>
              </a:cxn>
              <a:cxn ang="0">
                <a:pos x="103" y="399"/>
              </a:cxn>
              <a:cxn ang="0">
                <a:pos x="143" y="411"/>
              </a:cxn>
              <a:cxn ang="0">
                <a:pos x="182" y="426"/>
              </a:cxn>
              <a:cxn ang="0">
                <a:pos x="218" y="444"/>
              </a:cxn>
              <a:cxn ang="0">
                <a:pos x="253" y="466"/>
              </a:cxn>
              <a:cxn ang="0">
                <a:pos x="285" y="490"/>
              </a:cxn>
              <a:cxn ang="0">
                <a:pos x="315" y="516"/>
              </a:cxn>
              <a:cxn ang="0">
                <a:pos x="343" y="545"/>
              </a:cxn>
              <a:cxn ang="0">
                <a:pos x="190" y="625"/>
              </a:cxn>
            </a:cxnLst>
            <a:rect l="0" t="0" r="r" b="b"/>
            <a:pathLst>
              <a:path w="855" h="627">
                <a:moveTo>
                  <a:pt x="190" y="625"/>
                </a:moveTo>
                <a:lnTo>
                  <a:pt x="647" y="626"/>
                </a:lnTo>
                <a:lnTo>
                  <a:pt x="720" y="512"/>
                </a:lnTo>
                <a:lnTo>
                  <a:pt x="788" y="398"/>
                </a:lnTo>
                <a:lnTo>
                  <a:pt x="854" y="279"/>
                </a:lnTo>
                <a:lnTo>
                  <a:pt x="717" y="351"/>
                </a:lnTo>
                <a:lnTo>
                  <a:pt x="682" y="307"/>
                </a:lnTo>
                <a:lnTo>
                  <a:pt x="645" y="264"/>
                </a:lnTo>
                <a:lnTo>
                  <a:pt x="603" y="224"/>
                </a:lnTo>
                <a:lnTo>
                  <a:pt x="558" y="187"/>
                </a:lnTo>
                <a:lnTo>
                  <a:pt x="511" y="153"/>
                </a:lnTo>
                <a:lnTo>
                  <a:pt x="460" y="122"/>
                </a:lnTo>
                <a:lnTo>
                  <a:pt x="408" y="94"/>
                </a:lnTo>
                <a:lnTo>
                  <a:pt x="354" y="69"/>
                </a:lnTo>
                <a:lnTo>
                  <a:pt x="298" y="49"/>
                </a:lnTo>
                <a:lnTo>
                  <a:pt x="240" y="31"/>
                </a:lnTo>
                <a:lnTo>
                  <a:pt x="182" y="17"/>
                </a:lnTo>
                <a:lnTo>
                  <a:pt x="122" y="7"/>
                </a:lnTo>
                <a:lnTo>
                  <a:pt x="61" y="1"/>
                </a:lnTo>
                <a:lnTo>
                  <a:pt x="0" y="0"/>
                </a:lnTo>
                <a:lnTo>
                  <a:pt x="162" y="181"/>
                </a:lnTo>
                <a:lnTo>
                  <a:pt x="62" y="392"/>
                </a:lnTo>
                <a:lnTo>
                  <a:pt x="103" y="399"/>
                </a:lnTo>
                <a:lnTo>
                  <a:pt x="143" y="411"/>
                </a:lnTo>
                <a:lnTo>
                  <a:pt x="182" y="426"/>
                </a:lnTo>
                <a:lnTo>
                  <a:pt x="218" y="444"/>
                </a:lnTo>
                <a:lnTo>
                  <a:pt x="253" y="466"/>
                </a:lnTo>
                <a:lnTo>
                  <a:pt x="285" y="490"/>
                </a:lnTo>
                <a:lnTo>
                  <a:pt x="315" y="516"/>
                </a:lnTo>
                <a:lnTo>
                  <a:pt x="343" y="545"/>
                </a:lnTo>
                <a:lnTo>
                  <a:pt x="190" y="625"/>
                </a:lnTo>
              </a:path>
            </a:pathLst>
          </a:custGeom>
          <a:solidFill>
            <a:srgbClr val="2D4E65"/>
          </a:solidFill>
          <a:ln w="6350" cap="rnd" cmpd="sng">
            <a:noFill/>
            <a:prstDash val="solid"/>
            <a:round/>
            <a:headEnd/>
            <a:tailEnd/>
          </a:ln>
          <a:effectLst/>
        </p:spPr>
        <p:txBody>
          <a:bodyPr/>
          <a:lstStyle/>
          <a:p>
            <a:endParaRPr lang="en-US" dirty="0"/>
          </a:p>
        </p:txBody>
      </p:sp>
      <p:sp>
        <p:nvSpPr>
          <p:cNvPr id="30" name="Freeform 6"/>
          <p:cNvSpPr>
            <a:spLocks/>
          </p:cNvSpPr>
          <p:nvPr/>
        </p:nvSpPr>
        <p:spPr bwMode="auto">
          <a:xfrm>
            <a:off x="5848350" y="3427412"/>
            <a:ext cx="1481137" cy="1881188"/>
          </a:xfrm>
          <a:custGeom>
            <a:avLst/>
            <a:gdLst/>
            <a:ahLst/>
            <a:cxnLst>
              <a:cxn ang="0">
                <a:pos x="202" y="752"/>
              </a:cxn>
              <a:cxn ang="0">
                <a:pos x="655" y="744"/>
              </a:cxn>
              <a:cxn ang="0">
                <a:pos x="514" y="671"/>
              </a:cxn>
              <a:cxn ang="0">
                <a:pos x="541" y="623"/>
              </a:cxn>
              <a:cxn ang="0">
                <a:pos x="564" y="573"/>
              </a:cxn>
              <a:cxn ang="0">
                <a:pos x="584" y="523"/>
              </a:cxn>
              <a:cxn ang="0">
                <a:pos x="596" y="470"/>
              </a:cxn>
              <a:cxn ang="0">
                <a:pos x="608" y="417"/>
              </a:cxn>
              <a:cxn ang="0">
                <a:pos x="614" y="364"/>
              </a:cxn>
              <a:cxn ang="0">
                <a:pos x="616" y="311"/>
              </a:cxn>
              <a:cxn ang="0">
                <a:pos x="614" y="257"/>
              </a:cxn>
              <a:cxn ang="0">
                <a:pos x="607" y="204"/>
              </a:cxn>
              <a:cxn ang="0">
                <a:pos x="596" y="151"/>
              </a:cxn>
              <a:cxn ang="0">
                <a:pos x="582" y="99"/>
              </a:cxn>
              <a:cxn ang="0">
                <a:pos x="562" y="49"/>
              </a:cxn>
              <a:cxn ang="0">
                <a:pos x="539" y="0"/>
              </a:cxn>
              <a:cxn ang="0">
                <a:pos x="419" y="193"/>
              </a:cxn>
              <a:cxn ang="0">
                <a:pos x="160" y="189"/>
              </a:cxn>
              <a:cxn ang="0">
                <a:pos x="171" y="224"/>
              </a:cxn>
              <a:cxn ang="0">
                <a:pos x="178" y="261"/>
              </a:cxn>
              <a:cxn ang="0">
                <a:pos x="181" y="298"/>
              </a:cxn>
              <a:cxn ang="0">
                <a:pos x="180" y="335"/>
              </a:cxn>
              <a:cxn ang="0">
                <a:pos x="176" y="372"/>
              </a:cxn>
              <a:cxn ang="0">
                <a:pos x="167" y="408"/>
              </a:cxn>
              <a:cxn ang="0">
                <a:pos x="156" y="444"/>
              </a:cxn>
              <a:cxn ang="0">
                <a:pos x="139" y="477"/>
              </a:cxn>
              <a:cxn ang="0">
                <a:pos x="0" y="409"/>
              </a:cxn>
              <a:cxn ang="0">
                <a:pos x="202" y="752"/>
              </a:cxn>
            </a:cxnLst>
            <a:rect l="0" t="0" r="r" b="b"/>
            <a:pathLst>
              <a:path w="656" h="753">
                <a:moveTo>
                  <a:pt x="202" y="752"/>
                </a:moveTo>
                <a:lnTo>
                  <a:pt x="655" y="744"/>
                </a:lnTo>
                <a:lnTo>
                  <a:pt x="514" y="671"/>
                </a:lnTo>
                <a:lnTo>
                  <a:pt x="541" y="623"/>
                </a:lnTo>
                <a:lnTo>
                  <a:pt x="564" y="573"/>
                </a:lnTo>
                <a:lnTo>
                  <a:pt x="584" y="523"/>
                </a:lnTo>
                <a:lnTo>
                  <a:pt x="596" y="470"/>
                </a:lnTo>
                <a:lnTo>
                  <a:pt x="608" y="417"/>
                </a:lnTo>
                <a:lnTo>
                  <a:pt x="614" y="364"/>
                </a:lnTo>
                <a:lnTo>
                  <a:pt x="616" y="311"/>
                </a:lnTo>
                <a:lnTo>
                  <a:pt x="614" y="257"/>
                </a:lnTo>
                <a:lnTo>
                  <a:pt x="607" y="204"/>
                </a:lnTo>
                <a:lnTo>
                  <a:pt x="596" y="151"/>
                </a:lnTo>
                <a:lnTo>
                  <a:pt x="582" y="99"/>
                </a:lnTo>
                <a:lnTo>
                  <a:pt x="562" y="49"/>
                </a:lnTo>
                <a:lnTo>
                  <a:pt x="539" y="0"/>
                </a:lnTo>
                <a:lnTo>
                  <a:pt x="419" y="193"/>
                </a:lnTo>
                <a:lnTo>
                  <a:pt x="160" y="189"/>
                </a:lnTo>
                <a:lnTo>
                  <a:pt x="171" y="224"/>
                </a:lnTo>
                <a:lnTo>
                  <a:pt x="178" y="261"/>
                </a:lnTo>
                <a:lnTo>
                  <a:pt x="181" y="298"/>
                </a:lnTo>
                <a:lnTo>
                  <a:pt x="180" y="335"/>
                </a:lnTo>
                <a:lnTo>
                  <a:pt x="176" y="372"/>
                </a:lnTo>
                <a:lnTo>
                  <a:pt x="167" y="408"/>
                </a:lnTo>
                <a:lnTo>
                  <a:pt x="156" y="444"/>
                </a:lnTo>
                <a:lnTo>
                  <a:pt x="139" y="477"/>
                </a:lnTo>
                <a:lnTo>
                  <a:pt x="0" y="409"/>
                </a:lnTo>
                <a:lnTo>
                  <a:pt x="202" y="752"/>
                </a:lnTo>
              </a:path>
            </a:pathLst>
          </a:custGeom>
          <a:solidFill>
            <a:srgbClr val="2D4E65"/>
          </a:solidFill>
          <a:ln w="6350" cap="rnd" cmpd="sng">
            <a:noFill/>
            <a:prstDash val="solid"/>
            <a:round/>
            <a:headEnd/>
            <a:tailEnd/>
          </a:ln>
          <a:effectLst/>
        </p:spPr>
        <p:txBody>
          <a:bodyPr/>
          <a:lstStyle/>
          <a:p>
            <a:endParaRPr lang="en-US" dirty="0"/>
          </a:p>
        </p:txBody>
      </p:sp>
      <p:sp>
        <p:nvSpPr>
          <p:cNvPr id="31" name="Freeform 7"/>
          <p:cNvSpPr>
            <a:spLocks/>
          </p:cNvSpPr>
          <p:nvPr/>
        </p:nvSpPr>
        <p:spPr bwMode="auto">
          <a:xfrm>
            <a:off x="4916487" y="4808537"/>
            <a:ext cx="1939925" cy="1720850"/>
          </a:xfrm>
          <a:custGeom>
            <a:avLst/>
            <a:gdLst/>
            <a:ahLst/>
            <a:cxnLst>
              <a:cxn ang="0">
                <a:pos x="0" y="344"/>
              </a:cxn>
              <a:cxn ang="0">
                <a:pos x="215" y="689"/>
              </a:cxn>
              <a:cxn ang="0">
                <a:pos x="215" y="531"/>
              </a:cxn>
              <a:cxn ang="0">
                <a:pos x="272" y="526"/>
              </a:cxn>
              <a:cxn ang="0">
                <a:pos x="330" y="517"/>
              </a:cxn>
              <a:cxn ang="0">
                <a:pos x="387" y="506"/>
              </a:cxn>
              <a:cxn ang="0">
                <a:pos x="442" y="491"/>
              </a:cxn>
              <a:cxn ang="0">
                <a:pos x="496" y="472"/>
              </a:cxn>
              <a:cxn ang="0">
                <a:pos x="549" y="451"/>
              </a:cxn>
              <a:cxn ang="0">
                <a:pos x="599" y="426"/>
              </a:cxn>
              <a:cxn ang="0">
                <a:pos x="650" y="399"/>
              </a:cxn>
              <a:cxn ang="0">
                <a:pos x="695" y="367"/>
              </a:cxn>
              <a:cxn ang="0">
                <a:pos x="741" y="334"/>
              </a:cxn>
              <a:cxn ang="0">
                <a:pos x="783" y="297"/>
              </a:cxn>
              <a:cxn ang="0">
                <a:pos x="823" y="257"/>
              </a:cxn>
              <a:cxn ang="0">
                <a:pos x="859" y="217"/>
              </a:cxn>
              <a:cxn ang="0">
                <a:pos x="598" y="229"/>
              </a:cxn>
              <a:cxn ang="0">
                <a:pos x="480" y="23"/>
              </a:cxn>
              <a:cxn ang="0">
                <a:pos x="456" y="44"/>
              </a:cxn>
              <a:cxn ang="0">
                <a:pos x="429" y="64"/>
              </a:cxn>
              <a:cxn ang="0">
                <a:pos x="397" y="83"/>
              </a:cxn>
              <a:cxn ang="0">
                <a:pos x="364" y="102"/>
              </a:cxn>
              <a:cxn ang="0">
                <a:pos x="328" y="116"/>
              </a:cxn>
              <a:cxn ang="0">
                <a:pos x="292" y="128"/>
              </a:cxn>
              <a:cxn ang="0">
                <a:pos x="255" y="137"/>
              </a:cxn>
              <a:cxn ang="0">
                <a:pos x="215" y="143"/>
              </a:cxn>
              <a:cxn ang="0">
                <a:pos x="215" y="0"/>
              </a:cxn>
              <a:cxn ang="0">
                <a:pos x="0" y="344"/>
              </a:cxn>
            </a:cxnLst>
            <a:rect l="0" t="0" r="r" b="b"/>
            <a:pathLst>
              <a:path w="860" h="690">
                <a:moveTo>
                  <a:pt x="0" y="344"/>
                </a:moveTo>
                <a:lnTo>
                  <a:pt x="215" y="689"/>
                </a:lnTo>
                <a:lnTo>
                  <a:pt x="215" y="531"/>
                </a:lnTo>
                <a:lnTo>
                  <a:pt x="272" y="526"/>
                </a:lnTo>
                <a:lnTo>
                  <a:pt x="330" y="517"/>
                </a:lnTo>
                <a:lnTo>
                  <a:pt x="387" y="506"/>
                </a:lnTo>
                <a:lnTo>
                  <a:pt x="442" y="491"/>
                </a:lnTo>
                <a:lnTo>
                  <a:pt x="496" y="472"/>
                </a:lnTo>
                <a:lnTo>
                  <a:pt x="549" y="451"/>
                </a:lnTo>
                <a:lnTo>
                  <a:pt x="599" y="426"/>
                </a:lnTo>
                <a:lnTo>
                  <a:pt x="650" y="399"/>
                </a:lnTo>
                <a:lnTo>
                  <a:pt x="695" y="367"/>
                </a:lnTo>
                <a:lnTo>
                  <a:pt x="741" y="334"/>
                </a:lnTo>
                <a:lnTo>
                  <a:pt x="783" y="297"/>
                </a:lnTo>
                <a:lnTo>
                  <a:pt x="823" y="257"/>
                </a:lnTo>
                <a:lnTo>
                  <a:pt x="859" y="217"/>
                </a:lnTo>
                <a:lnTo>
                  <a:pt x="598" y="229"/>
                </a:lnTo>
                <a:lnTo>
                  <a:pt x="480" y="23"/>
                </a:lnTo>
                <a:lnTo>
                  <a:pt x="456" y="44"/>
                </a:lnTo>
                <a:lnTo>
                  <a:pt x="429" y="64"/>
                </a:lnTo>
                <a:lnTo>
                  <a:pt x="397" y="83"/>
                </a:lnTo>
                <a:lnTo>
                  <a:pt x="364" y="102"/>
                </a:lnTo>
                <a:lnTo>
                  <a:pt x="328" y="116"/>
                </a:lnTo>
                <a:lnTo>
                  <a:pt x="292" y="128"/>
                </a:lnTo>
                <a:lnTo>
                  <a:pt x="255" y="137"/>
                </a:lnTo>
                <a:lnTo>
                  <a:pt x="215" y="143"/>
                </a:lnTo>
                <a:lnTo>
                  <a:pt x="215" y="0"/>
                </a:lnTo>
                <a:lnTo>
                  <a:pt x="0" y="344"/>
                </a:lnTo>
              </a:path>
            </a:pathLst>
          </a:custGeom>
          <a:solidFill>
            <a:srgbClr val="2D4E65"/>
          </a:solidFill>
          <a:ln w="6350" cap="rnd" cmpd="sng">
            <a:noFill/>
            <a:prstDash val="solid"/>
            <a:round/>
            <a:headEnd/>
            <a:tailEnd/>
          </a:ln>
          <a:effectLst/>
        </p:spPr>
        <p:txBody>
          <a:bodyPr/>
          <a:lstStyle/>
          <a:p>
            <a:endParaRPr lang="en-US" dirty="0"/>
          </a:p>
        </p:txBody>
      </p:sp>
      <p:sp>
        <p:nvSpPr>
          <p:cNvPr id="34" name="Text Box 10"/>
          <p:cNvSpPr txBox="1">
            <a:spLocks noChangeArrowheads="1"/>
          </p:cNvSpPr>
          <p:nvPr/>
        </p:nvSpPr>
        <p:spPr bwMode="auto">
          <a:xfrm>
            <a:off x="5006150" y="5437583"/>
            <a:ext cx="1600398" cy="261094"/>
          </a:xfrm>
          <a:prstGeom prst="rect">
            <a:avLst/>
          </a:prstGeom>
          <a:noFill/>
          <a:ln w="6350">
            <a:noFill/>
            <a:miter lim="800000"/>
            <a:headEnd/>
            <a:tailEnd/>
          </a:ln>
          <a:effectLst/>
        </p:spPr>
        <p:txBody>
          <a:bodyPr lIns="45720" rIns="45720" anchor="ctr" anchorCtr="1"/>
          <a:lstStyle/>
          <a:p>
            <a:pPr algn="ctr" eaLnBrk="0" hangingPunct="0"/>
            <a:r>
              <a:rPr lang="en-US" sz="1400" dirty="0">
                <a:solidFill>
                  <a:schemeClr val="bg1"/>
                </a:solidFill>
              </a:rPr>
              <a:t>Link EPS Account to Products/Services</a:t>
            </a:r>
          </a:p>
        </p:txBody>
      </p:sp>
      <p:sp>
        <p:nvSpPr>
          <p:cNvPr id="36" name="Text Box 12"/>
          <p:cNvSpPr txBox="1">
            <a:spLocks noChangeArrowheads="1"/>
          </p:cNvSpPr>
          <p:nvPr/>
        </p:nvSpPr>
        <p:spPr bwMode="auto">
          <a:xfrm>
            <a:off x="6248400" y="4293470"/>
            <a:ext cx="936626" cy="398463"/>
          </a:xfrm>
          <a:prstGeom prst="rect">
            <a:avLst/>
          </a:prstGeom>
          <a:noFill/>
          <a:ln w="6350">
            <a:noFill/>
            <a:miter lim="800000"/>
            <a:headEnd/>
            <a:tailEnd/>
          </a:ln>
          <a:effectLst/>
        </p:spPr>
        <p:txBody>
          <a:bodyPr lIns="45720" rIns="45720" anchor="ctr" anchorCtr="1"/>
          <a:lstStyle/>
          <a:p>
            <a:pPr algn="ctr" eaLnBrk="0" hangingPunct="0"/>
            <a:r>
              <a:rPr lang="en-US" sz="1400" dirty="0">
                <a:solidFill>
                  <a:schemeClr val="bg1"/>
                </a:solidFill>
              </a:rPr>
              <a:t>Create Enterprise Payment Account</a:t>
            </a:r>
          </a:p>
        </p:txBody>
      </p:sp>
      <p:sp>
        <p:nvSpPr>
          <p:cNvPr id="37" name="Text Box 13"/>
          <p:cNvSpPr txBox="1">
            <a:spLocks noChangeArrowheads="1"/>
          </p:cNvSpPr>
          <p:nvPr/>
        </p:nvSpPr>
        <p:spPr bwMode="auto">
          <a:xfrm>
            <a:off x="3566895" y="3807732"/>
            <a:ext cx="685799" cy="317500"/>
          </a:xfrm>
          <a:prstGeom prst="rect">
            <a:avLst/>
          </a:prstGeom>
          <a:noFill/>
          <a:ln w="6350">
            <a:noFill/>
            <a:miter lim="800000"/>
            <a:headEnd/>
            <a:tailEnd/>
          </a:ln>
          <a:effectLst/>
        </p:spPr>
        <p:txBody>
          <a:bodyPr lIns="45720" rIns="45720" anchor="ctr" anchorCtr="1"/>
          <a:lstStyle/>
          <a:p>
            <a:pPr algn="ctr" eaLnBrk="0" hangingPunct="0"/>
            <a:r>
              <a:rPr lang="en-US" sz="1400" dirty="0">
                <a:solidFill>
                  <a:schemeClr val="bg1"/>
                </a:solidFill>
              </a:rPr>
              <a:t>View Reports</a:t>
            </a:r>
          </a:p>
        </p:txBody>
      </p:sp>
      <p:sp>
        <p:nvSpPr>
          <p:cNvPr id="38" name="Text Box 14"/>
          <p:cNvSpPr txBox="1">
            <a:spLocks noChangeArrowheads="1"/>
          </p:cNvSpPr>
          <p:nvPr/>
        </p:nvSpPr>
        <p:spPr bwMode="auto">
          <a:xfrm>
            <a:off x="5791200" y="3048000"/>
            <a:ext cx="931662" cy="360362"/>
          </a:xfrm>
          <a:prstGeom prst="rect">
            <a:avLst/>
          </a:prstGeom>
          <a:noFill/>
          <a:ln w="6350">
            <a:noFill/>
            <a:miter lim="800000"/>
            <a:headEnd/>
            <a:tailEnd/>
          </a:ln>
          <a:effectLst/>
        </p:spPr>
        <p:txBody>
          <a:bodyPr lIns="45720" rIns="45720" anchor="ctr" anchorCtr="1"/>
          <a:lstStyle/>
          <a:p>
            <a:pPr algn="ctr" eaLnBrk="0" hangingPunct="0"/>
            <a:r>
              <a:rPr lang="en-US" sz="1400" dirty="0">
                <a:solidFill>
                  <a:schemeClr val="bg1"/>
                </a:solidFill>
              </a:rPr>
              <a:t>Enroll in Enterprise Payment System (EPS)</a:t>
            </a:r>
          </a:p>
        </p:txBody>
      </p:sp>
      <p:sp>
        <p:nvSpPr>
          <p:cNvPr id="39" name="Text Box 15"/>
          <p:cNvSpPr txBox="1">
            <a:spLocks noChangeArrowheads="1"/>
          </p:cNvSpPr>
          <p:nvPr/>
        </p:nvSpPr>
        <p:spPr bwMode="auto">
          <a:xfrm>
            <a:off x="3934817" y="5100624"/>
            <a:ext cx="789583" cy="482600"/>
          </a:xfrm>
          <a:prstGeom prst="rect">
            <a:avLst/>
          </a:prstGeom>
          <a:noFill/>
          <a:ln w="6350">
            <a:noFill/>
            <a:miter lim="800000"/>
            <a:headEnd/>
            <a:tailEnd/>
          </a:ln>
          <a:effectLst/>
        </p:spPr>
        <p:txBody>
          <a:bodyPr lIns="45720" rIns="45720" anchor="ctr" anchorCtr="1"/>
          <a:lstStyle/>
          <a:p>
            <a:pPr algn="ctr" eaLnBrk="0" hangingPunct="0"/>
            <a:r>
              <a:rPr lang="en-US" sz="1400" dirty="0">
                <a:solidFill>
                  <a:schemeClr val="bg1"/>
                </a:solidFill>
              </a:rPr>
              <a:t>Manage Payment Account</a:t>
            </a:r>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636" y="4186783"/>
            <a:ext cx="579564" cy="579564"/>
          </a:xfrm>
          <a:prstGeom prst="rect">
            <a:avLst/>
          </a:prstGeom>
        </p:spPr>
      </p:pic>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057400"/>
            <a:ext cx="617143" cy="617143"/>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935" y="5802902"/>
            <a:ext cx="617143" cy="617143"/>
          </a:xfrm>
          <a:prstGeom prst="rect">
            <a:avLst/>
          </a:prstGeom>
        </p:spPr>
      </p:pic>
      <p:sp>
        <p:nvSpPr>
          <p:cNvPr id="48" name="Rectangle 47"/>
          <p:cNvSpPr/>
          <p:nvPr/>
        </p:nvSpPr>
        <p:spPr>
          <a:xfrm>
            <a:off x="7086600" y="4250717"/>
            <a:ext cx="319455" cy="461665"/>
          </a:xfrm>
          <a:prstGeom prst="rect">
            <a:avLst/>
          </a:prstGeom>
          <a:noFill/>
          <a:scene3d>
            <a:camera prst="isometricLeftDown"/>
            <a:lightRig rig="threePt" dir="t"/>
          </a:scene3d>
        </p:spPr>
        <p:txBody>
          <a:bodyPr wrap="squar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rPr>
              <a:t>$</a:t>
            </a:r>
          </a:p>
        </p:txBody>
      </p:sp>
      <p:sp>
        <p:nvSpPr>
          <p:cNvPr id="52" name="TextBox 51"/>
          <p:cNvSpPr txBox="1"/>
          <p:nvPr/>
        </p:nvSpPr>
        <p:spPr>
          <a:xfrm>
            <a:off x="152400" y="1185446"/>
            <a:ext cx="87630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panose="020F0502020204030204" pitchFamily="34" charset="0"/>
              </a:rPr>
              <a:t>A new customer will go through the following process to setup an Enterprise Payment Account and utilize the manage and reporting features </a:t>
            </a:r>
          </a:p>
        </p:txBody>
      </p:sp>
      <p:sp>
        <p:nvSpPr>
          <p:cNvPr id="24" name="Rounded Rectangle 23"/>
          <p:cNvSpPr/>
          <p:nvPr/>
        </p:nvSpPr>
        <p:spPr bwMode="auto">
          <a:xfrm>
            <a:off x="2698721" y="3429000"/>
            <a:ext cx="2019300" cy="3108960"/>
          </a:xfrm>
          <a:prstGeom prst="roundRect">
            <a:avLst/>
          </a:prstGeom>
          <a:solidFill>
            <a:srgbClr val="2D4E65"/>
          </a:solidFill>
          <a:ln w="9525">
            <a:noFill/>
            <a:miter lim="800000"/>
            <a:headEnd/>
            <a:tailEnd/>
          </a:ln>
        </p:spPr>
        <p:txBody>
          <a:bodyPr wrap="square" rtlCol="0" anchor="ctr">
            <a:spAutoFit/>
          </a:bodyPr>
          <a:lstStyle/>
          <a:p>
            <a:pPr algn="r">
              <a:spcBef>
                <a:spcPct val="50000"/>
              </a:spcBef>
            </a:pPr>
            <a:endParaRPr lang="en-US" sz="2400" b="1" dirty="0">
              <a:solidFill>
                <a:schemeClr val="bg1"/>
              </a:solidFill>
            </a:endParaRPr>
          </a:p>
        </p:txBody>
      </p:sp>
      <p:sp>
        <p:nvSpPr>
          <p:cNvPr id="25" name="TextBox 24"/>
          <p:cNvSpPr txBox="1"/>
          <p:nvPr/>
        </p:nvSpPr>
        <p:spPr>
          <a:xfrm>
            <a:off x="2667000" y="3452336"/>
            <a:ext cx="2053563" cy="738664"/>
          </a:xfrm>
          <a:prstGeom prst="rect">
            <a:avLst/>
          </a:prstGeom>
          <a:noFill/>
        </p:spPr>
        <p:txBody>
          <a:bodyPr wrap="square" rtlCol="0">
            <a:spAutoFit/>
          </a:bodyPr>
          <a:lstStyle/>
          <a:p>
            <a:pPr algn="ctr"/>
            <a:r>
              <a:rPr lang="en-US" sz="1400" dirty="0">
                <a:solidFill>
                  <a:schemeClr val="bg1"/>
                </a:solidFill>
              </a:rPr>
              <a:t>Manage Account from Enterprise Payment Dashboard</a:t>
            </a:r>
          </a:p>
        </p:txBody>
      </p:sp>
      <p:sp>
        <p:nvSpPr>
          <p:cNvPr id="26" name="Rounded Rectangle 25"/>
          <p:cNvSpPr/>
          <p:nvPr/>
        </p:nvSpPr>
        <p:spPr bwMode="auto">
          <a:xfrm>
            <a:off x="2779467" y="4201791"/>
            <a:ext cx="885556" cy="64008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27" name="Rounded Rectangle 26"/>
          <p:cNvSpPr/>
          <p:nvPr/>
        </p:nvSpPr>
        <p:spPr bwMode="auto">
          <a:xfrm>
            <a:off x="2779467" y="4925581"/>
            <a:ext cx="885556" cy="649224"/>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42" name="Rounded Rectangle 41"/>
          <p:cNvSpPr/>
          <p:nvPr/>
        </p:nvSpPr>
        <p:spPr bwMode="auto">
          <a:xfrm>
            <a:off x="3752838" y="4199665"/>
            <a:ext cx="885556" cy="64008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44" name="Rounded Rectangle 43"/>
          <p:cNvSpPr/>
          <p:nvPr/>
        </p:nvSpPr>
        <p:spPr bwMode="auto">
          <a:xfrm>
            <a:off x="3753699" y="4930024"/>
            <a:ext cx="885556" cy="649224"/>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46" name="TextBox 45"/>
          <p:cNvSpPr txBox="1"/>
          <p:nvPr/>
        </p:nvSpPr>
        <p:spPr>
          <a:xfrm>
            <a:off x="2780950" y="4186007"/>
            <a:ext cx="872616" cy="646331"/>
          </a:xfrm>
          <a:prstGeom prst="rect">
            <a:avLst/>
          </a:prstGeom>
          <a:noFill/>
        </p:spPr>
        <p:txBody>
          <a:bodyPr wrap="square" rtlCol="0">
            <a:spAutoFit/>
          </a:bodyPr>
          <a:lstStyle/>
          <a:p>
            <a:pPr algn="ctr"/>
            <a:r>
              <a:rPr lang="en-US" sz="1200" dirty="0"/>
              <a:t>Create Payment Account</a:t>
            </a:r>
          </a:p>
        </p:txBody>
      </p:sp>
      <p:sp>
        <p:nvSpPr>
          <p:cNvPr id="49" name="TextBox 48"/>
          <p:cNvSpPr txBox="1"/>
          <p:nvPr/>
        </p:nvSpPr>
        <p:spPr>
          <a:xfrm>
            <a:off x="3750196" y="4202879"/>
            <a:ext cx="872616" cy="646331"/>
          </a:xfrm>
          <a:prstGeom prst="rect">
            <a:avLst/>
          </a:prstGeom>
          <a:noFill/>
        </p:spPr>
        <p:txBody>
          <a:bodyPr wrap="square" rtlCol="0">
            <a:spAutoFit/>
          </a:bodyPr>
          <a:lstStyle/>
          <a:p>
            <a:pPr algn="ctr"/>
            <a:r>
              <a:rPr lang="en-US" sz="1200" dirty="0"/>
              <a:t>Manage Products &amp; Services</a:t>
            </a:r>
          </a:p>
        </p:txBody>
      </p:sp>
      <p:sp>
        <p:nvSpPr>
          <p:cNvPr id="50" name="TextBox 49"/>
          <p:cNvSpPr txBox="1"/>
          <p:nvPr/>
        </p:nvSpPr>
        <p:spPr>
          <a:xfrm>
            <a:off x="2698721" y="4997608"/>
            <a:ext cx="1044335" cy="461665"/>
          </a:xfrm>
          <a:prstGeom prst="rect">
            <a:avLst/>
          </a:prstGeom>
          <a:noFill/>
        </p:spPr>
        <p:txBody>
          <a:bodyPr wrap="square" rtlCol="0">
            <a:spAutoFit/>
          </a:bodyPr>
          <a:lstStyle/>
          <a:p>
            <a:pPr algn="ctr"/>
            <a:r>
              <a:rPr lang="en-US" sz="1200" dirty="0"/>
              <a:t>Manage Notifications</a:t>
            </a:r>
          </a:p>
        </p:txBody>
      </p:sp>
      <p:sp>
        <p:nvSpPr>
          <p:cNvPr id="53" name="TextBox 52"/>
          <p:cNvSpPr txBox="1"/>
          <p:nvPr/>
        </p:nvSpPr>
        <p:spPr>
          <a:xfrm>
            <a:off x="3740110" y="4921989"/>
            <a:ext cx="917815" cy="646331"/>
          </a:xfrm>
          <a:prstGeom prst="rect">
            <a:avLst/>
          </a:prstGeom>
          <a:noFill/>
        </p:spPr>
        <p:txBody>
          <a:bodyPr wrap="square" rtlCol="0">
            <a:spAutoFit/>
          </a:bodyPr>
          <a:lstStyle/>
          <a:p>
            <a:pPr algn="ctr"/>
            <a:r>
              <a:rPr lang="en-US" sz="1200" dirty="0"/>
              <a:t>Manage Payment Method</a:t>
            </a:r>
          </a:p>
        </p:txBody>
      </p:sp>
      <p:sp>
        <p:nvSpPr>
          <p:cNvPr id="54" name="Rounded Rectangle 53"/>
          <p:cNvSpPr/>
          <p:nvPr/>
        </p:nvSpPr>
        <p:spPr bwMode="auto">
          <a:xfrm>
            <a:off x="2779467" y="5658049"/>
            <a:ext cx="1875798" cy="27432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55" name="TextBox 54"/>
          <p:cNvSpPr txBox="1"/>
          <p:nvPr/>
        </p:nvSpPr>
        <p:spPr>
          <a:xfrm>
            <a:off x="2750623" y="5659948"/>
            <a:ext cx="1909996" cy="276999"/>
          </a:xfrm>
          <a:prstGeom prst="rect">
            <a:avLst/>
          </a:prstGeom>
          <a:noFill/>
        </p:spPr>
        <p:txBody>
          <a:bodyPr wrap="square" rtlCol="0">
            <a:spAutoFit/>
          </a:bodyPr>
          <a:lstStyle/>
          <a:p>
            <a:pPr algn="ctr"/>
            <a:r>
              <a:rPr lang="en-US" sz="1200" dirty="0"/>
              <a:t>Reports &amp; Dashboards</a:t>
            </a:r>
          </a:p>
        </p:txBody>
      </p:sp>
      <p:sp>
        <p:nvSpPr>
          <p:cNvPr id="56" name="Rounded Rectangle 55"/>
          <p:cNvSpPr/>
          <p:nvPr/>
        </p:nvSpPr>
        <p:spPr bwMode="auto">
          <a:xfrm>
            <a:off x="2779467" y="6045287"/>
            <a:ext cx="1875798" cy="279648"/>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57" name="TextBox 56"/>
          <p:cNvSpPr txBox="1"/>
          <p:nvPr/>
        </p:nvSpPr>
        <p:spPr>
          <a:xfrm>
            <a:off x="2750623" y="6047936"/>
            <a:ext cx="1887771" cy="276999"/>
          </a:xfrm>
          <a:prstGeom prst="rect">
            <a:avLst/>
          </a:prstGeom>
          <a:noFill/>
        </p:spPr>
        <p:txBody>
          <a:bodyPr wrap="square" rtlCol="0">
            <a:spAutoFit/>
          </a:bodyPr>
          <a:lstStyle/>
          <a:p>
            <a:pPr algn="ctr"/>
            <a:r>
              <a:rPr lang="en-US" sz="1200" dirty="0"/>
              <a:t>Admin Console</a:t>
            </a:r>
          </a:p>
        </p:txBody>
      </p:sp>
      <p:sp>
        <p:nvSpPr>
          <p:cNvPr id="3" name="Right Arrow 2"/>
          <p:cNvSpPr/>
          <p:nvPr/>
        </p:nvSpPr>
        <p:spPr bwMode="auto">
          <a:xfrm>
            <a:off x="2220534" y="1980639"/>
            <a:ext cx="3394075" cy="1554480"/>
          </a:xfrm>
          <a:prstGeom prst="rightArrow">
            <a:avLst>
              <a:gd name="adj1" fmla="val 50000"/>
              <a:gd name="adj2" fmla="val 40196"/>
            </a:avLst>
          </a:prstGeom>
          <a:solidFill>
            <a:srgbClr val="2D4E65"/>
          </a:solidFill>
          <a:ln>
            <a:noFill/>
          </a:ln>
        </p:spPr>
        <p:txBody>
          <a:bodyPr wrap="none" rtlCol="0" anchor="ctr">
            <a:spAutoFit/>
          </a:bodyPr>
          <a:lstStyle/>
          <a:p>
            <a:pPr algn="r">
              <a:spcBef>
                <a:spcPct val="50000"/>
              </a:spcBef>
            </a:pPr>
            <a:endParaRPr lang="en-US" sz="2400" b="1" dirty="0">
              <a:solidFill>
                <a:schemeClr val="bg1"/>
              </a:solidFill>
            </a:endParaRPr>
          </a:p>
        </p:txBody>
      </p:sp>
      <p:sp>
        <p:nvSpPr>
          <p:cNvPr id="35" name="Text Box 11"/>
          <p:cNvSpPr txBox="1">
            <a:spLocks noChangeArrowheads="1"/>
          </p:cNvSpPr>
          <p:nvPr/>
        </p:nvSpPr>
        <p:spPr bwMode="auto">
          <a:xfrm>
            <a:off x="2279055" y="2490787"/>
            <a:ext cx="2750145" cy="576808"/>
          </a:xfrm>
          <a:prstGeom prst="rect">
            <a:avLst/>
          </a:prstGeom>
          <a:noFill/>
          <a:ln w="6350">
            <a:noFill/>
            <a:miter lim="800000"/>
            <a:headEnd/>
            <a:tailEnd/>
          </a:ln>
          <a:effectLst/>
        </p:spPr>
        <p:txBody>
          <a:bodyPr lIns="45720" rIns="45720" anchor="ctr" anchorCtr="1"/>
          <a:lstStyle/>
          <a:p>
            <a:pPr algn="ctr" eaLnBrk="0" hangingPunct="0"/>
            <a:r>
              <a:rPr lang="en-US" sz="1400" dirty="0">
                <a:solidFill>
                  <a:schemeClr val="bg1"/>
                </a:solidFill>
              </a:rPr>
              <a:t>Create a BCG account or </a:t>
            </a:r>
          </a:p>
          <a:p>
            <a:pPr algn="ctr" eaLnBrk="0" hangingPunct="0"/>
            <a:r>
              <a:rPr lang="en-US" sz="1400" dirty="0">
                <a:solidFill>
                  <a:schemeClr val="bg1"/>
                </a:solidFill>
              </a:rPr>
              <a:t>login to BCG</a:t>
            </a:r>
          </a:p>
        </p:txBody>
      </p:sp>
      <p:pic>
        <p:nvPicPr>
          <p:cNvPr id="41" name="Picture 1" descr="image0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0129" y="3405187"/>
            <a:ext cx="718789" cy="70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 descr="C:\Users\jose.a.arriaga\Pictures\Microsoft Clip Organizer\0043394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188" y="1915931"/>
            <a:ext cx="1085196" cy="105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639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19400" y="228600"/>
            <a:ext cx="6154738" cy="519113"/>
          </a:xfrm>
        </p:spPr>
        <p:txBody>
          <a:bodyPr/>
          <a:lstStyle/>
          <a:p>
            <a:pPr algn="r"/>
            <a:r>
              <a:rPr lang="en-US" dirty="0">
                <a:latin typeface="Calibri" panose="020F0502020204030204" pitchFamily="34" charset="0"/>
              </a:rPr>
              <a:t>Solution Overview</a:t>
            </a:r>
          </a:p>
        </p:txBody>
      </p:sp>
      <p:sp>
        <p:nvSpPr>
          <p:cNvPr id="6" name="TextBox 5"/>
          <p:cNvSpPr txBox="1"/>
          <p:nvPr/>
        </p:nvSpPr>
        <p:spPr>
          <a:xfrm>
            <a:off x="76200" y="1219200"/>
            <a:ext cx="8991600"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alibri" panose="020F0502020204030204" pitchFamily="34" charset="0"/>
              </a:rPr>
              <a:t>After a customer sets up an Enterprise Payment Account, they can initiate transactions within the Source System, which are processed through Enterprise Payment, Phoenix Payment, and Wells Fargo and eventually reconciled in Oracle AR</a:t>
            </a:r>
          </a:p>
        </p:txBody>
      </p:sp>
      <p:sp>
        <p:nvSpPr>
          <p:cNvPr id="76" name="Rounded Rectangle 75"/>
          <p:cNvSpPr/>
          <p:nvPr/>
        </p:nvSpPr>
        <p:spPr bwMode="auto">
          <a:xfrm>
            <a:off x="5541411" y="3124200"/>
            <a:ext cx="1280160" cy="1371600"/>
          </a:xfrm>
          <a:prstGeom prst="roundRect">
            <a:avLst/>
          </a:prstGeom>
          <a:solidFill>
            <a:srgbClr val="2D4E65"/>
          </a:solidFill>
          <a:ln>
            <a:noFill/>
          </a:ln>
        </p:spPr>
        <p:txBody>
          <a:bodyPr wrap="none" rtlCol="0" anchor="ctr">
            <a:spAutoFit/>
          </a:bodyPr>
          <a:lstStyle/>
          <a:p>
            <a:pPr algn="r">
              <a:spcBef>
                <a:spcPct val="50000"/>
              </a:spcBef>
            </a:pPr>
            <a:endParaRPr lang="en-US" sz="2400" b="1" dirty="0">
              <a:solidFill>
                <a:schemeClr val="bg1"/>
              </a:solidFill>
            </a:endParaRPr>
          </a:p>
        </p:txBody>
      </p:sp>
      <p:sp>
        <p:nvSpPr>
          <p:cNvPr id="77" name="Rounded Rectangle 76"/>
          <p:cNvSpPr/>
          <p:nvPr/>
        </p:nvSpPr>
        <p:spPr bwMode="auto">
          <a:xfrm>
            <a:off x="7614051" y="3131294"/>
            <a:ext cx="1280160" cy="1371600"/>
          </a:xfrm>
          <a:prstGeom prst="roundRect">
            <a:avLst/>
          </a:prstGeom>
          <a:solidFill>
            <a:srgbClr val="2D4E65"/>
          </a:solidFill>
          <a:ln>
            <a:noFill/>
          </a:ln>
        </p:spPr>
        <p:txBody>
          <a:bodyPr wrap="none" rtlCol="0" anchor="ctr">
            <a:spAutoFit/>
          </a:bodyPr>
          <a:lstStyle/>
          <a:p>
            <a:pPr algn="r">
              <a:spcBef>
                <a:spcPct val="50000"/>
              </a:spcBef>
            </a:pPr>
            <a:endParaRPr lang="en-US" sz="2400" b="1" dirty="0">
              <a:solidFill>
                <a:schemeClr val="bg1"/>
              </a:solidFill>
            </a:endParaRPr>
          </a:p>
        </p:txBody>
      </p:sp>
      <p:sp>
        <p:nvSpPr>
          <p:cNvPr id="81" name="TextBox 80"/>
          <p:cNvSpPr txBox="1"/>
          <p:nvPr/>
        </p:nvSpPr>
        <p:spPr>
          <a:xfrm>
            <a:off x="5561374" y="3505200"/>
            <a:ext cx="1199237" cy="584775"/>
          </a:xfrm>
          <a:prstGeom prst="rect">
            <a:avLst/>
          </a:prstGeom>
          <a:noFill/>
        </p:spPr>
        <p:txBody>
          <a:bodyPr wrap="square" rtlCol="0">
            <a:spAutoFit/>
          </a:bodyPr>
          <a:lstStyle/>
          <a:p>
            <a:pPr algn="ctr"/>
            <a:r>
              <a:rPr lang="en-US" sz="1600" dirty="0">
                <a:solidFill>
                  <a:schemeClr val="bg1"/>
                </a:solidFill>
              </a:rPr>
              <a:t>Phoenix Payment</a:t>
            </a:r>
            <a:endParaRPr lang="en-US" sz="1200" dirty="0">
              <a:solidFill>
                <a:schemeClr val="bg1"/>
              </a:solidFill>
            </a:endParaRPr>
          </a:p>
        </p:txBody>
      </p:sp>
      <p:sp>
        <p:nvSpPr>
          <p:cNvPr id="82" name="TextBox 81"/>
          <p:cNvSpPr txBox="1"/>
          <p:nvPr/>
        </p:nvSpPr>
        <p:spPr>
          <a:xfrm>
            <a:off x="7654860" y="3547646"/>
            <a:ext cx="1239351" cy="584775"/>
          </a:xfrm>
          <a:prstGeom prst="rect">
            <a:avLst/>
          </a:prstGeom>
          <a:noFill/>
        </p:spPr>
        <p:txBody>
          <a:bodyPr wrap="square" rtlCol="0">
            <a:spAutoFit/>
          </a:bodyPr>
          <a:lstStyle/>
          <a:p>
            <a:pPr algn="ctr"/>
            <a:r>
              <a:rPr lang="en-US" sz="1600" dirty="0">
                <a:solidFill>
                  <a:schemeClr val="bg1"/>
                </a:solidFill>
              </a:rPr>
              <a:t>Wells </a:t>
            </a:r>
          </a:p>
          <a:p>
            <a:pPr algn="ctr"/>
            <a:r>
              <a:rPr lang="en-US" sz="1600" dirty="0">
                <a:solidFill>
                  <a:schemeClr val="bg1"/>
                </a:solidFill>
              </a:rPr>
              <a:t>Fargo</a:t>
            </a:r>
            <a:endParaRPr lang="en-US" sz="1200" dirty="0">
              <a:solidFill>
                <a:schemeClr val="bg1"/>
              </a:solidFill>
            </a:endParaRPr>
          </a:p>
        </p:txBody>
      </p:sp>
      <p:sp>
        <p:nvSpPr>
          <p:cNvPr id="85" name="Rounded Rectangle 84"/>
          <p:cNvSpPr/>
          <p:nvPr/>
        </p:nvSpPr>
        <p:spPr bwMode="auto">
          <a:xfrm>
            <a:off x="3331611" y="5334000"/>
            <a:ext cx="1554480" cy="914400"/>
          </a:xfrm>
          <a:prstGeom prst="roundRect">
            <a:avLst/>
          </a:prstGeom>
          <a:solidFill>
            <a:srgbClr val="2D4E65"/>
          </a:solidFill>
          <a:ln>
            <a:noFill/>
          </a:ln>
        </p:spPr>
        <p:txBody>
          <a:bodyPr wrap="none" rtlCol="0" anchor="ctr">
            <a:spAutoFit/>
          </a:bodyPr>
          <a:lstStyle/>
          <a:p>
            <a:pPr algn="r">
              <a:spcBef>
                <a:spcPct val="50000"/>
              </a:spcBef>
            </a:pPr>
            <a:endParaRPr lang="en-US" sz="2400" b="1" dirty="0">
              <a:solidFill>
                <a:schemeClr val="bg1"/>
              </a:solidFill>
            </a:endParaRPr>
          </a:p>
        </p:txBody>
      </p:sp>
      <p:sp>
        <p:nvSpPr>
          <p:cNvPr id="105" name="Rounded Rectangle 104"/>
          <p:cNvSpPr/>
          <p:nvPr/>
        </p:nvSpPr>
        <p:spPr bwMode="auto">
          <a:xfrm>
            <a:off x="832251" y="2438400"/>
            <a:ext cx="1920240" cy="2743200"/>
          </a:xfrm>
          <a:prstGeom prst="roundRect">
            <a:avLst/>
          </a:prstGeom>
          <a:solidFill>
            <a:srgbClr val="2D4E65"/>
          </a:solidFill>
          <a:ln w="9525">
            <a:noFill/>
            <a:miter lim="800000"/>
            <a:headEnd/>
            <a:tailEnd/>
          </a:ln>
        </p:spPr>
        <p:txBody>
          <a:bodyPr wrap="square" rtlCol="0" anchor="ctr">
            <a:spAutoFit/>
          </a:bodyPr>
          <a:lstStyle/>
          <a:p>
            <a:pPr algn="r">
              <a:spcBef>
                <a:spcPct val="50000"/>
              </a:spcBef>
            </a:pPr>
            <a:endParaRPr lang="en-US" sz="2400" b="1" dirty="0">
              <a:solidFill>
                <a:schemeClr val="bg1"/>
              </a:solidFill>
            </a:endParaRPr>
          </a:p>
        </p:txBody>
      </p:sp>
      <p:sp>
        <p:nvSpPr>
          <p:cNvPr id="107" name="Rounded Rectangle 106"/>
          <p:cNvSpPr/>
          <p:nvPr/>
        </p:nvSpPr>
        <p:spPr bwMode="auto">
          <a:xfrm>
            <a:off x="904641" y="3305176"/>
            <a:ext cx="1737360" cy="22860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108" name="TextBox 107"/>
          <p:cNvSpPr txBox="1"/>
          <p:nvPr/>
        </p:nvSpPr>
        <p:spPr>
          <a:xfrm>
            <a:off x="923234" y="3276600"/>
            <a:ext cx="1554480" cy="276999"/>
          </a:xfrm>
          <a:prstGeom prst="rect">
            <a:avLst/>
          </a:prstGeom>
          <a:noFill/>
        </p:spPr>
        <p:txBody>
          <a:bodyPr wrap="square" rtlCol="0">
            <a:spAutoFit/>
          </a:bodyPr>
          <a:lstStyle/>
          <a:p>
            <a:pPr algn="ctr"/>
            <a:r>
              <a:rPr lang="en-US" sz="1200" dirty="0"/>
              <a:t>PostalOne!</a:t>
            </a:r>
          </a:p>
        </p:txBody>
      </p:sp>
      <p:sp>
        <p:nvSpPr>
          <p:cNvPr id="109" name="Rounded Rectangle 108"/>
          <p:cNvSpPr/>
          <p:nvPr/>
        </p:nvSpPr>
        <p:spPr bwMode="auto">
          <a:xfrm>
            <a:off x="898831" y="3582661"/>
            <a:ext cx="1737360" cy="22860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110" name="TextBox 109"/>
          <p:cNvSpPr txBox="1"/>
          <p:nvPr/>
        </p:nvSpPr>
        <p:spPr>
          <a:xfrm>
            <a:off x="917424" y="3569672"/>
            <a:ext cx="1737360" cy="276999"/>
          </a:xfrm>
          <a:prstGeom prst="rect">
            <a:avLst/>
          </a:prstGeom>
          <a:noFill/>
        </p:spPr>
        <p:txBody>
          <a:bodyPr wrap="square" rtlCol="0">
            <a:spAutoFit/>
          </a:bodyPr>
          <a:lstStyle/>
          <a:p>
            <a:pPr algn="ctr"/>
            <a:r>
              <a:rPr lang="en-US" sz="1200" dirty="0"/>
              <a:t>PC Postage</a:t>
            </a:r>
          </a:p>
        </p:txBody>
      </p:sp>
      <p:sp>
        <p:nvSpPr>
          <p:cNvPr id="111" name="Rounded Rectangle 110"/>
          <p:cNvSpPr/>
          <p:nvPr/>
        </p:nvSpPr>
        <p:spPr bwMode="auto">
          <a:xfrm>
            <a:off x="898831" y="3870373"/>
            <a:ext cx="1737360" cy="22860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112" name="TextBox 111"/>
          <p:cNvSpPr txBox="1"/>
          <p:nvPr/>
        </p:nvSpPr>
        <p:spPr>
          <a:xfrm>
            <a:off x="920790" y="3861814"/>
            <a:ext cx="1737360" cy="276999"/>
          </a:xfrm>
          <a:prstGeom prst="rect">
            <a:avLst/>
          </a:prstGeom>
          <a:noFill/>
        </p:spPr>
        <p:txBody>
          <a:bodyPr wrap="square" rtlCol="0">
            <a:spAutoFit/>
          </a:bodyPr>
          <a:lstStyle/>
          <a:p>
            <a:pPr algn="ctr"/>
            <a:r>
              <a:rPr lang="en-US" sz="1200" dirty="0"/>
              <a:t>NCSC</a:t>
            </a:r>
          </a:p>
        </p:txBody>
      </p:sp>
      <p:sp>
        <p:nvSpPr>
          <p:cNvPr id="113" name="Rounded Rectangle 112"/>
          <p:cNvSpPr/>
          <p:nvPr/>
        </p:nvSpPr>
        <p:spPr bwMode="auto">
          <a:xfrm>
            <a:off x="898831" y="4157939"/>
            <a:ext cx="1737360" cy="22860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114" name="TextBox 113"/>
          <p:cNvSpPr txBox="1"/>
          <p:nvPr/>
        </p:nvSpPr>
        <p:spPr>
          <a:xfrm>
            <a:off x="909170" y="4151620"/>
            <a:ext cx="1737360" cy="276999"/>
          </a:xfrm>
          <a:prstGeom prst="rect">
            <a:avLst/>
          </a:prstGeom>
          <a:noFill/>
        </p:spPr>
        <p:txBody>
          <a:bodyPr wrap="square" rtlCol="0">
            <a:spAutoFit/>
          </a:bodyPr>
          <a:lstStyle/>
          <a:p>
            <a:pPr algn="ctr"/>
            <a:r>
              <a:rPr lang="en-US" sz="1200" dirty="0"/>
              <a:t>NCMS</a:t>
            </a:r>
          </a:p>
        </p:txBody>
      </p:sp>
      <p:sp>
        <p:nvSpPr>
          <p:cNvPr id="115" name="Rounded Rectangle 114"/>
          <p:cNvSpPr/>
          <p:nvPr/>
        </p:nvSpPr>
        <p:spPr bwMode="auto">
          <a:xfrm>
            <a:off x="907776" y="4451381"/>
            <a:ext cx="1737360" cy="22860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116" name="TextBox 115"/>
          <p:cNvSpPr txBox="1"/>
          <p:nvPr/>
        </p:nvSpPr>
        <p:spPr>
          <a:xfrm>
            <a:off x="922374" y="4422279"/>
            <a:ext cx="1737360" cy="276999"/>
          </a:xfrm>
          <a:prstGeom prst="rect">
            <a:avLst/>
          </a:prstGeom>
          <a:noFill/>
        </p:spPr>
        <p:txBody>
          <a:bodyPr wrap="square" rtlCol="0">
            <a:spAutoFit/>
          </a:bodyPr>
          <a:lstStyle/>
          <a:p>
            <a:pPr algn="ctr"/>
            <a:r>
              <a:rPr lang="en-US" sz="1200" dirty="0"/>
              <a:t>POBOL/WebBATS</a:t>
            </a:r>
          </a:p>
        </p:txBody>
      </p:sp>
      <p:sp>
        <p:nvSpPr>
          <p:cNvPr id="117" name="Rounded Rectangle 116"/>
          <p:cNvSpPr/>
          <p:nvPr/>
        </p:nvSpPr>
        <p:spPr bwMode="auto">
          <a:xfrm>
            <a:off x="898831" y="4759165"/>
            <a:ext cx="1737360" cy="228600"/>
          </a:xfrm>
          <a:prstGeom prst="roundRect">
            <a:avLst/>
          </a:prstGeom>
          <a:solidFill>
            <a:schemeClr val="bg1"/>
          </a:solidFill>
          <a:ln w="19050">
            <a:solidFill>
              <a:schemeClr val="accent2">
                <a:lumMod val="40000"/>
                <a:lumOff val="60000"/>
              </a:schemeClr>
            </a:solidFill>
          </a:ln>
        </p:spPr>
        <p:txBody>
          <a:bodyPr wrap="square" rtlCol="0" anchor="ctr">
            <a:spAutoFit/>
          </a:bodyPr>
          <a:lstStyle/>
          <a:p>
            <a:pPr algn="r">
              <a:spcBef>
                <a:spcPct val="50000"/>
              </a:spcBef>
            </a:pPr>
            <a:endParaRPr lang="en-US" sz="2400" b="1" dirty="0">
              <a:solidFill>
                <a:schemeClr val="bg1"/>
              </a:solidFill>
            </a:endParaRPr>
          </a:p>
        </p:txBody>
      </p:sp>
      <p:sp>
        <p:nvSpPr>
          <p:cNvPr id="118" name="TextBox 117"/>
          <p:cNvSpPr txBox="1"/>
          <p:nvPr/>
        </p:nvSpPr>
        <p:spPr>
          <a:xfrm>
            <a:off x="917424" y="4703668"/>
            <a:ext cx="1737360" cy="276999"/>
          </a:xfrm>
          <a:prstGeom prst="rect">
            <a:avLst/>
          </a:prstGeom>
          <a:noFill/>
        </p:spPr>
        <p:txBody>
          <a:bodyPr wrap="square" rtlCol="0">
            <a:spAutoFit/>
          </a:bodyPr>
          <a:lstStyle/>
          <a:p>
            <a:pPr algn="ctr"/>
            <a:r>
              <a:rPr lang="en-US" sz="1200" dirty="0"/>
              <a:t>POS/RSS</a:t>
            </a:r>
          </a:p>
        </p:txBody>
      </p:sp>
      <p:sp>
        <p:nvSpPr>
          <p:cNvPr id="119" name="TextBox 118"/>
          <p:cNvSpPr txBox="1"/>
          <p:nvPr/>
        </p:nvSpPr>
        <p:spPr>
          <a:xfrm>
            <a:off x="817011" y="2468075"/>
            <a:ext cx="1966636" cy="830997"/>
          </a:xfrm>
          <a:prstGeom prst="rect">
            <a:avLst/>
          </a:prstGeom>
          <a:noFill/>
        </p:spPr>
        <p:txBody>
          <a:bodyPr wrap="square" rtlCol="0">
            <a:spAutoFit/>
          </a:bodyPr>
          <a:lstStyle/>
          <a:p>
            <a:pPr algn="ctr"/>
            <a:r>
              <a:rPr lang="en-US" sz="1600" dirty="0">
                <a:solidFill>
                  <a:schemeClr val="bg1"/>
                </a:solidFill>
              </a:rPr>
              <a:t>Purchase Product/Service from Source System</a:t>
            </a:r>
          </a:p>
        </p:txBody>
      </p:sp>
      <p:sp>
        <p:nvSpPr>
          <p:cNvPr id="138" name="Rounded Rectangle 137"/>
          <p:cNvSpPr/>
          <p:nvPr/>
        </p:nvSpPr>
        <p:spPr bwMode="auto">
          <a:xfrm>
            <a:off x="3501265" y="3124200"/>
            <a:ext cx="1280160" cy="1371600"/>
          </a:xfrm>
          <a:prstGeom prst="roundRect">
            <a:avLst/>
          </a:prstGeom>
          <a:solidFill>
            <a:srgbClr val="2D4E65"/>
          </a:solidFill>
          <a:ln>
            <a:noFill/>
          </a:ln>
        </p:spPr>
        <p:txBody>
          <a:bodyPr wrap="none" rtlCol="0" anchor="ctr">
            <a:spAutoFit/>
          </a:bodyPr>
          <a:lstStyle/>
          <a:p>
            <a:pPr algn="r">
              <a:spcBef>
                <a:spcPct val="50000"/>
              </a:spcBef>
            </a:pPr>
            <a:endParaRPr lang="en-US" sz="2400" b="1" dirty="0">
              <a:solidFill>
                <a:schemeClr val="bg1"/>
              </a:solidFill>
            </a:endParaRPr>
          </a:p>
        </p:txBody>
      </p:sp>
      <p:sp>
        <p:nvSpPr>
          <p:cNvPr id="139" name="TextBox 138"/>
          <p:cNvSpPr txBox="1"/>
          <p:nvPr/>
        </p:nvSpPr>
        <p:spPr>
          <a:xfrm>
            <a:off x="3501265" y="3364528"/>
            <a:ext cx="1250777" cy="830997"/>
          </a:xfrm>
          <a:prstGeom prst="rect">
            <a:avLst/>
          </a:prstGeom>
          <a:noFill/>
        </p:spPr>
        <p:txBody>
          <a:bodyPr wrap="square" rtlCol="0">
            <a:spAutoFit/>
          </a:bodyPr>
          <a:lstStyle/>
          <a:p>
            <a:pPr algn="ctr"/>
            <a:r>
              <a:rPr lang="en-US" sz="1600" dirty="0">
                <a:solidFill>
                  <a:schemeClr val="bg1"/>
                </a:solidFill>
              </a:rPr>
              <a:t>Enterprise Payment </a:t>
            </a:r>
          </a:p>
          <a:p>
            <a:pPr algn="ctr"/>
            <a:r>
              <a:rPr lang="en-US" sz="1600" dirty="0">
                <a:solidFill>
                  <a:schemeClr val="bg1"/>
                </a:solidFill>
              </a:rPr>
              <a:t>(eBilling)</a:t>
            </a:r>
            <a:endParaRPr lang="en-US" sz="1200" dirty="0">
              <a:solidFill>
                <a:schemeClr val="bg1"/>
              </a:solidFill>
            </a:endParaRPr>
          </a:p>
        </p:txBody>
      </p:sp>
      <p:cxnSp>
        <p:nvCxnSpPr>
          <p:cNvPr id="140" name="Straight Arrow Connector 139"/>
          <p:cNvCxnSpPr/>
          <p:nvPr/>
        </p:nvCxnSpPr>
        <p:spPr bwMode="auto">
          <a:xfrm>
            <a:off x="4141345" y="4484578"/>
            <a:ext cx="0" cy="925622"/>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41" name="Straight Arrow Connector 140"/>
          <p:cNvCxnSpPr/>
          <p:nvPr/>
        </p:nvCxnSpPr>
        <p:spPr bwMode="auto">
          <a:xfrm flipH="1">
            <a:off x="6737693" y="4191000"/>
            <a:ext cx="861118"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44" name="TextBox 143"/>
          <p:cNvSpPr txBox="1"/>
          <p:nvPr/>
        </p:nvSpPr>
        <p:spPr>
          <a:xfrm>
            <a:off x="2671513" y="3451506"/>
            <a:ext cx="1071329" cy="276999"/>
          </a:xfrm>
          <a:prstGeom prst="rect">
            <a:avLst/>
          </a:prstGeom>
          <a:noFill/>
        </p:spPr>
        <p:txBody>
          <a:bodyPr wrap="square" rtlCol="0">
            <a:spAutoFit/>
          </a:bodyPr>
          <a:lstStyle/>
          <a:p>
            <a:r>
              <a:rPr lang="en-US" sz="1200" i="1" dirty="0"/>
              <a:t>Transaction</a:t>
            </a:r>
          </a:p>
        </p:txBody>
      </p:sp>
      <p:sp>
        <p:nvSpPr>
          <p:cNvPr id="145" name="TextBox 144"/>
          <p:cNvSpPr txBox="1"/>
          <p:nvPr/>
        </p:nvSpPr>
        <p:spPr>
          <a:xfrm>
            <a:off x="6843663" y="3768525"/>
            <a:ext cx="777240" cy="461665"/>
          </a:xfrm>
          <a:prstGeom prst="rect">
            <a:avLst/>
          </a:prstGeom>
          <a:noFill/>
        </p:spPr>
        <p:txBody>
          <a:bodyPr wrap="square" rtlCol="0">
            <a:spAutoFit/>
          </a:bodyPr>
          <a:lstStyle/>
          <a:p>
            <a:r>
              <a:rPr lang="en-US" sz="1200" i="1" dirty="0"/>
              <a:t>Response &amp; Status</a:t>
            </a:r>
            <a:endParaRPr lang="en-US" sz="1400" i="1" dirty="0"/>
          </a:p>
        </p:txBody>
      </p:sp>
      <p:sp>
        <p:nvSpPr>
          <p:cNvPr id="146" name="TextBox 145"/>
          <p:cNvSpPr txBox="1"/>
          <p:nvPr/>
        </p:nvSpPr>
        <p:spPr>
          <a:xfrm>
            <a:off x="4703211" y="3276600"/>
            <a:ext cx="1071329" cy="461665"/>
          </a:xfrm>
          <a:prstGeom prst="rect">
            <a:avLst/>
          </a:prstGeom>
          <a:noFill/>
        </p:spPr>
        <p:txBody>
          <a:bodyPr wrap="square" rtlCol="0">
            <a:spAutoFit/>
          </a:bodyPr>
          <a:lstStyle/>
          <a:p>
            <a:r>
              <a:rPr lang="en-US" sz="1200" i="1" dirty="0"/>
              <a:t>ACH Debit</a:t>
            </a:r>
          </a:p>
          <a:p>
            <a:r>
              <a:rPr lang="en-US" sz="1200" i="1" dirty="0"/>
              <a:t>Transaction</a:t>
            </a:r>
          </a:p>
        </p:txBody>
      </p:sp>
      <p:sp>
        <p:nvSpPr>
          <p:cNvPr id="147" name="TextBox 146"/>
          <p:cNvSpPr txBox="1"/>
          <p:nvPr/>
        </p:nvSpPr>
        <p:spPr>
          <a:xfrm>
            <a:off x="4793619" y="3753329"/>
            <a:ext cx="976452" cy="461665"/>
          </a:xfrm>
          <a:prstGeom prst="rect">
            <a:avLst/>
          </a:prstGeom>
          <a:noFill/>
        </p:spPr>
        <p:txBody>
          <a:bodyPr wrap="square" rtlCol="0">
            <a:spAutoFit/>
          </a:bodyPr>
          <a:lstStyle/>
          <a:p>
            <a:r>
              <a:rPr lang="en-US" sz="1200" i="1" kern="1100" dirty="0"/>
              <a:t>ACH Debit Status</a:t>
            </a:r>
          </a:p>
        </p:txBody>
      </p:sp>
      <p:cxnSp>
        <p:nvCxnSpPr>
          <p:cNvPr id="160" name="Straight Arrow Connector 159"/>
          <p:cNvCxnSpPr/>
          <p:nvPr/>
        </p:nvCxnSpPr>
        <p:spPr bwMode="auto">
          <a:xfrm>
            <a:off x="4781425" y="3733800"/>
            <a:ext cx="838200"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61" name="Straight Arrow Connector 160"/>
          <p:cNvCxnSpPr/>
          <p:nvPr/>
        </p:nvCxnSpPr>
        <p:spPr bwMode="auto">
          <a:xfrm>
            <a:off x="2752491" y="3780262"/>
            <a:ext cx="838200"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cxnSp>
        <p:nvCxnSpPr>
          <p:cNvPr id="162" name="Straight Arrow Connector 161"/>
          <p:cNvCxnSpPr/>
          <p:nvPr/>
        </p:nvCxnSpPr>
        <p:spPr bwMode="auto">
          <a:xfrm>
            <a:off x="6821571" y="3765176"/>
            <a:ext cx="838200"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63" name="TextBox 162"/>
          <p:cNvSpPr txBox="1"/>
          <p:nvPr/>
        </p:nvSpPr>
        <p:spPr>
          <a:xfrm>
            <a:off x="6756082" y="3352800"/>
            <a:ext cx="1071329" cy="461665"/>
          </a:xfrm>
          <a:prstGeom prst="rect">
            <a:avLst/>
          </a:prstGeom>
          <a:noFill/>
        </p:spPr>
        <p:txBody>
          <a:bodyPr wrap="square" rtlCol="0">
            <a:spAutoFit/>
          </a:bodyPr>
          <a:lstStyle/>
          <a:p>
            <a:r>
              <a:rPr lang="en-US" sz="1200" i="1" dirty="0"/>
              <a:t>Transaction</a:t>
            </a:r>
          </a:p>
          <a:p>
            <a:r>
              <a:rPr lang="en-US" sz="1200" i="1" dirty="0"/>
              <a:t>&amp; Token</a:t>
            </a:r>
          </a:p>
        </p:txBody>
      </p:sp>
      <p:cxnSp>
        <p:nvCxnSpPr>
          <p:cNvPr id="165" name="Straight Arrow Connector 164"/>
          <p:cNvCxnSpPr/>
          <p:nvPr/>
        </p:nvCxnSpPr>
        <p:spPr bwMode="auto">
          <a:xfrm flipH="1">
            <a:off x="4703211" y="4166208"/>
            <a:ext cx="861118" cy="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68" name="TextBox 167"/>
          <p:cNvSpPr txBox="1"/>
          <p:nvPr/>
        </p:nvSpPr>
        <p:spPr>
          <a:xfrm>
            <a:off x="3484011" y="5605046"/>
            <a:ext cx="1239351" cy="338554"/>
          </a:xfrm>
          <a:prstGeom prst="rect">
            <a:avLst/>
          </a:prstGeom>
          <a:noFill/>
        </p:spPr>
        <p:txBody>
          <a:bodyPr wrap="square" rtlCol="0">
            <a:spAutoFit/>
          </a:bodyPr>
          <a:lstStyle/>
          <a:p>
            <a:pPr algn="ctr"/>
            <a:r>
              <a:rPr lang="en-US" sz="1600" dirty="0">
                <a:solidFill>
                  <a:schemeClr val="bg1"/>
                </a:solidFill>
              </a:rPr>
              <a:t>Oracle AR</a:t>
            </a:r>
            <a:endParaRPr lang="en-US" sz="1200" dirty="0">
              <a:solidFill>
                <a:schemeClr val="bg1"/>
              </a:solidFill>
            </a:endParaRPr>
          </a:p>
        </p:txBody>
      </p:sp>
      <p:sp>
        <p:nvSpPr>
          <p:cNvPr id="170" name="TextBox 169"/>
          <p:cNvSpPr txBox="1"/>
          <p:nvPr/>
        </p:nvSpPr>
        <p:spPr>
          <a:xfrm>
            <a:off x="4141345" y="4699278"/>
            <a:ext cx="1003474" cy="646331"/>
          </a:xfrm>
          <a:prstGeom prst="rect">
            <a:avLst/>
          </a:prstGeom>
          <a:noFill/>
        </p:spPr>
        <p:txBody>
          <a:bodyPr wrap="square" rtlCol="0">
            <a:spAutoFit/>
          </a:bodyPr>
          <a:lstStyle/>
          <a:p>
            <a:r>
              <a:rPr lang="en-US" sz="1200" i="1" dirty="0"/>
              <a:t>ACH Debit &amp; Trust Transactions</a:t>
            </a:r>
            <a:endParaRPr lang="en-US" sz="1400" i="1" dirty="0"/>
          </a:p>
        </p:txBody>
      </p:sp>
      <p:sp>
        <p:nvSpPr>
          <p:cNvPr id="173" name="Oval 172"/>
          <p:cNvSpPr>
            <a:spLocks noChangeArrowheads="1"/>
          </p:cNvSpPr>
          <p:nvPr/>
        </p:nvSpPr>
        <p:spPr bwMode="auto">
          <a:xfrm>
            <a:off x="7452997" y="2814000"/>
            <a:ext cx="700231" cy="691200"/>
          </a:xfrm>
          <a:prstGeom prst="ellipse">
            <a:avLst/>
          </a:prstGeom>
          <a:solidFill>
            <a:srgbClr val="44B1BC"/>
          </a:solidFill>
          <a:ln>
            <a:noFill/>
          </a:ln>
          <a:effectLst>
            <a:outerShdw blurRad="152400" dir="5400000" sx="90000" sy="-19000"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dirty="0">
              <a:solidFill>
                <a:prstClr val="black"/>
              </a:solidFill>
            </a:endParaRPr>
          </a:p>
        </p:txBody>
      </p:sp>
      <p:pic>
        <p:nvPicPr>
          <p:cNvPr id="172" name="Picture 1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8470" y="2946401"/>
            <a:ext cx="443333" cy="380000"/>
          </a:xfrm>
          <a:prstGeom prst="rect">
            <a:avLst/>
          </a:prstGeom>
        </p:spPr>
      </p:pic>
      <p:sp>
        <p:nvSpPr>
          <p:cNvPr id="174" name="Oval 173"/>
          <p:cNvSpPr>
            <a:spLocks noChangeArrowheads="1"/>
          </p:cNvSpPr>
          <p:nvPr/>
        </p:nvSpPr>
        <p:spPr bwMode="auto">
          <a:xfrm>
            <a:off x="5375182" y="2832830"/>
            <a:ext cx="700231" cy="691200"/>
          </a:xfrm>
          <a:prstGeom prst="ellipse">
            <a:avLst/>
          </a:prstGeom>
          <a:solidFill>
            <a:srgbClr val="44B1BC"/>
          </a:solidFill>
          <a:ln>
            <a:noFill/>
          </a:ln>
          <a:effectLst>
            <a:outerShdw blurRad="152400" dir="5400000" sx="90000" sy="-19000"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dirty="0">
              <a:solidFill>
                <a:prstClr val="black"/>
              </a:solidFill>
            </a:endParaRPr>
          </a:p>
        </p:txBody>
      </p:sp>
      <p:sp>
        <p:nvSpPr>
          <p:cNvPr id="190" name="Oval 189"/>
          <p:cNvSpPr>
            <a:spLocks noChangeArrowheads="1"/>
          </p:cNvSpPr>
          <p:nvPr/>
        </p:nvSpPr>
        <p:spPr bwMode="auto">
          <a:xfrm>
            <a:off x="3199175" y="2784262"/>
            <a:ext cx="700231" cy="691200"/>
          </a:xfrm>
          <a:prstGeom prst="ellipse">
            <a:avLst/>
          </a:prstGeom>
          <a:solidFill>
            <a:srgbClr val="44B1BC"/>
          </a:solidFill>
          <a:ln>
            <a:noFill/>
          </a:ln>
          <a:effectLst>
            <a:outerShdw blurRad="152400" dir="5400000" sx="90000" sy="-19000"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dirty="0">
              <a:solidFill>
                <a:prstClr val="black"/>
              </a:solidFill>
            </a:endParaRPr>
          </a:p>
        </p:txBody>
      </p:sp>
      <p:sp>
        <p:nvSpPr>
          <p:cNvPr id="192" name="Oval 191"/>
          <p:cNvSpPr>
            <a:spLocks noChangeArrowheads="1"/>
          </p:cNvSpPr>
          <p:nvPr/>
        </p:nvSpPr>
        <p:spPr bwMode="auto">
          <a:xfrm>
            <a:off x="3055734" y="5029199"/>
            <a:ext cx="700231" cy="691200"/>
          </a:xfrm>
          <a:prstGeom prst="ellipse">
            <a:avLst/>
          </a:prstGeom>
          <a:solidFill>
            <a:srgbClr val="44B1BC"/>
          </a:solidFill>
          <a:ln>
            <a:noFill/>
          </a:ln>
          <a:effectLst>
            <a:outerShdw blurRad="152400" dir="5400000" sx="90000" sy="-19000"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dirty="0">
              <a:solidFill>
                <a:prstClr val="black"/>
              </a:solidFill>
            </a:endParaRPr>
          </a:p>
        </p:txBody>
      </p:sp>
      <p:pic>
        <p:nvPicPr>
          <p:cNvPr id="194" name="Picture 1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866" y="5181600"/>
            <a:ext cx="432856" cy="432856"/>
          </a:xfrm>
          <a:prstGeom prst="rect">
            <a:avLst/>
          </a:prstGeom>
        </p:spPr>
      </p:pic>
      <p:sp>
        <p:nvSpPr>
          <p:cNvPr id="195" name="Oval 194"/>
          <p:cNvSpPr>
            <a:spLocks noChangeArrowheads="1"/>
          </p:cNvSpPr>
          <p:nvPr/>
        </p:nvSpPr>
        <p:spPr bwMode="auto">
          <a:xfrm>
            <a:off x="381000" y="2168252"/>
            <a:ext cx="700231" cy="691200"/>
          </a:xfrm>
          <a:prstGeom prst="ellipse">
            <a:avLst/>
          </a:prstGeom>
          <a:solidFill>
            <a:srgbClr val="44B1BC"/>
          </a:solidFill>
          <a:ln>
            <a:noFill/>
          </a:ln>
          <a:effectLst>
            <a:outerShdw blurRad="152400" dir="5400000" sx="90000" sy="-19000" rotWithShape="0">
              <a:prstClr val="black">
                <a:alpha val="15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E" dirty="0">
              <a:solidFill>
                <a:prstClr val="black"/>
              </a:solidFill>
            </a:endParaRPr>
          </a:p>
        </p:txBody>
      </p:sp>
      <p:pic>
        <p:nvPicPr>
          <p:cNvPr id="83" name="Picture 3" descr="C:\Users\jose.a.arriaga\Pictures\Microsoft Clip Organizer\004339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483" y="2175218"/>
            <a:ext cx="630405" cy="613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5410200" y="3038395"/>
            <a:ext cx="574178" cy="274098"/>
            <a:chOff x="6022123" y="5583350"/>
            <a:chExt cx="574178" cy="274098"/>
          </a:xfrm>
        </p:grpSpPr>
        <p:sp>
          <p:nvSpPr>
            <p:cNvPr id="58" name="Freeform 708"/>
            <p:cNvSpPr>
              <a:spLocks noEditPoints="1"/>
            </p:cNvSpPr>
            <p:nvPr/>
          </p:nvSpPr>
          <p:spPr bwMode="auto">
            <a:xfrm>
              <a:off x="6022123" y="5583350"/>
              <a:ext cx="574177" cy="250715"/>
            </a:xfrm>
            <a:custGeom>
              <a:avLst/>
              <a:gdLst>
                <a:gd name="T0" fmla="*/ 9 w 360"/>
                <a:gd name="T1" fmla="*/ 157 h 157"/>
                <a:gd name="T2" fmla="*/ 9 w 360"/>
                <a:gd name="T3" fmla="*/ 157 h 157"/>
                <a:gd name="T4" fmla="*/ 9 w 360"/>
                <a:gd name="T5" fmla="*/ 157 h 157"/>
                <a:gd name="T6" fmla="*/ 9 w 360"/>
                <a:gd name="T7" fmla="*/ 157 h 157"/>
                <a:gd name="T8" fmla="*/ 41 w 360"/>
                <a:gd name="T9" fmla="*/ 89 h 157"/>
                <a:gd name="T10" fmla="*/ 0 w 360"/>
                <a:gd name="T11" fmla="*/ 130 h 157"/>
                <a:gd name="T12" fmla="*/ 0 w 360"/>
                <a:gd name="T13" fmla="*/ 130 h 157"/>
                <a:gd name="T14" fmla="*/ 41 w 360"/>
                <a:gd name="T15" fmla="*/ 89 h 157"/>
                <a:gd name="T16" fmla="*/ 48 w 360"/>
                <a:gd name="T17" fmla="*/ 89 h 157"/>
                <a:gd name="T18" fmla="*/ 48 w 360"/>
                <a:gd name="T19" fmla="*/ 89 h 157"/>
                <a:gd name="T20" fmla="*/ 41 w 360"/>
                <a:gd name="T21" fmla="*/ 89 h 157"/>
                <a:gd name="T22" fmla="*/ 360 w 360"/>
                <a:gd name="T23" fmla="*/ 0 h 157"/>
                <a:gd name="T24" fmla="*/ 48 w 360"/>
                <a:gd name="T25" fmla="*/ 0 h 157"/>
                <a:gd name="T26" fmla="*/ 360 w 360"/>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 h="157">
                  <a:moveTo>
                    <a:pt x="9" y="157"/>
                  </a:moveTo>
                  <a:cubicBezTo>
                    <a:pt x="9" y="157"/>
                    <a:pt x="9" y="157"/>
                    <a:pt x="9" y="157"/>
                  </a:cubicBezTo>
                  <a:cubicBezTo>
                    <a:pt x="9" y="157"/>
                    <a:pt x="9" y="157"/>
                    <a:pt x="9" y="157"/>
                  </a:cubicBezTo>
                  <a:cubicBezTo>
                    <a:pt x="9" y="157"/>
                    <a:pt x="9" y="157"/>
                    <a:pt x="9" y="157"/>
                  </a:cubicBezTo>
                  <a:moveTo>
                    <a:pt x="41" y="89"/>
                  </a:moveTo>
                  <a:cubicBezTo>
                    <a:pt x="18" y="89"/>
                    <a:pt x="0" y="107"/>
                    <a:pt x="0" y="130"/>
                  </a:cubicBezTo>
                  <a:cubicBezTo>
                    <a:pt x="0" y="130"/>
                    <a:pt x="0" y="130"/>
                    <a:pt x="0" y="130"/>
                  </a:cubicBezTo>
                  <a:cubicBezTo>
                    <a:pt x="0" y="107"/>
                    <a:pt x="18" y="89"/>
                    <a:pt x="41" y="89"/>
                  </a:cubicBezTo>
                  <a:cubicBezTo>
                    <a:pt x="43" y="89"/>
                    <a:pt x="45" y="89"/>
                    <a:pt x="48" y="89"/>
                  </a:cubicBezTo>
                  <a:cubicBezTo>
                    <a:pt x="48" y="89"/>
                    <a:pt x="48" y="89"/>
                    <a:pt x="48" y="89"/>
                  </a:cubicBezTo>
                  <a:cubicBezTo>
                    <a:pt x="45" y="89"/>
                    <a:pt x="43" y="89"/>
                    <a:pt x="41" y="89"/>
                  </a:cubicBezTo>
                  <a:moveTo>
                    <a:pt x="360" y="0"/>
                  </a:moveTo>
                  <a:cubicBezTo>
                    <a:pt x="48" y="0"/>
                    <a:pt x="48" y="0"/>
                    <a:pt x="48" y="0"/>
                  </a:cubicBezTo>
                  <a:cubicBezTo>
                    <a:pt x="360" y="0"/>
                    <a:pt x="360" y="0"/>
                    <a:pt x="360" y="0"/>
                  </a:cubicBezTo>
                </a:path>
              </a:pathLst>
            </a:custGeom>
            <a:solidFill>
              <a:srgbClr val="0D6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59" name="Rectangle 709"/>
            <p:cNvSpPr>
              <a:spLocks noChangeArrowheads="1"/>
            </p:cNvSpPr>
            <p:nvPr/>
          </p:nvSpPr>
          <p:spPr bwMode="auto">
            <a:xfrm>
              <a:off x="6098767" y="5583350"/>
              <a:ext cx="497534" cy="2740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0" name="Rectangle 710"/>
            <p:cNvSpPr>
              <a:spLocks noChangeArrowheads="1"/>
            </p:cNvSpPr>
            <p:nvPr/>
          </p:nvSpPr>
          <p:spPr bwMode="auto">
            <a:xfrm>
              <a:off x="6098767" y="5583350"/>
              <a:ext cx="497534" cy="27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1" name="Rectangle 711"/>
            <p:cNvSpPr>
              <a:spLocks noChangeArrowheads="1"/>
            </p:cNvSpPr>
            <p:nvPr/>
          </p:nvSpPr>
          <p:spPr bwMode="auto">
            <a:xfrm>
              <a:off x="6111757" y="5596340"/>
              <a:ext cx="471553" cy="248117"/>
            </a:xfrm>
            <a:prstGeom prst="rect">
              <a:avLst/>
            </a:prstGeom>
            <a:solidFill>
              <a:srgbClr val="CEE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2" name="Rectangle 712"/>
            <p:cNvSpPr>
              <a:spLocks noChangeArrowheads="1"/>
            </p:cNvSpPr>
            <p:nvPr/>
          </p:nvSpPr>
          <p:spPr bwMode="auto">
            <a:xfrm>
              <a:off x="6111757" y="5596340"/>
              <a:ext cx="471553" cy="24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3" name="Rectangle 713"/>
            <p:cNvSpPr>
              <a:spLocks noChangeArrowheads="1"/>
            </p:cNvSpPr>
            <p:nvPr/>
          </p:nvSpPr>
          <p:spPr bwMode="auto">
            <a:xfrm>
              <a:off x="6111757" y="5645704"/>
              <a:ext cx="471553" cy="149390"/>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4" name="Rectangle 714"/>
            <p:cNvSpPr>
              <a:spLocks noChangeArrowheads="1"/>
            </p:cNvSpPr>
            <p:nvPr/>
          </p:nvSpPr>
          <p:spPr bwMode="auto">
            <a:xfrm>
              <a:off x="6111757" y="5645704"/>
              <a:ext cx="471553" cy="14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5" name="Rectangle 715"/>
            <p:cNvSpPr>
              <a:spLocks noChangeArrowheads="1"/>
            </p:cNvSpPr>
            <p:nvPr/>
          </p:nvSpPr>
          <p:spPr bwMode="auto">
            <a:xfrm>
              <a:off x="6131242" y="5615826"/>
              <a:ext cx="70148" cy="10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6" name="Rectangle 716"/>
            <p:cNvSpPr>
              <a:spLocks noChangeArrowheads="1"/>
            </p:cNvSpPr>
            <p:nvPr/>
          </p:nvSpPr>
          <p:spPr bwMode="auto">
            <a:xfrm>
              <a:off x="6131242" y="5815878"/>
              <a:ext cx="46766" cy="10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7" name="Rectangle 717"/>
            <p:cNvSpPr>
              <a:spLocks noChangeArrowheads="1"/>
            </p:cNvSpPr>
            <p:nvPr/>
          </p:nvSpPr>
          <p:spPr bwMode="auto">
            <a:xfrm>
              <a:off x="6131242" y="5815878"/>
              <a:ext cx="46766" cy="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8" name="Rectangle 718"/>
            <p:cNvSpPr>
              <a:spLocks noChangeArrowheads="1"/>
            </p:cNvSpPr>
            <p:nvPr/>
          </p:nvSpPr>
          <p:spPr bwMode="auto">
            <a:xfrm>
              <a:off x="6190998" y="5815878"/>
              <a:ext cx="48065" cy="10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69" name="Rectangle 719"/>
            <p:cNvSpPr>
              <a:spLocks noChangeArrowheads="1"/>
            </p:cNvSpPr>
            <p:nvPr/>
          </p:nvSpPr>
          <p:spPr bwMode="auto">
            <a:xfrm>
              <a:off x="6190998" y="5815878"/>
              <a:ext cx="48065" cy="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0" name="Rectangle 720"/>
            <p:cNvSpPr>
              <a:spLocks noChangeArrowheads="1"/>
            </p:cNvSpPr>
            <p:nvPr/>
          </p:nvSpPr>
          <p:spPr bwMode="auto">
            <a:xfrm>
              <a:off x="6250754" y="5815878"/>
              <a:ext cx="49364" cy="10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1" name="Rectangle 721"/>
            <p:cNvSpPr>
              <a:spLocks noChangeArrowheads="1"/>
            </p:cNvSpPr>
            <p:nvPr/>
          </p:nvSpPr>
          <p:spPr bwMode="auto">
            <a:xfrm>
              <a:off x="6250754" y="5815878"/>
              <a:ext cx="49364" cy="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2" name="Rectangle 722"/>
            <p:cNvSpPr>
              <a:spLocks noChangeArrowheads="1"/>
            </p:cNvSpPr>
            <p:nvPr/>
          </p:nvSpPr>
          <p:spPr bwMode="auto">
            <a:xfrm>
              <a:off x="6310510" y="5815878"/>
              <a:ext cx="49364" cy="10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3" name="Rectangle 723"/>
            <p:cNvSpPr>
              <a:spLocks noChangeArrowheads="1"/>
            </p:cNvSpPr>
            <p:nvPr/>
          </p:nvSpPr>
          <p:spPr bwMode="auto">
            <a:xfrm>
              <a:off x="6310510" y="5815878"/>
              <a:ext cx="49364" cy="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4" name="Rectangle 724"/>
            <p:cNvSpPr>
              <a:spLocks noChangeArrowheads="1"/>
            </p:cNvSpPr>
            <p:nvPr/>
          </p:nvSpPr>
          <p:spPr bwMode="auto">
            <a:xfrm>
              <a:off x="6211783" y="5615826"/>
              <a:ext cx="35075" cy="10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5" name="Rectangle 725"/>
            <p:cNvSpPr>
              <a:spLocks noChangeArrowheads="1"/>
            </p:cNvSpPr>
            <p:nvPr/>
          </p:nvSpPr>
          <p:spPr bwMode="auto">
            <a:xfrm>
              <a:off x="6370266" y="5666489"/>
              <a:ext cx="192258" cy="246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8" name="Rectangle 726"/>
            <p:cNvSpPr>
              <a:spLocks noChangeArrowheads="1"/>
            </p:cNvSpPr>
            <p:nvPr/>
          </p:nvSpPr>
          <p:spPr bwMode="auto">
            <a:xfrm>
              <a:off x="6131242" y="5688572"/>
              <a:ext cx="220837" cy="2598"/>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79" name="Rectangle 727"/>
            <p:cNvSpPr>
              <a:spLocks noChangeArrowheads="1"/>
            </p:cNvSpPr>
            <p:nvPr/>
          </p:nvSpPr>
          <p:spPr bwMode="auto">
            <a:xfrm>
              <a:off x="6131242" y="5688572"/>
              <a:ext cx="220837"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0" name="Rectangle 728"/>
            <p:cNvSpPr>
              <a:spLocks noChangeArrowheads="1"/>
            </p:cNvSpPr>
            <p:nvPr/>
          </p:nvSpPr>
          <p:spPr bwMode="auto">
            <a:xfrm>
              <a:off x="6131242" y="5718450"/>
              <a:ext cx="431282" cy="3898"/>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4" name="Rectangle 729"/>
            <p:cNvSpPr>
              <a:spLocks noChangeArrowheads="1"/>
            </p:cNvSpPr>
            <p:nvPr/>
          </p:nvSpPr>
          <p:spPr bwMode="auto">
            <a:xfrm>
              <a:off x="6131242" y="5718450"/>
              <a:ext cx="431282" cy="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6" name="Rectangle 730"/>
            <p:cNvSpPr>
              <a:spLocks noChangeArrowheads="1"/>
            </p:cNvSpPr>
            <p:nvPr/>
          </p:nvSpPr>
          <p:spPr bwMode="auto">
            <a:xfrm>
              <a:off x="6131242" y="5749627"/>
              <a:ext cx="431282" cy="2598"/>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7" name="Rectangle 731"/>
            <p:cNvSpPr>
              <a:spLocks noChangeArrowheads="1"/>
            </p:cNvSpPr>
            <p:nvPr/>
          </p:nvSpPr>
          <p:spPr bwMode="auto">
            <a:xfrm>
              <a:off x="6131242" y="5749627"/>
              <a:ext cx="431282"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8" name="Rectangle 732"/>
            <p:cNvSpPr>
              <a:spLocks noChangeArrowheads="1"/>
            </p:cNvSpPr>
            <p:nvPr/>
          </p:nvSpPr>
          <p:spPr bwMode="auto">
            <a:xfrm>
              <a:off x="6131242" y="5779505"/>
              <a:ext cx="431282" cy="2598"/>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89" name="Rectangle 733"/>
            <p:cNvSpPr>
              <a:spLocks noChangeArrowheads="1"/>
            </p:cNvSpPr>
            <p:nvPr/>
          </p:nvSpPr>
          <p:spPr bwMode="auto">
            <a:xfrm>
              <a:off x="6131242" y="5779505"/>
              <a:ext cx="431282"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0" name="Rectangle 734"/>
            <p:cNvSpPr>
              <a:spLocks noChangeArrowheads="1"/>
            </p:cNvSpPr>
            <p:nvPr/>
          </p:nvSpPr>
          <p:spPr bwMode="auto">
            <a:xfrm>
              <a:off x="6380658" y="5823672"/>
              <a:ext cx="181866" cy="2598"/>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1" name="Rectangle 735"/>
            <p:cNvSpPr>
              <a:spLocks noChangeArrowheads="1"/>
            </p:cNvSpPr>
            <p:nvPr/>
          </p:nvSpPr>
          <p:spPr bwMode="auto">
            <a:xfrm>
              <a:off x="6380658" y="5823672"/>
              <a:ext cx="181866"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2" name="Freeform 736"/>
            <p:cNvSpPr>
              <a:spLocks/>
            </p:cNvSpPr>
            <p:nvPr/>
          </p:nvSpPr>
          <p:spPr bwMode="auto">
            <a:xfrm>
              <a:off x="6443012" y="5766514"/>
              <a:ext cx="53261" cy="70148"/>
            </a:xfrm>
            <a:custGeom>
              <a:avLst/>
              <a:gdLst>
                <a:gd name="T0" fmla="*/ 16 w 33"/>
                <a:gd name="T1" fmla="*/ 15 h 44"/>
                <a:gd name="T2" fmla="*/ 26 w 33"/>
                <a:gd name="T3" fmla="*/ 10 h 44"/>
                <a:gd name="T4" fmla="*/ 33 w 33"/>
                <a:gd name="T5" fmla="*/ 3 h 44"/>
                <a:gd name="T6" fmla="*/ 32 w 33"/>
                <a:gd name="T7" fmla="*/ 0 h 44"/>
                <a:gd name="T8" fmla="*/ 28 w 33"/>
                <a:gd name="T9" fmla="*/ 2 h 44"/>
                <a:gd name="T10" fmla="*/ 22 w 33"/>
                <a:gd name="T11" fmla="*/ 12 h 44"/>
                <a:gd name="T12" fmla="*/ 18 w 33"/>
                <a:gd name="T13" fmla="*/ 23 h 44"/>
                <a:gd name="T14" fmla="*/ 11 w 33"/>
                <a:gd name="T15" fmla="*/ 35 h 44"/>
                <a:gd name="T16" fmla="*/ 5 w 33"/>
                <a:gd name="T17" fmla="*/ 41 h 44"/>
                <a:gd name="T18" fmla="*/ 0 w 33"/>
                <a:gd name="T19" fmla="*/ 41 h 44"/>
                <a:gd name="T20" fmla="*/ 12 w 33"/>
                <a:gd name="T21" fmla="*/ 36 h 44"/>
                <a:gd name="T22" fmla="*/ 18 w 33"/>
                <a:gd name="T23" fmla="*/ 24 h 44"/>
                <a:gd name="T24" fmla="*/ 22 w 33"/>
                <a:gd name="T25" fmla="*/ 13 h 44"/>
                <a:gd name="T26" fmla="*/ 29 w 33"/>
                <a:gd name="T27" fmla="*/ 2 h 44"/>
                <a:gd name="T28" fmla="*/ 32 w 33"/>
                <a:gd name="T29" fmla="*/ 1 h 44"/>
                <a:gd name="T30" fmla="*/ 32 w 33"/>
                <a:gd name="T31" fmla="*/ 3 h 44"/>
                <a:gd name="T32" fmla="*/ 29 w 33"/>
                <a:gd name="T33" fmla="*/ 7 h 44"/>
                <a:gd name="T34" fmla="*/ 21 w 33"/>
                <a:gd name="T35" fmla="*/ 13 h 44"/>
                <a:gd name="T36" fmla="*/ 8 w 33"/>
                <a:gd name="T37" fmla="*/ 17 h 44"/>
                <a:gd name="T38" fmla="*/ 3 w 33"/>
                <a:gd name="T39" fmla="*/ 18 h 44"/>
                <a:gd name="T40" fmla="*/ 16 w 33"/>
                <a:gd name="T4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44">
                  <a:moveTo>
                    <a:pt x="16" y="15"/>
                  </a:moveTo>
                  <a:cubicBezTo>
                    <a:pt x="19" y="14"/>
                    <a:pt x="23" y="12"/>
                    <a:pt x="26" y="10"/>
                  </a:cubicBezTo>
                  <a:cubicBezTo>
                    <a:pt x="29" y="9"/>
                    <a:pt x="31" y="6"/>
                    <a:pt x="33" y="3"/>
                  </a:cubicBezTo>
                  <a:cubicBezTo>
                    <a:pt x="33" y="2"/>
                    <a:pt x="33" y="1"/>
                    <a:pt x="32" y="0"/>
                  </a:cubicBezTo>
                  <a:cubicBezTo>
                    <a:pt x="31" y="0"/>
                    <a:pt x="29" y="1"/>
                    <a:pt x="28" y="2"/>
                  </a:cubicBezTo>
                  <a:cubicBezTo>
                    <a:pt x="25" y="4"/>
                    <a:pt x="23" y="8"/>
                    <a:pt x="22" y="12"/>
                  </a:cubicBezTo>
                  <a:cubicBezTo>
                    <a:pt x="21" y="16"/>
                    <a:pt x="20" y="20"/>
                    <a:pt x="18" y="23"/>
                  </a:cubicBezTo>
                  <a:cubicBezTo>
                    <a:pt x="16" y="27"/>
                    <a:pt x="14" y="32"/>
                    <a:pt x="11" y="35"/>
                  </a:cubicBezTo>
                  <a:cubicBezTo>
                    <a:pt x="9" y="37"/>
                    <a:pt x="8" y="40"/>
                    <a:pt x="5" y="41"/>
                  </a:cubicBezTo>
                  <a:cubicBezTo>
                    <a:pt x="1" y="42"/>
                    <a:pt x="0" y="41"/>
                    <a:pt x="0" y="41"/>
                  </a:cubicBezTo>
                  <a:cubicBezTo>
                    <a:pt x="4" y="44"/>
                    <a:pt x="9" y="39"/>
                    <a:pt x="12" y="36"/>
                  </a:cubicBezTo>
                  <a:cubicBezTo>
                    <a:pt x="14" y="32"/>
                    <a:pt x="16" y="28"/>
                    <a:pt x="18" y="24"/>
                  </a:cubicBezTo>
                  <a:cubicBezTo>
                    <a:pt x="20" y="20"/>
                    <a:pt x="21" y="16"/>
                    <a:pt x="22" y="13"/>
                  </a:cubicBezTo>
                  <a:cubicBezTo>
                    <a:pt x="24" y="9"/>
                    <a:pt x="26" y="5"/>
                    <a:pt x="29" y="2"/>
                  </a:cubicBezTo>
                  <a:cubicBezTo>
                    <a:pt x="30" y="1"/>
                    <a:pt x="31" y="1"/>
                    <a:pt x="32" y="1"/>
                  </a:cubicBezTo>
                  <a:cubicBezTo>
                    <a:pt x="33" y="1"/>
                    <a:pt x="33" y="2"/>
                    <a:pt x="32" y="3"/>
                  </a:cubicBezTo>
                  <a:cubicBezTo>
                    <a:pt x="32" y="4"/>
                    <a:pt x="30" y="6"/>
                    <a:pt x="29" y="7"/>
                  </a:cubicBezTo>
                  <a:cubicBezTo>
                    <a:pt x="27" y="10"/>
                    <a:pt x="24" y="11"/>
                    <a:pt x="21" y="13"/>
                  </a:cubicBezTo>
                  <a:cubicBezTo>
                    <a:pt x="17" y="15"/>
                    <a:pt x="12" y="16"/>
                    <a:pt x="8" y="17"/>
                  </a:cubicBezTo>
                  <a:cubicBezTo>
                    <a:pt x="4" y="18"/>
                    <a:pt x="3" y="18"/>
                    <a:pt x="3" y="18"/>
                  </a:cubicBezTo>
                  <a:cubicBezTo>
                    <a:pt x="4" y="18"/>
                    <a:pt x="12" y="17"/>
                    <a:pt x="16" y="15"/>
                  </a:cubicBezTo>
                  <a:close/>
                </a:path>
              </a:pathLst>
            </a:custGeom>
            <a:solidFill>
              <a:srgbClr val="283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3" name="Freeform 737"/>
            <p:cNvSpPr>
              <a:spLocks/>
            </p:cNvSpPr>
            <p:nvPr/>
          </p:nvSpPr>
          <p:spPr bwMode="auto">
            <a:xfrm>
              <a:off x="6453405" y="5782103"/>
              <a:ext cx="90933" cy="58457"/>
            </a:xfrm>
            <a:custGeom>
              <a:avLst/>
              <a:gdLst>
                <a:gd name="T0" fmla="*/ 14 w 57"/>
                <a:gd name="T1" fmla="*/ 25 h 36"/>
                <a:gd name="T2" fmla="*/ 2 w 57"/>
                <a:gd name="T3" fmla="*/ 25 h 36"/>
                <a:gd name="T4" fmla="*/ 9 w 57"/>
                <a:gd name="T5" fmla="*/ 16 h 36"/>
                <a:gd name="T6" fmla="*/ 28 w 57"/>
                <a:gd name="T7" fmla="*/ 7 h 36"/>
                <a:gd name="T8" fmla="*/ 32 w 57"/>
                <a:gd name="T9" fmla="*/ 0 h 36"/>
                <a:gd name="T10" fmla="*/ 26 w 57"/>
                <a:gd name="T11" fmla="*/ 3 h 36"/>
                <a:gd name="T12" fmla="*/ 13 w 57"/>
                <a:gd name="T13" fmla="*/ 29 h 36"/>
                <a:gd name="T14" fmla="*/ 7 w 57"/>
                <a:gd name="T15" fmla="*/ 34 h 36"/>
                <a:gd name="T16" fmla="*/ 7 w 57"/>
                <a:gd name="T17" fmla="*/ 29 h 36"/>
                <a:gd name="T18" fmla="*/ 15 w 57"/>
                <a:gd name="T19" fmla="*/ 27 h 36"/>
                <a:gd name="T20" fmla="*/ 16 w 57"/>
                <a:gd name="T21" fmla="*/ 30 h 36"/>
                <a:gd name="T22" fmla="*/ 20 w 57"/>
                <a:gd name="T23" fmla="*/ 28 h 36"/>
                <a:gd name="T24" fmla="*/ 20 w 57"/>
                <a:gd name="T25" fmla="*/ 29 h 36"/>
                <a:gd name="T26" fmla="*/ 24 w 57"/>
                <a:gd name="T27" fmla="*/ 27 h 36"/>
                <a:gd name="T28" fmla="*/ 26 w 57"/>
                <a:gd name="T29" fmla="*/ 28 h 36"/>
                <a:gd name="T30" fmla="*/ 30 w 57"/>
                <a:gd name="T31" fmla="*/ 27 h 36"/>
                <a:gd name="T32" fmla="*/ 36 w 57"/>
                <a:gd name="T33" fmla="*/ 27 h 36"/>
                <a:gd name="T34" fmla="*/ 40 w 57"/>
                <a:gd name="T35" fmla="*/ 27 h 36"/>
                <a:gd name="T36" fmla="*/ 47 w 57"/>
                <a:gd name="T37" fmla="*/ 25 h 36"/>
                <a:gd name="T38" fmla="*/ 57 w 57"/>
                <a:gd name="T39" fmla="*/ 24 h 36"/>
                <a:gd name="T40" fmla="*/ 49 w 57"/>
                <a:gd name="T41" fmla="*/ 25 h 36"/>
                <a:gd name="T42" fmla="*/ 42 w 57"/>
                <a:gd name="T43" fmla="*/ 26 h 36"/>
                <a:gd name="T44" fmla="*/ 36 w 57"/>
                <a:gd name="T45" fmla="*/ 26 h 36"/>
                <a:gd name="T46" fmla="*/ 34 w 57"/>
                <a:gd name="T47" fmla="*/ 25 h 36"/>
                <a:gd name="T48" fmla="*/ 32 w 57"/>
                <a:gd name="T49" fmla="*/ 26 h 36"/>
                <a:gd name="T50" fmla="*/ 26 w 57"/>
                <a:gd name="T51" fmla="*/ 27 h 36"/>
                <a:gd name="T52" fmla="*/ 25 w 57"/>
                <a:gd name="T53" fmla="*/ 27 h 36"/>
                <a:gd name="T54" fmla="*/ 20 w 57"/>
                <a:gd name="T55" fmla="*/ 30 h 36"/>
                <a:gd name="T56" fmla="*/ 16 w 57"/>
                <a:gd name="T57" fmla="*/ 30 h 36"/>
                <a:gd name="T58" fmla="*/ 15 w 57"/>
                <a:gd name="T59" fmla="*/ 27 h 36"/>
                <a:gd name="T60" fmla="*/ 6 w 57"/>
                <a:gd name="T61" fmla="*/ 34 h 36"/>
                <a:gd name="T62" fmla="*/ 16 w 57"/>
                <a:gd name="T63" fmla="*/ 25 h 36"/>
                <a:gd name="T64" fmla="*/ 25 w 57"/>
                <a:gd name="T65" fmla="*/ 7 h 36"/>
                <a:gd name="T66" fmla="*/ 32 w 57"/>
                <a:gd name="T67" fmla="*/ 0 h 36"/>
                <a:gd name="T68" fmla="*/ 30 w 57"/>
                <a:gd name="T69" fmla="*/ 5 h 36"/>
                <a:gd name="T70" fmla="*/ 13 w 57"/>
                <a:gd name="T71" fmla="*/ 14 h 36"/>
                <a:gd name="T72" fmla="*/ 5 w 57"/>
                <a:gd name="T73" fmla="*/ 28 h 36"/>
                <a:gd name="T74" fmla="*/ 15 w 57"/>
                <a:gd name="T75" fmla="*/ 21 h 36"/>
                <a:gd name="T76" fmla="*/ 13 w 57"/>
                <a:gd name="T77"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 h="36">
                  <a:moveTo>
                    <a:pt x="13" y="20"/>
                  </a:moveTo>
                  <a:cubicBezTo>
                    <a:pt x="15" y="21"/>
                    <a:pt x="15" y="23"/>
                    <a:pt x="14" y="25"/>
                  </a:cubicBezTo>
                  <a:cubicBezTo>
                    <a:pt x="13" y="27"/>
                    <a:pt x="9" y="28"/>
                    <a:pt x="7" y="28"/>
                  </a:cubicBezTo>
                  <a:cubicBezTo>
                    <a:pt x="5" y="28"/>
                    <a:pt x="3" y="27"/>
                    <a:pt x="2" y="25"/>
                  </a:cubicBezTo>
                  <a:cubicBezTo>
                    <a:pt x="1" y="23"/>
                    <a:pt x="2" y="21"/>
                    <a:pt x="3" y="20"/>
                  </a:cubicBezTo>
                  <a:cubicBezTo>
                    <a:pt x="5" y="18"/>
                    <a:pt x="7" y="17"/>
                    <a:pt x="9" y="16"/>
                  </a:cubicBezTo>
                  <a:cubicBezTo>
                    <a:pt x="11" y="15"/>
                    <a:pt x="14" y="14"/>
                    <a:pt x="16" y="13"/>
                  </a:cubicBezTo>
                  <a:cubicBezTo>
                    <a:pt x="20" y="11"/>
                    <a:pt x="24" y="10"/>
                    <a:pt x="28" y="7"/>
                  </a:cubicBezTo>
                  <a:cubicBezTo>
                    <a:pt x="29" y="6"/>
                    <a:pt x="31" y="5"/>
                    <a:pt x="32" y="4"/>
                  </a:cubicBezTo>
                  <a:cubicBezTo>
                    <a:pt x="32" y="3"/>
                    <a:pt x="33" y="1"/>
                    <a:pt x="32" y="0"/>
                  </a:cubicBezTo>
                  <a:cubicBezTo>
                    <a:pt x="32" y="0"/>
                    <a:pt x="31" y="0"/>
                    <a:pt x="30" y="0"/>
                  </a:cubicBezTo>
                  <a:cubicBezTo>
                    <a:pt x="29" y="1"/>
                    <a:pt x="27" y="2"/>
                    <a:pt x="26" y="3"/>
                  </a:cubicBezTo>
                  <a:cubicBezTo>
                    <a:pt x="24" y="6"/>
                    <a:pt x="23" y="8"/>
                    <a:pt x="22" y="11"/>
                  </a:cubicBezTo>
                  <a:cubicBezTo>
                    <a:pt x="19" y="18"/>
                    <a:pt x="17" y="24"/>
                    <a:pt x="13" y="29"/>
                  </a:cubicBezTo>
                  <a:cubicBezTo>
                    <a:pt x="12" y="31"/>
                    <a:pt x="11" y="32"/>
                    <a:pt x="10" y="33"/>
                  </a:cubicBezTo>
                  <a:cubicBezTo>
                    <a:pt x="9" y="33"/>
                    <a:pt x="8" y="34"/>
                    <a:pt x="7" y="34"/>
                  </a:cubicBezTo>
                  <a:cubicBezTo>
                    <a:pt x="6" y="34"/>
                    <a:pt x="6" y="33"/>
                    <a:pt x="6" y="32"/>
                  </a:cubicBezTo>
                  <a:cubicBezTo>
                    <a:pt x="6" y="31"/>
                    <a:pt x="6" y="30"/>
                    <a:pt x="7" y="29"/>
                  </a:cubicBezTo>
                  <a:cubicBezTo>
                    <a:pt x="8" y="27"/>
                    <a:pt x="10" y="27"/>
                    <a:pt x="13" y="27"/>
                  </a:cubicBezTo>
                  <a:cubicBezTo>
                    <a:pt x="13" y="27"/>
                    <a:pt x="14" y="27"/>
                    <a:pt x="15" y="27"/>
                  </a:cubicBezTo>
                  <a:cubicBezTo>
                    <a:pt x="16" y="28"/>
                    <a:pt x="17" y="29"/>
                    <a:pt x="16" y="30"/>
                  </a:cubicBezTo>
                  <a:cubicBezTo>
                    <a:pt x="16" y="30"/>
                    <a:pt x="16" y="30"/>
                    <a:pt x="16" y="30"/>
                  </a:cubicBezTo>
                  <a:cubicBezTo>
                    <a:pt x="15" y="29"/>
                    <a:pt x="18" y="28"/>
                    <a:pt x="19" y="28"/>
                  </a:cubicBezTo>
                  <a:cubicBezTo>
                    <a:pt x="19" y="28"/>
                    <a:pt x="20" y="28"/>
                    <a:pt x="20" y="28"/>
                  </a:cubicBezTo>
                  <a:cubicBezTo>
                    <a:pt x="21" y="29"/>
                    <a:pt x="21" y="30"/>
                    <a:pt x="20" y="30"/>
                  </a:cubicBezTo>
                  <a:cubicBezTo>
                    <a:pt x="20" y="30"/>
                    <a:pt x="20" y="29"/>
                    <a:pt x="20" y="29"/>
                  </a:cubicBezTo>
                  <a:cubicBezTo>
                    <a:pt x="21" y="28"/>
                    <a:pt x="21" y="28"/>
                    <a:pt x="21" y="28"/>
                  </a:cubicBezTo>
                  <a:cubicBezTo>
                    <a:pt x="22" y="28"/>
                    <a:pt x="23" y="27"/>
                    <a:pt x="24" y="27"/>
                  </a:cubicBezTo>
                  <a:cubicBezTo>
                    <a:pt x="25" y="28"/>
                    <a:pt x="25" y="28"/>
                    <a:pt x="25" y="28"/>
                  </a:cubicBezTo>
                  <a:cubicBezTo>
                    <a:pt x="26" y="28"/>
                    <a:pt x="26" y="28"/>
                    <a:pt x="26" y="28"/>
                  </a:cubicBezTo>
                  <a:cubicBezTo>
                    <a:pt x="26" y="28"/>
                    <a:pt x="27" y="27"/>
                    <a:pt x="28" y="27"/>
                  </a:cubicBezTo>
                  <a:cubicBezTo>
                    <a:pt x="29" y="27"/>
                    <a:pt x="29" y="27"/>
                    <a:pt x="30" y="27"/>
                  </a:cubicBezTo>
                  <a:cubicBezTo>
                    <a:pt x="31" y="27"/>
                    <a:pt x="32" y="26"/>
                    <a:pt x="33" y="26"/>
                  </a:cubicBezTo>
                  <a:cubicBezTo>
                    <a:pt x="34" y="25"/>
                    <a:pt x="35" y="27"/>
                    <a:pt x="36" y="27"/>
                  </a:cubicBezTo>
                  <a:cubicBezTo>
                    <a:pt x="36" y="27"/>
                    <a:pt x="37" y="27"/>
                    <a:pt x="38" y="27"/>
                  </a:cubicBezTo>
                  <a:cubicBezTo>
                    <a:pt x="38" y="27"/>
                    <a:pt x="39" y="27"/>
                    <a:pt x="40" y="27"/>
                  </a:cubicBezTo>
                  <a:cubicBezTo>
                    <a:pt x="41" y="27"/>
                    <a:pt x="42" y="27"/>
                    <a:pt x="43" y="26"/>
                  </a:cubicBezTo>
                  <a:cubicBezTo>
                    <a:pt x="44" y="26"/>
                    <a:pt x="45" y="25"/>
                    <a:pt x="47" y="25"/>
                  </a:cubicBezTo>
                  <a:cubicBezTo>
                    <a:pt x="49" y="25"/>
                    <a:pt x="52" y="25"/>
                    <a:pt x="54" y="24"/>
                  </a:cubicBezTo>
                  <a:cubicBezTo>
                    <a:pt x="55" y="24"/>
                    <a:pt x="56" y="24"/>
                    <a:pt x="57" y="24"/>
                  </a:cubicBezTo>
                  <a:cubicBezTo>
                    <a:pt x="57" y="23"/>
                    <a:pt x="57" y="23"/>
                    <a:pt x="57" y="23"/>
                  </a:cubicBezTo>
                  <a:cubicBezTo>
                    <a:pt x="54" y="24"/>
                    <a:pt x="52" y="24"/>
                    <a:pt x="49" y="25"/>
                  </a:cubicBezTo>
                  <a:cubicBezTo>
                    <a:pt x="48" y="25"/>
                    <a:pt x="47" y="25"/>
                    <a:pt x="45" y="25"/>
                  </a:cubicBezTo>
                  <a:cubicBezTo>
                    <a:pt x="44" y="25"/>
                    <a:pt x="43" y="26"/>
                    <a:pt x="42" y="26"/>
                  </a:cubicBezTo>
                  <a:cubicBezTo>
                    <a:pt x="41" y="26"/>
                    <a:pt x="39" y="26"/>
                    <a:pt x="38" y="26"/>
                  </a:cubicBezTo>
                  <a:cubicBezTo>
                    <a:pt x="38" y="26"/>
                    <a:pt x="37" y="26"/>
                    <a:pt x="36" y="26"/>
                  </a:cubicBezTo>
                  <a:cubicBezTo>
                    <a:pt x="36" y="26"/>
                    <a:pt x="35" y="26"/>
                    <a:pt x="35" y="25"/>
                  </a:cubicBezTo>
                  <a:cubicBezTo>
                    <a:pt x="34" y="25"/>
                    <a:pt x="34" y="25"/>
                    <a:pt x="34" y="25"/>
                  </a:cubicBezTo>
                  <a:cubicBezTo>
                    <a:pt x="33" y="25"/>
                    <a:pt x="33" y="25"/>
                    <a:pt x="33" y="25"/>
                  </a:cubicBezTo>
                  <a:cubicBezTo>
                    <a:pt x="32" y="26"/>
                    <a:pt x="32" y="26"/>
                    <a:pt x="32" y="26"/>
                  </a:cubicBezTo>
                  <a:cubicBezTo>
                    <a:pt x="31" y="26"/>
                    <a:pt x="30" y="27"/>
                    <a:pt x="29" y="27"/>
                  </a:cubicBezTo>
                  <a:cubicBezTo>
                    <a:pt x="28" y="27"/>
                    <a:pt x="27" y="27"/>
                    <a:pt x="26" y="27"/>
                  </a:cubicBezTo>
                  <a:cubicBezTo>
                    <a:pt x="25" y="28"/>
                    <a:pt x="25" y="28"/>
                    <a:pt x="25" y="28"/>
                  </a:cubicBezTo>
                  <a:cubicBezTo>
                    <a:pt x="25" y="27"/>
                    <a:pt x="25" y="27"/>
                    <a:pt x="25" y="27"/>
                  </a:cubicBezTo>
                  <a:cubicBezTo>
                    <a:pt x="24" y="26"/>
                    <a:pt x="22" y="27"/>
                    <a:pt x="21" y="28"/>
                  </a:cubicBezTo>
                  <a:cubicBezTo>
                    <a:pt x="20" y="28"/>
                    <a:pt x="19" y="30"/>
                    <a:pt x="20" y="30"/>
                  </a:cubicBezTo>
                  <a:cubicBezTo>
                    <a:pt x="21" y="31"/>
                    <a:pt x="21" y="30"/>
                    <a:pt x="21" y="29"/>
                  </a:cubicBezTo>
                  <a:cubicBezTo>
                    <a:pt x="21" y="26"/>
                    <a:pt x="14" y="27"/>
                    <a:pt x="16" y="30"/>
                  </a:cubicBezTo>
                  <a:cubicBezTo>
                    <a:pt x="16" y="30"/>
                    <a:pt x="16" y="30"/>
                    <a:pt x="16" y="30"/>
                  </a:cubicBezTo>
                  <a:cubicBezTo>
                    <a:pt x="17" y="29"/>
                    <a:pt x="16" y="28"/>
                    <a:pt x="15" y="27"/>
                  </a:cubicBezTo>
                  <a:cubicBezTo>
                    <a:pt x="14" y="26"/>
                    <a:pt x="11" y="26"/>
                    <a:pt x="10" y="27"/>
                  </a:cubicBezTo>
                  <a:cubicBezTo>
                    <a:pt x="7" y="28"/>
                    <a:pt x="4" y="31"/>
                    <a:pt x="6" y="34"/>
                  </a:cubicBezTo>
                  <a:cubicBezTo>
                    <a:pt x="7" y="36"/>
                    <a:pt x="10" y="33"/>
                    <a:pt x="11" y="32"/>
                  </a:cubicBezTo>
                  <a:cubicBezTo>
                    <a:pt x="13" y="30"/>
                    <a:pt x="15" y="27"/>
                    <a:pt x="16" y="25"/>
                  </a:cubicBezTo>
                  <a:cubicBezTo>
                    <a:pt x="18" y="22"/>
                    <a:pt x="19" y="19"/>
                    <a:pt x="21" y="15"/>
                  </a:cubicBezTo>
                  <a:cubicBezTo>
                    <a:pt x="22" y="13"/>
                    <a:pt x="23" y="10"/>
                    <a:pt x="25" y="7"/>
                  </a:cubicBezTo>
                  <a:cubicBezTo>
                    <a:pt x="25" y="5"/>
                    <a:pt x="27" y="3"/>
                    <a:pt x="28" y="2"/>
                  </a:cubicBezTo>
                  <a:cubicBezTo>
                    <a:pt x="29" y="1"/>
                    <a:pt x="30" y="0"/>
                    <a:pt x="32" y="0"/>
                  </a:cubicBezTo>
                  <a:cubicBezTo>
                    <a:pt x="32" y="1"/>
                    <a:pt x="32" y="2"/>
                    <a:pt x="32" y="2"/>
                  </a:cubicBezTo>
                  <a:cubicBezTo>
                    <a:pt x="32" y="3"/>
                    <a:pt x="31" y="4"/>
                    <a:pt x="30" y="5"/>
                  </a:cubicBezTo>
                  <a:cubicBezTo>
                    <a:pt x="29" y="6"/>
                    <a:pt x="27" y="7"/>
                    <a:pt x="26" y="8"/>
                  </a:cubicBezTo>
                  <a:cubicBezTo>
                    <a:pt x="22" y="10"/>
                    <a:pt x="17" y="12"/>
                    <a:pt x="13" y="14"/>
                  </a:cubicBezTo>
                  <a:cubicBezTo>
                    <a:pt x="9" y="15"/>
                    <a:pt x="5" y="17"/>
                    <a:pt x="2" y="20"/>
                  </a:cubicBezTo>
                  <a:cubicBezTo>
                    <a:pt x="0" y="24"/>
                    <a:pt x="2" y="27"/>
                    <a:pt x="5" y="28"/>
                  </a:cubicBezTo>
                  <a:cubicBezTo>
                    <a:pt x="8" y="29"/>
                    <a:pt x="11" y="28"/>
                    <a:pt x="13" y="27"/>
                  </a:cubicBezTo>
                  <a:cubicBezTo>
                    <a:pt x="15" y="26"/>
                    <a:pt x="16" y="23"/>
                    <a:pt x="15" y="21"/>
                  </a:cubicBezTo>
                  <a:cubicBezTo>
                    <a:pt x="13" y="18"/>
                    <a:pt x="9" y="18"/>
                    <a:pt x="7" y="20"/>
                  </a:cubicBezTo>
                  <a:cubicBezTo>
                    <a:pt x="7" y="20"/>
                    <a:pt x="10" y="18"/>
                    <a:pt x="13" y="20"/>
                  </a:cubicBezTo>
                  <a:close/>
                </a:path>
              </a:pathLst>
            </a:custGeom>
            <a:solidFill>
              <a:srgbClr val="283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4" name="Freeform 738"/>
            <p:cNvSpPr>
              <a:spLocks/>
            </p:cNvSpPr>
            <p:nvPr/>
          </p:nvSpPr>
          <p:spPr bwMode="auto">
            <a:xfrm>
              <a:off x="6098767" y="5724945"/>
              <a:ext cx="328658" cy="132502"/>
            </a:xfrm>
            <a:custGeom>
              <a:avLst/>
              <a:gdLst>
                <a:gd name="T0" fmla="*/ 0 w 206"/>
                <a:gd name="T1" fmla="*/ 0 h 83"/>
                <a:gd name="T2" fmla="*/ 0 w 206"/>
                <a:gd name="T3" fmla="*/ 83 h 83"/>
                <a:gd name="T4" fmla="*/ 206 w 206"/>
                <a:gd name="T5" fmla="*/ 83 h 83"/>
                <a:gd name="T6" fmla="*/ 198 w 206"/>
                <a:gd name="T7" fmla="*/ 75 h 83"/>
                <a:gd name="T8" fmla="*/ 91 w 206"/>
                <a:gd name="T9" fmla="*/ 75 h 83"/>
                <a:gd name="T10" fmla="*/ 91 w 206"/>
                <a:gd name="T11" fmla="*/ 81 h 83"/>
                <a:gd name="T12" fmla="*/ 91 w 206"/>
                <a:gd name="T13" fmla="*/ 82 h 83"/>
                <a:gd name="T14" fmla="*/ 91 w 206"/>
                <a:gd name="T15" fmla="*/ 83 h 83"/>
                <a:gd name="T16" fmla="*/ 9 w 206"/>
                <a:gd name="T17" fmla="*/ 83 h 83"/>
                <a:gd name="T18" fmla="*/ 9 w 206"/>
                <a:gd name="T19" fmla="*/ 75 h 83"/>
                <a:gd name="T20" fmla="*/ 8 w 206"/>
                <a:gd name="T21" fmla="*/ 75 h 83"/>
                <a:gd name="T22" fmla="*/ 8 w 206"/>
                <a:gd name="T23" fmla="*/ 64 h 83"/>
                <a:gd name="T24" fmla="*/ 3 w 206"/>
                <a:gd name="T25" fmla="*/ 64 h 83"/>
                <a:gd name="T26" fmla="*/ 3 w 206"/>
                <a:gd name="T27" fmla="*/ 47 h 83"/>
                <a:gd name="T28" fmla="*/ 3 w 206"/>
                <a:gd name="T29" fmla="*/ 46 h 83"/>
                <a:gd name="T30" fmla="*/ 8 w 206"/>
                <a:gd name="T31" fmla="*/ 46 h 83"/>
                <a:gd name="T32" fmla="*/ 8 w 206"/>
                <a:gd name="T33" fmla="*/ 3 h 83"/>
                <a:gd name="T34" fmla="*/ 0 w 206"/>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3">
                  <a:moveTo>
                    <a:pt x="0" y="0"/>
                  </a:moveTo>
                  <a:cubicBezTo>
                    <a:pt x="0" y="83"/>
                    <a:pt x="0" y="83"/>
                    <a:pt x="0" y="83"/>
                  </a:cubicBezTo>
                  <a:cubicBezTo>
                    <a:pt x="206" y="83"/>
                    <a:pt x="206" y="83"/>
                    <a:pt x="206" y="83"/>
                  </a:cubicBezTo>
                  <a:cubicBezTo>
                    <a:pt x="198" y="75"/>
                    <a:pt x="198" y="75"/>
                    <a:pt x="198" y="75"/>
                  </a:cubicBezTo>
                  <a:cubicBezTo>
                    <a:pt x="91" y="75"/>
                    <a:pt x="91" y="75"/>
                    <a:pt x="91" y="75"/>
                  </a:cubicBezTo>
                  <a:cubicBezTo>
                    <a:pt x="91" y="81"/>
                    <a:pt x="91" y="81"/>
                    <a:pt x="91" y="81"/>
                  </a:cubicBezTo>
                  <a:cubicBezTo>
                    <a:pt x="91" y="82"/>
                    <a:pt x="91" y="82"/>
                    <a:pt x="91" y="82"/>
                  </a:cubicBezTo>
                  <a:cubicBezTo>
                    <a:pt x="91" y="83"/>
                    <a:pt x="91" y="83"/>
                    <a:pt x="91" y="83"/>
                  </a:cubicBezTo>
                  <a:cubicBezTo>
                    <a:pt x="9" y="83"/>
                    <a:pt x="9" y="83"/>
                    <a:pt x="9" y="83"/>
                  </a:cubicBezTo>
                  <a:cubicBezTo>
                    <a:pt x="9" y="75"/>
                    <a:pt x="9" y="75"/>
                    <a:pt x="9" y="75"/>
                  </a:cubicBezTo>
                  <a:cubicBezTo>
                    <a:pt x="8" y="75"/>
                    <a:pt x="8" y="75"/>
                    <a:pt x="8" y="75"/>
                  </a:cubicBezTo>
                  <a:cubicBezTo>
                    <a:pt x="8" y="64"/>
                    <a:pt x="8" y="64"/>
                    <a:pt x="8" y="64"/>
                  </a:cubicBezTo>
                  <a:cubicBezTo>
                    <a:pt x="3" y="64"/>
                    <a:pt x="3" y="64"/>
                    <a:pt x="3" y="64"/>
                  </a:cubicBezTo>
                  <a:cubicBezTo>
                    <a:pt x="3" y="47"/>
                    <a:pt x="3" y="47"/>
                    <a:pt x="3" y="47"/>
                  </a:cubicBezTo>
                  <a:cubicBezTo>
                    <a:pt x="3" y="46"/>
                    <a:pt x="3" y="46"/>
                    <a:pt x="3" y="46"/>
                  </a:cubicBezTo>
                  <a:cubicBezTo>
                    <a:pt x="8" y="46"/>
                    <a:pt x="8" y="46"/>
                    <a:pt x="8" y="46"/>
                  </a:cubicBezTo>
                  <a:cubicBezTo>
                    <a:pt x="8" y="3"/>
                    <a:pt x="8" y="3"/>
                    <a:pt x="8" y="3"/>
                  </a:cubicBezTo>
                  <a:cubicBezTo>
                    <a:pt x="5" y="2"/>
                    <a:pt x="2" y="1"/>
                    <a:pt x="0" y="0"/>
                  </a:cubicBezTo>
                </a:path>
              </a:pathLst>
            </a:custGeom>
            <a:solidFill>
              <a:srgbClr val="CE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5" name="Freeform 739"/>
            <p:cNvSpPr>
              <a:spLocks noEditPoints="1"/>
            </p:cNvSpPr>
            <p:nvPr/>
          </p:nvSpPr>
          <p:spPr bwMode="auto">
            <a:xfrm>
              <a:off x="6111757" y="5730141"/>
              <a:ext cx="302677" cy="114316"/>
            </a:xfrm>
            <a:custGeom>
              <a:avLst/>
              <a:gdLst>
                <a:gd name="T0" fmla="*/ 1 w 233"/>
                <a:gd name="T1" fmla="*/ 75 h 88"/>
                <a:gd name="T2" fmla="*/ 0 w 233"/>
                <a:gd name="T3" fmla="*/ 75 h 88"/>
                <a:gd name="T4" fmla="*/ 0 w 233"/>
                <a:gd name="T5" fmla="*/ 88 h 88"/>
                <a:gd name="T6" fmla="*/ 1 w 233"/>
                <a:gd name="T7" fmla="*/ 88 h 88"/>
                <a:gd name="T8" fmla="*/ 1 w 233"/>
                <a:gd name="T9" fmla="*/ 77 h 88"/>
                <a:gd name="T10" fmla="*/ 1 w 233"/>
                <a:gd name="T11" fmla="*/ 75 h 88"/>
                <a:gd name="T12" fmla="*/ 107 w 233"/>
                <a:gd name="T13" fmla="*/ 74 h 88"/>
                <a:gd name="T14" fmla="*/ 107 w 233"/>
                <a:gd name="T15" fmla="*/ 66 h 88"/>
                <a:gd name="T16" fmla="*/ 145 w 233"/>
                <a:gd name="T17" fmla="*/ 66 h 88"/>
                <a:gd name="T18" fmla="*/ 145 w 233"/>
                <a:gd name="T19" fmla="*/ 74 h 88"/>
                <a:gd name="T20" fmla="*/ 107 w 233"/>
                <a:gd name="T21" fmla="*/ 74 h 88"/>
                <a:gd name="T22" fmla="*/ 153 w 233"/>
                <a:gd name="T23" fmla="*/ 74 h 88"/>
                <a:gd name="T24" fmla="*/ 153 w 233"/>
                <a:gd name="T25" fmla="*/ 66 h 88"/>
                <a:gd name="T26" fmla="*/ 191 w 233"/>
                <a:gd name="T27" fmla="*/ 66 h 88"/>
                <a:gd name="T28" fmla="*/ 191 w 233"/>
                <a:gd name="T29" fmla="*/ 74 h 88"/>
                <a:gd name="T30" fmla="*/ 153 w 233"/>
                <a:gd name="T31" fmla="*/ 74 h 88"/>
                <a:gd name="T32" fmla="*/ 195 w 233"/>
                <a:gd name="T33" fmla="*/ 50 h 88"/>
                <a:gd name="T34" fmla="*/ 115 w 233"/>
                <a:gd name="T35" fmla="*/ 50 h 88"/>
                <a:gd name="T36" fmla="*/ 115 w 233"/>
                <a:gd name="T37" fmla="*/ 53 h 88"/>
                <a:gd name="T38" fmla="*/ 59 w 233"/>
                <a:gd name="T39" fmla="*/ 53 h 88"/>
                <a:gd name="T40" fmla="*/ 94 w 233"/>
                <a:gd name="T41" fmla="*/ 53 h 88"/>
                <a:gd name="T42" fmla="*/ 94 w 233"/>
                <a:gd name="T43" fmla="*/ 66 h 88"/>
                <a:gd name="T44" fmla="*/ 98 w 233"/>
                <a:gd name="T45" fmla="*/ 66 h 88"/>
                <a:gd name="T46" fmla="*/ 98 w 233"/>
                <a:gd name="T47" fmla="*/ 74 h 88"/>
                <a:gd name="T48" fmla="*/ 94 w 233"/>
                <a:gd name="T49" fmla="*/ 74 h 88"/>
                <a:gd name="T50" fmla="*/ 94 w 233"/>
                <a:gd name="T51" fmla="*/ 75 h 88"/>
                <a:gd name="T52" fmla="*/ 81 w 233"/>
                <a:gd name="T53" fmla="*/ 75 h 88"/>
                <a:gd name="T54" fmla="*/ 102 w 233"/>
                <a:gd name="T55" fmla="*/ 75 h 88"/>
                <a:gd name="T56" fmla="*/ 102 w 233"/>
                <a:gd name="T57" fmla="*/ 88 h 88"/>
                <a:gd name="T58" fmla="*/ 233 w 233"/>
                <a:gd name="T59" fmla="*/ 88 h 88"/>
                <a:gd name="T60" fmla="*/ 218 w 233"/>
                <a:gd name="T61" fmla="*/ 74 h 88"/>
                <a:gd name="T62" fmla="*/ 207 w 233"/>
                <a:gd name="T63" fmla="*/ 74 h 88"/>
                <a:gd name="T64" fmla="*/ 207 w 233"/>
                <a:gd name="T65" fmla="*/ 72 h 88"/>
                <a:gd name="T66" fmla="*/ 216 w 233"/>
                <a:gd name="T67" fmla="*/ 72 h 88"/>
                <a:gd name="T68" fmla="*/ 195 w 233"/>
                <a:gd name="T69" fmla="*/ 50 h 88"/>
                <a:gd name="T70" fmla="*/ 0 w 233"/>
                <a:gd name="T71" fmla="*/ 0 h 88"/>
                <a:gd name="T72" fmla="*/ 0 w 233"/>
                <a:gd name="T73" fmla="*/ 53 h 88"/>
                <a:gd name="T74" fmla="*/ 15 w 233"/>
                <a:gd name="T75" fmla="*/ 53 h 88"/>
                <a:gd name="T76" fmla="*/ 15 w 233"/>
                <a:gd name="T77" fmla="*/ 50 h 88"/>
                <a:gd name="T78" fmla="*/ 0 w 233"/>
                <a:gd name="T79" fmla="*/ 50 h 88"/>
                <a:gd name="T80" fmla="*/ 0 w 233"/>
                <a:gd name="T81" fmla="*/ 0 h 88"/>
                <a:gd name="T82" fmla="*/ 0 w 233"/>
                <a:gd name="T8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88">
                  <a:moveTo>
                    <a:pt x="1" y="75"/>
                  </a:moveTo>
                  <a:lnTo>
                    <a:pt x="0" y="75"/>
                  </a:lnTo>
                  <a:lnTo>
                    <a:pt x="0" y="88"/>
                  </a:lnTo>
                  <a:lnTo>
                    <a:pt x="1" y="88"/>
                  </a:lnTo>
                  <a:lnTo>
                    <a:pt x="1" y="77"/>
                  </a:lnTo>
                  <a:lnTo>
                    <a:pt x="1" y="75"/>
                  </a:lnTo>
                  <a:close/>
                  <a:moveTo>
                    <a:pt x="107" y="74"/>
                  </a:moveTo>
                  <a:lnTo>
                    <a:pt x="107" y="66"/>
                  </a:lnTo>
                  <a:lnTo>
                    <a:pt x="145" y="66"/>
                  </a:lnTo>
                  <a:lnTo>
                    <a:pt x="145" y="74"/>
                  </a:lnTo>
                  <a:lnTo>
                    <a:pt x="107" y="74"/>
                  </a:lnTo>
                  <a:close/>
                  <a:moveTo>
                    <a:pt x="153" y="74"/>
                  </a:moveTo>
                  <a:lnTo>
                    <a:pt x="153" y="66"/>
                  </a:lnTo>
                  <a:lnTo>
                    <a:pt x="191" y="66"/>
                  </a:lnTo>
                  <a:lnTo>
                    <a:pt x="191" y="74"/>
                  </a:lnTo>
                  <a:lnTo>
                    <a:pt x="153" y="74"/>
                  </a:lnTo>
                  <a:close/>
                  <a:moveTo>
                    <a:pt x="195" y="50"/>
                  </a:moveTo>
                  <a:lnTo>
                    <a:pt x="115" y="50"/>
                  </a:lnTo>
                  <a:lnTo>
                    <a:pt x="115" y="53"/>
                  </a:lnTo>
                  <a:lnTo>
                    <a:pt x="59" y="53"/>
                  </a:lnTo>
                  <a:lnTo>
                    <a:pt x="94" y="53"/>
                  </a:lnTo>
                  <a:lnTo>
                    <a:pt x="94" y="66"/>
                  </a:lnTo>
                  <a:lnTo>
                    <a:pt x="98" y="66"/>
                  </a:lnTo>
                  <a:lnTo>
                    <a:pt x="98" y="74"/>
                  </a:lnTo>
                  <a:lnTo>
                    <a:pt x="94" y="74"/>
                  </a:lnTo>
                  <a:lnTo>
                    <a:pt x="94" y="75"/>
                  </a:lnTo>
                  <a:lnTo>
                    <a:pt x="81" y="75"/>
                  </a:lnTo>
                  <a:lnTo>
                    <a:pt x="102" y="75"/>
                  </a:lnTo>
                  <a:lnTo>
                    <a:pt x="102" y="88"/>
                  </a:lnTo>
                  <a:lnTo>
                    <a:pt x="233" y="88"/>
                  </a:lnTo>
                  <a:lnTo>
                    <a:pt x="218" y="74"/>
                  </a:lnTo>
                  <a:lnTo>
                    <a:pt x="207" y="74"/>
                  </a:lnTo>
                  <a:lnTo>
                    <a:pt x="207" y="72"/>
                  </a:lnTo>
                  <a:lnTo>
                    <a:pt x="216" y="72"/>
                  </a:lnTo>
                  <a:lnTo>
                    <a:pt x="195" y="50"/>
                  </a:lnTo>
                  <a:close/>
                  <a:moveTo>
                    <a:pt x="0" y="0"/>
                  </a:moveTo>
                  <a:lnTo>
                    <a:pt x="0" y="53"/>
                  </a:lnTo>
                  <a:lnTo>
                    <a:pt x="15" y="53"/>
                  </a:lnTo>
                  <a:lnTo>
                    <a:pt x="15" y="50"/>
                  </a:lnTo>
                  <a:lnTo>
                    <a:pt x="0" y="50"/>
                  </a:lnTo>
                  <a:lnTo>
                    <a:pt x="0" y="0"/>
                  </a:lnTo>
                  <a:lnTo>
                    <a:pt x="0" y="0"/>
                  </a:lnTo>
                  <a:close/>
                </a:path>
              </a:pathLst>
            </a:custGeom>
            <a:solidFill>
              <a:srgbClr val="A6C5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6" name="Freeform 740"/>
            <p:cNvSpPr>
              <a:spLocks noEditPoints="1"/>
            </p:cNvSpPr>
            <p:nvPr/>
          </p:nvSpPr>
          <p:spPr bwMode="auto">
            <a:xfrm>
              <a:off x="6111757" y="5730141"/>
              <a:ext cx="302677" cy="114316"/>
            </a:xfrm>
            <a:custGeom>
              <a:avLst/>
              <a:gdLst>
                <a:gd name="T0" fmla="*/ 1 w 233"/>
                <a:gd name="T1" fmla="*/ 75 h 88"/>
                <a:gd name="T2" fmla="*/ 0 w 233"/>
                <a:gd name="T3" fmla="*/ 75 h 88"/>
                <a:gd name="T4" fmla="*/ 0 w 233"/>
                <a:gd name="T5" fmla="*/ 88 h 88"/>
                <a:gd name="T6" fmla="*/ 1 w 233"/>
                <a:gd name="T7" fmla="*/ 88 h 88"/>
                <a:gd name="T8" fmla="*/ 1 w 233"/>
                <a:gd name="T9" fmla="*/ 77 h 88"/>
                <a:gd name="T10" fmla="*/ 1 w 233"/>
                <a:gd name="T11" fmla="*/ 75 h 88"/>
                <a:gd name="T12" fmla="*/ 107 w 233"/>
                <a:gd name="T13" fmla="*/ 74 h 88"/>
                <a:gd name="T14" fmla="*/ 107 w 233"/>
                <a:gd name="T15" fmla="*/ 66 h 88"/>
                <a:gd name="T16" fmla="*/ 145 w 233"/>
                <a:gd name="T17" fmla="*/ 66 h 88"/>
                <a:gd name="T18" fmla="*/ 145 w 233"/>
                <a:gd name="T19" fmla="*/ 74 h 88"/>
                <a:gd name="T20" fmla="*/ 107 w 233"/>
                <a:gd name="T21" fmla="*/ 74 h 88"/>
                <a:gd name="T22" fmla="*/ 153 w 233"/>
                <a:gd name="T23" fmla="*/ 74 h 88"/>
                <a:gd name="T24" fmla="*/ 153 w 233"/>
                <a:gd name="T25" fmla="*/ 66 h 88"/>
                <a:gd name="T26" fmla="*/ 191 w 233"/>
                <a:gd name="T27" fmla="*/ 66 h 88"/>
                <a:gd name="T28" fmla="*/ 191 w 233"/>
                <a:gd name="T29" fmla="*/ 74 h 88"/>
                <a:gd name="T30" fmla="*/ 153 w 233"/>
                <a:gd name="T31" fmla="*/ 74 h 88"/>
                <a:gd name="T32" fmla="*/ 195 w 233"/>
                <a:gd name="T33" fmla="*/ 50 h 88"/>
                <a:gd name="T34" fmla="*/ 115 w 233"/>
                <a:gd name="T35" fmla="*/ 50 h 88"/>
                <a:gd name="T36" fmla="*/ 115 w 233"/>
                <a:gd name="T37" fmla="*/ 53 h 88"/>
                <a:gd name="T38" fmla="*/ 59 w 233"/>
                <a:gd name="T39" fmla="*/ 53 h 88"/>
                <a:gd name="T40" fmla="*/ 94 w 233"/>
                <a:gd name="T41" fmla="*/ 53 h 88"/>
                <a:gd name="T42" fmla="*/ 94 w 233"/>
                <a:gd name="T43" fmla="*/ 66 h 88"/>
                <a:gd name="T44" fmla="*/ 98 w 233"/>
                <a:gd name="T45" fmla="*/ 66 h 88"/>
                <a:gd name="T46" fmla="*/ 98 w 233"/>
                <a:gd name="T47" fmla="*/ 74 h 88"/>
                <a:gd name="T48" fmla="*/ 94 w 233"/>
                <a:gd name="T49" fmla="*/ 74 h 88"/>
                <a:gd name="T50" fmla="*/ 94 w 233"/>
                <a:gd name="T51" fmla="*/ 75 h 88"/>
                <a:gd name="T52" fmla="*/ 81 w 233"/>
                <a:gd name="T53" fmla="*/ 75 h 88"/>
                <a:gd name="T54" fmla="*/ 102 w 233"/>
                <a:gd name="T55" fmla="*/ 75 h 88"/>
                <a:gd name="T56" fmla="*/ 102 w 233"/>
                <a:gd name="T57" fmla="*/ 88 h 88"/>
                <a:gd name="T58" fmla="*/ 233 w 233"/>
                <a:gd name="T59" fmla="*/ 88 h 88"/>
                <a:gd name="T60" fmla="*/ 218 w 233"/>
                <a:gd name="T61" fmla="*/ 74 h 88"/>
                <a:gd name="T62" fmla="*/ 207 w 233"/>
                <a:gd name="T63" fmla="*/ 74 h 88"/>
                <a:gd name="T64" fmla="*/ 207 w 233"/>
                <a:gd name="T65" fmla="*/ 72 h 88"/>
                <a:gd name="T66" fmla="*/ 216 w 233"/>
                <a:gd name="T67" fmla="*/ 72 h 88"/>
                <a:gd name="T68" fmla="*/ 195 w 233"/>
                <a:gd name="T69" fmla="*/ 50 h 88"/>
                <a:gd name="T70" fmla="*/ 0 w 233"/>
                <a:gd name="T71" fmla="*/ 0 h 88"/>
                <a:gd name="T72" fmla="*/ 0 w 233"/>
                <a:gd name="T73" fmla="*/ 53 h 88"/>
                <a:gd name="T74" fmla="*/ 15 w 233"/>
                <a:gd name="T75" fmla="*/ 53 h 88"/>
                <a:gd name="T76" fmla="*/ 15 w 233"/>
                <a:gd name="T77" fmla="*/ 50 h 88"/>
                <a:gd name="T78" fmla="*/ 0 w 233"/>
                <a:gd name="T79" fmla="*/ 50 h 88"/>
                <a:gd name="T80" fmla="*/ 0 w 233"/>
                <a:gd name="T81" fmla="*/ 0 h 88"/>
                <a:gd name="T82" fmla="*/ 0 w 233"/>
                <a:gd name="T8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88">
                  <a:moveTo>
                    <a:pt x="1" y="75"/>
                  </a:moveTo>
                  <a:lnTo>
                    <a:pt x="0" y="75"/>
                  </a:lnTo>
                  <a:lnTo>
                    <a:pt x="0" y="88"/>
                  </a:lnTo>
                  <a:lnTo>
                    <a:pt x="1" y="88"/>
                  </a:lnTo>
                  <a:lnTo>
                    <a:pt x="1" y="77"/>
                  </a:lnTo>
                  <a:lnTo>
                    <a:pt x="1" y="75"/>
                  </a:lnTo>
                  <a:moveTo>
                    <a:pt x="107" y="74"/>
                  </a:moveTo>
                  <a:lnTo>
                    <a:pt x="107" y="66"/>
                  </a:lnTo>
                  <a:lnTo>
                    <a:pt x="145" y="66"/>
                  </a:lnTo>
                  <a:lnTo>
                    <a:pt x="145" y="74"/>
                  </a:lnTo>
                  <a:lnTo>
                    <a:pt x="107" y="74"/>
                  </a:lnTo>
                  <a:moveTo>
                    <a:pt x="153" y="74"/>
                  </a:moveTo>
                  <a:lnTo>
                    <a:pt x="153" y="66"/>
                  </a:lnTo>
                  <a:lnTo>
                    <a:pt x="191" y="66"/>
                  </a:lnTo>
                  <a:lnTo>
                    <a:pt x="191" y="74"/>
                  </a:lnTo>
                  <a:lnTo>
                    <a:pt x="153" y="74"/>
                  </a:lnTo>
                  <a:moveTo>
                    <a:pt x="195" y="50"/>
                  </a:moveTo>
                  <a:lnTo>
                    <a:pt x="115" y="50"/>
                  </a:lnTo>
                  <a:lnTo>
                    <a:pt x="115" y="53"/>
                  </a:lnTo>
                  <a:lnTo>
                    <a:pt x="59" y="53"/>
                  </a:lnTo>
                  <a:lnTo>
                    <a:pt x="94" y="53"/>
                  </a:lnTo>
                  <a:lnTo>
                    <a:pt x="94" y="66"/>
                  </a:lnTo>
                  <a:lnTo>
                    <a:pt x="98" y="66"/>
                  </a:lnTo>
                  <a:lnTo>
                    <a:pt x="98" y="74"/>
                  </a:lnTo>
                  <a:lnTo>
                    <a:pt x="94" y="74"/>
                  </a:lnTo>
                  <a:lnTo>
                    <a:pt x="94" y="75"/>
                  </a:lnTo>
                  <a:lnTo>
                    <a:pt x="81" y="75"/>
                  </a:lnTo>
                  <a:lnTo>
                    <a:pt x="102" y="75"/>
                  </a:lnTo>
                  <a:lnTo>
                    <a:pt x="102" y="88"/>
                  </a:lnTo>
                  <a:lnTo>
                    <a:pt x="233" y="88"/>
                  </a:lnTo>
                  <a:lnTo>
                    <a:pt x="218" y="74"/>
                  </a:lnTo>
                  <a:lnTo>
                    <a:pt x="207" y="74"/>
                  </a:lnTo>
                  <a:lnTo>
                    <a:pt x="207" y="72"/>
                  </a:lnTo>
                  <a:lnTo>
                    <a:pt x="216" y="72"/>
                  </a:lnTo>
                  <a:lnTo>
                    <a:pt x="195" y="50"/>
                  </a:lnTo>
                  <a:moveTo>
                    <a:pt x="0" y="0"/>
                  </a:moveTo>
                  <a:lnTo>
                    <a:pt x="0" y="53"/>
                  </a:lnTo>
                  <a:lnTo>
                    <a:pt x="15" y="53"/>
                  </a:lnTo>
                  <a:lnTo>
                    <a:pt x="15" y="50"/>
                  </a:lnTo>
                  <a:lnTo>
                    <a:pt x="0" y="5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7" name="Freeform 741"/>
            <p:cNvSpPr>
              <a:spLocks noEditPoints="1"/>
            </p:cNvSpPr>
            <p:nvPr/>
          </p:nvSpPr>
          <p:spPr bwMode="auto">
            <a:xfrm>
              <a:off x="6111757" y="5676881"/>
              <a:ext cx="253314" cy="118213"/>
            </a:xfrm>
            <a:custGeom>
              <a:avLst/>
              <a:gdLst>
                <a:gd name="T0" fmla="*/ 150 w 159"/>
                <a:gd name="T1" fmla="*/ 66 h 74"/>
                <a:gd name="T2" fmla="*/ 94 w 159"/>
                <a:gd name="T3" fmla="*/ 66 h 74"/>
                <a:gd name="T4" fmla="*/ 94 w 159"/>
                <a:gd name="T5" fmla="*/ 74 h 74"/>
                <a:gd name="T6" fmla="*/ 94 w 159"/>
                <a:gd name="T7" fmla="*/ 74 h 74"/>
                <a:gd name="T8" fmla="*/ 159 w 159"/>
                <a:gd name="T9" fmla="*/ 74 h 74"/>
                <a:gd name="T10" fmla="*/ 150 w 159"/>
                <a:gd name="T11" fmla="*/ 66 h 74"/>
                <a:gd name="T12" fmla="*/ 131 w 159"/>
                <a:gd name="T13" fmla="*/ 47 h 74"/>
                <a:gd name="T14" fmla="*/ 86 w 159"/>
                <a:gd name="T15" fmla="*/ 47 h 74"/>
                <a:gd name="T16" fmla="*/ 86 w 159"/>
                <a:gd name="T17" fmla="*/ 55 h 74"/>
                <a:gd name="T18" fmla="*/ 86 w 159"/>
                <a:gd name="T19" fmla="*/ 57 h 74"/>
                <a:gd name="T20" fmla="*/ 29 w 159"/>
                <a:gd name="T21" fmla="*/ 57 h 74"/>
                <a:gd name="T22" fmla="*/ 94 w 159"/>
                <a:gd name="T23" fmla="*/ 57 h 74"/>
                <a:gd name="T24" fmla="*/ 94 w 159"/>
                <a:gd name="T25" fmla="*/ 64 h 74"/>
                <a:gd name="T26" fmla="*/ 149 w 159"/>
                <a:gd name="T27" fmla="*/ 64 h 74"/>
                <a:gd name="T28" fmla="*/ 131 w 159"/>
                <a:gd name="T29" fmla="*/ 47 h 74"/>
                <a:gd name="T30" fmla="*/ 0 w 159"/>
                <a:gd name="T31" fmla="*/ 33 h 74"/>
                <a:gd name="T32" fmla="*/ 0 w 159"/>
                <a:gd name="T33" fmla="*/ 74 h 74"/>
                <a:gd name="T34" fmla="*/ 12 w 159"/>
                <a:gd name="T35" fmla="*/ 74 h 74"/>
                <a:gd name="T36" fmla="*/ 12 w 159"/>
                <a:gd name="T37" fmla="*/ 59 h 74"/>
                <a:gd name="T38" fmla="*/ 12 w 159"/>
                <a:gd name="T39" fmla="*/ 57 h 74"/>
                <a:gd name="T40" fmla="*/ 4 w 159"/>
                <a:gd name="T41" fmla="*/ 57 h 74"/>
                <a:gd name="T42" fmla="*/ 4 w 159"/>
                <a:gd name="T43" fmla="*/ 40 h 74"/>
                <a:gd name="T44" fmla="*/ 4 w 159"/>
                <a:gd name="T45" fmla="*/ 38 h 74"/>
                <a:gd name="T46" fmla="*/ 10 w 159"/>
                <a:gd name="T47" fmla="*/ 38 h 74"/>
                <a:gd name="T48" fmla="*/ 0 w 159"/>
                <a:gd name="T49" fmla="*/ 33 h 74"/>
                <a:gd name="T50" fmla="*/ 85 w 159"/>
                <a:gd name="T51" fmla="*/ 0 h 74"/>
                <a:gd name="T52" fmla="*/ 4 w 159"/>
                <a:gd name="T53" fmla="*/ 0 h 74"/>
                <a:gd name="T54" fmla="*/ 4 w 159"/>
                <a:gd name="T55" fmla="*/ 19 h 74"/>
                <a:gd name="T56" fmla="*/ 15 w 159"/>
                <a:gd name="T57" fmla="*/ 31 h 74"/>
                <a:gd name="T58" fmla="*/ 15 w 159"/>
                <a:gd name="T59" fmla="*/ 38 h 74"/>
                <a:gd name="T60" fmla="*/ 86 w 159"/>
                <a:gd name="T61" fmla="*/ 38 h 74"/>
                <a:gd name="T62" fmla="*/ 86 w 159"/>
                <a:gd name="T63" fmla="*/ 45 h 74"/>
                <a:gd name="T64" fmla="*/ 130 w 159"/>
                <a:gd name="T65" fmla="*/ 45 h 74"/>
                <a:gd name="T66" fmla="*/ 112 w 159"/>
                <a:gd name="T67" fmla="*/ 28 h 74"/>
                <a:gd name="T68" fmla="*/ 12 w 159"/>
                <a:gd name="T69" fmla="*/ 28 h 74"/>
                <a:gd name="T70" fmla="*/ 12 w 159"/>
                <a:gd name="T71" fmla="*/ 26 h 74"/>
                <a:gd name="T72" fmla="*/ 111 w 159"/>
                <a:gd name="T73" fmla="*/ 26 h 74"/>
                <a:gd name="T74" fmla="*/ 94 w 159"/>
                <a:gd name="T75" fmla="*/ 9 h 74"/>
                <a:gd name="T76" fmla="*/ 12 w 159"/>
                <a:gd name="T77" fmla="*/ 9 h 74"/>
                <a:gd name="T78" fmla="*/ 12 w 159"/>
                <a:gd name="T79" fmla="*/ 7 h 74"/>
                <a:gd name="T80" fmla="*/ 92 w 159"/>
                <a:gd name="T81" fmla="*/ 7 h 74"/>
                <a:gd name="T82" fmla="*/ 85 w 159"/>
                <a:gd name="T8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9" h="74">
                  <a:moveTo>
                    <a:pt x="150" y="66"/>
                  </a:moveTo>
                  <a:cubicBezTo>
                    <a:pt x="94" y="66"/>
                    <a:pt x="94" y="66"/>
                    <a:pt x="94" y="66"/>
                  </a:cubicBezTo>
                  <a:cubicBezTo>
                    <a:pt x="94" y="74"/>
                    <a:pt x="94" y="74"/>
                    <a:pt x="94" y="74"/>
                  </a:cubicBezTo>
                  <a:cubicBezTo>
                    <a:pt x="94" y="74"/>
                    <a:pt x="94" y="74"/>
                    <a:pt x="94" y="74"/>
                  </a:cubicBezTo>
                  <a:cubicBezTo>
                    <a:pt x="159" y="74"/>
                    <a:pt x="159" y="74"/>
                    <a:pt x="159" y="74"/>
                  </a:cubicBezTo>
                  <a:cubicBezTo>
                    <a:pt x="150" y="66"/>
                    <a:pt x="150" y="66"/>
                    <a:pt x="150" y="66"/>
                  </a:cubicBezTo>
                  <a:moveTo>
                    <a:pt x="131" y="47"/>
                  </a:moveTo>
                  <a:cubicBezTo>
                    <a:pt x="86" y="47"/>
                    <a:pt x="86" y="47"/>
                    <a:pt x="86" y="47"/>
                  </a:cubicBezTo>
                  <a:cubicBezTo>
                    <a:pt x="86" y="55"/>
                    <a:pt x="86" y="55"/>
                    <a:pt x="86" y="55"/>
                  </a:cubicBezTo>
                  <a:cubicBezTo>
                    <a:pt x="86" y="57"/>
                    <a:pt x="86" y="57"/>
                    <a:pt x="86" y="57"/>
                  </a:cubicBezTo>
                  <a:cubicBezTo>
                    <a:pt x="29" y="57"/>
                    <a:pt x="29" y="57"/>
                    <a:pt x="29" y="57"/>
                  </a:cubicBezTo>
                  <a:cubicBezTo>
                    <a:pt x="94" y="57"/>
                    <a:pt x="94" y="57"/>
                    <a:pt x="94" y="57"/>
                  </a:cubicBezTo>
                  <a:cubicBezTo>
                    <a:pt x="94" y="64"/>
                    <a:pt x="94" y="64"/>
                    <a:pt x="94" y="64"/>
                  </a:cubicBezTo>
                  <a:cubicBezTo>
                    <a:pt x="149" y="64"/>
                    <a:pt x="149" y="64"/>
                    <a:pt x="149" y="64"/>
                  </a:cubicBezTo>
                  <a:cubicBezTo>
                    <a:pt x="131" y="47"/>
                    <a:pt x="131" y="47"/>
                    <a:pt x="131" y="47"/>
                  </a:cubicBezTo>
                  <a:moveTo>
                    <a:pt x="0" y="33"/>
                  </a:moveTo>
                  <a:cubicBezTo>
                    <a:pt x="0" y="74"/>
                    <a:pt x="0" y="74"/>
                    <a:pt x="0" y="74"/>
                  </a:cubicBezTo>
                  <a:cubicBezTo>
                    <a:pt x="12" y="74"/>
                    <a:pt x="12" y="74"/>
                    <a:pt x="12" y="74"/>
                  </a:cubicBezTo>
                  <a:cubicBezTo>
                    <a:pt x="12" y="59"/>
                    <a:pt x="12" y="59"/>
                    <a:pt x="12" y="59"/>
                  </a:cubicBezTo>
                  <a:cubicBezTo>
                    <a:pt x="12" y="57"/>
                    <a:pt x="12" y="57"/>
                    <a:pt x="12" y="57"/>
                  </a:cubicBezTo>
                  <a:cubicBezTo>
                    <a:pt x="4" y="57"/>
                    <a:pt x="4" y="57"/>
                    <a:pt x="4" y="57"/>
                  </a:cubicBezTo>
                  <a:cubicBezTo>
                    <a:pt x="4" y="40"/>
                    <a:pt x="4" y="40"/>
                    <a:pt x="4" y="40"/>
                  </a:cubicBezTo>
                  <a:cubicBezTo>
                    <a:pt x="4" y="38"/>
                    <a:pt x="4" y="38"/>
                    <a:pt x="4" y="38"/>
                  </a:cubicBezTo>
                  <a:cubicBezTo>
                    <a:pt x="10" y="38"/>
                    <a:pt x="10" y="38"/>
                    <a:pt x="10" y="38"/>
                  </a:cubicBezTo>
                  <a:cubicBezTo>
                    <a:pt x="7" y="36"/>
                    <a:pt x="3" y="34"/>
                    <a:pt x="0" y="33"/>
                  </a:cubicBezTo>
                  <a:moveTo>
                    <a:pt x="85" y="0"/>
                  </a:moveTo>
                  <a:cubicBezTo>
                    <a:pt x="4" y="0"/>
                    <a:pt x="4" y="0"/>
                    <a:pt x="4" y="0"/>
                  </a:cubicBezTo>
                  <a:cubicBezTo>
                    <a:pt x="4" y="19"/>
                    <a:pt x="4" y="19"/>
                    <a:pt x="4" y="19"/>
                  </a:cubicBezTo>
                  <a:cubicBezTo>
                    <a:pt x="15" y="31"/>
                    <a:pt x="15" y="31"/>
                    <a:pt x="15" y="31"/>
                  </a:cubicBezTo>
                  <a:cubicBezTo>
                    <a:pt x="15" y="38"/>
                    <a:pt x="15" y="38"/>
                    <a:pt x="15" y="38"/>
                  </a:cubicBezTo>
                  <a:cubicBezTo>
                    <a:pt x="86" y="38"/>
                    <a:pt x="86" y="38"/>
                    <a:pt x="86" y="38"/>
                  </a:cubicBezTo>
                  <a:cubicBezTo>
                    <a:pt x="86" y="45"/>
                    <a:pt x="86" y="45"/>
                    <a:pt x="86" y="45"/>
                  </a:cubicBezTo>
                  <a:cubicBezTo>
                    <a:pt x="130" y="45"/>
                    <a:pt x="130" y="45"/>
                    <a:pt x="130" y="45"/>
                  </a:cubicBezTo>
                  <a:cubicBezTo>
                    <a:pt x="112" y="28"/>
                    <a:pt x="112" y="28"/>
                    <a:pt x="112" y="28"/>
                  </a:cubicBezTo>
                  <a:cubicBezTo>
                    <a:pt x="12" y="28"/>
                    <a:pt x="12" y="28"/>
                    <a:pt x="12" y="28"/>
                  </a:cubicBezTo>
                  <a:cubicBezTo>
                    <a:pt x="12" y="26"/>
                    <a:pt x="12" y="26"/>
                    <a:pt x="12" y="26"/>
                  </a:cubicBezTo>
                  <a:cubicBezTo>
                    <a:pt x="111" y="26"/>
                    <a:pt x="111" y="26"/>
                    <a:pt x="111" y="26"/>
                  </a:cubicBezTo>
                  <a:cubicBezTo>
                    <a:pt x="94" y="9"/>
                    <a:pt x="94" y="9"/>
                    <a:pt x="94" y="9"/>
                  </a:cubicBezTo>
                  <a:cubicBezTo>
                    <a:pt x="12" y="9"/>
                    <a:pt x="12" y="9"/>
                    <a:pt x="12" y="9"/>
                  </a:cubicBezTo>
                  <a:cubicBezTo>
                    <a:pt x="12" y="7"/>
                    <a:pt x="12" y="7"/>
                    <a:pt x="12" y="7"/>
                  </a:cubicBezTo>
                  <a:cubicBezTo>
                    <a:pt x="92" y="7"/>
                    <a:pt x="92" y="7"/>
                    <a:pt x="92" y="7"/>
                  </a:cubicBezTo>
                  <a:cubicBezTo>
                    <a:pt x="85" y="0"/>
                    <a:pt x="85" y="0"/>
                    <a:pt x="85" y="0"/>
                  </a:cubicBezTo>
                </a:path>
              </a:pathLst>
            </a:custGeom>
            <a:solidFill>
              <a:srgbClr val="95B6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8" name="Freeform 742"/>
            <p:cNvSpPr>
              <a:spLocks/>
            </p:cNvSpPr>
            <p:nvPr/>
          </p:nvSpPr>
          <p:spPr bwMode="auto">
            <a:xfrm>
              <a:off x="6233867" y="5815878"/>
              <a:ext cx="5196" cy="10392"/>
            </a:xfrm>
            <a:custGeom>
              <a:avLst/>
              <a:gdLst>
                <a:gd name="T0" fmla="*/ 4 w 4"/>
                <a:gd name="T1" fmla="*/ 0 h 8"/>
                <a:gd name="T2" fmla="*/ 0 w 4"/>
                <a:gd name="T3" fmla="*/ 0 h 8"/>
                <a:gd name="T4" fmla="*/ 0 w 4"/>
                <a:gd name="T5" fmla="*/ 8 h 8"/>
                <a:gd name="T6" fmla="*/ 0 w 4"/>
                <a:gd name="T7" fmla="*/ 8 h 8"/>
                <a:gd name="T8" fmla="*/ 4 w 4"/>
                <a:gd name="T9" fmla="*/ 8 h 8"/>
                <a:gd name="T10" fmla="*/ 4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4" y="0"/>
                  </a:moveTo>
                  <a:lnTo>
                    <a:pt x="0" y="0"/>
                  </a:lnTo>
                  <a:lnTo>
                    <a:pt x="0" y="8"/>
                  </a:lnTo>
                  <a:lnTo>
                    <a:pt x="0" y="8"/>
                  </a:lnTo>
                  <a:lnTo>
                    <a:pt x="4" y="8"/>
                  </a:lnTo>
                  <a:lnTo>
                    <a:pt x="4" y="0"/>
                  </a:lnTo>
                  <a:close/>
                </a:path>
              </a:pathLst>
            </a:custGeom>
            <a:solidFill>
              <a:srgbClr val="CE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99" name="Freeform 743"/>
            <p:cNvSpPr>
              <a:spLocks/>
            </p:cNvSpPr>
            <p:nvPr/>
          </p:nvSpPr>
          <p:spPr bwMode="auto">
            <a:xfrm>
              <a:off x="6233867" y="5815878"/>
              <a:ext cx="5196" cy="10392"/>
            </a:xfrm>
            <a:custGeom>
              <a:avLst/>
              <a:gdLst>
                <a:gd name="T0" fmla="*/ 4 w 4"/>
                <a:gd name="T1" fmla="*/ 0 h 8"/>
                <a:gd name="T2" fmla="*/ 0 w 4"/>
                <a:gd name="T3" fmla="*/ 0 h 8"/>
                <a:gd name="T4" fmla="*/ 0 w 4"/>
                <a:gd name="T5" fmla="*/ 8 h 8"/>
                <a:gd name="T6" fmla="*/ 0 w 4"/>
                <a:gd name="T7" fmla="*/ 8 h 8"/>
                <a:gd name="T8" fmla="*/ 4 w 4"/>
                <a:gd name="T9" fmla="*/ 8 h 8"/>
                <a:gd name="T10" fmla="*/ 4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4" y="0"/>
                  </a:moveTo>
                  <a:lnTo>
                    <a:pt x="0" y="0"/>
                  </a:lnTo>
                  <a:lnTo>
                    <a:pt x="0" y="8"/>
                  </a:lnTo>
                  <a:lnTo>
                    <a:pt x="0" y="8"/>
                  </a:lnTo>
                  <a:lnTo>
                    <a:pt x="4"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00" name="Rectangle 744"/>
            <p:cNvSpPr>
              <a:spLocks noChangeArrowheads="1"/>
            </p:cNvSpPr>
            <p:nvPr/>
          </p:nvSpPr>
          <p:spPr bwMode="auto">
            <a:xfrm>
              <a:off x="6250754" y="5815878"/>
              <a:ext cx="49364" cy="10392"/>
            </a:xfrm>
            <a:prstGeom prst="rect">
              <a:avLst/>
            </a:prstGeom>
            <a:solidFill>
              <a:srgbClr val="CE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01" name="Rectangle 745"/>
            <p:cNvSpPr>
              <a:spLocks noChangeArrowheads="1"/>
            </p:cNvSpPr>
            <p:nvPr/>
          </p:nvSpPr>
          <p:spPr bwMode="auto">
            <a:xfrm>
              <a:off x="6250754" y="5815878"/>
              <a:ext cx="49364" cy="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02" name="Rectangle 746"/>
            <p:cNvSpPr>
              <a:spLocks noChangeArrowheads="1"/>
            </p:cNvSpPr>
            <p:nvPr/>
          </p:nvSpPr>
          <p:spPr bwMode="auto">
            <a:xfrm>
              <a:off x="6310510" y="5815878"/>
              <a:ext cx="49364" cy="10392"/>
            </a:xfrm>
            <a:prstGeom prst="rect">
              <a:avLst/>
            </a:prstGeom>
            <a:solidFill>
              <a:srgbClr val="CE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03" name="Rectangle 747"/>
            <p:cNvSpPr>
              <a:spLocks noChangeArrowheads="1"/>
            </p:cNvSpPr>
            <p:nvPr/>
          </p:nvSpPr>
          <p:spPr bwMode="auto">
            <a:xfrm>
              <a:off x="6310510" y="5815878"/>
              <a:ext cx="49364" cy="1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04" name="Freeform 748"/>
            <p:cNvSpPr>
              <a:spLocks/>
            </p:cNvSpPr>
            <p:nvPr/>
          </p:nvSpPr>
          <p:spPr bwMode="auto">
            <a:xfrm>
              <a:off x="6131242" y="5688572"/>
              <a:ext cx="129904" cy="2598"/>
            </a:xfrm>
            <a:custGeom>
              <a:avLst/>
              <a:gdLst>
                <a:gd name="T0" fmla="*/ 98 w 100"/>
                <a:gd name="T1" fmla="*/ 0 h 2"/>
                <a:gd name="T2" fmla="*/ 0 w 100"/>
                <a:gd name="T3" fmla="*/ 0 h 2"/>
                <a:gd name="T4" fmla="*/ 0 w 100"/>
                <a:gd name="T5" fmla="*/ 2 h 2"/>
                <a:gd name="T6" fmla="*/ 100 w 100"/>
                <a:gd name="T7" fmla="*/ 2 h 2"/>
                <a:gd name="T8" fmla="*/ 98 w 100"/>
                <a:gd name="T9" fmla="*/ 0 h 2"/>
              </a:gdLst>
              <a:ahLst/>
              <a:cxnLst>
                <a:cxn ang="0">
                  <a:pos x="T0" y="T1"/>
                </a:cxn>
                <a:cxn ang="0">
                  <a:pos x="T2" y="T3"/>
                </a:cxn>
                <a:cxn ang="0">
                  <a:pos x="T4" y="T5"/>
                </a:cxn>
                <a:cxn ang="0">
                  <a:pos x="T6" y="T7"/>
                </a:cxn>
                <a:cxn ang="0">
                  <a:pos x="T8" y="T9"/>
                </a:cxn>
              </a:cxnLst>
              <a:rect l="0" t="0" r="r" b="b"/>
              <a:pathLst>
                <a:path w="100" h="2">
                  <a:moveTo>
                    <a:pt x="98" y="0"/>
                  </a:moveTo>
                  <a:lnTo>
                    <a:pt x="0" y="0"/>
                  </a:lnTo>
                  <a:lnTo>
                    <a:pt x="0" y="2"/>
                  </a:lnTo>
                  <a:lnTo>
                    <a:pt x="100" y="2"/>
                  </a:lnTo>
                  <a:lnTo>
                    <a:pt x="98" y="0"/>
                  </a:lnTo>
                  <a:close/>
                </a:path>
              </a:pathLst>
            </a:custGeom>
            <a:solidFill>
              <a:srgbClr val="4B5F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06" name="Freeform 749"/>
            <p:cNvSpPr>
              <a:spLocks/>
            </p:cNvSpPr>
            <p:nvPr/>
          </p:nvSpPr>
          <p:spPr bwMode="auto">
            <a:xfrm>
              <a:off x="6131242" y="5688572"/>
              <a:ext cx="129904" cy="2598"/>
            </a:xfrm>
            <a:custGeom>
              <a:avLst/>
              <a:gdLst>
                <a:gd name="T0" fmla="*/ 98 w 100"/>
                <a:gd name="T1" fmla="*/ 0 h 2"/>
                <a:gd name="T2" fmla="*/ 0 w 100"/>
                <a:gd name="T3" fmla="*/ 0 h 2"/>
                <a:gd name="T4" fmla="*/ 0 w 100"/>
                <a:gd name="T5" fmla="*/ 2 h 2"/>
                <a:gd name="T6" fmla="*/ 100 w 100"/>
                <a:gd name="T7" fmla="*/ 2 h 2"/>
                <a:gd name="T8" fmla="*/ 98 w 100"/>
                <a:gd name="T9" fmla="*/ 0 h 2"/>
              </a:gdLst>
              <a:ahLst/>
              <a:cxnLst>
                <a:cxn ang="0">
                  <a:pos x="T0" y="T1"/>
                </a:cxn>
                <a:cxn ang="0">
                  <a:pos x="T2" y="T3"/>
                </a:cxn>
                <a:cxn ang="0">
                  <a:pos x="T4" y="T5"/>
                </a:cxn>
                <a:cxn ang="0">
                  <a:pos x="T6" y="T7"/>
                </a:cxn>
                <a:cxn ang="0">
                  <a:pos x="T8" y="T9"/>
                </a:cxn>
              </a:cxnLst>
              <a:rect l="0" t="0" r="r" b="b"/>
              <a:pathLst>
                <a:path w="100" h="2">
                  <a:moveTo>
                    <a:pt x="98" y="0"/>
                  </a:moveTo>
                  <a:lnTo>
                    <a:pt x="0" y="0"/>
                  </a:lnTo>
                  <a:lnTo>
                    <a:pt x="0" y="2"/>
                  </a:lnTo>
                  <a:lnTo>
                    <a:pt x="100" y="2"/>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0" name="Freeform 750"/>
            <p:cNvSpPr>
              <a:spLocks/>
            </p:cNvSpPr>
            <p:nvPr/>
          </p:nvSpPr>
          <p:spPr bwMode="auto">
            <a:xfrm>
              <a:off x="6131242" y="5718450"/>
              <a:ext cx="158483" cy="3898"/>
            </a:xfrm>
            <a:custGeom>
              <a:avLst/>
              <a:gdLst>
                <a:gd name="T0" fmla="*/ 121 w 122"/>
                <a:gd name="T1" fmla="*/ 0 h 3"/>
                <a:gd name="T2" fmla="*/ 0 w 122"/>
                <a:gd name="T3" fmla="*/ 0 h 3"/>
                <a:gd name="T4" fmla="*/ 0 w 122"/>
                <a:gd name="T5" fmla="*/ 3 h 3"/>
                <a:gd name="T6" fmla="*/ 122 w 122"/>
                <a:gd name="T7" fmla="*/ 3 h 3"/>
                <a:gd name="T8" fmla="*/ 121 w 122"/>
                <a:gd name="T9" fmla="*/ 0 h 3"/>
              </a:gdLst>
              <a:ahLst/>
              <a:cxnLst>
                <a:cxn ang="0">
                  <a:pos x="T0" y="T1"/>
                </a:cxn>
                <a:cxn ang="0">
                  <a:pos x="T2" y="T3"/>
                </a:cxn>
                <a:cxn ang="0">
                  <a:pos x="T4" y="T5"/>
                </a:cxn>
                <a:cxn ang="0">
                  <a:pos x="T6" y="T7"/>
                </a:cxn>
                <a:cxn ang="0">
                  <a:pos x="T8" y="T9"/>
                </a:cxn>
              </a:cxnLst>
              <a:rect l="0" t="0" r="r" b="b"/>
              <a:pathLst>
                <a:path w="122" h="3">
                  <a:moveTo>
                    <a:pt x="121" y="0"/>
                  </a:moveTo>
                  <a:lnTo>
                    <a:pt x="0" y="0"/>
                  </a:lnTo>
                  <a:lnTo>
                    <a:pt x="0" y="3"/>
                  </a:lnTo>
                  <a:lnTo>
                    <a:pt x="122" y="3"/>
                  </a:lnTo>
                  <a:lnTo>
                    <a:pt x="121" y="0"/>
                  </a:lnTo>
                  <a:close/>
                </a:path>
              </a:pathLst>
            </a:custGeom>
            <a:solidFill>
              <a:srgbClr val="4B5F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1" name="Freeform 751"/>
            <p:cNvSpPr>
              <a:spLocks/>
            </p:cNvSpPr>
            <p:nvPr/>
          </p:nvSpPr>
          <p:spPr bwMode="auto">
            <a:xfrm>
              <a:off x="6131242" y="5718450"/>
              <a:ext cx="158483" cy="3898"/>
            </a:xfrm>
            <a:custGeom>
              <a:avLst/>
              <a:gdLst>
                <a:gd name="T0" fmla="*/ 121 w 122"/>
                <a:gd name="T1" fmla="*/ 0 h 3"/>
                <a:gd name="T2" fmla="*/ 0 w 122"/>
                <a:gd name="T3" fmla="*/ 0 h 3"/>
                <a:gd name="T4" fmla="*/ 0 w 122"/>
                <a:gd name="T5" fmla="*/ 3 h 3"/>
                <a:gd name="T6" fmla="*/ 122 w 122"/>
                <a:gd name="T7" fmla="*/ 3 h 3"/>
                <a:gd name="T8" fmla="*/ 121 w 122"/>
                <a:gd name="T9" fmla="*/ 0 h 3"/>
              </a:gdLst>
              <a:ahLst/>
              <a:cxnLst>
                <a:cxn ang="0">
                  <a:pos x="T0" y="T1"/>
                </a:cxn>
                <a:cxn ang="0">
                  <a:pos x="T2" y="T3"/>
                </a:cxn>
                <a:cxn ang="0">
                  <a:pos x="T4" y="T5"/>
                </a:cxn>
                <a:cxn ang="0">
                  <a:pos x="T6" y="T7"/>
                </a:cxn>
                <a:cxn ang="0">
                  <a:pos x="T8" y="T9"/>
                </a:cxn>
              </a:cxnLst>
              <a:rect l="0" t="0" r="r" b="b"/>
              <a:pathLst>
                <a:path w="122" h="3">
                  <a:moveTo>
                    <a:pt x="121" y="0"/>
                  </a:moveTo>
                  <a:lnTo>
                    <a:pt x="0" y="0"/>
                  </a:lnTo>
                  <a:lnTo>
                    <a:pt x="0" y="3"/>
                  </a:lnTo>
                  <a:lnTo>
                    <a:pt x="122" y="3"/>
                  </a:lnTo>
                  <a:lnTo>
                    <a:pt x="1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2" name="Freeform 752"/>
            <p:cNvSpPr>
              <a:spLocks/>
            </p:cNvSpPr>
            <p:nvPr/>
          </p:nvSpPr>
          <p:spPr bwMode="auto">
            <a:xfrm>
              <a:off x="6248156" y="5749627"/>
              <a:ext cx="72746" cy="2598"/>
            </a:xfrm>
            <a:custGeom>
              <a:avLst/>
              <a:gdLst>
                <a:gd name="T0" fmla="*/ 54 w 56"/>
                <a:gd name="T1" fmla="*/ 0 h 2"/>
                <a:gd name="T2" fmla="*/ 0 w 56"/>
                <a:gd name="T3" fmla="*/ 0 h 2"/>
                <a:gd name="T4" fmla="*/ 0 w 56"/>
                <a:gd name="T5" fmla="*/ 2 h 2"/>
                <a:gd name="T6" fmla="*/ 56 w 56"/>
                <a:gd name="T7" fmla="*/ 2 h 2"/>
                <a:gd name="T8" fmla="*/ 54 w 56"/>
                <a:gd name="T9" fmla="*/ 0 h 2"/>
              </a:gdLst>
              <a:ahLst/>
              <a:cxnLst>
                <a:cxn ang="0">
                  <a:pos x="T0" y="T1"/>
                </a:cxn>
                <a:cxn ang="0">
                  <a:pos x="T2" y="T3"/>
                </a:cxn>
                <a:cxn ang="0">
                  <a:pos x="T4" y="T5"/>
                </a:cxn>
                <a:cxn ang="0">
                  <a:pos x="T6" y="T7"/>
                </a:cxn>
                <a:cxn ang="0">
                  <a:pos x="T8" y="T9"/>
                </a:cxn>
              </a:cxnLst>
              <a:rect l="0" t="0" r="r" b="b"/>
              <a:pathLst>
                <a:path w="56" h="2">
                  <a:moveTo>
                    <a:pt x="54" y="0"/>
                  </a:moveTo>
                  <a:lnTo>
                    <a:pt x="0" y="0"/>
                  </a:lnTo>
                  <a:lnTo>
                    <a:pt x="0" y="2"/>
                  </a:lnTo>
                  <a:lnTo>
                    <a:pt x="56" y="2"/>
                  </a:lnTo>
                  <a:lnTo>
                    <a:pt x="54" y="0"/>
                  </a:lnTo>
                  <a:close/>
                </a:path>
              </a:pathLst>
            </a:custGeom>
            <a:solidFill>
              <a:srgbClr val="4B5F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3" name="Freeform 753"/>
            <p:cNvSpPr>
              <a:spLocks/>
            </p:cNvSpPr>
            <p:nvPr/>
          </p:nvSpPr>
          <p:spPr bwMode="auto">
            <a:xfrm>
              <a:off x="6248156" y="5749627"/>
              <a:ext cx="72746" cy="2598"/>
            </a:xfrm>
            <a:custGeom>
              <a:avLst/>
              <a:gdLst>
                <a:gd name="T0" fmla="*/ 54 w 56"/>
                <a:gd name="T1" fmla="*/ 0 h 2"/>
                <a:gd name="T2" fmla="*/ 0 w 56"/>
                <a:gd name="T3" fmla="*/ 0 h 2"/>
                <a:gd name="T4" fmla="*/ 0 w 56"/>
                <a:gd name="T5" fmla="*/ 2 h 2"/>
                <a:gd name="T6" fmla="*/ 56 w 56"/>
                <a:gd name="T7" fmla="*/ 2 h 2"/>
                <a:gd name="T8" fmla="*/ 54 w 56"/>
                <a:gd name="T9" fmla="*/ 0 h 2"/>
              </a:gdLst>
              <a:ahLst/>
              <a:cxnLst>
                <a:cxn ang="0">
                  <a:pos x="T0" y="T1"/>
                </a:cxn>
                <a:cxn ang="0">
                  <a:pos x="T2" y="T3"/>
                </a:cxn>
                <a:cxn ang="0">
                  <a:pos x="T4" y="T5"/>
                </a:cxn>
                <a:cxn ang="0">
                  <a:pos x="T6" y="T7"/>
                </a:cxn>
                <a:cxn ang="0">
                  <a:pos x="T8" y="T9"/>
                </a:cxn>
              </a:cxnLst>
              <a:rect l="0" t="0" r="r" b="b"/>
              <a:pathLst>
                <a:path w="56" h="2">
                  <a:moveTo>
                    <a:pt x="54" y="0"/>
                  </a:moveTo>
                  <a:lnTo>
                    <a:pt x="0" y="0"/>
                  </a:lnTo>
                  <a:lnTo>
                    <a:pt x="0" y="2"/>
                  </a:lnTo>
                  <a:lnTo>
                    <a:pt x="56"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4" name="Freeform 754"/>
            <p:cNvSpPr>
              <a:spLocks/>
            </p:cNvSpPr>
            <p:nvPr/>
          </p:nvSpPr>
          <p:spPr bwMode="auto">
            <a:xfrm>
              <a:off x="6261147" y="5779505"/>
              <a:ext cx="89634" cy="2598"/>
            </a:xfrm>
            <a:custGeom>
              <a:avLst/>
              <a:gdLst>
                <a:gd name="T0" fmla="*/ 68 w 69"/>
                <a:gd name="T1" fmla="*/ 0 h 2"/>
                <a:gd name="T2" fmla="*/ 0 w 69"/>
                <a:gd name="T3" fmla="*/ 0 h 2"/>
                <a:gd name="T4" fmla="*/ 0 w 69"/>
                <a:gd name="T5" fmla="*/ 2 h 2"/>
                <a:gd name="T6" fmla="*/ 69 w 69"/>
                <a:gd name="T7" fmla="*/ 2 h 2"/>
                <a:gd name="T8" fmla="*/ 68 w 69"/>
                <a:gd name="T9" fmla="*/ 0 h 2"/>
              </a:gdLst>
              <a:ahLst/>
              <a:cxnLst>
                <a:cxn ang="0">
                  <a:pos x="T0" y="T1"/>
                </a:cxn>
                <a:cxn ang="0">
                  <a:pos x="T2" y="T3"/>
                </a:cxn>
                <a:cxn ang="0">
                  <a:pos x="T4" y="T5"/>
                </a:cxn>
                <a:cxn ang="0">
                  <a:pos x="T6" y="T7"/>
                </a:cxn>
                <a:cxn ang="0">
                  <a:pos x="T8" y="T9"/>
                </a:cxn>
              </a:cxnLst>
              <a:rect l="0" t="0" r="r" b="b"/>
              <a:pathLst>
                <a:path w="69" h="2">
                  <a:moveTo>
                    <a:pt x="68" y="0"/>
                  </a:moveTo>
                  <a:lnTo>
                    <a:pt x="0" y="0"/>
                  </a:lnTo>
                  <a:lnTo>
                    <a:pt x="0" y="2"/>
                  </a:lnTo>
                  <a:lnTo>
                    <a:pt x="69" y="2"/>
                  </a:lnTo>
                  <a:lnTo>
                    <a:pt x="68" y="0"/>
                  </a:lnTo>
                  <a:close/>
                </a:path>
              </a:pathLst>
            </a:custGeom>
            <a:solidFill>
              <a:srgbClr val="4B5F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5" name="Freeform 755"/>
            <p:cNvSpPr>
              <a:spLocks/>
            </p:cNvSpPr>
            <p:nvPr/>
          </p:nvSpPr>
          <p:spPr bwMode="auto">
            <a:xfrm>
              <a:off x="6261147" y="5779505"/>
              <a:ext cx="89634" cy="2598"/>
            </a:xfrm>
            <a:custGeom>
              <a:avLst/>
              <a:gdLst>
                <a:gd name="T0" fmla="*/ 68 w 69"/>
                <a:gd name="T1" fmla="*/ 0 h 2"/>
                <a:gd name="T2" fmla="*/ 0 w 69"/>
                <a:gd name="T3" fmla="*/ 0 h 2"/>
                <a:gd name="T4" fmla="*/ 0 w 69"/>
                <a:gd name="T5" fmla="*/ 2 h 2"/>
                <a:gd name="T6" fmla="*/ 69 w 69"/>
                <a:gd name="T7" fmla="*/ 2 h 2"/>
                <a:gd name="T8" fmla="*/ 68 w 69"/>
                <a:gd name="T9" fmla="*/ 0 h 2"/>
              </a:gdLst>
              <a:ahLst/>
              <a:cxnLst>
                <a:cxn ang="0">
                  <a:pos x="T0" y="T1"/>
                </a:cxn>
                <a:cxn ang="0">
                  <a:pos x="T2" y="T3"/>
                </a:cxn>
                <a:cxn ang="0">
                  <a:pos x="T4" y="T5"/>
                </a:cxn>
                <a:cxn ang="0">
                  <a:pos x="T6" y="T7"/>
                </a:cxn>
                <a:cxn ang="0">
                  <a:pos x="T8" y="T9"/>
                </a:cxn>
              </a:cxnLst>
              <a:rect l="0" t="0" r="r" b="b"/>
              <a:pathLst>
                <a:path w="69" h="2">
                  <a:moveTo>
                    <a:pt x="68" y="0"/>
                  </a:moveTo>
                  <a:lnTo>
                    <a:pt x="0" y="0"/>
                  </a:lnTo>
                  <a:lnTo>
                    <a:pt x="0" y="2"/>
                  </a:lnTo>
                  <a:lnTo>
                    <a:pt x="69" y="2"/>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6" name="Freeform 756"/>
            <p:cNvSpPr>
              <a:spLocks/>
            </p:cNvSpPr>
            <p:nvPr/>
          </p:nvSpPr>
          <p:spPr bwMode="auto">
            <a:xfrm>
              <a:off x="6380658" y="5823672"/>
              <a:ext cx="14290" cy="2598"/>
            </a:xfrm>
            <a:custGeom>
              <a:avLst/>
              <a:gdLst>
                <a:gd name="T0" fmla="*/ 9 w 11"/>
                <a:gd name="T1" fmla="*/ 0 h 2"/>
                <a:gd name="T2" fmla="*/ 0 w 11"/>
                <a:gd name="T3" fmla="*/ 0 h 2"/>
                <a:gd name="T4" fmla="*/ 0 w 11"/>
                <a:gd name="T5" fmla="*/ 2 h 2"/>
                <a:gd name="T6" fmla="*/ 11 w 11"/>
                <a:gd name="T7" fmla="*/ 2 h 2"/>
                <a:gd name="T8" fmla="*/ 9 w 11"/>
                <a:gd name="T9" fmla="*/ 0 h 2"/>
              </a:gdLst>
              <a:ahLst/>
              <a:cxnLst>
                <a:cxn ang="0">
                  <a:pos x="T0" y="T1"/>
                </a:cxn>
                <a:cxn ang="0">
                  <a:pos x="T2" y="T3"/>
                </a:cxn>
                <a:cxn ang="0">
                  <a:pos x="T4" y="T5"/>
                </a:cxn>
                <a:cxn ang="0">
                  <a:pos x="T6" y="T7"/>
                </a:cxn>
                <a:cxn ang="0">
                  <a:pos x="T8" y="T9"/>
                </a:cxn>
              </a:cxnLst>
              <a:rect l="0" t="0" r="r" b="b"/>
              <a:pathLst>
                <a:path w="11" h="2">
                  <a:moveTo>
                    <a:pt x="9" y="0"/>
                  </a:moveTo>
                  <a:lnTo>
                    <a:pt x="0" y="0"/>
                  </a:lnTo>
                  <a:lnTo>
                    <a:pt x="0" y="2"/>
                  </a:lnTo>
                  <a:lnTo>
                    <a:pt x="11" y="2"/>
                  </a:lnTo>
                  <a:lnTo>
                    <a:pt x="9" y="0"/>
                  </a:lnTo>
                  <a:close/>
                </a:path>
              </a:pathLst>
            </a:custGeom>
            <a:solidFill>
              <a:srgbClr val="4B5F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7" name="Freeform 757"/>
            <p:cNvSpPr>
              <a:spLocks/>
            </p:cNvSpPr>
            <p:nvPr/>
          </p:nvSpPr>
          <p:spPr bwMode="auto">
            <a:xfrm>
              <a:off x="6380658" y="5823672"/>
              <a:ext cx="14290" cy="2598"/>
            </a:xfrm>
            <a:custGeom>
              <a:avLst/>
              <a:gdLst>
                <a:gd name="T0" fmla="*/ 9 w 11"/>
                <a:gd name="T1" fmla="*/ 0 h 2"/>
                <a:gd name="T2" fmla="*/ 0 w 11"/>
                <a:gd name="T3" fmla="*/ 0 h 2"/>
                <a:gd name="T4" fmla="*/ 0 w 11"/>
                <a:gd name="T5" fmla="*/ 2 h 2"/>
                <a:gd name="T6" fmla="*/ 11 w 11"/>
                <a:gd name="T7" fmla="*/ 2 h 2"/>
                <a:gd name="T8" fmla="*/ 9 w 11"/>
                <a:gd name="T9" fmla="*/ 0 h 2"/>
              </a:gdLst>
              <a:ahLst/>
              <a:cxnLst>
                <a:cxn ang="0">
                  <a:pos x="T0" y="T1"/>
                </a:cxn>
                <a:cxn ang="0">
                  <a:pos x="T2" y="T3"/>
                </a:cxn>
                <a:cxn ang="0">
                  <a:pos x="T4" y="T5"/>
                </a:cxn>
                <a:cxn ang="0">
                  <a:pos x="T6" y="T7"/>
                </a:cxn>
                <a:cxn ang="0">
                  <a:pos x="T8" y="T9"/>
                </a:cxn>
              </a:cxnLst>
              <a:rect l="0" t="0" r="r" b="b"/>
              <a:pathLst>
                <a:path w="11" h="2">
                  <a:moveTo>
                    <a:pt x="9" y="0"/>
                  </a:moveTo>
                  <a:lnTo>
                    <a:pt x="0" y="0"/>
                  </a:lnTo>
                  <a:lnTo>
                    <a:pt x="0" y="2"/>
                  </a:lnTo>
                  <a:lnTo>
                    <a:pt x="11" y="2"/>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8" name="Rectangle 758"/>
            <p:cNvSpPr>
              <a:spLocks noChangeArrowheads="1"/>
            </p:cNvSpPr>
            <p:nvPr/>
          </p:nvSpPr>
          <p:spPr bwMode="auto">
            <a:xfrm>
              <a:off x="6113056" y="5830168"/>
              <a:ext cx="131204" cy="27280"/>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29" name="Rectangle 759"/>
            <p:cNvSpPr>
              <a:spLocks noChangeArrowheads="1"/>
            </p:cNvSpPr>
            <p:nvPr/>
          </p:nvSpPr>
          <p:spPr bwMode="auto">
            <a:xfrm>
              <a:off x="6113056" y="5830168"/>
              <a:ext cx="131204" cy="2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0" name="Rectangle 760"/>
            <p:cNvSpPr>
              <a:spLocks noChangeArrowheads="1"/>
            </p:cNvSpPr>
            <p:nvPr/>
          </p:nvSpPr>
          <p:spPr bwMode="auto">
            <a:xfrm>
              <a:off x="6113056" y="5827570"/>
              <a:ext cx="131204" cy="28579"/>
            </a:xfrm>
            <a:prstGeom prst="rect">
              <a:avLst/>
            </a:prstGeom>
            <a:solidFill>
              <a:srgbClr val="F281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1" name="Rectangle 761"/>
            <p:cNvSpPr>
              <a:spLocks noChangeArrowheads="1"/>
            </p:cNvSpPr>
            <p:nvPr/>
          </p:nvSpPr>
          <p:spPr bwMode="auto">
            <a:xfrm>
              <a:off x="6113056" y="5827570"/>
              <a:ext cx="131204" cy="2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2" name="Rectangle 762"/>
            <p:cNvSpPr>
              <a:spLocks noChangeArrowheads="1"/>
            </p:cNvSpPr>
            <p:nvPr/>
          </p:nvSpPr>
          <p:spPr bwMode="auto">
            <a:xfrm>
              <a:off x="6103963" y="5800289"/>
              <a:ext cx="129904" cy="27280"/>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3" name="Rectangle 763"/>
            <p:cNvSpPr>
              <a:spLocks noChangeArrowheads="1"/>
            </p:cNvSpPr>
            <p:nvPr/>
          </p:nvSpPr>
          <p:spPr bwMode="auto">
            <a:xfrm>
              <a:off x="6103963" y="5800289"/>
              <a:ext cx="129904" cy="2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4" name="Rectangle 764"/>
            <p:cNvSpPr>
              <a:spLocks noChangeArrowheads="1"/>
            </p:cNvSpPr>
            <p:nvPr/>
          </p:nvSpPr>
          <p:spPr bwMode="auto">
            <a:xfrm>
              <a:off x="6103963" y="5798991"/>
              <a:ext cx="129904" cy="27280"/>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5" name="Rectangle 765"/>
            <p:cNvSpPr>
              <a:spLocks noChangeArrowheads="1"/>
            </p:cNvSpPr>
            <p:nvPr/>
          </p:nvSpPr>
          <p:spPr bwMode="auto">
            <a:xfrm>
              <a:off x="6103963" y="5798991"/>
              <a:ext cx="129904" cy="2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6" name="Rectangle 766"/>
            <p:cNvSpPr>
              <a:spLocks noChangeArrowheads="1"/>
            </p:cNvSpPr>
            <p:nvPr/>
          </p:nvSpPr>
          <p:spPr bwMode="auto">
            <a:xfrm>
              <a:off x="6131242" y="5771711"/>
              <a:ext cx="129904" cy="27280"/>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37" name="Rectangle 767"/>
            <p:cNvSpPr>
              <a:spLocks noChangeArrowheads="1"/>
            </p:cNvSpPr>
            <p:nvPr/>
          </p:nvSpPr>
          <p:spPr bwMode="auto">
            <a:xfrm>
              <a:off x="6131242" y="5771711"/>
              <a:ext cx="129904" cy="2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42" name="Rectangle 768"/>
            <p:cNvSpPr>
              <a:spLocks noChangeArrowheads="1"/>
            </p:cNvSpPr>
            <p:nvPr/>
          </p:nvSpPr>
          <p:spPr bwMode="auto">
            <a:xfrm>
              <a:off x="6131242" y="5767814"/>
              <a:ext cx="129904" cy="27280"/>
            </a:xfrm>
            <a:prstGeom prst="rect">
              <a:avLst/>
            </a:prstGeom>
            <a:solidFill>
              <a:srgbClr val="FF9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43" name="Rectangle 769"/>
            <p:cNvSpPr>
              <a:spLocks noChangeArrowheads="1"/>
            </p:cNvSpPr>
            <p:nvPr/>
          </p:nvSpPr>
          <p:spPr bwMode="auto">
            <a:xfrm>
              <a:off x="6131242" y="5767814"/>
              <a:ext cx="129904" cy="2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48" name="Rectangle 770"/>
            <p:cNvSpPr>
              <a:spLocks noChangeArrowheads="1"/>
            </p:cNvSpPr>
            <p:nvPr/>
          </p:nvSpPr>
          <p:spPr bwMode="auto">
            <a:xfrm>
              <a:off x="6118252" y="5740534"/>
              <a:ext cx="129904" cy="27280"/>
            </a:xfrm>
            <a:prstGeom prst="rect">
              <a:avLst/>
            </a:prstGeom>
            <a:solidFill>
              <a:srgbClr val="F281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49" name="Rectangle 771"/>
            <p:cNvSpPr>
              <a:spLocks noChangeArrowheads="1"/>
            </p:cNvSpPr>
            <p:nvPr/>
          </p:nvSpPr>
          <p:spPr bwMode="auto">
            <a:xfrm>
              <a:off x="6118252" y="5740534"/>
              <a:ext cx="129904" cy="2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0" name="Rectangle 772"/>
            <p:cNvSpPr>
              <a:spLocks noChangeArrowheads="1"/>
            </p:cNvSpPr>
            <p:nvPr/>
          </p:nvSpPr>
          <p:spPr bwMode="auto">
            <a:xfrm>
              <a:off x="6118252" y="5737935"/>
              <a:ext cx="129904" cy="27280"/>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1" name="Rectangle 773"/>
            <p:cNvSpPr>
              <a:spLocks noChangeArrowheads="1"/>
            </p:cNvSpPr>
            <p:nvPr/>
          </p:nvSpPr>
          <p:spPr bwMode="auto">
            <a:xfrm>
              <a:off x="6118252" y="5737935"/>
              <a:ext cx="129904" cy="2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2" name="Rectangle 774"/>
            <p:cNvSpPr>
              <a:spLocks noChangeArrowheads="1"/>
            </p:cNvSpPr>
            <p:nvPr/>
          </p:nvSpPr>
          <p:spPr bwMode="auto">
            <a:xfrm>
              <a:off x="6135140" y="5710656"/>
              <a:ext cx="131204" cy="27280"/>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3" name="Rectangle 775"/>
            <p:cNvSpPr>
              <a:spLocks noChangeArrowheads="1"/>
            </p:cNvSpPr>
            <p:nvPr/>
          </p:nvSpPr>
          <p:spPr bwMode="auto">
            <a:xfrm>
              <a:off x="6135140" y="5708058"/>
              <a:ext cx="131204" cy="27280"/>
            </a:xfrm>
            <a:prstGeom prst="rect">
              <a:avLst/>
            </a:prstGeom>
            <a:solidFill>
              <a:srgbClr val="FF9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4" name="Rectangle 776"/>
            <p:cNvSpPr>
              <a:spLocks noChangeArrowheads="1"/>
            </p:cNvSpPr>
            <p:nvPr/>
          </p:nvSpPr>
          <p:spPr bwMode="auto">
            <a:xfrm>
              <a:off x="6118252" y="5680778"/>
              <a:ext cx="128606" cy="27280"/>
            </a:xfrm>
            <a:prstGeom prst="rect">
              <a:avLst/>
            </a:prstGeom>
            <a:solidFill>
              <a:srgbClr val="F281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5" name="Rectangle 777"/>
            <p:cNvSpPr>
              <a:spLocks noChangeArrowheads="1"/>
            </p:cNvSpPr>
            <p:nvPr/>
          </p:nvSpPr>
          <p:spPr bwMode="auto">
            <a:xfrm>
              <a:off x="6118252" y="5676881"/>
              <a:ext cx="128606" cy="28579"/>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6" name="Rectangle 778"/>
            <p:cNvSpPr>
              <a:spLocks noChangeArrowheads="1"/>
            </p:cNvSpPr>
            <p:nvPr/>
          </p:nvSpPr>
          <p:spPr bwMode="auto">
            <a:xfrm>
              <a:off x="6113056" y="5856149"/>
              <a:ext cx="131204" cy="1299"/>
            </a:xfrm>
            <a:prstGeom prst="rect">
              <a:avLst/>
            </a:prstGeom>
            <a:solidFill>
              <a:srgbClr val="ED74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7" name="Rectangle 779"/>
            <p:cNvSpPr>
              <a:spLocks noChangeArrowheads="1"/>
            </p:cNvSpPr>
            <p:nvPr/>
          </p:nvSpPr>
          <p:spPr bwMode="auto">
            <a:xfrm>
              <a:off x="6113056" y="5856149"/>
              <a:ext cx="131204"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8" name="Freeform 780"/>
            <p:cNvSpPr>
              <a:spLocks/>
            </p:cNvSpPr>
            <p:nvPr/>
          </p:nvSpPr>
          <p:spPr bwMode="auto">
            <a:xfrm>
              <a:off x="6113056" y="5827570"/>
              <a:ext cx="131204" cy="28579"/>
            </a:xfrm>
            <a:custGeom>
              <a:avLst/>
              <a:gdLst>
                <a:gd name="T0" fmla="*/ 80 w 101"/>
                <a:gd name="T1" fmla="*/ 0 h 22"/>
                <a:gd name="T2" fmla="*/ 0 w 101"/>
                <a:gd name="T3" fmla="*/ 0 h 22"/>
                <a:gd name="T4" fmla="*/ 0 w 101"/>
                <a:gd name="T5" fmla="*/ 2 h 22"/>
                <a:gd name="T6" fmla="*/ 0 w 101"/>
                <a:gd name="T7" fmla="*/ 22 h 22"/>
                <a:gd name="T8" fmla="*/ 101 w 101"/>
                <a:gd name="T9" fmla="*/ 22 h 22"/>
                <a:gd name="T10" fmla="*/ 101 w 101"/>
                <a:gd name="T11" fmla="*/ 21 h 22"/>
                <a:gd name="T12" fmla="*/ 80 w 10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1" h="22">
                  <a:moveTo>
                    <a:pt x="80" y="0"/>
                  </a:moveTo>
                  <a:lnTo>
                    <a:pt x="0" y="0"/>
                  </a:lnTo>
                  <a:lnTo>
                    <a:pt x="0" y="2"/>
                  </a:lnTo>
                  <a:lnTo>
                    <a:pt x="0" y="22"/>
                  </a:lnTo>
                  <a:lnTo>
                    <a:pt x="101" y="22"/>
                  </a:lnTo>
                  <a:lnTo>
                    <a:pt x="101" y="21"/>
                  </a:lnTo>
                  <a:lnTo>
                    <a:pt x="80" y="0"/>
                  </a:lnTo>
                  <a:close/>
                </a:path>
              </a:pathLst>
            </a:custGeom>
            <a:solidFill>
              <a:srgbClr val="E16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59" name="Freeform 781"/>
            <p:cNvSpPr>
              <a:spLocks/>
            </p:cNvSpPr>
            <p:nvPr/>
          </p:nvSpPr>
          <p:spPr bwMode="auto">
            <a:xfrm>
              <a:off x="6113056" y="5827570"/>
              <a:ext cx="131204" cy="28579"/>
            </a:xfrm>
            <a:custGeom>
              <a:avLst/>
              <a:gdLst>
                <a:gd name="T0" fmla="*/ 80 w 101"/>
                <a:gd name="T1" fmla="*/ 0 h 22"/>
                <a:gd name="T2" fmla="*/ 0 w 101"/>
                <a:gd name="T3" fmla="*/ 0 h 22"/>
                <a:gd name="T4" fmla="*/ 0 w 101"/>
                <a:gd name="T5" fmla="*/ 2 h 22"/>
                <a:gd name="T6" fmla="*/ 0 w 101"/>
                <a:gd name="T7" fmla="*/ 22 h 22"/>
                <a:gd name="T8" fmla="*/ 101 w 101"/>
                <a:gd name="T9" fmla="*/ 22 h 22"/>
                <a:gd name="T10" fmla="*/ 101 w 101"/>
                <a:gd name="T11" fmla="*/ 21 h 22"/>
                <a:gd name="T12" fmla="*/ 80 w 10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1" h="22">
                  <a:moveTo>
                    <a:pt x="80" y="0"/>
                  </a:moveTo>
                  <a:lnTo>
                    <a:pt x="0" y="0"/>
                  </a:lnTo>
                  <a:lnTo>
                    <a:pt x="0" y="2"/>
                  </a:lnTo>
                  <a:lnTo>
                    <a:pt x="0" y="22"/>
                  </a:lnTo>
                  <a:lnTo>
                    <a:pt x="101" y="22"/>
                  </a:lnTo>
                  <a:lnTo>
                    <a:pt x="101" y="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64" name="Freeform 782"/>
            <p:cNvSpPr>
              <a:spLocks/>
            </p:cNvSpPr>
            <p:nvPr/>
          </p:nvSpPr>
          <p:spPr bwMode="auto">
            <a:xfrm>
              <a:off x="6103963" y="5826270"/>
              <a:ext cx="113017" cy="1299"/>
            </a:xfrm>
            <a:custGeom>
              <a:avLst/>
              <a:gdLst>
                <a:gd name="T0" fmla="*/ 86 w 87"/>
                <a:gd name="T1" fmla="*/ 0 h 1"/>
                <a:gd name="T2" fmla="*/ 0 w 87"/>
                <a:gd name="T3" fmla="*/ 0 h 1"/>
                <a:gd name="T4" fmla="*/ 0 w 87"/>
                <a:gd name="T5" fmla="*/ 1 h 1"/>
                <a:gd name="T6" fmla="*/ 7 w 87"/>
                <a:gd name="T7" fmla="*/ 1 h 1"/>
                <a:gd name="T8" fmla="*/ 87 w 87"/>
                <a:gd name="T9" fmla="*/ 1 h 1"/>
                <a:gd name="T10" fmla="*/ 86 w 87"/>
                <a:gd name="T11" fmla="*/ 0 h 1"/>
              </a:gdLst>
              <a:ahLst/>
              <a:cxnLst>
                <a:cxn ang="0">
                  <a:pos x="T0" y="T1"/>
                </a:cxn>
                <a:cxn ang="0">
                  <a:pos x="T2" y="T3"/>
                </a:cxn>
                <a:cxn ang="0">
                  <a:pos x="T4" y="T5"/>
                </a:cxn>
                <a:cxn ang="0">
                  <a:pos x="T6" y="T7"/>
                </a:cxn>
                <a:cxn ang="0">
                  <a:pos x="T8" y="T9"/>
                </a:cxn>
                <a:cxn ang="0">
                  <a:pos x="T10" y="T11"/>
                </a:cxn>
              </a:cxnLst>
              <a:rect l="0" t="0" r="r" b="b"/>
              <a:pathLst>
                <a:path w="87" h="1">
                  <a:moveTo>
                    <a:pt x="86" y="0"/>
                  </a:moveTo>
                  <a:lnTo>
                    <a:pt x="0" y="0"/>
                  </a:lnTo>
                  <a:lnTo>
                    <a:pt x="0" y="1"/>
                  </a:lnTo>
                  <a:lnTo>
                    <a:pt x="7" y="1"/>
                  </a:lnTo>
                  <a:lnTo>
                    <a:pt x="87" y="1"/>
                  </a:lnTo>
                  <a:lnTo>
                    <a:pt x="86"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66" name="Freeform 783"/>
            <p:cNvSpPr>
              <a:spLocks/>
            </p:cNvSpPr>
            <p:nvPr/>
          </p:nvSpPr>
          <p:spPr bwMode="auto">
            <a:xfrm>
              <a:off x="6103963" y="5826270"/>
              <a:ext cx="113017" cy="1299"/>
            </a:xfrm>
            <a:custGeom>
              <a:avLst/>
              <a:gdLst>
                <a:gd name="T0" fmla="*/ 86 w 87"/>
                <a:gd name="T1" fmla="*/ 0 h 1"/>
                <a:gd name="T2" fmla="*/ 0 w 87"/>
                <a:gd name="T3" fmla="*/ 0 h 1"/>
                <a:gd name="T4" fmla="*/ 0 w 87"/>
                <a:gd name="T5" fmla="*/ 1 h 1"/>
                <a:gd name="T6" fmla="*/ 7 w 87"/>
                <a:gd name="T7" fmla="*/ 1 h 1"/>
                <a:gd name="T8" fmla="*/ 87 w 87"/>
                <a:gd name="T9" fmla="*/ 1 h 1"/>
                <a:gd name="T10" fmla="*/ 86 w 87"/>
                <a:gd name="T11" fmla="*/ 0 h 1"/>
              </a:gdLst>
              <a:ahLst/>
              <a:cxnLst>
                <a:cxn ang="0">
                  <a:pos x="T0" y="T1"/>
                </a:cxn>
                <a:cxn ang="0">
                  <a:pos x="T2" y="T3"/>
                </a:cxn>
                <a:cxn ang="0">
                  <a:pos x="T4" y="T5"/>
                </a:cxn>
                <a:cxn ang="0">
                  <a:pos x="T6" y="T7"/>
                </a:cxn>
                <a:cxn ang="0">
                  <a:pos x="T8" y="T9"/>
                </a:cxn>
                <a:cxn ang="0">
                  <a:pos x="T10" y="T11"/>
                </a:cxn>
              </a:cxnLst>
              <a:rect l="0" t="0" r="r" b="b"/>
              <a:pathLst>
                <a:path w="87" h="1">
                  <a:moveTo>
                    <a:pt x="86" y="0"/>
                  </a:moveTo>
                  <a:lnTo>
                    <a:pt x="0" y="0"/>
                  </a:lnTo>
                  <a:lnTo>
                    <a:pt x="0" y="1"/>
                  </a:lnTo>
                  <a:lnTo>
                    <a:pt x="7" y="1"/>
                  </a:lnTo>
                  <a:lnTo>
                    <a:pt x="87" y="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67" name="Freeform 784"/>
            <p:cNvSpPr>
              <a:spLocks/>
            </p:cNvSpPr>
            <p:nvPr/>
          </p:nvSpPr>
          <p:spPr bwMode="auto">
            <a:xfrm>
              <a:off x="6103963" y="5798991"/>
              <a:ext cx="111718" cy="27280"/>
            </a:xfrm>
            <a:custGeom>
              <a:avLst/>
              <a:gdLst>
                <a:gd name="T0" fmla="*/ 65 w 86"/>
                <a:gd name="T1" fmla="*/ 0 h 21"/>
                <a:gd name="T2" fmla="*/ 0 w 86"/>
                <a:gd name="T3" fmla="*/ 0 h 21"/>
                <a:gd name="T4" fmla="*/ 0 w 86"/>
                <a:gd name="T5" fmla="*/ 1 h 21"/>
                <a:gd name="T6" fmla="*/ 0 w 86"/>
                <a:gd name="T7" fmla="*/ 21 h 21"/>
                <a:gd name="T8" fmla="*/ 86 w 86"/>
                <a:gd name="T9" fmla="*/ 21 h 21"/>
                <a:gd name="T10" fmla="*/ 65 w 86"/>
                <a:gd name="T11" fmla="*/ 0 h 21"/>
              </a:gdLst>
              <a:ahLst/>
              <a:cxnLst>
                <a:cxn ang="0">
                  <a:pos x="T0" y="T1"/>
                </a:cxn>
                <a:cxn ang="0">
                  <a:pos x="T2" y="T3"/>
                </a:cxn>
                <a:cxn ang="0">
                  <a:pos x="T4" y="T5"/>
                </a:cxn>
                <a:cxn ang="0">
                  <a:pos x="T6" y="T7"/>
                </a:cxn>
                <a:cxn ang="0">
                  <a:pos x="T8" y="T9"/>
                </a:cxn>
                <a:cxn ang="0">
                  <a:pos x="T10" y="T11"/>
                </a:cxn>
              </a:cxnLst>
              <a:rect l="0" t="0" r="r" b="b"/>
              <a:pathLst>
                <a:path w="86" h="21">
                  <a:moveTo>
                    <a:pt x="65" y="0"/>
                  </a:moveTo>
                  <a:lnTo>
                    <a:pt x="0" y="0"/>
                  </a:lnTo>
                  <a:lnTo>
                    <a:pt x="0" y="1"/>
                  </a:lnTo>
                  <a:lnTo>
                    <a:pt x="0" y="21"/>
                  </a:lnTo>
                  <a:lnTo>
                    <a:pt x="86" y="21"/>
                  </a:lnTo>
                  <a:lnTo>
                    <a:pt x="65"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69" name="Freeform 785"/>
            <p:cNvSpPr>
              <a:spLocks/>
            </p:cNvSpPr>
            <p:nvPr/>
          </p:nvSpPr>
          <p:spPr bwMode="auto">
            <a:xfrm>
              <a:off x="6103963" y="5798991"/>
              <a:ext cx="111718" cy="27280"/>
            </a:xfrm>
            <a:custGeom>
              <a:avLst/>
              <a:gdLst>
                <a:gd name="T0" fmla="*/ 65 w 86"/>
                <a:gd name="T1" fmla="*/ 0 h 21"/>
                <a:gd name="T2" fmla="*/ 0 w 86"/>
                <a:gd name="T3" fmla="*/ 0 h 21"/>
                <a:gd name="T4" fmla="*/ 0 w 86"/>
                <a:gd name="T5" fmla="*/ 1 h 21"/>
                <a:gd name="T6" fmla="*/ 0 w 86"/>
                <a:gd name="T7" fmla="*/ 21 h 21"/>
                <a:gd name="T8" fmla="*/ 86 w 86"/>
                <a:gd name="T9" fmla="*/ 21 h 21"/>
                <a:gd name="T10" fmla="*/ 65 w 86"/>
                <a:gd name="T11" fmla="*/ 0 h 21"/>
              </a:gdLst>
              <a:ahLst/>
              <a:cxnLst>
                <a:cxn ang="0">
                  <a:pos x="T0" y="T1"/>
                </a:cxn>
                <a:cxn ang="0">
                  <a:pos x="T2" y="T3"/>
                </a:cxn>
                <a:cxn ang="0">
                  <a:pos x="T4" y="T5"/>
                </a:cxn>
                <a:cxn ang="0">
                  <a:pos x="T6" y="T7"/>
                </a:cxn>
                <a:cxn ang="0">
                  <a:pos x="T8" y="T9"/>
                </a:cxn>
                <a:cxn ang="0">
                  <a:pos x="T10" y="T11"/>
                </a:cxn>
              </a:cxnLst>
              <a:rect l="0" t="0" r="r" b="b"/>
              <a:pathLst>
                <a:path w="86" h="21">
                  <a:moveTo>
                    <a:pt x="65" y="0"/>
                  </a:moveTo>
                  <a:lnTo>
                    <a:pt x="0" y="0"/>
                  </a:lnTo>
                  <a:lnTo>
                    <a:pt x="0" y="1"/>
                  </a:lnTo>
                  <a:lnTo>
                    <a:pt x="0" y="21"/>
                  </a:lnTo>
                  <a:lnTo>
                    <a:pt x="86" y="21"/>
                  </a:lnTo>
                  <a:lnTo>
                    <a:pt x="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71" name="Freeform 786"/>
            <p:cNvSpPr>
              <a:spLocks/>
            </p:cNvSpPr>
            <p:nvPr/>
          </p:nvSpPr>
          <p:spPr bwMode="auto">
            <a:xfrm>
              <a:off x="6131242" y="5795093"/>
              <a:ext cx="57158" cy="3898"/>
            </a:xfrm>
            <a:custGeom>
              <a:avLst/>
              <a:gdLst>
                <a:gd name="T0" fmla="*/ 41 w 44"/>
                <a:gd name="T1" fmla="*/ 0 h 3"/>
                <a:gd name="T2" fmla="*/ 0 w 44"/>
                <a:gd name="T3" fmla="*/ 0 h 3"/>
                <a:gd name="T4" fmla="*/ 0 w 44"/>
                <a:gd name="T5" fmla="*/ 3 h 3"/>
                <a:gd name="T6" fmla="*/ 44 w 44"/>
                <a:gd name="T7" fmla="*/ 3 h 3"/>
                <a:gd name="T8" fmla="*/ 41 w 44"/>
                <a:gd name="T9" fmla="*/ 0 h 3"/>
              </a:gdLst>
              <a:ahLst/>
              <a:cxnLst>
                <a:cxn ang="0">
                  <a:pos x="T0" y="T1"/>
                </a:cxn>
                <a:cxn ang="0">
                  <a:pos x="T2" y="T3"/>
                </a:cxn>
                <a:cxn ang="0">
                  <a:pos x="T4" y="T5"/>
                </a:cxn>
                <a:cxn ang="0">
                  <a:pos x="T6" y="T7"/>
                </a:cxn>
                <a:cxn ang="0">
                  <a:pos x="T8" y="T9"/>
                </a:cxn>
              </a:cxnLst>
              <a:rect l="0" t="0" r="r" b="b"/>
              <a:pathLst>
                <a:path w="44" h="3">
                  <a:moveTo>
                    <a:pt x="41" y="0"/>
                  </a:moveTo>
                  <a:lnTo>
                    <a:pt x="0" y="0"/>
                  </a:lnTo>
                  <a:lnTo>
                    <a:pt x="0" y="3"/>
                  </a:lnTo>
                  <a:lnTo>
                    <a:pt x="44" y="3"/>
                  </a:lnTo>
                  <a:lnTo>
                    <a:pt x="41"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75" name="Freeform 787"/>
            <p:cNvSpPr>
              <a:spLocks/>
            </p:cNvSpPr>
            <p:nvPr/>
          </p:nvSpPr>
          <p:spPr bwMode="auto">
            <a:xfrm>
              <a:off x="6131242" y="5795093"/>
              <a:ext cx="57158" cy="3898"/>
            </a:xfrm>
            <a:custGeom>
              <a:avLst/>
              <a:gdLst>
                <a:gd name="T0" fmla="*/ 41 w 44"/>
                <a:gd name="T1" fmla="*/ 0 h 3"/>
                <a:gd name="T2" fmla="*/ 0 w 44"/>
                <a:gd name="T3" fmla="*/ 0 h 3"/>
                <a:gd name="T4" fmla="*/ 0 w 44"/>
                <a:gd name="T5" fmla="*/ 3 h 3"/>
                <a:gd name="T6" fmla="*/ 44 w 44"/>
                <a:gd name="T7" fmla="*/ 3 h 3"/>
                <a:gd name="T8" fmla="*/ 41 w 44"/>
                <a:gd name="T9" fmla="*/ 0 h 3"/>
              </a:gdLst>
              <a:ahLst/>
              <a:cxnLst>
                <a:cxn ang="0">
                  <a:pos x="T0" y="T1"/>
                </a:cxn>
                <a:cxn ang="0">
                  <a:pos x="T2" y="T3"/>
                </a:cxn>
                <a:cxn ang="0">
                  <a:pos x="T4" y="T5"/>
                </a:cxn>
                <a:cxn ang="0">
                  <a:pos x="T6" y="T7"/>
                </a:cxn>
                <a:cxn ang="0">
                  <a:pos x="T8" y="T9"/>
                </a:cxn>
              </a:cxnLst>
              <a:rect l="0" t="0" r="r" b="b"/>
              <a:pathLst>
                <a:path w="44" h="3">
                  <a:moveTo>
                    <a:pt x="41" y="0"/>
                  </a:moveTo>
                  <a:lnTo>
                    <a:pt x="0" y="0"/>
                  </a:lnTo>
                  <a:lnTo>
                    <a:pt x="0" y="3"/>
                  </a:lnTo>
                  <a:lnTo>
                    <a:pt x="44" y="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3" name="Freeform 788"/>
            <p:cNvSpPr>
              <a:spLocks/>
            </p:cNvSpPr>
            <p:nvPr/>
          </p:nvSpPr>
          <p:spPr bwMode="auto">
            <a:xfrm>
              <a:off x="6131242" y="5767814"/>
              <a:ext cx="53261" cy="27280"/>
            </a:xfrm>
            <a:custGeom>
              <a:avLst/>
              <a:gdLst>
                <a:gd name="T0" fmla="*/ 20 w 41"/>
                <a:gd name="T1" fmla="*/ 0 h 21"/>
                <a:gd name="T2" fmla="*/ 0 w 41"/>
                <a:gd name="T3" fmla="*/ 0 h 21"/>
                <a:gd name="T4" fmla="*/ 0 w 41"/>
                <a:gd name="T5" fmla="*/ 3 h 21"/>
                <a:gd name="T6" fmla="*/ 0 w 41"/>
                <a:gd name="T7" fmla="*/ 21 h 21"/>
                <a:gd name="T8" fmla="*/ 41 w 41"/>
                <a:gd name="T9" fmla="*/ 21 h 21"/>
                <a:gd name="T10" fmla="*/ 20 w 41"/>
                <a:gd name="T11" fmla="*/ 0 h 21"/>
              </a:gdLst>
              <a:ahLst/>
              <a:cxnLst>
                <a:cxn ang="0">
                  <a:pos x="T0" y="T1"/>
                </a:cxn>
                <a:cxn ang="0">
                  <a:pos x="T2" y="T3"/>
                </a:cxn>
                <a:cxn ang="0">
                  <a:pos x="T4" y="T5"/>
                </a:cxn>
                <a:cxn ang="0">
                  <a:pos x="T6" y="T7"/>
                </a:cxn>
                <a:cxn ang="0">
                  <a:pos x="T8" y="T9"/>
                </a:cxn>
                <a:cxn ang="0">
                  <a:pos x="T10" y="T11"/>
                </a:cxn>
              </a:cxnLst>
              <a:rect l="0" t="0" r="r" b="b"/>
              <a:pathLst>
                <a:path w="41" h="21">
                  <a:moveTo>
                    <a:pt x="20" y="0"/>
                  </a:moveTo>
                  <a:lnTo>
                    <a:pt x="0" y="0"/>
                  </a:lnTo>
                  <a:lnTo>
                    <a:pt x="0" y="3"/>
                  </a:lnTo>
                  <a:lnTo>
                    <a:pt x="0" y="21"/>
                  </a:lnTo>
                  <a:lnTo>
                    <a:pt x="41" y="21"/>
                  </a:lnTo>
                  <a:lnTo>
                    <a:pt x="20" y="0"/>
                  </a:lnTo>
                  <a:close/>
                </a:path>
              </a:pathLst>
            </a:custGeom>
            <a:solidFill>
              <a:srgbClr val="ED8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4" name="Freeform 789"/>
            <p:cNvSpPr>
              <a:spLocks/>
            </p:cNvSpPr>
            <p:nvPr/>
          </p:nvSpPr>
          <p:spPr bwMode="auto">
            <a:xfrm>
              <a:off x="6131242" y="5767814"/>
              <a:ext cx="53261" cy="27280"/>
            </a:xfrm>
            <a:custGeom>
              <a:avLst/>
              <a:gdLst>
                <a:gd name="T0" fmla="*/ 20 w 41"/>
                <a:gd name="T1" fmla="*/ 0 h 21"/>
                <a:gd name="T2" fmla="*/ 0 w 41"/>
                <a:gd name="T3" fmla="*/ 0 h 21"/>
                <a:gd name="T4" fmla="*/ 0 w 41"/>
                <a:gd name="T5" fmla="*/ 3 h 21"/>
                <a:gd name="T6" fmla="*/ 0 w 41"/>
                <a:gd name="T7" fmla="*/ 21 h 21"/>
                <a:gd name="T8" fmla="*/ 41 w 41"/>
                <a:gd name="T9" fmla="*/ 21 h 21"/>
                <a:gd name="T10" fmla="*/ 20 w 41"/>
                <a:gd name="T11" fmla="*/ 0 h 21"/>
              </a:gdLst>
              <a:ahLst/>
              <a:cxnLst>
                <a:cxn ang="0">
                  <a:pos x="T0" y="T1"/>
                </a:cxn>
                <a:cxn ang="0">
                  <a:pos x="T2" y="T3"/>
                </a:cxn>
                <a:cxn ang="0">
                  <a:pos x="T4" y="T5"/>
                </a:cxn>
                <a:cxn ang="0">
                  <a:pos x="T6" y="T7"/>
                </a:cxn>
                <a:cxn ang="0">
                  <a:pos x="T8" y="T9"/>
                </a:cxn>
                <a:cxn ang="0">
                  <a:pos x="T10" y="T11"/>
                </a:cxn>
              </a:cxnLst>
              <a:rect l="0" t="0" r="r" b="b"/>
              <a:pathLst>
                <a:path w="41" h="21">
                  <a:moveTo>
                    <a:pt x="20" y="0"/>
                  </a:moveTo>
                  <a:lnTo>
                    <a:pt x="0" y="0"/>
                  </a:lnTo>
                  <a:lnTo>
                    <a:pt x="0" y="3"/>
                  </a:lnTo>
                  <a:lnTo>
                    <a:pt x="0" y="21"/>
                  </a:lnTo>
                  <a:lnTo>
                    <a:pt x="41" y="21"/>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5" name="Freeform 790"/>
            <p:cNvSpPr>
              <a:spLocks/>
            </p:cNvSpPr>
            <p:nvPr/>
          </p:nvSpPr>
          <p:spPr bwMode="auto">
            <a:xfrm>
              <a:off x="6118252" y="5765216"/>
              <a:ext cx="38971" cy="2598"/>
            </a:xfrm>
            <a:custGeom>
              <a:avLst/>
              <a:gdLst>
                <a:gd name="T0" fmla="*/ 28 w 30"/>
                <a:gd name="T1" fmla="*/ 0 h 2"/>
                <a:gd name="T2" fmla="*/ 0 w 30"/>
                <a:gd name="T3" fmla="*/ 0 h 2"/>
                <a:gd name="T4" fmla="*/ 0 w 30"/>
                <a:gd name="T5" fmla="*/ 2 h 2"/>
                <a:gd name="T6" fmla="*/ 10 w 30"/>
                <a:gd name="T7" fmla="*/ 2 h 2"/>
                <a:gd name="T8" fmla="*/ 30 w 30"/>
                <a:gd name="T9" fmla="*/ 2 h 2"/>
                <a:gd name="T10" fmla="*/ 28 w 30"/>
                <a:gd name="T11" fmla="*/ 0 h 2"/>
              </a:gdLst>
              <a:ahLst/>
              <a:cxnLst>
                <a:cxn ang="0">
                  <a:pos x="T0" y="T1"/>
                </a:cxn>
                <a:cxn ang="0">
                  <a:pos x="T2" y="T3"/>
                </a:cxn>
                <a:cxn ang="0">
                  <a:pos x="T4" y="T5"/>
                </a:cxn>
                <a:cxn ang="0">
                  <a:pos x="T6" y="T7"/>
                </a:cxn>
                <a:cxn ang="0">
                  <a:pos x="T8" y="T9"/>
                </a:cxn>
                <a:cxn ang="0">
                  <a:pos x="T10" y="T11"/>
                </a:cxn>
              </a:cxnLst>
              <a:rect l="0" t="0" r="r" b="b"/>
              <a:pathLst>
                <a:path w="30" h="2">
                  <a:moveTo>
                    <a:pt x="28" y="0"/>
                  </a:moveTo>
                  <a:lnTo>
                    <a:pt x="0" y="0"/>
                  </a:lnTo>
                  <a:lnTo>
                    <a:pt x="0" y="2"/>
                  </a:lnTo>
                  <a:lnTo>
                    <a:pt x="10" y="2"/>
                  </a:lnTo>
                  <a:lnTo>
                    <a:pt x="30" y="2"/>
                  </a:lnTo>
                  <a:lnTo>
                    <a:pt x="28" y="0"/>
                  </a:lnTo>
                  <a:close/>
                </a:path>
              </a:pathLst>
            </a:custGeom>
            <a:solidFill>
              <a:srgbClr val="E16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6" name="Freeform 791"/>
            <p:cNvSpPr>
              <a:spLocks/>
            </p:cNvSpPr>
            <p:nvPr/>
          </p:nvSpPr>
          <p:spPr bwMode="auto">
            <a:xfrm>
              <a:off x="6118252" y="5765216"/>
              <a:ext cx="38971" cy="2598"/>
            </a:xfrm>
            <a:custGeom>
              <a:avLst/>
              <a:gdLst>
                <a:gd name="T0" fmla="*/ 28 w 30"/>
                <a:gd name="T1" fmla="*/ 0 h 2"/>
                <a:gd name="T2" fmla="*/ 0 w 30"/>
                <a:gd name="T3" fmla="*/ 0 h 2"/>
                <a:gd name="T4" fmla="*/ 0 w 30"/>
                <a:gd name="T5" fmla="*/ 2 h 2"/>
                <a:gd name="T6" fmla="*/ 10 w 30"/>
                <a:gd name="T7" fmla="*/ 2 h 2"/>
                <a:gd name="T8" fmla="*/ 30 w 30"/>
                <a:gd name="T9" fmla="*/ 2 h 2"/>
                <a:gd name="T10" fmla="*/ 28 w 30"/>
                <a:gd name="T11" fmla="*/ 0 h 2"/>
              </a:gdLst>
              <a:ahLst/>
              <a:cxnLst>
                <a:cxn ang="0">
                  <a:pos x="T0" y="T1"/>
                </a:cxn>
                <a:cxn ang="0">
                  <a:pos x="T2" y="T3"/>
                </a:cxn>
                <a:cxn ang="0">
                  <a:pos x="T4" y="T5"/>
                </a:cxn>
                <a:cxn ang="0">
                  <a:pos x="T6" y="T7"/>
                </a:cxn>
                <a:cxn ang="0">
                  <a:pos x="T8" y="T9"/>
                </a:cxn>
                <a:cxn ang="0">
                  <a:pos x="T10" y="T11"/>
                </a:cxn>
              </a:cxnLst>
              <a:rect l="0" t="0" r="r" b="b"/>
              <a:pathLst>
                <a:path w="30" h="2">
                  <a:moveTo>
                    <a:pt x="28" y="0"/>
                  </a:moveTo>
                  <a:lnTo>
                    <a:pt x="0" y="0"/>
                  </a:lnTo>
                  <a:lnTo>
                    <a:pt x="0" y="2"/>
                  </a:lnTo>
                  <a:lnTo>
                    <a:pt x="10" y="2"/>
                  </a:lnTo>
                  <a:lnTo>
                    <a:pt x="30" y="2"/>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7" name="Freeform 792"/>
            <p:cNvSpPr>
              <a:spLocks/>
            </p:cNvSpPr>
            <p:nvPr/>
          </p:nvSpPr>
          <p:spPr bwMode="auto">
            <a:xfrm>
              <a:off x="6118252" y="5737935"/>
              <a:ext cx="36373" cy="27280"/>
            </a:xfrm>
            <a:custGeom>
              <a:avLst/>
              <a:gdLst>
                <a:gd name="T0" fmla="*/ 6 w 23"/>
                <a:gd name="T1" fmla="*/ 0 h 17"/>
                <a:gd name="T2" fmla="*/ 6 w 23"/>
                <a:gd name="T3" fmla="*/ 0 h 17"/>
                <a:gd name="T4" fmla="*/ 0 w 23"/>
                <a:gd name="T5" fmla="*/ 0 h 17"/>
                <a:gd name="T6" fmla="*/ 0 w 23"/>
                <a:gd name="T7" fmla="*/ 2 h 17"/>
                <a:gd name="T8" fmla="*/ 0 w 23"/>
                <a:gd name="T9" fmla="*/ 17 h 17"/>
                <a:gd name="T10" fmla="*/ 23 w 23"/>
                <a:gd name="T11" fmla="*/ 17 h 17"/>
                <a:gd name="T12" fmla="*/ 11 w 23"/>
                <a:gd name="T13" fmla="*/ 5 h 17"/>
                <a:gd name="T14" fmla="*/ 11 w 23"/>
                <a:gd name="T15" fmla="*/ 5 h 17"/>
                <a:gd name="T16" fmla="*/ 9 w 23"/>
                <a:gd name="T17" fmla="*/ 3 h 17"/>
                <a:gd name="T18" fmla="*/ 8 w 23"/>
                <a:gd name="T19" fmla="*/ 2 h 17"/>
                <a:gd name="T20" fmla="*/ 6 w 23"/>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7">
                  <a:moveTo>
                    <a:pt x="6" y="0"/>
                  </a:moveTo>
                  <a:cubicBezTo>
                    <a:pt x="6" y="0"/>
                    <a:pt x="6" y="0"/>
                    <a:pt x="6" y="0"/>
                  </a:cubicBezTo>
                  <a:cubicBezTo>
                    <a:pt x="0" y="0"/>
                    <a:pt x="0" y="0"/>
                    <a:pt x="0" y="0"/>
                  </a:cubicBezTo>
                  <a:cubicBezTo>
                    <a:pt x="0" y="2"/>
                    <a:pt x="0" y="2"/>
                    <a:pt x="0" y="2"/>
                  </a:cubicBezTo>
                  <a:cubicBezTo>
                    <a:pt x="0" y="17"/>
                    <a:pt x="0" y="17"/>
                    <a:pt x="0" y="17"/>
                  </a:cubicBezTo>
                  <a:cubicBezTo>
                    <a:pt x="23" y="17"/>
                    <a:pt x="23" y="17"/>
                    <a:pt x="23" y="17"/>
                  </a:cubicBezTo>
                  <a:cubicBezTo>
                    <a:pt x="11" y="5"/>
                    <a:pt x="11" y="5"/>
                    <a:pt x="11" y="5"/>
                  </a:cubicBezTo>
                  <a:cubicBezTo>
                    <a:pt x="11" y="5"/>
                    <a:pt x="11" y="5"/>
                    <a:pt x="11" y="5"/>
                  </a:cubicBezTo>
                  <a:cubicBezTo>
                    <a:pt x="9" y="3"/>
                    <a:pt x="9" y="3"/>
                    <a:pt x="9" y="3"/>
                  </a:cubicBezTo>
                  <a:cubicBezTo>
                    <a:pt x="8" y="2"/>
                    <a:pt x="8" y="2"/>
                    <a:pt x="8" y="2"/>
                  </a:cubicBezTo>
                  <a:cubicBezTo>
                    <a:pt x="7" y="2"/>
                    <a:pt x="7" y="1"/>
                    <a:pt x="6" y="0"/>
                  </a:cubicBezTo>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8" name="Oval 793"/>
            <p:cNvSpPr>
              <a:spLocks noChangeArrowheads="1"/>
            </p:cNvSpPr>
            <p:nvPr/>
          </p:nvSpPr>
          <p:spPr bwMode="auto">
            <a:xfrm>
              <a:off x="6022123" y="5726244"/>
              <a:ext cx="131204" cy="131204"/>
            </a:xfrm>
            <a:prstGeom prst="ellipse">
              <a:avLst/>
            </a:pr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89" name="Oval 794"/>
            <p:cNvSpPr>
              <a:spLocks noChangeArrowheads="1"/>
            </p:cNvSpPr>
            <p:nvPr/>
          </p:nvSpPr>
          <p:spPr bwMode="auto">
            <a:xfrm>
              <a:off x="6022123" y="5724945"/>
              <a:ext cx="131204" cy="131204"/>
            </a:xfrm>
            <a:prstGeom prst="ellipse">
              <a:avLst/>
            </a:prstGeom>
            <a:solidFill>
              <a:srgbClr val="FF9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93" name="Oval 795"/>
            <p:cNvSpPr>
              <a:spLocks noChangeArrowheads="1"/>
            </p:cNvSpPr>
            <p:nvPr/>
          </p:nvSpPr>
          <p:spPr bwMode="auto">
            <a:xfrm>
              <a:off x="6037711" y="5740534"/>
              <a:ext cx="98727" cy="97429"/>
            </a:xfrm>
            <a:prstGeom prst="ellipse">
              <a:avLst/>
            </a:pr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196" name="Freeform 796"/>
            <p:cNvSpPr>
              <a:spLocks/>
            </p:cNvSpPr>
            <p:nvPr/>
          </p:nvSpPr>
          <p:spPr bwMode="auto">
            <a:xfrm>
              <a:off x="6037711" y="5740534"/>
              <a:ext cx="87036" cy="87036"/>
            </a:xfrm>
            <a:custGeom>
              <a:avLst/>
              <a:gdLst>
                <a:gd name="T0" fmla="*/ 4 w 54"/>
                <a:gd name="T1" fmla="*/ 34 h 54"/>
                <a:gd name="T2" fmla="*/ 34 w 54"/>
                <a:gd name="T3" fmla="*/ 3 h 54"/>
                <a:gd name="T4" fmla="*/ 54 w 54"/>
                <a:gd name="T5" fmla="*/ 11 h 54"/>
                <a:gd name="T6" fmla="*/ 31 w 54"/>
                <a:gd name="T7" fmla="*/ 0 h 54"/>
                <a:gd name="T8" fmla="*/ 0 w 54"/>
                <a:gd name="T9" fmla="*/ 31 h 54"/>
                <a:gd name="T10" fmla="*/ 11 w 54"/>
                <a:gd name="T11" fmla="*/ 54 h 54"/>
                <a:gd name="T12" fmla="*/ 4 w 54"/>
                <a:gd name="T13" fmla="*/ 3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 y="34"/>
                  </a:moveTo>
                  <a:cubicBezTo>
                    <a:pt x="4" y="17"/>
                    <a:pt x="17" y="3"/>
                    <a:pt x="34" y="3"/>
                  </a:cubicBezTo>
                  <a:cubicBezTo>
                    <a:pt x="42" y="3"/>
                    <a:pt x="49" y="6"/>
                    <a:pt x="54" y="11"/>
                  </a:cubicBezTo>
                  <a:cubicBezTo>
                    <a:pt x="48" y="4"/>
                    <a:pt x="40" y="0"/>
                    <a:pt x="31" y="0"/>
                  </a:cubicBezTo>
                  <a:cubicBezTo>
                    <a:pt x="14" y="0"/>
                    <a:pt x="0" y="14"/>
                    <a:pt x="0" y="31"/>
                  </a:cubicBezTo>
                  <a:cubicBezTo>
                    <a:pt x="0" y="40"/>
                    <a:pt x="4" y="48"/>
                    <a:pt x="11" y="54"/>
                  </a:cubicBezTo>
                  <a:cubicBezTo>
                    <a:pt x="6" y="48"/>
                    <a:pt x="4" y="42"/>
                    <a:pt x="4" y="34"/>
                  </a:cubicBezTo>
                  <a:close/>
                </a:path>
              </a:pathLst>
            </a:custGeom>
            <a:solidFill>
              <a:srgbClr val="F28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sp>
        <p:nvSpPr>
          <p:cNvPr id="213" name="Freeform 668"/>
          <p:cNvSpPr>
            <a:spLocks noEditPoints="1"/>
          </p:cNvSpPr>
          <p:nvPr/>
        </p:nvSpPr>
        <p:spPr bwMode="auto">
          <a:xfrm>
            <a:off x="6198539" y="4865476"/>
            <a:ext cx="25981" cy="0"/>
          </a:xfrm>
          <a:custGeom>
            <a:avLst/>
            <a:gdLst>
              <a:gd name="T0" fmla="*/ 0 w 16"/>
              <a:gd name="T1" fmla="*/ 1 w 16"/>
              <a:gd name="T2" fmla="*/ 1 w 16"/>
              <a:gd name="T3" fmla="*/ 1 w 16"/>
              <a:gd name="T4" fmla="*/ 1 w 16"/>
              <a:gd name="T5" fmla="*/ 1 w 16"/>
              <a:gd name="T6" fmla="*/ 2 w 16"/>
              <a:gd name="T7" fmla="*/ 2 w 16"/>
              <a:gd name="T8" fmla="*/ 2 w 16"/>
              <a:gd name="T9" fmla="*/ 5 w 16"/>
              <a:gd name="T10" fmla="*/ 5 w 16"/>
              <a:gd name="T11" fmla="*/ 5 w 16"/>
              <a:gd name="T12" fmla="*/ 5 w 16"/>
              <a:gd name="T13" fmla="*/ 6 w 16"/>
              <a:gd name="T14" fmla="*/ 6 w 16"/>
              <a:gd name="T15" fmla="*/ 6 w 16"/>
              <a:gd name="T16" fmla="*/ 7 w 16"/>
              <a:gd name="T17" fmla="*/ 7 w 16"/>
              <a:gd name="T18" fmla="*/ 7 w 16"/>
              <a:gd name="T19" fmla="*/ 8 w 16"/>
              <a:gd name="T20" fmla="*/ 8 w 16"/>
              <a:gd name="T21" fmla="*/ 8 w 16"/>
              <a:gd name="T22" fmla="*/ 9 w 16"/>
              <a:gd name="T23" fmla="*/ 9 w 16"/>
              <a:gd name="T24" fmla="*/ 9 w 16"/>
              <a:gd name="T25" fmla="*/ 9 w 16"/>
              <a:gd name="T26" fmla="*/ 9 w 16"/>
              <a:gd name="T27" fmla="*/ 10 w 16"/>
              <a:gd name="T28" fmla="*/ 11 w 16"/>
              <a:gd name="T29" fmla="*/ 11 w 16"/>
              <a:gd name="T30" fmla="*/ 11 w 16"/>
              <a:gd name="T31" fmla="*/ 11 w 16"/>
              <a:gd name="T32" fmla="*/ 11 w 16"/>
              <a:gd name="T33" fmla="*/ 12 w 16"/>
              <a:gd name="T34" fmla="*/ 12 w 16"/>
              <a:gd name="T35" fmla="*/ 12 w 16"/>
              <a:gd name="T36" fmla="*/ 12 w 16"/>
              <a:gd name="T37" fmla="*/ 13 w 16"/>
              <a:gd name="T38" fmla="*/ 13 w 16"/>
              <a:gd name="T39" fmla="*/ 13 w 16"/>
              <a:gd name="T40" fmla="*/ 14 w 16"/>
              <a:gd name="T41" fmla="*/ 14 w 16"/>
              <a:gd name="T42" fmla="*/ 14 w 16"/>
              <a:gd name="T43" fmla="*/ 15 w 16"/>
              <a:gd name="T44" fmla="*/ 15 w 16"/>
              <a:gd name="T45" fmla="*/ 15 w 16"/>
              <a:gd name="T46" fmla="*/ 16 w 16"/>
              <a:gd name="T47" fmla="*/ 16 w 16"/>
              <a:gd name="T48" fmla="*/ 16 w 1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Lst>
            <a:rect l="0" t="0" r="r" b="b"/>
            <a:pathLst>
              <a:path w="16">
                <a:moveTo>
                  <a:pt x="0" y="0"/>
                </a:moveTo>
                <a:cubicBezTo>
                  <a:pt x="0" y="0"/>
                  <a:pt x="0" y="0"/>
                  <a:pt x="0" y="0"/>
                </a:cubicBezTo>
                <a:cubicBezTo>
                  <a:pt x="0" y="0"/>
                  <a:pt x="0" y="0"/>
                  <a:pt x="0" y="0"/>
                </a:cubicBezTo>
                <a:moveTo>
                  <a:pt x="1" y="0"/>
                </a:moveTo>
                <a:cubicBezTo>
                  <a:pt x="1" y="0"/>
                  <a:pt x="0" y="0"/>
                  <a:pt x="0" y="0"/>
                </a:cubicBezTo>
                <a:cubicBezTo>
                  <a:pt x="0"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6" y="0"/>
                </a:moveTo>
                <a:cubicBezTo>
                  <a:pt x="5" y="0"/>
                  <a:pt x="5" y="0"/>
                  <a:pt x="5" y="0"/>
                </a:cubicBezTo>
                <a:cubicBezTo>
                  <a:pt x="5" y="0"/>
                  <a:pt x="5"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9" y="0"/>
                </a:moveTo>
                <a:cubicBezTo>
                  <a:pt x="9" y="0"/>
                  <a:pt x="8" y="0"/>
                  <a:pt x="8" y="0"/>
                </a:cubicBezTo>
                <a:cubicBezTo>
                  <a:pt x="8" y="0"/>
                  <a:pt x="9" y="0"/>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moveTo>
                  <a:pt x="10" y="0"/>
                </a:moveTo>
                <a:cubicBezTo>
                  <a:pt x="10" y="0"/>
                  <a:pt x="10" y="0"/>
                  <a:pt x="10" y="0"/>
                </a:cubicBezTo>
                <a:cubicBezTo>
                  <a:pt x="10" y="0"/>
                  <a:pt x="10" y="0"/>
                  <a:pt x="10" y="0"/>
                </a:cubicBezTo>
                <a:moveTo>
                  <a:pt x="11" y="0"/>
                </a:moveTo>
                <a:cubicBezTo>
                  <a:pt x="10" y="0"/>
                  <a:pt x="10" y="0"/>
                  <a:pt x="10" y="0"/>
                </a:cubicBezTo>
                <a:cubicBezTo>
                  <a:pt x="10" y="0"/>
                  <a:pt x="10" y="0"/>
                  <a:pt x="11" y="0"/>
                </a:cubicBezTo>
                <a:moveTo>
                  <a:pt x="11" y="0"/>
                </a:moveTo>
                <a:cubicBezTo>
                  <a:pt x="11" y="0"/>
                  <a:pt x="11" y="0"/>
                  <a:pt x="11" y="0"/>
                </a:cubicBezTo>
                <a:cubicBezTo>
                  <a:pt x="11" y="0"/>
                  <a:pt x="11" y="0"/>
                  <a:pt x="11" y="0"/>
                </a:cubicBezTo>
                <a:moveTo>
                  <a:pt x="11" y="0"/>
                </a:moveTo>
                <a:cubicBezTo>
                  <a:pt x="11" y="0"/>
                  <a:pt x="11" y="0"/>
                  <a:pt x="11" y="0"/>
                </a:cubicBezTo>
                <a:cubicBezTo>
                  <a:pt x="11" y="0"/>
                  <a:pt x="11" y="0"/>
                  <a:pt x="11"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3" y="0"/>
                </a:moveTo>
                <a:cubicBezTo>
                  <a:pt x="13" y="0"/>
                  <a:pt x="13" y="0"/>
                  <a:pt x="12" y="0"/>
                </a:cubicBezTo>
                <a:cubicBezTo>
                  <a:pt x="13" y="0"/>
                  <a:pt x="13" y="0"/>
                  <a:pt x="13" y="0"/>
                </a:cubicBezTo>
                <a:moveTo>
                  <a:pt x="13" y="0"/>
                </a:moveTo>
                <a:cubicBezTo>
                  <a:pt x="13" y="0"/>
                  <a:pt x="13" y="0"/>
                  <a:pt x="13" y="0"/>
                </a:cubicBezTo>
                <a:cubicBezTo>
                  <a:pt x="13" y="0"/>
                  <a:pt x="13" y="0"/>
                  <a:pt x="13" y="0"/>
                </a:cubicBezTo>
                <a:moveTo>
                  <a:pt x="14" y="0"/>
                </a:moveTo>
                <a:cubicBezTo>
                  <a:pt x="14" y="0"/>
                  <a:pt x="13" y="0"/>
                  <a:pt x="13" y="0"/>
                </a:cubicBezTo>
                <a:cubicBezTo>
                  <a:pt x="13" y="0"/>
                  <a:pt x="14" y="0"/>
                  <a:pt x="14" y="0"/>
                </a:cubicBezTo>
                <a:moveTo>
                  <a:pt x="14" y="0"/>
                </a:moveTo>
                <a:cubicBezTo>
                  <a:pt x="14" y="0"/>
                  <a:pt x="14" y="0"/>
                  <a:pt x="14" y="0"/>
                </a:cubicBezTo>
                <a:cubicBezTo>
                  <a:pt x="14" y="0"/>
                  <a:pt x="14" y="0"/>
                  <a:pt x="14" y="0"/>
                </a:cubicBezTo>
                <a:moveTo>
                  <a:pt x="15" y="0"/>
                </a:moveTo>
                <a:cubicBezTo>
                  <a:pt x="14" y="0"/>
                  <a:pt x="14" y="0"/>
                  <a:pt x="14" y="0"/>
                </a:cubicBezTo>
                <a:cubicBezTo>
                  <a:pt x="14" y="0"/>
                  <a:pt x="14" y="0"/>
                  <a:pt x="15" y="0"/>
                </a:cubicBezTo>
                <a:moveTo>
                  <a:pt x="15" y="0"/>
                </a:moveTo>
                <a:cubicBezTo>
                  <a:pt x="15" y="0"/>
                  <a:pt x="15" y="0"/>
                  <a:pt x="15" y="0"/>
                </a:cubicBezTo>
                <a:cubicBezTo>
                  <a:pt x="15" y="0"/>
                  <a:pt x="15" y="0"/>
                  <a:pt x="15" y="0"/>
                </a:cubicBezTo>
                <a:moveTo>
                  <a:pt x="15" y="0"/>
                </a:moveTo>
                <a:cubicBezTo>
                  <a:pt x="15" y="0"/>
                  <a:pt x="15" y="0"/>
                  <a:pt x="15" y="0"/>
                </a:cubicBezTo>
                <a:cubicBezTo>
                  <a:pt x="15" y="0"/>
                  <a:pt x="15" y="0"/>
                  <a:pt x="15" y="0"/>
                </a:cubicBezTo>
                <a:moveTo>
                  <a:pt x="16" y="0"/>
                </a:moveTo>
                <a:cubicBezTo>
                  <a:pt x="16" y="0"/>
                  <a:pt x="16" y="0"/>
                  <a:pt x="16" y="0"/>
                </a:cubicBezTo>
                <a:cubicBezTo>
                  <a:pt x="16" y="0"/>
                  <a:pt x="16" y="0"/>
                  <a:pt x="16" y="0"/>
                </a:cubicBezTo>
                <a:cubicBezTo>
                  <a:pt x="16" y="0"/>
                  <a:pt x="16" y="0"/>
                  <a:pt x="16" y="0"/>
                </a:cubicBezTo>
                <a:cubicBezTo>
                  <a:pt x="16" y="0"/>
                  <a:pt x="16" y="0"/>
                  <a:pt x="16" y="0"/>
                </a:cubicBezTo>
              </a:path>
            </a:pathLst>
          </a:custGeom>
          <a:solidFill>
            <a:srgbClr val="403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nvGrpSpPr>
          <p:cNvPr id="7" name="Group 6"/>
          <p:cNvGrpSpPr/>
          <p:nvPr/>
        </p:nvGrpSpPr>
        <p:grpSpPr>
          <a:xfrm>
            <a:off x="3314211" y="2929756"/>
            <a:ext cx="427385" cy="346844"/>
            <a:chOff x="6010178" y="5065528"/>
            <a:chExt cx="427385" cy="346844"/>
          </a:xfrm>
        </p:grpSpPr>
        <p:sp>
          <p:nvSpPr>
            <p:cNvPr id="224" name="Rectangle 679"/>
            <p:cNvSpPr>
              <a:spLocks noChangeArrowheads="1"/>
            </p:cNvSpPr>
            <p:nvPr/>
          </p:nvSpPr>
          <p:spPr bwMode="auto">
            <a:xfrm>
              <a:off x="6024468" y="5103200"/>
              <a:ext cx="400105" cy="2935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25" name="Rectangle 680"/>
            <p:cNvSpPr>
              <a:spLocks noChangeArrowheads="1"/>
            </p:cNvSpPr>
            <p:nvPr/>
          </p:nvSpPr>
          <p:spPr bwMode="auto">
            <a:xfrm>
              <a:off x="6019272" y="5068126"/>
              <a:ext cx="409199" cy="35075"/>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26" name="Rectangle 681"/>
            <p:cNvSpPr>
              <a:spLocks noChangeArrowheads="1"/>
            </p:cNvSpPr>
            <p:nvPr/>
          </p:nvSpPr>
          <p:spPr bwMode="auto">
            <a:xfrm>
              <a:off x="6010178" y="5065528"/>
              <a:ext cx="11692" cy="38971"/>
            </a:xfrm>
            <a:prstGeom prst="rect">
              <a:avLst/>
            </a:prstGeom>
            <a:solidFill>
              <a:srgbClr val="283A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27" name="Rectangle 682"/>
            <p:cNvSpPr>
              <a:spLocks noChangeArrowheads="1"/>
            </p:cNvSpPr>
            <p:nvPr/>
          </p:nvSpPr>
          <p:spPr bwMode="auto">
            <a:xfrm>
              <a:off x="6427171" y="5065528"/>
              <a:ext cx="10392" cy="38971"/>
            </a:xfrm>
            <a:prstGeom prst="rect">
              <a:avLst/>
            </a:prstGeom>
            <a:solidFill>
              <a:srgbClr val="283A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28" name="Rectangle 683"/>
            <p:cNvSpPr>
              <a:spLocks noChangeArrowheads="1"/>
            </p:cNvSpPr>
            <p:nvPr/>
          </p:nvSpPr>
          <p:spPr bwMode="auto">
            <a:xfrm>
              <a:off x="6019272" y="5396784"/>
              <a:ext cx="409199" cy="14290"/>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29" name="Rectangle 684"/>
            <p:cNvSpPr>
              <a:spLocks noChangeArrowheads="1"/>
            </p:cNvSpPr>
            <p:nvPr/>
          </p:nvSpPr>
          <p:spPr bwMode="auto">
            <a:xfrm>
              <a:off x="6010178" y="5396784"/>
              <a:ext cx="11692" cy="15588"/>
            </a:xfrm>
            <a:prstGeom prst="rect">
              <a:avLst/>
            </a:prstGeom>
            <a:solidFill>
              <a:srgbClr val="283A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0" name="Rectangle 685"/>
            <p:cNvSpPr>
              <a:spLocks noChangeArrowheads="1"/>
            </p:cNvSpPr>
            <p:nvPr/>
          </p:nvSpPr>
          <p:spPr bwMode="auto">
            <a:xfrm>
              <a:off x="6427171" y="5396784"/>
              <a:ext cx="10392" cy="15588"/>
            </a:xfrm>
            <a:prstGeom prst="rect">
              <a:avLst/>
            </a:prstGeom>
            <a:solidFill>
              <a:srgbClr val="283A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1" name="Freeform 686"/>
            <p:cNvSpPr>
              <a:spLocks/>
            </p:cNvSpPr>
            <p:nvPr/>
          </p:nvSpPr>
          <p:spPr bwMode="auto">
            <a:xfrm>
              <a:off x="6059542" y="5214918"/>
              <a:ext cx="129904" cy="63653"/>
            </a:xfrm>
            <a:custGeom>
              <a:avLst/>
              <a:gdLst>
                <a:gd name="T0" fmla="*/ 49 w 100"/>
                <a:gd name="T1" fmla="*/ 0 h 49"/>
                <a:gd name="T2" fmla="*/ 0 w 100"/>
                <a:gd name="T3" fmla="*/ 49 h 49"/>
                <a:gd name="T4" fmla="*/ 100 w 100"/>
                <a:gd name="T5" fmla="*/ 49 h 49"/>
                <a:gd name="T6" fmla="*/ 49 w 100"/>
                <a:gd name="T7" fmla="*/ 0 h 49"/>
              </a:gdLst>
              <a:ahLst/>
              <a:cxnLst>
                <a:cxn ang="0">
                  <a:pos x="T0" y="T1"/>
                </a:cxn>
                <a:cxn ang="0">
                  <a:pos x="T2" y="T3"/>
                </a:cxn>
                <a:cxn ang="0">
                  <a:pos x="T4" y="T5"/>
                </a:cxn>
                <a:cxn ang="0">
                  <a:pos x="T6" y="T7"/>
                </a:cxn>
              </a:cxnLst>
              <a:rect l="0" t="0" r="r" b="b"/>
              <a:pathLst>
                <a:path w="100" h="49">
                  <a:moveTo>
                    <a:pt x="49" y="0"/>
                  </a:moveTo>
                  <a:lnTo>
                    <a:pt x="0" y="49"/>
                  </a:lnTo>
                  <a:lnTo>
                    <a:pt x="100" y="49"/>
                  </a:lnTo>
                  <a:lnTo>
                    <a:pt x="49" y="0"/>
                  </a:lnTo>
                  <a:close/>
                </a:path>
              </a:pathLst>
            </a:custGeom>
            <a:solidFill>
              <a:srgbClr val="C1D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2" name="Freeform 687"/>
            <p:cNvSpPr>
              <a:spLocks/>
            </p:cNvSpPr>
            <p:nvPr/>
          </p:nvSpPr>
          <p:spPr bwMode="auto">
            <a:xfrm>
              <a:off x="6177755" y="5190236"/>
              <a:ext cx="176670" cy="88335"/>
            </a:xfrm>
            <a:custGeom>
              <a:avLst/>
              <a:gdLst>
                <a:gd name="T0" fmla="*/ 69 w 136"/>
                <a:gd name="T1" fmla="*/ 0 h 68"/>
                <a:gd name="T2" fmla="*/ 0 w 136"/>
                <a:gd name="T3" fmla="*/ 68 h 68"/>
                <a:gd name="T4" fmla="*/ 136 w 136"/>
                <a:gd name="T5" fmla="*/ 68 h 68"/>
                <a:gd name="T6" fmla="*/ 69 w 136"/>
                <a:gd name="T7" fmla="*/ 0 h 68"/>
              </a:gdLst>
              <a:ahLst/>
              <a:cxnLst>
                <a:cxn ang="0">
                  <a:pos x="T0" y="T1"/>
                </a:cxn>
                <a:cxn ang="0">
                  <a:pos x="T2" y="T3"/>
                </a:cxn>
                <a:cxn ang="0">
                  <a:pos x="T4" y="T5"/>
                </a:cxn>
                <a:cxn ang="0">
                  <a:pos x="T6" y="T7"/>
                </a:cxn>
              </a:cxnLst>
              <a:rect l="0" t="0" r="r" b="b"/>
              <a:pathLst>
                <a:path w="136" h="68">
                  <a:moveTo>
                    <a:pt x="69" y="0"/>
                  </a:moveTo>
                  <a:lnTo>
                    <a:pt x="0" y="68"/>
                  </a:lnTo>
                  <a:lnTo>
                    <a:pt x="136" y="68"/>
                  </a:lnTo>
                  <a:lnTo>
                    <a:pt x="69" y="0"/>
                  </a:lnTo>
                  <a:close/>
                </a:path>
              </a:pathLst>
            </a:cu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3" name="Freeform 688"/>
            <p:cNvSpPr>
              <a:spLocks/>
            </p:cNvSpPr>
            <p:nvPr/>
          </p:nvSpPr>
          <p:spPr bwMode="auto">
            <a:xfrm>
              <a:off x="6259594" y="5214918"/>
              <a:ext cx="128606" cy="63653"/>
            </a:xfrm>
            <a:custGeom>
              <a:avLst/>
              <a:gdLst>
                <a:gd name="T0" fmla="*/ 50 w 99"/>
                <a:gd name="T1" fmla="*/ 0 h 49"/>
                <a:gd name="T2" fmla="*/ 0 w 99"/>
                <a:gd name="T3" fmla="*/ 49 h 49"/>
                <a:gd name="T4" fmla="*/ 99 w 99"/>
                <a:gd name="T5" fmla="*/ 49 h 49"/>
                <a:gd name="T6" fmla="*/ 50 w 99"/>
                <a:gd name="T7" fmla="*/ 0 h 49"/>
              </a:gdLst>
              <a:ahLst/>
              <a:cxnLst>
                <a:cxn ang="0">
                  <a:pos x="T0" y="T1"/>
                </a:cxn>
                <a:cxn ang="0">
                  <a:pos x="T2" y="T3"/>
                </a:cxn>
                <a:cxn ang="0">
                  <a:pos x="T4" y="T5"/>
                </a:cxn>
                <a:cxn ang="0">
                  <a:pos x="T6" y="T7"/>
                </a:cxn>
              </a:cxnLst>
              <a:rect l="0" t="0" r="r" b="b"/>
              <a:pathLst>
                <a:path w="99" h="49">
                  <a:moveTo>
                    <a:pt x="50" y="0"/>
                  </a:moveTo>
                  <a:lnTo>
                    <a:pt x="0" y="49"/>
                  </a:lnTo>
                  <a:lnTo>
                    <a:pt x="99" y="49"/>
                  </a:lnTo>
                  <a:lnTo>
                    <a:pt x="50" y="0"/>
                  </a:lnTo>
                  <a:close/>
                </a:path>
              </a:pathLst>
            </a:custGeom>
            <a:solidFill>
              <a:srgbClr val="057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4" name="Freeform 689"/>
            <p:cNvSpPr>
              <a:spLocks/>
            </p:cNvSpPr>
            <p:nvPr/>
          </p:nvSpPr>
          <p:spPr bwMode="auto">
            <a:xfrm>
              <a:off x="6141382" y="5231806"/>
              <a:ext cx="93531" cy="46765"/>
            </a:xfrm>
            <a:custGeom>
              <a:avLst/>
              <a:gdLst>
                <a:gd name="T0" fmla="*/ 37 w 72"/>
                <a:gd name="T1" fmla="*/ 0 h 36"/>
                <a:gd name="T2" fmla="*/ 0 w 72"/>
                <a:gd name="T3" fmla="*/ 36 h 36"/>
                <a:gd name="T4" fmla="*/ 72 w 72"/>
                <a:gd name="T5" fmla="*/ 36 h 36"/>
                <a:gd name="T6" fmla="*/ 37 w 72"/>
                <a:gd name="T7" fmla="*/ 0 h 36"/>
              </a:gdLst>
              <a:ahLst/>
              <a:cxnLst>
                <a:cxn ang="0">
                  <a:pos x="T0" y="T1"/>
                </a:cxn>
                <a:cxn ang="0">
                  <a:pos x="T2" y="T3"/>
                </a:cxn>
                <a:cxn ang="0">
                  <a:pos x="T4" y="T5"/>
                </a:cxn>
                <a:cxn ang="0">
                  <a:pos x="T6" y="T7"/>
                </a:cxn>
              </a:cxnLst>
              <a:rect l="0" t="0" r="r" b="b"/>
              <a:pathLst>
                <a:path w="72" h="36">
                  <a:moveTo>
                    <a:pt x="37" y="0"/>
                  </a:moveTo>
                  <a:lnTo>
                    <a:pt x="0" y="36"/>
                  </a:lnTo>
                  <a:lnTo>
                    <a:pt x="72" y="36"/>
                  </a:lnTo>
                  <a:lnTo>
                    <a:pt x="37" y="0"/>
                  </a:ln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5" name="Rectangle 690"/>
            <p:cNvSpPr>
              <a:spLocks noChangeArrowheads="1"/>
            </p:cNvSpPr>
            <p:nvPr/>
          </p:nvSpPr>
          <p:spPr bwMode="auto">
            <a:xfrm>
              <a:off x="6086822" y="5140873"/>
              <a:ext cx="49364" cy="10392"/>
            </a:xfrm>
            <a:prstGeom prst="rect">
              <a:avLst/>
            </a:prstGeom>
            <a:solidFill>
              <a:srgbClr val="C1D3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6" name="Rectangle 691"/>
            <p:cNvSpPr>
              <a:spLocks noChangeArrowheads="1"/>
            </p:cNvSpPr>
            <p:nvPr/>
          </p:nvSpPr>
          <p:spPr bwMode="auto">
            <a:xfrm>
              <a:off x="6162166" y="5140873"/>
              <a:ext cx="49364" cy="1039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7" name="Rectangle 692"/>
            <p:cNvSpPr>
              <a:spLocks noChangeArrowheads="1"/>
            </p:cNvSpPr>
            <p:nvPr/>
          </p:nvSpPr>
          <p:spPr bwMode="auto">
            <a:xfrm>
              <a:off x="6236211" y="5140873"/>
              <a:ext cx="50663" cy="10392"/>
            </a:xfrm>
            <a:prstGeom prst="rect">
              <a:avLst/>
            </a:prstGeom>
            <a:solidFill>
              <a:srgbClr val="FF8E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8" name="Rectangle 693"/>
            <p:cNvSpPr>
              <a:spLocks noChangeArrowheads="1"/>
            </p:cNvSpPr>
            <p:nvPr/>
          </p:nvSpPr>
          <p:spPr bwMode="auto">
            <a:xfrm>
              <a:off x="6311556" y="5140873"/>
              <a:ext cx="49364" cy="10392"/>
            </a:xfrm>
            <a:prstGeom prst="rect">
              <a:avLst/>
            </a:prstGeom>
            <a:solidFill>
              <a:srgbClr val="0575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39" name="Rectangle 694"/>
            <p:cNvSpPr>
              <a:spLocks noChangeArrowheads="1"/>
            </p:cNvSpPr>
            <p:nvPr/>
          </p:nvSpPr>
          <p:spPr bwMode="auto">
            <a:xfrm>
              <a:off x="6059542" y="5308449"/>
              <a:ext cx="71448" cy="35075"/>
            </a:xfrm>
            <a:prstGeom prst="rect">
              <a:avLst/>
            </a:prstGeom>
            <a:solidFill>
              <a:srgbClr val="5D6D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0" name="Rectangle 695"/>
            <p:cNvSpPr>
              <a:spLocks noChangeArrowheads="1"/>
            </p:cNvSpPr>
            <p:nvPr/>
          </p:nvSpPr>
          <p:spPr bwMode="auto">
            <a:xfrm>
              <a:off x="6141382" y="5308449"/>
              <a:ext cx="105223"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1" name="Rectangle 696"/>
            <p:cNvSpPr>
              <a:spLocks noChangeArrowheads="1"/>
            </p:cNvSpPr>
            <p:nvPr/>
          </p:nvSpPr>
          <p:spPr bwMode="auto">
            <a:xfrm>
              <a:off x="6269986" y="5308449"/>
              <a:ext cx="118213"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2" name="Rectangle 697"/>
            <p:cNvSpPr>
              <a:spLocks noChangeArrowheads="1"/>
            </p:cNvSpPr>
            <p:nvPr/>
          </p:nvSpPr>
          <p:spPr bwMode="auto">
            <a:xfrm>
              <a:off x="6141382" y="5322739"/>
              <a:ext cx="51962"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3" name="Rectangle 698"/>
            <p:cNvSpPr>
              <a:spLocks noChangeArrowheads="1"/>
            </p:cNvSpPr>
            <p:nvPr/>
          </p:nvSpPr>
          <p:spPr bwMode="auto">
            <a:xfrm>
              <a:off x="6215427" y="5322739"/>
              <a:ext cx="31177"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4" name="Rectangle 699"/>
            <p:cNvSpPr>
              <a:spLocks noChangeArrowheads="1"/>
            </p:cNvSpPr>
            <p:nvPr/>
          </p:nvSpPr>
          <p:spPr bwMode="auto">
            <a:xfrm>
              <a:off x="6254398" y="5322739"/>
              <a:ext cx="29878"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5" name="Rectangle 700"/>
            <p:cNvSpPr>
              <a:spLocks noChangeArrowheads="1"/>
            </p:cNvSpPr>
            <p:nvPr/>
          </p:nvSpPr>
          <p:spPr bwMode="auto">
            <a:xfrm>
              <a:off x="6294669" y="5322739"/>
              <a:ext cx="93531"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6" name="Rectangle 701"/>
            <p:cNvSpPr>
              <a:spLocks noChangeArrowheads="1"/>
            </p:cNvSpPr>
            <p:nvPr/>
          </p:nvSpPr>
          <p:spPr bwMode="auto">
            <a:xfrm>
              <a:off x="6141382" y="5337028"/>
              <a:ext cx="14290"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7" name="Rectangle 702"/>
            <p:cNvSpPr>
              <a:spLocks noChangeArrowheads="1"/>
            </p:cNvSpPr>
            <p:nvPr/>
          </p:nvSpPr>
          <p:spPr bwMode="auto">
            <a:xfrm>
              <a:off x="6184250" y="5337028"/>
              <a:ext cx="203950" cy="64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8" name="Rectangle 703"/>
            <p:cNvSpPr>
              <a:spLocks noChangeArrowheads="1"/>
            </p:cNvSpPr>
            <p:nvPr/>
          </p:nvSpPr>
          <p:spPr bwMode="auto">
            <a:xfrm>
              <a:off x="6172559" y="5352616"/>
              <a:ext cx="215641" cy="51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49" name="Rectangle 704"/>
            <p:cNvSpPr>
              <a:spLocks noChangeArrowheads="1"/>
            </p:cNvSpPr>
            <p:nvPr/>
          </p:nvSpPr>
          <p:spPr bwMode="auto">
            <a:xfrm>
              <a:off x="6059542" y="5352616"/>
              <a:ext cx="102625" cy="5196"/>
            </a:xfrm>
            <a:prstGeom prst="rect">
              <a:avLst/>
            </a:prstGeom>
            <a:solidFill>
              <a:srgbClr val="B8D1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grpSp>
        <p:nvGrpSpPr>
          <p:cNvPr id="8" name="Group 7"/>
          <p:cNvGrpSpPr/>
          <p:nvPr/>
        </p:nvGrpSpPr>
        <p:grpSpPr>
          <a:xfrm>
            <a:off x="3593703" y="3046501"/>
            <a:ext cx="339478" cy="264694"/>
            <a:chOff x="6101290" y="5463493"/>
            <a:chExt cx="397507" cy="331255"/>
          </a:xfrm>
        </p:grpSpPr>
        <p:sp>
          <p:nvSpPr>
            <p:cNvPr id="256" name="Freeform 170"/>
            <p:cNvSpPr>
              <a:spLocks noEditPoints="1"/>
            </p:cNvSpPr>
            <p:nvPr/>
          </p:nvSpPr>
          <p:spPr bwMode="auto">
            <a:xfrm>
              <a:off x="6101290" y="5463493"/>
              <a:ext cx="277995" cy="280593"/>
            </a:xfrm>
            <a:custGeom>
              <a:avLst/>
              <a:gdLst>
                <a:gd name="T0" fmla="*/ 0 w 174"/>
                <a:gd name="T1" fmla="*/ 109 h 176"/>
                <a:gd name="T2" fmla="*/ 27 w 174"/>
                <a:gd name="T3" fmla="*/ 176 h 176"/>
                <a:gd name="T4" fmla="*/ 27 w 174"/>
                <a:gd name="T5" fmla="*/ 176 h 176"/>
                <a:gd name="T6" fmla="*/ 0 w 174"/>
                <a:gd name="T7" fmla="*/ 109 h 176"/>
                <a:gd name="T8" fmla="*/ 0 w 174"/>
                <a:gd name="T9" fmla="*/ 108 h 176"/>
                <a:gd name="T10" fmla="*/ 0 w 174"/>
                <a:gd name="T11" fmla="*/ 109 h 176"/>
                <a:gd name="T12" fmla="*/ 0 w 174"/>
                <a:gd name="T13" fmla="*/ 108 h 176"/>
                <a:gd name="T14" fmla="*/ 0 w 174"/>
                <a:gd name="T15" fmla="*/ 107 h 176"/>
                <a:gd name="T16" fmla="*/ 0 w 174"/>
                <a:gd name="T17" fmla="*/ 108 h 176"/>
                <a:gd name="T18" fmla="*/ 0 w 174"/>
                <a:gd name="T19" fmla="*/ 107 h 176"/>
                <a:gd name="T20" fmla="*/ 0 w 174"/>
                <a:gd name="T21" fmla="*/ 104 h 176"/>
                <a:gd name="T22" fmla="*/ 0 w 174"/>
                <a:gd name="T23" fmla="*/ 107 h 176"/>
                <a:gd name="T24" fmla="*/ 0 w 174"/>
                <a:gd name="T25" fmla="*/ 107 h 176"/>
                <a:gd name="T26" fmla="*/ 0 w 174"/>
                <a:gd name="T27" fmla="*/ 104 h 176"/>
                <a:gd name="T28" fmla="*/ 0 w 174"/>
                <a:gd name="T29" fmla="*/ 104 h 176"/>
                <a:gd name="T30" fmla="*/ 100 w 174"/>
                <a:gd name="T31" fmla="*/ 0 h 176"/>
                <a:gd name="T32" fmla="*/ 0 w 174"/>
                <a:gd name="T33" fmla="*/ 100 h 176"/>
                <a:gd name="T34" fmla="*/ 0 w 174"/>
                <a:gd name="T35" fmla="*/ 100 h 176"/>
                <a:gd name="T36" fmla="*/ 100 w 174"/>
                <a:gd name="T37" fmla="*/ 0 h 176"/>
                <a:gd name="T38" fmla="*/ 174 w 174"/>
                <a:gd name="T39" fmla="*/ 33 h 176"/>
                <a:gd name="T40" fmla="*/ 174 w 174"/>
                <a:gd name="T41" fmla="*/ 33 h 176"/>
                <a:gd name="T42" fmla="*/ 174 w 174"/>
                <a:gd name="T43" fmla="*/ 33 h 176"/>
                <a:gd name="T44" fmla="*/ 174 w 174"/>
                <a:gd name="T45" fmla="*/ 33 h 176"/>
                <a:gd name="T46" fmla="*/ 100 w 174"/>
                <a:gd name="T4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 h="176">
                  <a:moveTo>
                    <a:pt x="0" y="109"/>
                  </a:moveTo>
                  <a:cubicBezTo>
                    <a:pt x="0" y="135"/>
                    <a:pt x="11" y="158"/>
                    <a:pt x="27" y="176"/>
                  </a:cubicBezTo>
                  <a:cubicBezTo>
                    <a:pt x="27" y="176"/>
                    <a:pt x="27" y="176"/>
                    <a:pt x="27" y="176"/>
                  </a:cubicBezTo>
                  <a:cubicBezTo>
                    <a:pt x="11" y="158"/>
                    <a:pt x="0" y="135"/>
                    <a:pt x="0" y="109"/>
                  </a:cubicBezTo>
                  <a:moveTo>
                    <a:pt x="0" y="108"/>
                  </a:moveTo>
                  <a:cubicBezTo>
                    <a:pt x="0" y="108"/>
                    <a:pt x="0" y="108"/>
                    <a:pt x="0" y="109"/>
                  </a:cubicBezTo>
                  <a:cubicBezTo>
                    <a:pt x="0" y="108"/>
                    <a:pt x="0" y="108"/>
                    <a:pt x="0" y="108"/>
                  </a:cubicBezTo>
                  <a:moveTo>
                    <a:pt x="0" y="107"/>
                  </a:moveTo>
                  <a:cubicBezTo>
                    <a:pt x="0" y="108"/>
                    <a:pt x="0" y="108"/>
                    <a:pt x="0" y="108"/>
                  </a:cubicBezTo>
                  <a:cubicBezTo>
                    <a:pt x="0" y="108"/>
                    <a:pt x="0" y="108"/>
                    <a:pt x="0" y="107"/>
                  </a:cubicBezTo>
                  <a:moveTo>
                    <a:pt x="0" y="104"/>
                  </a:moveTo>
                  <a:cubicBezTo>
                    <a:pt x="0" y="105"/>
                    <a:pt x="0" y="106"/>
                    <a:pt x="0" y="107"/>
                  </a:cubicBezTo>
                  <a:cubicBezTo>
                    <a:pt x="0" y="107"/>
                    <a:pt x="0" y="107"/>
                    <a:pt x="0" y="107"/>
                  </a:cubicBezTo>
                  <a:cubicBezTo>
                    <a:pt x="0" y="106"/>
                    <a:pt x="0" y="105"/>
                    <a:pt x="0" y="104"/>
                  </a:cubicBezTo>
                  <a:cubicBezTo>
                    <a:pt x="0" y="104"/>
                    <a:pt x="0" y="104"/>
                    <a:pt x="0" y="104"/>
                  </a:cubicBezTo>
                  <a:moveTo>
                    <a:pt x="100" y="0"/>
                  </a:moveTo>
                  <a:cubicBezTo>
                    <a:pt x="45" y="0"/>
                    <a:pt x="0" y="45"/>
                    <a:pt x="0" y="100"/>
                  </a:cubicBezTo>
                  <a:cubicBezTo>
                    <a:pt x="0" y="100"/>
                    <a:pt x="0" y="100"/>
                    <a:pt x="0" y="100"/>
                  </a:cubicBezTo>
                  <a:cubicBezTo>
                    <a:pt x="0" y="45"/>
                    <a:pt x="45" y="0"/>
                    <a:pt x="100" y="0"/>
                  </a:cubicBezTo>
                  <a:cubicBezTo>
                    <a:pt x="129" y="0"/>
                    <a:pt x="156" y="13"/>
                    <a:pt x="174" y="33"/>
                  </a:cubicBezTo>
                  <a:cubicBezTo>
                    <a:pt x="174" y="33"/>
                    <a:pt x="174" y="33"/>
                    <a:pt x="174" y="33"/>
                  </a:cubicBezTo>
                  <a:cubicBezTo>
                    <a:pt x="174" y="33"/>
                    <a:pt x="174" y="33"/>
                    <a:pt x="174" y="33"/>
                  </a:cubicBezTo>
                  <a:cubicBezTo>
                    <a:pt x="174" y="33"/>
                    <a:pt x="174" y="33"/>
                    <a:pt x="174" y="33"/>
                  </a:cubicBezTo>
                  <a:cubicBezTo>
                    <a:pt x="156" y="13"/>
                    <a:pt x="129" y="0"/>
                    <a:pt x="100" y="0"/>
                  </a:cubicBezTo>
                </a:path>
              </a:pathLst>
            </a:custGeom>
            <a:solidFill>
              <a:srgbClr val="0D6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57" name="Freeform 171"/>
            <p:cNvSpPr>
              <a:spLocks/>
            </p:cNvSpPr>
            <p:nvPr/>
          </p:nvSpPr>
          <p:spPr bwMode="auto">
            <a:xfrm>
              <a:off x="6475414" y="54647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025E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58" name="Freeform 172"/>
            <p:cNvSpPr>
              <a:spLocks/>
            </p:cNvSpPr>
            <p:nvPr/>
          </p:nvSpPr>
          <p:spPr bwMode="auto">
            <a:xfrm>
              <a:off x="6381883" y="5464791"/>
              <a:ext cx="93531" cy="48065"/>
            </a:xfrm>
            <a:custGeom>
              <a:avLst/>
              <a:gdLst>
                <a:gd name="T0" fmla="*/ 59 w 59"/>
                <a:gd name="T1" fmla="*/ 0 h 30"/>
                <a:gd name="T2" fmla="*/ 0 w 59"/>
                <a:gd name="T3" fmla="*/ 30 h 30"/>
                <a:gd name="T4" fmla="*/ 59 w 59"/>
                <a:gd name="T5" fmla="*/ 0 h 30"/>
              </a:gdLst>
              <a:ahLst/>
              <a:cxnLst>
                <a:cxn ang="0">
                  <a:pos x="T0" y="T1"/>
                </a:cxn>
                <a:cxn ang="0">
                  <a:pos x="T2" y="T3"/>
                </a:cxn>
                <a:cxn ang="0">
                  <a:pos x="T4" y="T5"/>
                </a:cxn>
              </a:cxnLst>
              <a:rect l="0" t="0" r="r" b="b"/>
              <a:pathLst>
                <a:path w="59" h="30">
                  <a:moveTo>
                    <a:pt x="59" y="0"/>
                  </a:moveTo>
                  <a:cubicBezTo>
                    <a:pt x="36" y="3"/>
                    <a:pt x="15" y="14"/>
                    <a:pt x="0" y="30"/>
                  </a:cubicBezTo>
                  <a:cubicBezTo>
                    <a:pt x="15" y="14"/>
                    <a:pt x="36" y="3"/>
                    <a:pt x="59" y="0"/>
                  </a:cubicBezTo>
                </a:path>
              </a:pathLst>
            </a:custGeom>
            <a:solidFill>
              <a:srgbClr val="025E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59" name="Freeform 173"/>
            <p:cNvSpPr>
              <a:spLocks/>
            </p:cNvSpPr>
            <p:nvPr/>
          </p:nvSpPr>
          <p:spPr bwMode="auto">
            <a:xfrm>
              <a:off x="6381883" y="55128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025E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65" name="Freeform 179"/>
            <p:cNvSpPr>
              <a:spLocks noEditPoints="1"/>
            </p:cNvSpPr>
            <p:nvPr/>
          </p:nvSpPr>
          <p:spPr bwMode="auto">
            <a:xfrm>
              <a:off x="6337716" y="5615480"/>
              <a:ext cx="161081" cy="179268"/>
            </a:xfrm>
            <a:custGeom>
              <a:avLst/>
              <a:gdLst>
                <a:gd name="T0" fmla="*/ 100 w 101"/>
                <a:gd name="T1" fmla="*/ 112 h 112"/>
                <a:gd name="T2" fmla="*/ 100 w 101"/>
                <a:gd name="T3" fmla="*/ 112 h 112"/>
                <a:gd name="T4" fmla="*/ 100 w 101"/>
                <a:gd name="T5" fmla="*/ 112 h 112"/>
                <a:gd name="T6" fmla="*/ 101 w 101"/>
                <a:gd name="T7" fmla="*/ 112 h 112"/>
                <a:gd name="T8" fmla="*/ 101 w 101"/>
                <a:gd name="T9" fmla="*/ 112 h 112"/>
                <a:gd name="T10" fmla="*/ 101 w 101"/>
                <a:gd name="T11" fmla="*/ 112 h 112"/>
                <a:gd name="T12" fmla="*/ 101 w 101"/>
                <a:gd name="T13" fmla="*/ 112 h 112"/>
                <a:gd name="T14" fmla="*/ 101 w 101"/>
                <a:gd name="T15" fmla="*/ 112 h 112"/>
                <a:gd name="T16" fmla="*/ 101 w 101"/>
                <a:gd name="T17" fmla="*/ 112 h 112"/>
                <a:gd name="T18" fmla="*/ 101 w 101"/>
                <a:gd name="T19" fmla="*/ 112 h 112"/>
                <a:gd name="T20" fmla="*/ 101 w 101"/>
                <a:gd name="T21" fmla="*/ 112 h 112"/>
                <a:gd name="T22" fmla="*/ 101 w 101"/>
                <a:gd name="T23" fmla="*/ 112 h 112"/>
                <a:gd name="T24" fmla="*/ 101 w 101"/>
                <a:gd name="T25" fmla="*/ 112 h 112"/>
                <a:gd name="T26" fmla="*/ 101 w 101"/>
                <a:gd name="T27" fmla="*/ 112 h 112"/>
                <a:gd name="T28" fmla="*/ 101 w 101"/>
                <a:gd name="T29" fmla="*/ 112 h 112"/>
                <a:gd name="T30" fmla="*/ 101 w 101"/>
                <a:gd name="T31" fmla="*/ 112 h 112"/>
                <a:gd name="T32" fmla="*/ 101 w 101"/>
                <a:gd name="T33" fmla="*/ 112 h 112"/>
                <a:gd name="T34" fmla="*/ 101 w 101"/>
                <a:gd name="T35" fmla="*/ 112 h 112"/>
                <a:gd name="T36" fmla="*/ 0 w 101"/>
                <a:gd name="T37" fmla="*/ 4 h 112"/>
                <a:gd name="T38" fmla="*/ 0 w 101"/>
                <a:gd name="T39" fmla="*/ 4 h 112"/>
                <a:gd name="T40" fmla="*/ 0 w 101"/>
                <a:gd name="T41" fmla="*/ 4 h 112"/>
                <a:gd name="T42" fmla="*/ 0 w 101"/>
                <a:gd name="T43" fmla="*/ 4 h 112"/>
                <a:gd name="T44" fmla="*/ 0 w 101"/>
                <a:gd name="T45" fmla="*/ 4 h 112"/>
                <a:gd name="T46" fmla="*/ 0 w 101"/>
                <a:gd name="T47" fmla="*/ 4 h 112"/>
                <a:gd name="T48" fmla="*/ 0 w 101"/>
                <a:gd name="T49" fmla="*/ 3 h 112"/>
                <a:gd name="T50" fmla="*/ 0 w 101"/>
                <a:gd name="T51" fmla="*/ 3 h 112"/>
                <a:gd name="T52" fmla="*/ 0 w 101"/>
                <a:gd name="T53" fmla="*/ 3 h 112"/>
                <a:gd name="T54" fmla="*/ 0 w 101"/>
                <a:gd name="T55" fmla="*/ 3 h 112"/>
                <a:gd name="T56" fmla="*/ 0 w 101"/>
                <a:gd name="T57" fmla="*/ 3 h 112"/>
                <a:gd name="T58" fmla="*/ 0 w 101"/>
                <a:gd name="T59" fmla="*/ 3 h 112"/>
                <a:gd name="T60" fmla="*/ 0 w 101"/>
                <a:gd name="T61" fmla="*/ 3 h 112"/>
                <a:gd name="T62" fmla="*/ 0 w 101"/>
                <a:gd name="T63" fmla="*/ 3 h 112"/>
                <a:gd name="T64" fmla="*/ 0 w 101"/>
                <a:gd name="T65" fmla="*/ 3 h 112"/>
                <a:gd name="T66" fmla="*/ 0 w 101"/>
                <a:gd name="T67" fmla="*/ 3 h 112"/>
                <a:gd name="T68" fmla="*/ 0 w 101"/>
                <a:gd name="T69" fmla="*/ 3 h 112"/>
                <a:gd name="T70" fmla="*/ 0 w 101"/>
                <a:gd name="T71" fmla="*/ 3 h 112"/>
                <a:gd name="T72" fmla="*/ 0 w 101"/>
                <a:gd name="T73" fmla="*/ 2 h 112"/>
                <a:gd name="T74" fmla="*/ 0 w 101"/>
                <a:gd name="T75" fmla="*/ 2 h 112"/>
                <a:gd name="T76" fmla="*/ 0 w 101"/>
                <a:gd name="T77" fmla="*/ 2 h 112"/>
                <a:gd name="T78" fmla="*/ 0 w 101"/>
                <a:gd name="T79" fmla="*/ 2 h 112"/>
                <a:gd name="T80" fmla="*/ 0 w 101"/>
                <a:gd name="T81" fmla="*/ 2 h 112"/>
                <a:gd name="T82" fmla="*/ 0 w 101"/>
                <a:gd name="T83" fmla="*/ 2 h 112"/>
                <a:gd name="T84" fmla="*/ 0 w 101"/>
                <a:gd name="T85" fmla="*/ 1 h 112"/>
                <a:gd name="T86" fmla="*/ 0 w 101"/>
                <a:gd name="T87" fmla="*/ 1 h 112"/>
                <a:gd name="T88" fmla="*/ 0 w 101"/>
                <a:gd name="T89" fmla="*/ 1 h 112"/>
                <a:gd name="T90" fmla="*/ 0 w 101"/>
                <a:gd name="T91" fmla="*/ 1 h 112"/>
                <a:gd name="T92" fmla="*/ 0 w 101"/>
                <a:gd name="T93" fmla="*/ 1 h 112"/>
                <a:gd name="T94" fmla="*/ 0 w 101"/>
                <a:gd name="T95" fmla="*/ 1 h 112"/>
                <a:gd name="T96" fmla="*/ 0 w 101"/>
                <a:gd name="T97" fmla="*/ 1 h 112"/>
                <a:gd name="T98" fmla="*/ 0 w 101"/>
                <a:gd name="T99" fmla="*/ 1 h 112"/>
                <a:gd name="T100" fmla="*/ 0 w 101"/>
                <a:gd name="T101" fmla="*/ 1 h 112"/>
                <a:gd name="T102" fmla="*/ 0 w 101"/>
                <a:gd name="T103" fmla="*/ 0 h 112"/>
                <a:gd name="T104" fmla="*/ 0 w 101"/>
                <a:gd name="T105" fmla="*/ 0 h 112"/>
                <a:gd name="T106" fmla="*/ 0 w 101"/>
                <a:gd name="T107" fmla="*/ 0 h 112"/>
                <a:gd name="T108" fmla="*/ 0 w 101"/>
                <a:gd name="T109" fmla="*/ 0 h 112"/>
                <a:gd name="T110" fmla="*/ 0 w 101"/>
                <a:gd name="T111" fmla="*/ 0 h 112"/>
                <a:gd name="T112" fmla="*/ 0 w 101"/>
                <a:gd name="T11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 h="112">
                  <a:moveTo>
                    <a:pt x="100" y="112"/>
                  </a:moveTo>
                  <a:cubicBezTo>
                    <a:pt x="100" y="112"/>
                    <a:pt x="100" y="112"/>
                    <a:pt x="100" y="112"/>
                  </a:cubicBezTo>
                  <a:cubicBezTo>
                    <a:pt x="100" y="112"/>
                    <a:pt x="100" y="112"/>
                    <a:pt x="100" y="112"/>
                  </a:cubicBezTo>
                  <a:moveTo>
                    <a:pt x="101" y="112"/>
                  </a:moveTo>
                  <a:cubicBezTo>
                    <a:pt x="101" y="112"/>
                    <a:pt x="101" y="112"/>
                    <a:pt x="101" y="112"/>
                  </a:cubicBezTo>
                  <a:cubicBezTo>
                    <a:pt x="101" y="112"/>
                    <a:pt x="101" y="112"/>
                    <a:pt x="101" y="112"/>
                  </a:cubicBezTo>
                  <a:moveTo>
                    <a:pt x="101" y="112"/>
                  </a:moveTo>
                  <a:cubicBezTo>
                    <a:pt x="101" y="112"/>
                    <a:pt x="101" y="112"/>
                    <a:pt x="101" y="112"/>
                  </a:cubicBezTo>
                  <a:cubicBezTo>
                    <a:pt x="101" y="112"/>
                    <a:pt x="101" y="112"/>
                    <a:pt x="101" y="112"/>
                  </a:cubicBezTo>
                  <a:moveTo>
                    <a:pt x="101" y="112"/>
                  </a:moveTo>
                  <a:cubicBezTo>
                    <a:pt x="101" y="112"/>
                    <a:pt x="101" y="112"/>
                    <a:pt x="101" y="112"/>
                  </a:cubicBezTo>
                  <a:cubicBezTo>
                    <a:pt x="101" y="112"/>
                    <a:pt x="101" y="112"/>
                    <a:pt x="101" y="112"/>
                  </a:cubicBezTo>
                  <a:moveTo>
                    <a:pt x="101" y="112"/>
                  </a:moveTo>
                  <a:cubicBezTo>
                    <a:pt x="101" y="112"/>
                    <a:pt x="101" y="112"/>
                    <a:pt x="101" y="112"/>
                  </a:cubicBezTo>
                  <a:cubicBezTo>
                    <a:pt x="101" y="112"/>
                    <a:pt x="101" y="112"/>
                    <a:pt x="101" y="112"/>
                  </a:cubicBezTo>
                  <a:moveTo>
                    <a:pt x="101" y="112"/>
                  </a:moveTo>
                  <a:cubicBezTo>
                    <a:pt x="101" y="112"/>
                    <a:pt x="101" y="112"/>
                    <a:pt x="101" y="112"/>
                  </a:cubicBezTo>
                  <a:cubicBezTo>
                    <a:pt x="101" y="112"/>
                    <a:pt x="101" y="112"/>
                    <a:pt x="101" y="112"/>
                  </a:cubicBezTo>
                  <a:moveTo>
                    <a:pt x="0" y="4"/>
                  </a:moveTo>
                  <a:cubicBezTo>
                    <a:pt x="0" y="4"/>
                    <a:pt x="0" y="4"/>
                    <a:pt x="0" y="4"/>
                  </a:cubicBezTo>
                  <a:cubicBezTo>
                    <a:pt x="0" y="4"/>
                    <a:pt x="0" y="4"/>
                    <a:pt x="0" y="4"/>
                  </a:cubicBezTo>
                  <a:moveTo>
                    <a:pt x="0" y="4"/>
                  </a:moveTo>
                  <a:cubicBezTo>
                    <a:pt x="0" y="4"/>
                    <a:pt x="0" y="4"/>
                    <a:pt x="0" y="4"/>
                  </a:cubicBezTo>
                  <a:cubicBezTo>
                    <a:pt x="0" y="4"/>
                    <a:pt x="0" y="4"/>
                    <a:pt x="0" y="4"/>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253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70" name="Freeform 184"/>
            <p:cNvSpPr>
              <a:spLocks/>
            </p:cNvSpPr>
            <p:nvPr/>
          </p:nvSpPr>
          <p:spPr bwMode="auto">
            <a:xfrm>
              <a:off x="6374089" y="5541435"/>
              <a:ext cx="41569" cy="172773"/>
            </a:xfrm>
            <a:custGeom>
              <a:avLst/>
              <a:gdLst>
                <a:gd name="T0" fmla="*/ 19 w 26"/>
                <a:gd name="T1" fmla="*/ 0 h 109"/>
                <a:gd name="T2" fmla="*/ 0 w 26"/>
                <a:gd name="T3" fmla="*/ 51 h 109"/>
                <a:gd name="T4" fmla="*/ 0 w 26"/>
                <a:gd name="T5" fmla="*/ 51 h 109"/>
                <a:gd name="T6" fmla="*/ 0 w 26"/>
                <a:gd name="T7" fmla="*/ 52 h 109"/>
                <a:gd name="T8" fmla="*/ 0 w 26"/>
                <a:gd name="T9" fmla="*/ 52 h 109"/>
                <a:gd name="T10" fmla="*/ 0 w 26"/>
                <a:gd name="T11" fmla="*/ 52 h 109"/>
                <a:gd name="T12" fmla="*/ 0 w 26"/>
                <a:gd name="T13" fmla="*/ 52 h 109"/>
                <a:gd name="T14" fmla="*/ 0 w 26"/>
                <a:gd name="T15" fmla="*/ 52 h 109"/>
                <a:gd name="T16" fmla="*/ 0 w 26"/>
                <a:gd name="T17" fmla="*/ 52 h 109"/>
                <a:gd name="T18" fmla="*/ 0 w 26"/>
                <a:gd name="T19" fmla="*/ 52 h 109"/>
                <a:gd name="T20" fmla="*/ 0 w 26"/>
                <a:gd name="T21" fmla="*/ 52 h 109"/>
                <a:gd name="T22" fmla="*/ 0 w 26"/>
                <a:gd name="T23" fmla="*/ 53 h 109"/>
                <a:gd name="T24" fmla="*/ 0 w 26"/>
                <a:gd name="T25" fmla="*/ 53 h 109"/>
                <a:gd name="T26" fmla="*/ 26 w 26"/>
                <a:gd name="T27" fmla="*/ 109 h 109"/>
                <a:gd name="T28" fmla="*/ 6 w 26"/>
                <a:gd name="T29" fmla="*/ 57 h 109"/>
                <a:gd name="T30" fmla="*/ 25 w 26"/>
                <a:gd name="T31" fmla="*/ 6 h 109"/>
                <a:gd name="T32" fmla="*/ 19 w 26"/>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09">
                  <a:moveTo>
                    <a:pt x="19" y="0"/>
                  </a:moveTo>
                  <a:cubicBezTo>
                    <a:pt x="7" y="14"/>
                    <a:pt x="0" y="32"/>
                    <a:pt x="0" y="51"/>
                  </a:cubicBezTo>
                  <a:cubicBezTo>
                    <a:pt x="0" y="51"/>
                    <a:pt x="0" y="51"/>
                    <a:pt x="0" y="51"/>
                  </a:cubicBezTo>
                  <a:cubicBezTo>
                    <a:pt x="0" y="51"/>
                    <a:pt x="0" y="52"/>
                    <a:pt x="0" y="52"/>
                  </a:cubicBezTo>
                  <a:cubicBezTo>
                    <a:pt x="0" y="52"/>
                    <a:pt x="0" y="52"/>
                    <a:pt x="0" y="52"/>
                  </a:cubicBezTo>
                  <a:cubicBezTo>
                    <a:pt x="0" y="52"/>
                    <a:pt x="0" y="52"/>
                    <a:pt x="0" y="52"/>
                  </a:cubicBezTo>
                  <a:cubicBezTo>
                    <a:pt x="0" y="52"/>
                    <a:pt x="0" y="52"/>
                    <a:pt x="0" y="52"/>
                  </a:cubicBezTo>
                  <a:cubicBezTo>
                    <a:pt x="0" y="52"/>
                    <a:pt x="0" y="52"/>
                    <a:pt x="0" y="52"/>
                  </a:cubicBezTo>
                  <a:cubicBezTo>
                    <a:pt x="0" y="52"/>
                    <a:pt x="0" y="52"/>
                    <a:pt x="0" y="52"/>
                  </a:cubicBezTo>
                  <a:cubicBezTo>
                    <a:pt x="0" y="52"/>
                    <a:pt x="0" y="52"/>
                    <a:pt x="0" y="52"/>
                  </a:cubicBezTo>
                  <a:cubicBezTo>
                    <a:pt x="0" y="52"/>
                    <a:pt x="0" y="52"/>
                    <a:pt x="0" y="52"/>
                  </a:cubicBezTo>
                  <a:cubicBezTo>
                    <a:pt x="0" y="53"/>
                    <a:pt x="0" y="53"/>
                    <a:pt x="0" y="53"/>
                  </a:cubicBezTo>
                  <a:cubicBezTo>
                    <a:pt x="0" y="53"/>
                    <a:pt x="0" y="53"/>
                    <a:pt x="0" y="53"/>
                  </a:cubicBezTo>
                  <a:cubicBezTo>
                    <a:pt x="0" y="75"/>
                    <a:pt x="10" y="95"/>
                    <a:pt x="26" y="109"/>
                  </a:cubicBezTo>
                  <a:cubicBezTo>
                    <a:pt x="13" y="95"/>
                    <a:pt x="6" y="77"/>
                    <a:pt x="6" y="57"/>
                  </a:cubicBezTo>
                  <a:cubicBezTo>
                    <a:pt x="6" y="38"/>
                    <a:pt x="13" y="20"/>
                    <a:pt x="25" y="6"/>
                  </a:cubicBezTo>
                  <a:cubicBezTo>
                    <a:pt x="19" y="0"/>
                    <a:pt x="19" y="0"/>
                    <a:pt x="19" y="0"/>
                  </a:cubicBezTo>
                </a:path>
              </a:pathLst>
            </a:custGeom>
            <a:solidFill>
              <a:srgbClr val="9AB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71" name="Oval 185"/>
            <p:cNvSpPr>
              <a:spLocks noChangeArrowheads="1"/>
            </p:cNvSpPr>
            <p:nvPr/>
          </p:nvSpPr>
          <p:spPr bwMode="auto">
            <a:xfrm>
              <a:off x="6101290" y="5475184"/>
              <a:ext cx="318266" cy="319564"/>
            </a:xfrm>
            <a:prstGeom prst="ellipse">
              <a:avLst/>
            </a:prstGeom>
            <a:solidFill>
              <a:srgbClr val="F28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72" name="Oval 186"/>
            <p:cNvSpPr>
              <a:spLocks noChangeArrowheads="1"/>
            </p:cNvSpPr>
            <p:nvPr/>
          </p:nvSpPr>
          <p:spPr bwMode="auto">
            <a:xfrm>
              <a:off x="6101290" y="5463493"/>
              <a:ext cx="318266" cy="318266"/>
            </a:xfrm>
            <a:prstGeom prst="ellipse">
              <a:avLst/>
            </a:prstGeom>
            <a:solidFill>
              <a:srgbClr val="FF8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73" name="Oval 187"/>
            <p:cNvSpPr>
              <a:spLocks noChangeArrowheads="1"/>
            </p:cNvSpPr>
            <p:nvPr/>
          </p:nvSpPr>
          <p:spPr bwMode="auto">
            <a:xfrm>
              <a:off x="6137664" y="5499866"/>
              <a:ext cx="245519" cy="246818"/>
            </a:xfrm>
            <a:prstGeom prst="ellipse">
              <a:avLst/>
            </a:prstGeom>
            <a:solidFill>
              <a:srgbClr val="FF9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74" name="Freeform 188"/>
            <p:cNvSpPr>
              <a:spLocks noEditPoints="1"/>
            </p:cNvSpPr>
            <p:nvPr/>
          </p:nvSpPr>
          <p:spPr bwMode="auto">
            <a:xfrm>
              <a:off x="6206513" y="5534939"/>
              <a:ext cx="107821" cy="176670"/>
            </a:xfrm>
            <a:custGeom>
              <a:avLst/>
              <a:gdLst>
                <a:gd name="T0" fmla="*/ 30 w 68"/>
                <a:gd name="T1" fmla="*/ 99 h 111"/>
                <a:gd name="T2" fmla="*/ 0 w 68"/>
                <a:gd name="T3" fmla="*/ 86 h 111"/>
                <a:gd name="T4" fmla="*/ 9 w 68"/>
                <a:gd name="T5" fmla="*/ 74 h 111"/>
                <a:gd name="T6" fmla="*/ 30 w 68"/>
                <a:gd name="T7" fmla="*/ 86 h 111"/>
                <a:gd name="T8" fmla="*/ 30 w 68"/>
                <a:gd name="T9" fmla="*/ 61 h 111"/>
                <a:gd name="T10" fmla="*/ 3 w 68"/>
                <a:gd name="T11" fmla="*/ 36 h 111"/>
                <a:gd name="T12" fmla="*/ 30 w 68"/>
                <a:gd name="T13" fmla="*/ 12 h 111"/>
                <a:gd name="T14" fmla="*/ 30 w 68"/>
                <a:gd name="T15" fmla="*/ 0 h 111"/>
                <a:gd name="T16" fmla="*/ 40 w 68"/>
                <a:gd name="T17" fmla="*/ 0 h 111"/>
                <a:gd name="T18" fmla="*/ 40 w 68"/>
                <a:gd name="T19" fmla="*/ 12 h 111"/>
                <a:gd name="T20" fmla="*/ 66 w 68"/>
                <a:gd name="T21" fmla="*/ 23 h 111"/>
                <a:gd name="T22" fmla="*/ 57 w 68"/>
                <a:gd name="T23" fmla="*/ 35 h 111"/>
                <a:gd name="T24" fmla="*/ 40 w 68"/>
                <a:gd name="T25" fmla="*/ 25 h 111"/>
                <a:gd name="T26" fmla="*/ 40 w 68"/>
                <a:gd name="T27" fmla="*/ 48 h 111"/>
                <a:gd name="T28" fmla="*/ 68 w 68"/>
                <a:gd name="T29" fmla="*/ 73 h 111"/>
                <a:gd name="T30" fmla="*/ 40 w 68"/>
                <a:gd name="T31" fmla="*/ 99 h 111"/>
                <a:gd name="T32" fmla="*/ 40 w 68"/>
                <a:gd name="T33" fmla="*/ 111 h 111"/>
                <a:gd name="T34" fmla="*/ 30 w 68"/>
                <a:gd name="T35" fmla="*/ 111 h 111"/>
                <a:gd name="T36" fmla="*/ 30 w 68"/>
                <a:gd name="T37" fmla="*/ 99 h 111"/>
                <a:gd name="T38" fmla="*/ 30 w 68"/>
                <a:gd name="T39" fmla="*/ 45 h 111"/>
                <a:gd name="T40" fmla="*/ 30 w 68"/>
                <a:gd name="T41" fmla="*/ 25 h 111"/>
                <a:gd name="T42" fmla="*/ 18 w 68"/>
                <a:gd name="T43" fmla="*/ 35 h 111"/>
                <a:gd name="T44" fmla="*/ 30 w 68"/>
                <a:gd name="T45" fmla="*/ 45 h 111"/>
                <a:gd name="T46" fmla="*/ 40 w 68"/>
                <a:gd name="T47" fmla="*/ 64 h 111"/>
                <a:gd name="T48" fmla="*/ 40 w 68"/>
                <a:gd name="T49" fmla="*/ 86 h 111"/>
                <a:gd name="T50" fmla="*/ 53 w 68"/>
                <a:gd name="T51" fmla="*/ 74 h 111"/>
                <a:gd name="T52" fmla="*/ 40 w 68"/>
                <a:gd name="T53" fmla="*/ 6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111">
                  <a:moveTo>
                    <a:pt x="30" y="99"/>
                  </a:moveTo>
                  <a:cubicBezTo>
                    <a:pt x="17" y="98"/>
                    <a:pt x="7" y="93"/>
                    <a:pt x="0" y="86"/>
                  </a:cubicBezTo>
                  <a:cubicBezTo>
                    <a:pt x="9" y="74"/>
                    <a:pt x="9" y="74"/>
                    <a:pt x="9" y="74"/>
                  </a:cubicBezTo>
                  <a:cubicBezTo>
                    <a:pt x="13" y="80"/>
                    <a:pt x="21" y="84"/>
                    <a:pt x="30" y="86"/>
                  </a:cubicBezTo>
                  <a:cubicBezTo>
                    <a:pt x="30" y="61"/>
                    <a:pt x="30" y="61"/>
                    <a:pt x="30" y="61"/>
                  </a:cubicBezTo>
                  <a:cubicBezTo>
                    <a:pt x="17" y="58"/>
                    <a:pt x="3" y="53"/>
                    <a:pt x="3" y="36"/>
                  </a:cubicBezTo>
                  <a:cubicBezTo>
                    <a:pt x="3" y="23"/>
                    <a:pt x="14" y="13"/>
                    <a:pt x="30" y="12"/>
                  </a:cubicBezTo>
                  <a:cubicBezTo>
                    <a:pt x="30" y="0"/>
                    <a:pt x="30" y="0"/>
                    <a:pt x="30" y="0"/>
                  </a:cubicBezTo>
                  <a:cubicBezTo>
                    <a:pt x="40" y="0"/>
                    <a:pt x="40" y="0"/>
                    <a:pt x="40" y="0"/>
                  </a:cubicBezTo>
                  <a:cubicBezTo>
                    <a:pt x="40" y="12"/>
                    <a:pt x="40" y="12"/>
                    <a:pt x="40" y="12"/>
                  </a:cubicBezTo>
                  <a:cubicBezTo>
                    <a:pt x="51" y="13"/>
                    <a:pt x="59" y="17"/>
                    <a:pt x="66" y="23"/>
                  </a:cubicBezTo>
                  <a:cubicBezTo>
                    <a:pt x="57" y="35"/>
                    <a:pt x="57" y="35"/>
                    <a:pt x="57" y="35"/>
                  </a:cubicBezTo>
                  <a:cubicBezTo>
                    <a:pt x="53" y="30"/>
                    <a:pt x="46" y="27"/>
                    <a:pt x="40" y="25"/>
                  </a:cubicBezTo>
                  <a:cubicBezTo>
                    <a:pt x="40" y="48"/>
                    <a:pt x="40" y="48"/>
                    <a:pt x="40" y="48"/>
                  </a:cubicBezTo>
                  <a:cubicBezTo>
                    <a:pt x="53" y="51"/>
                    <a:pt x="68" y="56"/>
                    <a:pt x="68" y="73"/>
                  </a:cubicBezTo>
                  <a:cubicBezTo>
                    <a:pt x="68" y="86"/>
                    <a:pt x="59" y="98"/>
                    <a:pt x="40" y="99"/>
                  </a:cubicBezTo>
                  <a:cubicBezTo>
                    <a:pt x="40" y="111"/>
                    <a:pt x="40" y="111"/>
                    <a:pt x="40" y="111"/>
                  </a:cubicBezTo>
                  <a:cubicBezTo>
                    <a:pt x="30" y="111"/>
                    <a:pt x="30" y="111"/>
                    <a:pt x="30" y="111"/>
                  </a:cubicBezTo>
                  <a:lnTo>
                    <a:pt x="30" y="99"/>
                  </a:lnTo>
                  <a:close/>
                  <a:moveTo>
                    <a:pt x="30" y="45"/>
                  </a:moveTo>
                  <a:cubicBezTo>
                    <a:pt x="30" y="25"/>
                    <a:pt x="30" y="25"/>
                    <a:pt x="30" y="25"/>
                  </a:cubicBezTo>
                  <a:cubicBezTo>
                    <a:pt x="23" y="26"/>
                    <a:pt x="18" y="30"/>
                    <a:pt x="18" y="35"/>
                  </a:cubicBezTo>
                  <a:cubicBezTo>
                    <a:pt x="18" y="40"/>
                    <a:pt x="23" y="43"/>
                    <a:pt x="30" y="45"/>
                  </a:cubicBezTo>
                  <a:close/>
                  <a:moveTo>
                    <a:pt x="40" y="64"/>
                  </a:moveTo>
                  <a:cubicBezTo>
                    <a:pt x="40" y="86"/>
                    <a:pt x="40" y="86"/>
                    <a:pt x="40" y="86"/>
                  </a:cubicBezTo>
                  <a:cubicBezTo>
                    <a:pt x="49" y="85"/>
                    <a:pt x="53" y="79"/>
                    <a:pt x="53" y="74"/>
                  </a:cubicBezTo>
                  <a:cubicBezTo>
                    <a:pt x="53" y="69"/>
                    <a:pt x="47" y="66"/>
                    <a:pt x="40" y="64"/>
                  </a:cubicBezTo>
                  <a:close/>
                </a:path>
              </a:pathLst>
            </a:custGeom>
            <a:solidFill>
              <a:srgbClr val="F28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sp>
          <p:nvSpPr>
            <p:cNvPr id="275" name="Freeform 189"/>
            <p:cNvSpPr>
              <a:spLocks/>
            </p:cNvSpPr>
            <p:nvPr/>
          </p:nvSpPr>
          <p:spPr bwMode="auto">
            <a:xfrm>
              <a:off x="6137664" y="5499866"/>
              <a:ext cx="215641" cy="214342"/>
            </a:xfrm>
            <a:custGeom>
              <a:avLst/>
              <a:gdLst>
                <a:gd name="T0" fmla="*/ 6 w 135"/>
                <a:gd name="T1" fmla="*/ 83 h 135"/>
                <a:gd name="T2" fmla="*/ 83 w 135"/>
                <a:gd name="T3" fmla="*/ 6 h 135"/>
                <a:gd name="T4" fmla="*/ 135 w 135"/>
                <a:gd name="T5" fmla="*/ 26 h 135"/>
                <a:gd name="T6" fmla="*/ 77 w 135"/>
                <a:gd name="T7" fmla="*/ 0 h 135"/>
                <a:gd name="T8" fmla="*/ 0 w 135"/>
                <a:gd name="T9" fmla="*/ 77 h 135"/>
                <a:gd name="T10" fmla="*/ 26 w 135"/>
                <a:gd name="T11" fmla="*/ 135 h 135"/>
                <a:gd name="T12" fmla="*/ 6 w 135"/>
                <a:gd name="T13" fmla="*/ 83 h 135"/>
              </a:gdLst>
              <a:ahLst/>
              <a:cxnLst>
                <a:cxn ang="0">
                  <a:pos x="T0" y="T1"/>
                </a:cxn>
                <a:cxn ang="0">
                  <a:pos x="T2" y="T3"/>
                </a:cxn>
                <a:cxn ang="0">
                  <a:pos x="T4" y="T5"/>
                </a:cxn>
                <a:cxn ang="0">
                  <a:pos x="T6" y="T7"/>
                </a:cxn>
                <a:cxn ang="0">
                  <a:pos x="T8" y="T9"/>
                </a:cxn>
                <a:cxn ang="0">
                  <a:pos x="T10" y="T11"/>
                </a:cxn>
                <a:cxn ang="0">
                  <a:pos x="T12" y="T13"/>
                </a:cxn>
              </a:cxnLst>
              <a:rect l="0" t="0" r="r" b="b"/>
              <a:pathLst>
                <a:path w="135" h="135">
                  <a:moveTo>
                    <a:pt x="6" y="83"/>
                  </a:moveTo>
                  <a:cubicBezTo>
                    <a:pt x="6" y="41"/>
                    <a:pt x="41" y="6"/>
                    <a:pt x="83" y="6"/>
                  </a:cubicBezTo>
                  <a:cubicBezTo>
                    <a:pt x="103" y="6"/>
                    <a:pt x="121" y="14"/>
                    <a:pt x="135" y="26"/>
                  </a:cubicBezTo>
                  <a:cubicBezTo>
                    <a:pt x="120" y="10"/>
                    <a:pt x="100" y="0"/>
                    <a:pt x="77" y="0"/>
                  </a:cubicBezTo>
                  <a:cubicBezTo>
                    <a:pt x="34" y="0"/>
                    <a:pt x="0" y="35"/>
                    <a:pt x="0" y="77"/>
                  </a:cubicBezTo>
                  <a:cubicBezTo>
                    <a:pt x="0" y="100"/>
                    <a:pt x="10" y="121"/>
                    <a:pt x="26" y="135"/>
                  </a:cubicBezTo>
                  <a:cubicBezTo>
                    <a:pt x="13" y="121"/>
                    <a:pt x="6" y="103"/>
                    <a:pt x="6" y="83"/>
                  </a:cubicBezTo>
                  <a:close/>
                </a:path>
              </a:pathLst>
            </a:custGeom>
            <a:solidFill>
              <a:srgbClr val="F281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dirty="0">
                <a:solidFill>
                  <a:prstClr val="black"/>
                </a:solidFill>
              </a:endParaRPr>
            </a:p>
          </p:txBody>
        </p:sp>
      </p:grpSp>
    </p:spTree>
    <p:extLst>
      <p:ext uri="{BB962C8B-B14F-4D97-AF65-F5344CB8AC3E}">
        <p14:creationId xmlns:p14="http://schemas.microsoft.com/office/powerpoint/2010/main" val="94437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6200" y="1143000"/>
          <a:ext cx="8991595" cy="5410200"/>
        </p:xfrm>
        <a:graphic>
          <a:graphicData uri="http://schemas.openxmlformats.org/drawingml/2006/table">
            <a:tbl>
              <a:tblPr firstRow="1" firstCol="1" lastRow="1" lastCol="1" bandRow="1" bandCol="1"/>
              <a:tblGrid>
                <a:gridCol w="838200">
                  <a:extLst>
                    <a:ext uri="{9D8B030D-6E8A-4147-A177-3AD203B41FA5}">
                      <a16:colId xmlns:a16="http://schemas.microsoft.com/office/drawing/2014/main" val="20000"/>
                    </a:ext>
                  </a:extLst>
                </a:gridCol>
                <a:gridCol w="598263">
                  <a:extLst>
                    <a:ext uri="{9D8B030D-6E8A-4147-A177-3AD203B41FA5}">
                      <a16:colId xmlns:a16="http://schemas.microsoft.com/office/drawing/2014/main" val="20001"/>
                    </a:ext>
                  </a:extLst>
                </a:gridCol>
                <a:gridCol w="581164">
                  <a:extLst>
                    <a:ext uri="{9D8B030D-6E8A-4147-A177-3AD203B41FA5}">
                      <a16:colId xmlns:a16="http://schemas.microsoft.com/office/drawing/2014/main" val="20002"/>
                    </a:ext>
                  </a:extLst>
                </a:gridCol>
                <a:gridCol w="581164">
                  <a:extLst>
                    <a:ext uri="{9D8B030D-6E8A-4147-A177-3AD203B41FA5}">
                      <a16:colId xmlns:a16="http://schemas.microsoft.com/office/drawing/2014/main" val="20003"/>
                    </a:ext>
                  </a:extLst>
                </a:gridCol>
                <a:gridCol w="581164">
                  <a:extLst>
                    <a:ext uri="{9D8B030D-6E8A-4147-A177-3AD203B41FA5}">
                      <a16:colId xmlns:a16="http://schemas.microsoft.com/office/drawing/2014/main" val="20004"/>
                    </a:ext>
                  </a:extLst>
                </a:gridCol>
                <a:gridCol w="581164">
                  <a:extLst>
                    <a:ext uri="{9D8B030D-6E8A-4147-A177-3AD203B41FA5}">
                      <a16:colId xmlns:a16="http://schemas.microsoft.com/office/drawing/2014/main" val="20005"/>
                    </a:ext>
                  </a:extLst>
                </a:gridCol>
                <a:gridCol w="581164">
                  <a:extLst>
                    <a:ext uri="{9D8B030D-6E8A-4147-A177-3AD203B41FA5}">
                      <a16:colId xmlns:a16="http://schemas.microsoft.com/office/drawing/2014/main" val="20006"/>
                    </a:ext>
                  </a:extLst>
                </a:gridCol>
                <a:gridCol w="581164">
                  <a:extLst>
                    <a:ext uri="{9D8B030D-6E8A-4147-A177-3AD203B41FA5}">
                      <a16:colId xmlns:a16="http://schemas.microsoft.com/office/drawing/2014/main" val="20007"/>
                    </a:ext>
                  </a:extLst>
                </a:gridCol>
                <a:gridCol w="581164">
                  <a:extLst>
                    <a:ext uri="{9D8B030D-6E8A-4147-A177-3AD203B41FA5}">
                      <a16:colId xmlns:a16="http://schemas.microsoft.com/office/drawing/2014/main" val="20008"/>
                    </a:ext>
                  </a:extLst>
                </a:gridCol>
                <a:gridCol w="581164">
                  <a:extLst>
                    <a:ext uri="{9D8B030D-6E8A-4147-A177-3AD203B41FA5}">
                      <a16:colId xmlns:a16="http://schemas.microsoft.com/office/drawing/2014/main" val="20009"/>
                    </a:ext>
                  </a:extLst>
                </a:gridCol>
                <a:gridCol w="581164">
                  <a:extLst>
                    <a:ext uri="{9D8B030D-6E8A-4147-A177-3AD203B41FA5}">
                      <a16:colId xmlns:a16="http://schemas.microsoft.com/office/drawing/2014/main" val="20010"/>
                    </a:ext>
                  </a:extLst>
                </a:gridCol>
                <a:gridCol w="581164">
                  <a:extLst>
                    <a:ext uri="{9D8B030D-6E8A-4147-A177-3AD203B41FA5}">
                      <a16:colId xmlns:a16="http://schemas.microsoft.com/office/drawing/2014/main" val="20011"/>
                    </a:ext>
                  </a:extLst>
                </a:gridCol>
                <a:gridCol w="581164">
                  <a:extLst>
                    <a:ext uri="{9D8B030D-6E8A-4147-A177-3AD203B41FA5}">
                      <a16:colId xmlns:a16="http://schemas.microsoft.com/office/drawing/2014/main" val="20012"/>
                    </a:ext>
                  </a:extLst>
                </a:gridCol>
                <a:gridCol w="581164">
                  <a:extLst>
                    <a:ext uri="{9D8B030D-6E8A-4147-A177-3AD203B41FA5}">
                      <a16:colId xmlns:a16="http://schemas.microsoft.com/office/drawing/2014/main" val="20013"/>
                    </a:ext>
                  </a:extLst>
                </a:gridCol>
                <a:gridCol w="581164">
                  <a:extLst>
                    <a:ext uri="{9D8B030D-6E8A-4147-A177-3AD203B41FA5}">
                      <a16:colId xmlns:a16="http://schemas.microsoft.com/office/drawing/2014/main" val="20014"/>
                    </a:ext>
                  </a:extLst>
                </a:gridCol>
              </a:tblGrid>
              <a:tr h="397809">
                <a:tc>
                  <a:txBody>
                    <a:bodyPr/>
                    <a:lstStyle/>
                    <a:p>
                      <a:endParaRPr lang="en-US" sz="12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bg1"/>
                          </a:solidFill>
                        </a:rPr>
                        <a:t>Nov</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Dec</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Jan</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Feb</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Mar</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Apr</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May</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Jun</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Jul</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Aug</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Sep</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Oct</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rPr>
                        <a:t>Nov</a:t>
                      </a:r>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a:txBody>
                    <a:bodyPr/>
                    <a:lstStyle/>
                    <a:p>
                      <a:pPr algn="ctr"/>
                      <a:r>
                        <a:rPr lang="en-US" sz="1200" dirty="0">
                          <a:solidFill>
                            <a:schemeClr val="bg1"/>
                          </a:solidFill>
                          <a:latin typeface="Arial" panose="020B0604020202020204" pitchFamily="34" charset="0"/>
                          <a:cs typeface="Arial" panose="020B0604020202020204" pitchFamily="34" charset="0"/>
                        </a:rPr>
                        <a:t>Dec</a:t>
                      </a:r>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extLst>
                  <a:ext uri="{0D108BD9-81ED-4DB2-BD59-A6C34878D82A}">
                    <a16:rowId xmlns:a16="http://schemas.microsoft.com/office/drawing/2014/main" val="10000"/>
                  </a:ext>
                </a:extLst>
              </a:tr>
              <a:tr h="1670797">
                <a:tc>
                  <a:txBody>
                    <a:bodyPr/>
                    <a:lstStyle/>
                    <a:p>
                      <a:r>
                        <a:rPr lang="en-US" sz="1200" b="1" dirty="0">
                          <a:solidFill>
                            <a:schemeClr val="bg1"/>
                          </a:solidFill>
                          <a:latin typeface="Calibri" panose="020F0502020204030204" pitchFamily="34" charset="0"/>
                        </a:rPr>
                        <a:t>Release</a:t>
                      </a:r>
                      <a:r>
                        <a:rPr lang="en-US" sz="1000" b="1" dirty="0">
                          <a:solidFill>
                            <a:schemeClr val="bg1"/>
                          </a:solidFill>
                        </a:rPr>
                        <a:t> 1</a:t>
                      </a:r>
                      <a:endParaRPr lang="en-US" sz="1000" b="1"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gridSpan="14">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741394">
                <a:tc>
                  <a:txBody>
                    <a:bodyPr/>
                    <a:lstStyle/>
                    <a:p>
                      <a:r>
                        <a:rPr lang="en-US" sz="1200" b="1" dirty="0">
                          <a:solidFill>
                            <a:schemeClr val="bg1"/>
                          </a:solidFill>
                          <a:latin typeface="Calibri" panose="020F0502020204030204" pitchFamily="34" charset="0"/>
                        </a:rPr>
                        <a:t>Release</a:t>
                      </a:r>
                      <a:r>
                        <a:rPr lang="en-US" sz="1000" b="1" dirty="0">
                          <a:solidFill>
                            <a:schemeClr val="bg1"/>
                          </a:solidFill>
                        </a:rPr>
                        <a:t> 2</a:t>
                      </a:r>
                      <a:endParaRPr lang="en-US" sz="1000" b="1"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gridSpan="14">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600200">
                <a:tc>
                  <a:txBody>
                    <a:bodyPr/>
                    <a:lstStyle/>
                    <a:p>
                      <a:r>
                        <a:rPr lang="en-US" sz="1200" b="1" dirty="0">
                          <a:solidFill>
                            <a:schemeClr val="bg1"/>
                          </a:solidFill>
                          <a:latin typeface="Calibri" panose="020F0502020204030204" pitchFamily="34" charset="0"/>
                        </a:rPr>
                        <a:t>Release</a:t>
                      </a:r>
                      <a:r>
                        <a:rPr lang="en-US" sz="1000" b="1" dirty="0">
                          <a:solidFill>
                            <a:schemeClr val="bg1"/>
                          </a:solidFill>
                        </a:rPr>
                        <a:t> 3</a:t>
                      </a:r>
                      <a:endParaRPr lang="en-US" sz="1000" b="1"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2D4E65"/>
                    </a:solidFill>
                  </a:tcPr>
                </a:tc>
                <a:tc gridSpan="14">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3" name="Straight Connector 2"/>
          <p:cNvCxnSpPr/>
          <p:nvPr/>
        </p:nvCxnSpPr>
        <p:spPr bwMode="auto">
          <a:xfrm flipH="1">
            <a:off x="9088298" y="1535836"/>
            <a:ext cx="16462" cy="5017364"/>
          </a:xfrm>
          <a:prstGeom prst="line">
            <a:avLst/>
          </a:prstGeom>
          <a:ln w="28575">
            <a:solidFill>
              <a:srgbClr val="FF0000"/>
            </a:solidFill>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7" name="Rectangle 61"/>
          <p:cNvSpPr>
            <a:spLocks noChangeArrowheads="1"/>
          </p:cNvSpPr>
          <p:nvPr/>
        </p:nvSpPr>
        <p:spPr bwMode="auto">
          <a:xfrm>
            <a:off x="973289" y="1592252"/>
            <a:ext cx="596343" cy="279442"/>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As-Is Flows</a:t>
            </a:r>
          </a:p>
        </p:txBody>
      </p:sp>
      <p:sp>
        <p:nvSpPr>
          <p:cNvPr id="41" name="TextBox 40"/>
          <p:cNvSpPr txBox="1"/>
          <p:nvPr/>
        </p:nvSpPr>
        <p:spPr>
          <a:xfrm>
            <a:off x="9144" y="3429000"/>
            <a:ext cx="1070532" cy="600164"/>
          </a:xfrm>
          <a:prstGeom prst="rect">
            <a:avLst/>
          </a:prstGeom>
          <a:noFill/>
        </p:spPr>
        <p:txBody>
          <a:bodyPr wrap="square" rtlCol="0">
            <a:spAutoFit/>
          </a:bodyPr>
          <a:lstStyle/>
          <a:p>
            <a:r>
              <a:rPr lang="en-US" sz="1100" i="1" dirty="0">
                <a:solidFill>
                  <a:schemeClr val="bg1"/>
                </a:solidFill>
              </a:rPr>
              <a:t>- PostalOne!</a:t>
            </a:r>
          </a:p>
          <a:p>
            <a:r>
              <a:rPr lang="en-US" sz="1100" i="1" dirty="0">
                <a:solidFill>
                  <a:schemeClr val="bg1"/>
                </a:solidFill>
              </a:rPr>
              <a:t>- Prog Reg</a:t>
            </a:r>
          </a:p>
          <a:p>
            <a:r>
              <a:rPr lang="en-US" sz="1100" i="1" dirty="0">
                <a:solidFill>
                  <a:schemeClr val="bg1"/>
                </a:solidFill>
              </a:rPr>
              <a:t>- CAPS</a:t>
            </a:r>
          </a:p>
        </p:txBody>
      </p:sp>
      <p:sp>
        <p:nvSpPr>
          <p:cNvPr id="42" name="TextBox 41"/>
          <p:cNvSpPr txBox="1"/>
          <p:nvPr/>
        </p:nvSpPr>
        <p:spPr>
          <a:xfrm>
            <a:off x="9144" y="5180696"/>
            <a:ext cx="911991" cy="769441"/>
          </a:xfrm>
          <a:prstGeom prst="rect">
            <a:avLst/>
          </a:prstGeom>
          <a:noFill/>
        </p:spPr>
        <p:txBody>
          <a:bodyPr wrap="square" rtlCol="0">
            <a:spAutoFit/>
          </a:bodyPr>
          <a:lstStyle/>
          <a:p>
            <a:r>
              <a:rPr lang="en-US" sz="1100" i="1" dirty="0">
                <a:solidFill>
                  <a:schemeClr val="bg1"/>
                </a:solidFill>
              </a:rPr>
              <a:t>- NCMS</a:t>
            </a:r>
          </a:p>
          <a:p>
            <a:r>
              <a:rPr lang="en-US" sz="1100" i="1" dirty="0">
                <a:solidFill>
                  <a:schemeClr val="bg1"/>
                </a:solidFill>
              </a:rPr>
              <a:t>- AEC/SSACS </a:t>
            </a:r>
          </a:p>
          <a:p>
            <a:r>
              <a:rPr lang="en-US" sz="1100" i="1" dirty="0">
                <a:solidFill>
                  <a:schemeClr val="bg1"/>
                </a:solidFill>
              </a:rPr>
              <a:t>- EMRS </a:t>
            </a:r>
          </a:p>
          <a:p>
            <a:r>
              <a:rPr lang="en-US" sz="1100" i="1" dirty="0">
                <a:solidFill>
                  <a:schemeClr val="bg1"/>
                </a:solidFill>
              </a:rPr>
              <a:t>- PC Postage </a:t>
            </a:r>
          </a:p>
        </p:txBody>
      </p:sp>
      <p:sp>
        <p:nvSpPr>
          <p:cNvPr id="46" name="Rectangle 61"/>
          <p:cNvSpPr>
            <a:spLocks noChangeArrowheads="1"/>
          </p:cNvSpPr>
          <p:nvPr/>
        </p:nvSpPr>
        <p:spPr bwMode="auto">
          <a:xfrm>
            <a:off x="1003856" y="3260652"/>
            <a:ext cx="596343" cy="279442"/>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As-Is Flows</a:t>
            </a:r>
          </a:p>
        </p:txBody>
      </p:sp>
      <p:sp>
        <p:nvSpPr>
          <p:cNvPr id="50" name="Rectangle 61"/>
          <p:cNvSpPr>
            <a:spLocks noChangeArrowheads="1"/>
          </p:cNvSpPr>
          <p:nvPr/>
        </p:nvSpPr>
        <p:spPr bwMode="auto">
          <a:xfrm>
            <a:off x="990599" y="5001261"/>
            <a:ext cx="596343" cy="279442"/>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As-Is Flows</a:t>
            </a:r>
          </a:p>
        </p:txBody>
      </p:sp>
      <p:sp>
        <p:nvSpPr>
          <p:cNvPr id="51" name="Rectangle 61"/>
          <p:cNvSpPr>
            <a:spLocks noChangeArrowheads="1"/>
          </p:cNvSpPr>
          <p:nvPr/>
        </p:nvSpPr>
        <p:spPr bwMode="auto">
          <a:xfrm>
            <a:off x="3352800" y="3962399"/>
            <a:ext cx="890948" cy="353567"/>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Initial Story Development</a:t>
            </a:r>
          </a:p>
        </p:txBody>
      </p:sp>
      <p:sp>
        <p:nvSpPr>
          <p:cNvPr id="52" name="Rectangle 61"/>
          <p:cNvSpPr>
            <a:spLocks noChangeArrowheads="1"/>
          </p:cNvSpPr>
          <p:nvPr/>
        </p:nvSpPr>
        <p:spPr bwMode="auto">
          <a:xfrm>
            <a:off x="4243748" y="4335211"/>
            <a:ext cx="543465" cy="292893"/>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Sprint 0</a:t>
            </a:r>
          </a:p>
        </p:txBody>
      </p:sp>
      <p:sp>
        <p:nvSpPr>
          <p:cNvPr id="53" name="Rectangle 61"/>
          <p:cNvSpPr>
            <a:spLocks noChangeArrowheads="1"/>
          </p:cNvSpPr>
          <p:nvPr/>
        </p:nvSpPr>
        <p:spPr bwMode="auto">
          <a:xfrm>
            <a:off x="4191000" y="5562600"/>
            <a:ext cx="1028699" cy="332232"/>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Initial Story Development</a:t>
            </a:r>
          </a:p>
        </p:txBody>
      </p:sp>
      <p:sp>
        <p:nvSpPr>
          <p:cNvPr id="54" name="Rectangle 61"/>
          <p:cNvSpPr>
            <a:spLocks noChangeArrowheads="1"/>
          </p:cNvSpPr>
          <p:nvPr/>
        </p:nvSpPr>
        <p:spPr bwMode="auto">
          <a:xfrm>
            <a:off x="5275066" y="5950136"/>
            <a:ext cx="1278134" cy="298264"/>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Sprint 0</a:t>
            </a:r>
          </a:p>
        </p:txBody>
      </p:sp>
      <p:sp>
        <p:nvSpPr>
          <p:cNvPr id="55" name="TextBox 54"/>
          <p:cNvSpPr txBox="1"/>
          <p:nvPr/>
        </p:nvSpPr>
        <p:spPr>
          <a:xfrm>
            <a:off x="76200" y="6565036"/>
            <a:ext cx="7494236" cy="276999"/>
          </a:xfrm>
          <a:prstGeom prst="rect">
            <a:avLst/>
          </a:prstGeom>
          <a:noFill/>
        </p:spPr>
        <p:txBody>
          <a:bodyPr wrap="square" rtlCol="0">
            <a:spAutoFit/>
          </a:bodyPr>
          <a:lstStyle/>
          <a:p>
            <a:r>
              <a:rPr lang="en-US" sz="1200" b="1" dirty="0">
                <a:latin typeface="Calibri"/>
                <a:cs typeface="Calibri"/>
              </a:rPr>
              <a:t>Note: </a:t>
            </a:r>
            <a:r>
              <a:rPr lang="en-US" sz="1200" dirty="0">
                <a:latin typeface="Calibri"/>
                <a:cs typeface="Calibri"/>
              </a:rPr>
              <a:t>CAPS, eACH Online, and EMRS will be retired as part of the Enterprise Payment project</a:t>
            </a:r>
          </a:p>
        </p:txBody>
      </p:sp>
      <p:sp>
        <p:nvSpPr>
          <p:cNvPr id="56" name="Title 1"/>
          <p:cNvSpPr>
            <a:spLocks noGrp="1"/>
          </p:cNvSpPr>
          <p:nvPr>
            <p:ph type="title"/>
          </p:nvPr>
        </p:nvSpPr>
        <p:spPr/>
        <p:txBody>
          <a:bodyPr/>
          <a:lstStyle/>
          <a:p>
            <a:pPr algn="r"/>
            <a:r>
              <a:rPr lang="en-US" dirty="0">
                <a:latin typeface="Calibri" panose="020F0502020204030204" pitchFamily="34" charset="0"/>
              </a:rPr>
              <a:t>Project Release Schedule</a:t>
            </a:r>
          </a:p>
        </p:txBody>
      </p:sp>
      <p:sp>
        <p:nvSpPr>
          <p:cNvPr id="39" name="Rectangle 61"/>
          <p:cNvSpPr>
            <a:spLocks noChangeArrowheads="1"/>
          </p:cNvSpPr>
          <p:nvPr/>
        </p:nvSpPr>
        <p:spPr bwMode="auto">
          <a:xfrm>
            <a:off x="4800600" y="4640298"/>
            <a:ext cx="2670502" cy="263934"/>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Development &amp; Testing</a:t>
            </a:r>
          </a:p>
        </p:txBody>
      </p:sp>
      <p:sp>
        <p:nvSpPr>
          <p:cNvPr id="43" name="Rectangle 61"/>
          <p:cNvSpPr>
            <a:spLocks noChangeArrowheads="1"/>
          </p:cNvSpPr>
          <p:nvPr/>
        </p:nvSpPr>
        <p:spPr bwMode="auto">
          <a:xfrm>
            <a:off x="6553200" y="6248400"/>
            <a:ext cx="2420938" cy="256032"/>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Development &amp; Testing</a:t>
            </a:r>
          </a:p>
        </p:txBody>
      </p:sp>
      <p:grpSp>
        <p:nvGrpSpPr>
          <p:cNvPr id="44" name="Group 43"/>
          <p:cNvGrpSpPr/>
          <p:nvPr/>
        </p:nvGrpSpPr>
        <p:grpSpPr>
          <a:xfrm>
            <a:off x="7239000" y="4430652"/>
            <a:ext cx="706287" cy="522348"/>
            <a:chOff x="5029200" y="1393211"/>
            <a:chExt cx="838200" cy="606704"/>
          </a:xfrm>
        </p:grpSpPr>
        <p:sp>
          <p:nvSpPr>
            <p:cNvPr id="47" name="5-Point Star 46"/>
            <p:cNvSpPr/>
            <p:nvPr/>
          </p:nvSpPr>
          <p:spPr bwMode="auto">
            <a:xfrm>
              <a:off x="5105400" y="1393211"/>
              <a:ext cx="533400" cy="606704"/>
            </a:xfrm>
            <a:prstGeom prst="star5">
              <a:avLst/>
            </a:prstGeom>
            <a:solidFill>
              <a:srgbClr val="FFFF00"/>
            </a:solidFill>
            <a:ln>
              <a:solidFill>
                <a:schemeClr val="bg1">
                  <a:lumMod val="50000"/>
                </a:schemeClr>
              </a:solidFill>
            </a:ln>
          </p:spPr>
          <p:txBody>
            <a:bodyPr wrap="square" rtlCol="0" anchor="ctr">
              <a:spAutoFit/>
            </a:bodyPr>
            <a:lstStyle/>
            <a:p>
              <a:pPr algn="r">
                <a:spcBef>
                  <a:spcPct val="50000"/>
                </a:spcBef>
              </a:pPr>
              <a:endParaRPr lang="en-US" sz="1000" dirty="0">
                <a:cs typeface="Arial" panose="020B0604020202020204" pitchFamily="34" charset="0"/>
              </a:endParaRPr>
            </a:p>
          </p:txBody>
        </p:sp>
        <p:sp>
          <p:nvSpPr>
            <p:cNvPr id="48" name="TextBox 47"/>
            <p:cNvSpPr txBox="1"/>
            <p:nvPr/>
          </p:nvSpPr>
          <p:spPr>
            <a:xfrm>
              <a:off x="5029200" y="1600200"/>
              <a:ext cx="838200" cy="248338"/>
            </a:xfrm>
            <a:prstGeom prst="rect">
              <a:avLst/>
            </a:prstGeom>
            <a:noFill/>
          </p:spPr>
          <p:txBody>
            <a:bodyPr wrap="square" rtlCol="0">
              <a:spAutoFit/>
            </a:bodyPr>
            <a:lstStyle/>
            <a:p>
              <a:r>
                <a:rPr lang="en-US" sz="1100" b="1" dirty="0">
                  <a:cs typeface="Arial" panose="020B0604020202020204" pitchFamily="34" charset="0"/>
                </a:rPr>
                <a:t>Go-Live</a:t>
              </a:r>
            </a:p>
          </p:txBody>
        </p:sp>
      </p:grpSp>
      <p:sp>
        <p:nvSpPr>
          <p:cNvPr id="37" name="Rectangle 61"/>
          <p:cNvSpPr>
            <a:spLocks noChangeArrowheads="1"/>
          </p:cNvSpPr>
          <p:nvPr/>
        </p:nvSpPr>
        <p:spPr bwMode="auto">
          <a:xfrm>
            <a:off x="2395858" y="2554803"/>
            <a:ext cx="593556" cy="290405"/>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Sprint 0</a:t>
            </a:r>
          </a:p>
        </p:txBody>
      </p:sp>
      <p:grpSp>
        <p:nvGrpSpPr>
          <p:cNvPr id="57" name="Group 56"/>
          <p:cNvGrpSpPr/>
          <p:nvPr/>
        </p:nvGrpSpPr>
        <p:grpSpPr>
          <a:xfrm>
            <a:off x="8620994" y="6030853"/>
            <a:ext cx="706287" cy="522348"/>
            <a:chOff x="5029200" y="1393211"/>
            <a:chExt cx="838200" cy="606704"/>
          </a:xfrm>
        </p:grpSpPr>
        <p:sp>
          <p:nvSpPr>
            <p:cNvPr id="58" name="5-Point Star 57"/>
            <p:cNvSpPr/>
            <p:nvPr/>
          </p:nvSpPr>
          <p:spPr bwMode="auto">
            <a:xfrm>
              <a:off x="5105400" y="1393211"/>
              <a:ext cx="533400" cy="606704"/>
            </a:xfrm>
            <a:prstGeom prst="star5">
              <a:avLst/>
            </a:prstGeom>
            <a:solidFill>
              <a:srgbClr val="FFFF00"/>
            </a:solidFill>
            <a:ln>
              <a:solidFill>
                <a:schemeClr val="bg1">
                  <a:lumMod val="50000"/>
                </a:schemeClr>
              </a:solidFill>
            </a:ln>
          </p:spPr>
          <p:txBody>
            <a:bodyPr wrap="square" rtlCol="0" anchor="ctr">
              <a:spAutoFit/>
            </a:bodyPr>
            <a:lstStyle/>
            <a:p>
              <a:pPr algn="r">
                <a:spcBef>
                  <a:spcPct val="50000"/>
                </a:spcBef>
              </a:pPr>
              <a:endParaRPr lang="en-US" sz="1000" dirty="0">
                <a:cs typeface="Arial" panose="020B0604020202020204" pitchFamily="34" charset="0"/>
              </a:endParaRPr>
            </a:p>
          </p:txBody>
        </p:sp>
        <p:sp>
          <p:nvSpPr>
            <p:cNvPr id="59" name="TextBox 58"/>
            <p:cNvSpPr txBox="1"/>
            <p:nvPr/>
          </p:nvSpPr>
          <p:spPr>
            <a:xfrm>
              <a:off x="5029200" y="1600200"/>
              <a:ext cx="838200" cy="248338"/>
            </a:xfrm>
            <a:prstGeom prst="rect">
              <a:avLst/>
            </a:prstGeom>
            <a:noFill/>
          </p:spPr>
          <p:txBody>
            <a:bodyPr wrap="square" rtlCol="0">
              <a:spAutoFit/>
            </a:bodyPr>
            <a:lstStyle/>
            <a:p>
              <a:r>
                <a:rPr lang="en-US" sz="1100" b="1" dirty="0">
                  <a:cs typeface="Arial" panose="020B0604020202020204" pitchFamily="34" charset="0"/>
                </a:rPr>
                <a:t>Go-Live</a:t>
              </a:r>
            </a:p>
          </p:txBody>
        </p:sp>
      </p:grpSp>
      <p:sp>
        <p:nvSpPr>
          <p:cNvPr id="13" name="Rectangle 12"/>
          <p:cNvSpPr/>
          <p:nvPr/>
        </p:nvSpPr>
        <p:spPr bwMode="auto">
          <a:xfrm>
            <a:off x="8077199" y="1535837"/>
            <a:ext cx="968825" cy="625196"/>
          </a:xfrm>
          <a:prstGeom prst="rect">
            <a:avLst/>
          </a:prstGeom>
          <a:ln>
            <a:solidFill>
              <a:srgbClr val="2D4E65"/>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r">
              <a:spcBef>
                <a:spcPct val="50000"/>
              </a:spcBef>
            </a:pPr>
            <a:endParaRPr lang="en-US" sz="2400" b="1" dirty="0">
              <a:solidFill>
                <a:schemeClr val="bg1"/>
              </a:solidFill>
            </a:endParaRPr>
          </a:p>
        </p:txBody>
      </p:sp>
      <p:sp>
        <p:nvSpPr>
          <p:cNvPr id="14" name="TextBox 13"/>
          <p:cNvSpPr txBox="1"/>
          <p:nvPr/>
        </p:nvSpPr>
        <p:spPr>
          <a:xfrm>
            <a:off x="8153400" y="1535836"/>
            <a:ext cx="700894" cy="523220"/>
          </a:xfrm>
          <a:prstGeom prst="rect">
            <a:avLst/>
          </a:prstGeom>
          <a:noFill/>
        </p:spPr>
        <p:txBody>
          <a:bodyPr wrap="square" rtlCol="0">
            <a:spAutoFit/>
          </a:bodyPr>
          <a:lstStyle/>
          <a:p>
            <a:r>
              <a:rPr lang="en-US" sz="1400" dirty="0"/>
              <a:t>Status </a:t>
            </a:r>
          </a:p>
          <a:p>
            <a:r>
              <a:rPr lang="en-US" sz="1400" dirty="0"/>
              <a:t>line:</a:t>
            </a:r>
          </a:p>
        </p:txBody>
      </p:sp>
      <p:cxnSp>
        <p:nvCxnSpPr>
          <p:cNvPr id="60" name="Straight Connector 59"/>
          <p:cNvCxnSpPr/>
          <p:nvPr/>
        </p:nvCxnSpPr>
        <p:spPr bwMode="auto">
          <a:xfrm flipH="1">
            <a:off x="8834887" y="1609085"/>
            <a:ext cx="4313" cy="423931"/>
          </a:xfrm>
          <a:prstGeom prst="line">
            <a:avLst/>
          </a:prstGeom>
          <a:ln w="19050">
            <a:solidFill>
              <a:srgbClr val="FF0000"/>
            </a:solidFill>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23416" y="1724261"/>
            <a:ext cx="967184" cy="1615827"/>
          </a:xfrm>
          <a:prstGeom prst="rect">
            <a:avLst/>
          </a:prstGeom>
          <a:noFill/>
        </p:spPr>
        <p:txBody>
          <a:bodyPr wrap="square" rtlCol="0">
            <a:spAutoFit/>
          </a:bodyPr>
          <a:lstStyle/>
          <a:p>
            <a:r>
              <a:rPr lang="en-US" sz="1100" i="1" dirty="0">
                <a:solidFill>
                  <a:schemeClr val="bg1"/>
                </a:solidFill>
              </a:rPr>
              <a:t>-  </a:t>
            </a:r>
            <a:r>
              <a:rPr lang="en-US" sz="1100" i="1" dirty="0" err="1">
                <a:solidFill>
                  <a:schemeClr val="bg1"/>
                </a:solidFill>
              </a:rPr>
              <a:t>eBilling</a:t>
            </a:r>
            <a:endParaRPr lang="en-US" sz="1100" i="1" dirty="0">
              <a:solidFill>
                <a:schemeClr val="bg1"/>
              </a:solidFill>
            </a:endParaRPr>
          </a:p>
          <a:p>
            <a:r>
              <a:rPr lang="en-US" sz="1100" i="1" dirty="0">
                <a:solidFill>
                  <a:schemeClr val="bg1"/>
                </a:solidFill>
              </a:rPr>
              <a:t>- POBOL</a:t>
            </a:r>
          </a:p>
          <a:p>
            <a:r>
              <a:rPr lang="en-US" sz="1100" i="1" dirty="0">
                <a:solidFill>
                  <a:schemeClr val="bg1"/>
                </a:solidFill>
              </a:rPr>
              <a:t>- </a:t>
            </a:r>
            <a:r>
              <a:rPr lang="en-US" sz="1000" i="1" dirty="0">
                <a:solidFill>
                  <a:schemeClr val="bg1"/>
                </a:solidFill>
              </a:rPr>
              <a:t>pay.usps.com</a:t>
            </a:r>
          </a:p>
          <a:p>
            <a:r>
              <a:rPr lang="en-US" sz="1100" i="1" dirty="0">
                <a:solidFill>
                  <a:schemeClr val="bg1"/>
                </a:solidFill>
              </a:rPr>
              <a:t>- BCG</a:t>
            </a:r>
          </a:p>
          <a:p>
            <a:r>
              <a:rPr lang="en-US" sz="1100" i="1" dirty="0">
                <a:solidFill>
                  <a:schemeClr val="bg1"/>
                </a:solidFill>
              </a:rPr>
              <a:t>- </a:t>
            </a:r>
            <a:r>
              <a:rPr lang="en-US" sz="1100" i="1" dirty="0" err="1">
                <a:solidFill>
                  <a:schemeClr val="bg1"/>
                </a:solidFill>
              </a:rPr>
              <a:t>Cust</a:t>
            </a:r>
            <a:r>
              <a:rPr lang="en-US" sz="1100" i="1" dirty="0">
                <a:solidFill>
                  <a:schemeClr val="bg1"/>
                </a:solidFill>
              </a:rPr>
              <a:t> </a:t>
            </a:r>
            <a:r>
              <a:rPr lang="en-US" sz="1100" i="1" dirty="0" err="1">
                <a:solidFill>
                  <a:schemeClr val="bg1"/>
                </a:solidFill>
              </a:rPr>
              <a:t>Reg</a:t>
            </a:r>
            <a:endParaRPr lang="en-US" sz="1100" i="1" dirty="0">
              <a:solidFill>
                <a:schemeClr val="bg1"/>
              </a:solidFill>
            </a:endParaRPr>
          </a:p>
          <a:p>
            <a:r>
              <a:rPr lang="en-US" sz="1100" i="1" dirty="0">
                <a:solidFill>
                  <a:schemeClr val="bg1"/>
                </a:solidFill>
              </a:rPr>
              <a:t>- Oracle AR</a:t>
            </a:r>
          </a:p>
          <a:p>
            <a:r>
              <a:rPr lang="en-US" sz="1100" i="1" dirty="0">
                <a:solidFill>
                  <a:schemeClr val="bg1"/>
                </a:solidFill>
              </a:rPr>
              <a:t>- RSS</a:t>
            </a:r>
          </a:p>
          <a:p>
            <a:endParaRPr lang="en-US" sz="1100" i="1" dirty="0">
              <a:solidFill>
                <a:schemeClr val="bg1"/>
              </a:solidFill>
            </a:endParaRPr>
          </a:p>
          <a:p>
            <a:endParaRPr lang="en-US" sz="1100" i="1" dirty="0">
              <a:solidFill>
                <a:schemeClr val="bg1"/>
              </a:solidFill>
            </a:endParaRPr>
          </a:p>
        </p:txBody>
      </p:sp>
      <p:sp>
        <p:nvSpPr>
          <p:cNvPr id="28" name="Rectangle 61"/>
          <p:cNvSpPr>
            <a:spLocks noChangeArrowheads="1"/>
          </p:cNvSpPr>
          <p:nvPr/>
        </p:nvSpPr>
        <p:spPr bwMode="auto">
          <a:xfrm>
            <a:off x="2975310" y="2889925"/>
            <a:ext cx="2566131" cy="259809"/>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Development &amp; Testing</a:t>
            </a:r>
          </a:p>
        </p:txBody>
      </p:sp>
      <p:grpSp>
        <p:nvGrpSpPr>
          <p:cNvPr id="29" name="Group 28"/>
          <p:cNvGrpSpPr/>
          <p:nvPr/>
        </p:nvGrpSpPr>
        <p:grpSpPr>
          <a:xfrm>
            <a:off x="5313513" y="2667000"/>
            <a:ext cx="706287" cy="522348"/>
            <a:chOff x="5029200" y="1393211"/>
            <a:chExt cx="838200" cy="606704"/>
          </a:xfrm>
        </p:grpSpPr>
        <p:sp>
          <p:nvSpPr>
            <p:cNvPr id="30" name="5-Point Star 29"/>
            <p:cNvSpPr/>
            <p:nvPr/>
          </p:nvSpPr>
          <p:spPr bwMode="auto">
            <a:xfrm>
              <a:off x="5105400" y="1393211"/>
              <a:ext cx="533400" cy="606704"/>
            </a:xfrm>
            <a:prstGeom prst="star5">
              <a:avLst/>
            </a:prstGeom>
            <a:solidFill>
              <a:srgbClr val="FFFF00"/>
            </a:solidFill>
            <a:ln>
              <a:solidFill>
                <a:schemeClr val="bg1">
                  <a:lumMod val="50000"/>
                </a:schemeClr>
              </a:solidFill>
            </a:ln>
          </p:spPr>
          <p:txBody>
            <a:bodyPr wrap="square" rtlCol="0" anchor="ctr">
              <a:spAutoFit/>
            </a:bodyPr>
            <a:lstStyle/>
            <a:p>
              <a:pPr algn="r">
                <a:spcBef>
                  <a:spcPct val="50000"/>
                </a:spcBef>
              </a:pPr>
              <a:endParaRPr lang="en-US" sz="1000" dirty="0">
                <a:cs typeface="Arial" panose="020B0604020202020204" pitchFamily="34" charset="0"/>
              </a:endParaRPr>
            </a:p>
          </p:txBody>
        </p:sp>
        <p:sp>
          <p:nvSpPr>
            <p:cNvPr id="31" name="TextBox 30"/>
            <p:cNvSpPr txBox="1"/>
            <p:nvPr/>
          </p:nvSpPr>
          <p:spPr>
            <a:xfrm>
              <a:off x="5029200" y="1600200"/>
              <a:ext cx="838200" cy="248338"/>
            </a:xfrm>
            <a:prstGeom prst="rect">
              <a:avLst/>
            </a:prstGeom>
            <a:noFill/>
          </p:spPr>
          <p:txBody>
            <a:bodyPr wrap="square" rtlCol="0">
              <a:spAutoFit/>
            </a:bodyPr>
            <a:lstStyle/>
            <a:p>
              <a:r>
                <a:rPr lang="en-US" sz="1100" b="1" dirty="0">
                  <a:cs typeface="Arial" panose="020B0604020202020204" pitchFamily="34" charset="0"/>
                </a:rPr>
                <a:t>Go-Live</a:t>
              </a:r>
            </a:p>
          </p:txBody>
        </p:sp>
      </p:grpSp>
      <p:sp>
        <p:nvSpPr>
          <p:cNvPr id="6" name="Rectangle 61"/>
          <p:cNvSpPr>
            <a:spLocks noChangeArrowheads="1"/>
          </p:cNvSpPr>
          <p:nvPr/>
        </p:nvSpPr>
        <p:spPr bwMode="auto">
          <a:xfrm>
            <a:off x="1066800" y="1904999"/>
            <a:ext cx="682291" cy="265991"/>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To- Be Flows</a:t>
            </a:r>
          </a:p>
        </p:txBody>
      </p:sp>
      <p:sp>
        <p:nvSpPr>
          <p:cNvPr id="45" name="Rectangle 61"/>
          <p:cNvSpPr>
            <a:spLocks noChangeArrowheads="1"/>
          </p:cNvSpPr>
          <p:nvPr/>
        </p:nvSpPr>
        <p:spPr bwMode="auto">
          <a:xfrm>
            <a:off x="1066800" y="3592851"/>
            <a:ext cx="682291" cy="265991"/>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To- Be Flows</a:t>
            </a:r>
          </a:p>
        </p:txBody>
      </p:sp>
      <p:sp>
        <p:nvSpPr>
          <p:cNvPr id="49" name="Rectangle 61"/>
          <p:cNvSpPr>
            <a:spLocks noChangeArrowheads="1"/>
          </p:cNvSpPr>
          <p:nvPr/>
        </p:nvSpPr>
        <p:spPr bwMode="auto">
          <a:xfrm>
            <a:off x="1066800" y="5333460"/>
            <a:ext cx="682291" cy="265991"/>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To- Be Flows</a:t>
            </a:r>
          </a:p>
        </p:txBody>
      </p:sp>
      <p:sp>
        <p:nvSpPr>
          <p:cNvPr id="10" name="Rectangle 61"/>
          <p:cNvSpPr>
            <a:spLocks noChangeArrowheads="1"/>
          </p:cNvSpPr>
          <p:nvPr/>
        </p:nvSpPr>
        <p:spPr bwMode="auto">
          <a:xfrm>
            <a:off x="1594017" y="2201214"/>
            <a:ext cx="860427" cy="323366"/>
          </a:xfrm>
          <a:prstGeom prst="rect">
            <a:avLst/>
          </a:prstGeom>
          <a:solidFill>
            <a:srgbClr val="82ACC8"/>
          </a:solidFill>
          <a:ln w="12700" algn="ctr">
            <a:noFill/>
            <a:miter lim="800000"/>
            <a:headEnd/>
            <a:tailEnd/>
          </a:ln>
          <a:effectLst>
            <a:outerShdw blurRad="50800" dist="63500" dir="2700000" algn="tl" rotWithShape="0">
              <a:prstClr val="black">
                <a:alpha val="40000"/>
              </a:prstClr>
            </a:outerShdw>
          </a:effectLst>
        </p:spPr>
        <p:txBody>
          <a:bodyPr lIns="45720" tIns="44450" rIns="45720" bIns="44450" anchor="ctr"/>
          <a:lstStyle/>
          <a:p>
            <a:pPr algn="ctr">
              <a:defRPr/>
            </a:pPr>
            <a:r>
              <a:rPr lang="en-US" sz="1000" dirty="0">
                <a:ea typeface="ＭＳ Ｐゴシック" pitchFamily="34" charset="-128"/>
                <a:cs typeface="Arial" panose="020B0604020202020204" pitchFamily="34" charset="0"/>
              </a:rPr>
              <a:t>Initial Story Development</a:t>
            </a:r>
          </a:p>
        </p:txBody>
      </p:sp>
    </p:spTree>
    <p:extLst>
      <p:ext uri="{BB962C8B-B14F-4D97-AF65-F5344CB8AC3E}">
        <p14:creationId xmlns:p14="http://schemas.microsoft.com/office/powerpoint/2010/main" val="155828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066800"/>
          <a:ext cx="8839200" cy="576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2819400" y="228600"/>
            <a:ext cx="6154738" cy="519113"/>
          </a:xfrm>
        </p:spPr>
        <p:txBody>
          <a:bodyPr/>
          <a:lstStyle/>
          <a:p>
            <a:pPr algn="r"/>
            <a:r>
              <a:rPr lang="en-US" dirty="0">
                <a:latin typeface="Calibri" panose="020F0502020204030204" pitchFamily="34" charset="0"/>
              </a:rPr>
              <a:t>Payment Modernization Scope</a:t>
            </a:r>
          </a:p>
        </p:txBody>
      </p:sp>
      <p:sp>
        <p:nvSpPr>
          <p:cNvPr id="2" name="Rounded Rectangle 1"/>
          <p:cNvSpPr/>
          <p:nvPr/>
        </p:nvSpPr>
        <p:spPr bwMode="auto">
          <a:xfrm>
            <a:off x="533398" y="1630680"/>
            <a:ext cx="8321040" cy="274320"/>
          </a:xfrm>
          <a:prstGeom prst="roundRect">
            <a:avLst/>
          </a:prstGeom>
          <a:solidFill>
            <a:schemeClr val="bg1"/>
          </a:solidFill>
          <a:ln w="28575">
            <a:solidFill>
              <a:srgbClr val="CEEBEA"/>
            </a:solidFill>
          </a:ln>
        </p:spPr>
        <p:txBody>
          <a:bodyPr wrap="none" rtlCol="0" anchor="ctr">
            <a:spAutoFit/>
          </a:bodyPr>
          <a:lstStyle/>
          <a:p>
            <a:pPr>
              <a:spcBef>
                <a:spcPct val="50000"/>
              </a:spcBef>
            </a:pPr>
            <a:r>
              <a:rPr lang="en-US" sz="1250" b="1" dirty="0"/>
              <a:t>Oracle eBilling: </a:t>
            </a:r>
            <a:r>
              <a:rPr lang="en-US" sz="1250" dirty="0"/>
              <a:t>Core Payment Functionality</a:t>
            </a:r>
          </a:p>
        </p:txBody>
      </p:sp>
      <p:sp>
        <p:nvSpPr>
          <p:cNvPr id="5" name="Rounded Rectangle 4"/>
          <p:cNvSpPr/>
          <p:nvPr/>
        </p:nvSpPr>
        <p:spPr bwMode="auto">
          <a:xfrm>
            <a:off x="533399" y="1884670"/>
            <a:ext cx="8321040" cy="274320"/>
          </a:xfrm>
          <a:prstGeom prst="roundRect">
            <a:avLst/>
          </a:prstGeom>
          <a:solidFill>
            <a:schemeClr val="bg1"/>
          </a:solidFill>
          <a:ln w="28575">
            <a:solidFill>
              <a:srgbClr val="CEEBEA"/>
            </a:solidFill>
          </a:ln>
        </p:spPr>
        <p:txBody>
          <a:bodyPr wrap="none" rtlCol="0" anchor="ctr">
            <a:spAutoFit/>
          </a:bodyPr>
          <a:lstStyle/>
          <a:p>
            <a:pPr>
              <a:spcBef>
                <a:spcPct val="50000"/>
              </a:spcBef>
            </a:pPr>
            <a:r>
              <a:rPr lang="en-US" sz="1250" b="1" dirty="0"/>
              <a:t>Customer Registration: </a:t>
            </a:r>
            <a:r>
              <a:rPr lang="en-US" sz="1250" dirty="0"/>
              <a:t>Customers will utilize existing online account structure and access code for EPS</a:t>
            </a:r>
          </a:p>
        </p:txBody>
      </p:sp>
    </p:spTree>
    <p:extLst>
      <p:ext uri="{BB962C8B-B14F-4D97-AF65-F5344CB8AC3E}">
        <p14:creationId xmlns:p14="http://schemas.microsoft.com/office/powerpoint/2010/main" val="221104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2819400" y="228600"/>
            <a:ext cx="6154738" cy="519113"/>
          </a:xfrm>
        </p:spPr>
        <p:txBody>
          <a:bodyPr/>
          <a:lstStyle/>
          <a:p>
            <a:pPr algn="r"/>
            <a:r>
              <a:rPr lang="en-US" dirty="0">
                <a:latin typeface="Calibri" panose="020F0502020204030204" pitchFamily="34" charset="0"/>
              </a:rPr>
              <a:t>Roles and Responsibilities</a:t>
            </a:r>
          </a:p>
        </p:txBody>
      </p:sp>
      <p:sp>
        <p:nvSpPr>
          <p:cNvPr id="24" name="AutoShape 4"/>
          <p:cNvSpPr>
            <a:spLocks noChangeArrowheads="1"/>
          </p:cNvSpPr>
          <p:nvPr/>
        </p:nvSpPr>
        <p:spPr bwMode="auto">
          <a:xfrm>
            <a:off x="792163" y="1887538"/>
            <a:ext cx="1655762" cy="468312"/>
          </a:xfrm>
          <a:prstGeom prst="chevron">
            <a:avLst>
              <a:gd name="adj" fmla="val 28334"/>
            </a:avLst>
          </a:prstGeom>
          <a:solidFill>
            <a:schemeClr val="bg1">
              <a:lumMod val="50000"/>
            </a:schemeClr>
          </a:solidFill>
          <a:ln w="9525">
            <a:noFill/>
            <a:miter lim="800000"/>
            <a:headEnd/>
            <a:tailEnd/>
          </a:ln>
        </p:spPr>
        <p:txBody>
          <a:bodyPr lIns="0" tIns="38927" rIns="0" bIns="38927" anchor="ctr"/>
          <a:lstStyle/>
          <a:p>
            <a:pPr marL="88900" defTabSz="912813" eaLnBrk="0" hangingPunct="0">
              <a:lnSpc>
                <a:spcPct val="90000"/>
              </a:lnSpc>
              <a:buClr>
                <a:srgbClr val="990033"/>
              </a:buClr>
              <a:buFont typeface="Wingdings" pitchFamily="2" charset="2"/>
              <a:buNone/>
            </a:pPr>
            <a:r>
              <a:rPr lang="de-DE" sz="1400" b="1" dirty="0">
                <a:solidFill>
                  <a:schemeClr val="bg1"/>
                </a:solidFill>
              </a:rPr>
              <a:t>As-Is Flows</a:t>
            </a:r>
          </a:p>
        </p:txBody>
      </p:sp>
      <p:sp>
        <p:nvSpPr>
          <p:cNvPr id="25" name="Text Box 5"/>
          <p:cNvSpPr txBox="1">
            <a:spLocks noChangeArrowheads="1"/>
          </p:cNvSpPr>
          <p:nvPr/>
        </p:nvSpPr>
        <p:spPr bwMode="auto">
          <a:xfrm>
            <a:off x="792163" y="2427288"/>
            <a:ext cx="1511300" cy="1835150"/>
          </a:xfrm>
          <a:prstGeom prst="rect">
            <a:avLst/>
          </a:prstGeom>
          <a:solidFill>
            <a:srgbClr val="E4E7E7"/>
          </a:solidFill>
          <a:ln w="12700">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Create As-Is flow and/or create As-Is overview</a:t>
            </a:r>
          </a:p>
          <a:p>
            <a:pPr marL="171450" indent="-171450" algn="l" defTabSz="912813" eaLnBrk="0" hangingPunct="0">
              <a:lnSpc>
                <a:spcPct val="95000"/>
              </a:lnSpc>
              <a:spcBef>
                <a:spcPct val="20000"/>
              </a:spcBef>
              <a:buFont typeface="Arial" panose="020B0604020202020204" pitchFamily="34" charset="0"/>
              <a:buChar char="•"/>
            </a:pPr>
            <a:r>
              <a:rPr lang="de-DE" sz="1400" dirty="0"/>
              <a:t>Document Change Analysis</a:t>
            </a:r>
          </a:p>
          <a:p>
            <a:pPr marL="171450" indent="-171450" algn="l" defTabSz="912813" eaLnBrk="0" hangingPunct="0">
              <a:lnSpc>
                <a:spcPct val="95000"/>
              </a:lnSpc>
              <a:spcBef>
                <a:spcPct val="20000"/>
              </a:spcBef>
              <a:buFont typeface="Arial" panose="020B0604020202020204" pitchFamily="34" charset="0"/>
              <a:buChar char="•"/>
            </a:pPr>
            <a:r>
              <a:rPr lang="de-DE" sz="1400" dirty="0"/>
              <a:t>Incorporate  feedback</a:t>
            </a:r>
          </a:p>
        </p:txBody>
      </p:sp>
      <p:sp>
        <p:nvSpPr>
          <p:cNvPr id="26" name="Text Box 6"/>
          <p:cNvSpPr txBox="1">
            <a:spLocks noChangeArrowheads="1"/>
          </p:cNvSpPr>
          <p:nvPr/>
        </p:nvSpPr>
        <p:spPr bwMode="auto">
          <a:xfrm>
            <a:off x="792163" y="4337050"/>
            <a:ext cx="1511300" cy="1835150"/>
          </a:xfrm>
          <a:prstGeom prst="rect">
            <a:avLst/>
          </a:prstGeom>
          <a:solidFill>
            <a:srgbClr val="E4E7E7"/>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Provide existing documentation</a:t>
            </a:r>
          </a:p>
          <a:p>
            <a:pPr marL="171450" indent="-171450" algn="l" defTabSz="912813" eaLnBrk="0" hangingPunct="0">
              <a:lnSpc>
                <a:spcPct val="95000"/>
              </a:lnSpc>
              <a:spcBef>
                <a:spcPct val="20000"/>
              </a:spcBef>
              <a:buFont typeface="Arial" panose="020B0604020202020204" pitchFamily="34" charset="0"/>
              <a:buChar char="•"/>
            </a:pPr>
            <a:r>
              <a:rPr lang="de-DE" sz="1400" dirty="0"/>
              <a:t>Review Accenture As-Is documentation &amp; provide feeback</a:t>
            </a:r>
          </a:p>
        </p:txBody>
      </p:sp>
      <p:sp>
        <p:nvSpPr>
          <p:cNvPr id="27" name="AutoShape 7"/>
          <p:cNvSpPr>
            <a:spLocks noChangeArrowheads="1"/>
          </p:cNvSpPr>
          <p:nvPr/>
        </p:nvSpPr>
        <p:spPr bwMode="auto">
          <a:xfrm>
            <a:off x="2368550" y="1887538"/>
            <a:ext cx="1655763" cy="468312"/>
          </a:xfrm>
          <a:prstGeom prst="chevron">
            <a:avLst>
              <a:gd name="adj" fmla="val 28334"/>
            </a:avLst>
          </a:prstGeom>
          <a:solidFill>
            <a:schemeClr val="bg1">
              <a:lumMod val="50000"/>
            </a:schemeClr>
          </a:solidFill>
          <a:ln w="9525" algn="ctr">
            <a:noFill/>
            <a:miter lim="800000"/>
            <a:headEnd/>
            <a:tailEnd/>
          </a:ln>
        </p:spPr>
        <p:txBody>
          <a:bodyPr lIns="0" tIns="38927" rIns="0" bIns="38927" anchor="ctr"/>
          <a:lstStyle/>
          <a:p>
            <a:pPr marL="88900" defTabSz="912813" eaLnBrk="0" hangingPunct="0">
              <a:lnSpc>
                <a:spcPct val="90000"/>
              </a:lnSpc>
              <a:buClr>
                <a:srgbClr val="990033"/>
              </a:buClr>
              <a:buFont typeface="Wingdings" pitchFamily="2" charset="2"/>
              <a:buNone/>
            </a:pPr>
            <a:r>
              <a:rPr lang="de-DE" sz="1400" b="1" dirty="0">
                <a:solidFill>
                  <a:schemeClr val="bg1"/>
                </a:solidFill>
              </a:rPr>
              <a:t>To Be Flows</a:t>
            </a:r>
          </a:p>
        </p:txBody>
      </p:sp>
      <p:sp>
        <p:nvSpPr>
          <p:cNvPr id="28" name="Text Box 8"/>
          <p:cNvSpPr txBox="1">
            <a:spLocks noChangeArrowheads="1"/>
          </p:cNvSpPr>
          <p:nvPr/>
        </p:nvSpPr>
        <p:spPr bwMode="auto">
          <a:xfrm>
            <a:off x="2368550" y="2427288"/>
            <a:ext cx="1511300" cy="1835150"/>
          </a:xfrm>
          <a:prstGeom prst="rect">
            <a:avLst/>
          </a:prstGeom>
          <a:solidFill>
            <a:schemeClr val="bg2">
              <a:lumMod val="20000"/>
              <a:lumOff val="80000"/>
            </a:schemeClr>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Use SRS to develop To-Be solution flows for Enterprise Payment (EPS)</a:t>
            </a:r>
          </a:p>
        </p:txBody>
      </p:sp>
      <p:sp>
        <p:nvSpPr>
          <p:cNvPr id="29" name="Text Box 9"/>
          <p:cNvSpPr txBox="1">
            <a:spLocks noChangeArrowheads="1"/>
          </p:cNvSpPr>
          <p:nvPr/>
        </p:nvSpPr>
        <p:spPr bwMode="auto">
          <a:xfrm>
            <a:off x="2368550" y="4337050"/>
            <a:ext cx="1511300" cy="1835150"/>
          </a:xfrm>
          <a:prstGeom prst="rect">
            <a:avLst/>
          </a:prstGeom>
          <a:solidFill>
            <a:schemeClr val="bg2">
              <a:lumMod val="20000"/>
              <a:lumOff val="80000"/>
            </a:schemeClr>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Use SRS &amp; EPS solution flows to create flows for source system</a:t>
            </a:r>
          </a:p>
        </p:txBody>
      </p:sp>
      <p:sp>
        <p:nvSpPr>
          <p:cNvPr id="30" name="AutoShape 10"/>
          <p:cNvSpPr>
            <a:spLocks noChangeArrowheads="1"/>
          </p:cNvSpPr>
          <p:nvPr/>
        </p:nvSpPr>
        <p:spPr bwMode="auto">
          <a:xfrm>
            <a:off x="3943350" y="1887538"/>
            <a:ext cx="1655763" cy="468312"/>
          </a:xfrm>
          <a:prstGeom prst="chevron">
            <a:avLst>
              <a:gd name="adj" fmla="val 28334"/>
            </a:avLst>
          </a:prstGeom>
          <a:solidFill>
            <a:schemeClr val="bg1">
              <a:lumMod val="50000"/>
            </a:schemeClr>
          </a:solidFill>
          <a:ln w="9525" algn="ctr">
            <a:noFill/>
            <a:miter lim="800000"/>
            <a:headEnd/>
            <a:tailEnd/>
          </a:ln>
        </p:spPr>
        <p:txBody>
          <a:bodyPr lIns="0" tIns="38927" rIns="0" bIns="38927" anchor="ctr"/>
          <a:lstStyle/>
          <a:p>
            <a:pPr marL="88900" defTabSz="912813" eaLnBrk="0" hangingPunct="0">
              <a:lnSpc>
                <a:spcPct val="90000"/>
              </a:lnSpc>
              <a:buClr>
                <a:srgbClr val="990033"/>
              </a:buClr>
              <a:buFont typeface="Wingdings" pitchFamily="2" charset="2"/>
              <a:buNone/>
            </a:pPr>
            <a:r>
              <a:rPr lang="de-DE" sz="1400" b="1" dirty="0">
                <a:solidFill>
                  <a:schemeClr val="bg1"/>
                </a:solidFill>
              </a:rPr>
              <a:t>Intial Story Development</a:t>
            </a:r>
          </a:p>
        </p:txBody>
      </p:sp>
      <p:sp>
        <p:nvSpPr>
          <p:cNvPr id="31" name="Text Box 11"/>
          <p:cNvSpPr txBox="1">
            <a:spLocks noChangeArrowheads="1"/>
          </p:cNvSpPr>
          <p:nvPr/>
        </p:nvSpPr>
        <p:spPr bwMode="auto">
          <a:xfrm>
            <a:off x="3943350" y="2427288"/>
            <a:ext cx="1511300" cy="1835150"/>
          </a:xfrm>
          <a:prstGeom prst="rect">
            <a:avLst/>
          </a:prstGeom>
          <a:solidFill>
            <a:srgbClr val="E4E7E7"/>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Create epics, features, and user stories for enterprise payment solution</a:t>
            </a:r>
          </a:p>
        </p:txBody>
      </p:sp>
      <p:sp>
        <p:nvSpPr>
          <p:cNvPr id="32" name="Text Box 12"/>
          <p:cNvSpPr txBox="1">
            <a:spLocks noChangeArrowheads="1"/>
          </p:cNvSpPr>
          <p:nvPr/>
        </p:nvSpPr>
        <p:spPr bwMode="auto">
          <a:xfrm>
            <a:off x="3943350" y="4337050"/>
            <a:ext cx="1511300" cy="1835150"/>
          </a:xfrm>
          <a:prstGeom prst="rect">
            <a:avLst/>
          </a:prstGeom>
          <a:solidFill>
            <a:srgbClr val="E4E7E7"/>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Create epics, features, and user stories for source system to connect to EPS</a:t>
            </a:r>
          </a:p>
        </p:txBody>
      </p:sp>
      <p:sp>
        <p:nvSpPr>
          <p:cNvPr id="33" name="AutoShape 13"/>
          <p:cNvSpPr>
            <a:spLocks noChangeArrowheads="1"/>
          </p:cNvSpPr>
          <p:nvPr/>
        </p:nvSpPr>
        <p:spPr bwMode="auto">
          <a:xfrm>
            <a:off x="5518150" y="1887538"/>
            <a:ext cx="1655763" cy="468312"/>
          </a:xfrm>
          <a:prstGeom prst="chevron">
            <a:avLst>
              <a:gd name="adj" fmla="val 28334"/>
            </a:avLst>
          </a:prstGeom>
          <a:solidFill>
            <a:srgbClr val="7F7F7F"/>
          </a:solidFill>
          <a:ln w="9525" algn="ctr">
            <a:noFill/>
            <a:miter lim="800000"/>
            <a:headEnd/>
            <a:tailEnd/>
          </a:ln>
        </p:spPr>
        <p:txBody>
          <a:bodyPr lIns="0" tIns="38927" rIns="0" bIns="38927" anchor="ctr"/>
          <a:lstStyle/>
          <a:p>
            <a:pPr marL="88900" defTabSz="912813" eaLnBrk="0" hangingPunct="0">
              <a:lnSpc>
                <a:spcPct val="90000"/>
              </a:lnSpc>
              <a:buClr>
                <a:srgbClr val="990033"/>
              </a:buClr>
              <a:buFont typeface="Wingdings" pitchFamily="2" charset="2"/>
              <a:buNone/>
            </a:pPr>
            <a:r>
              <a:rPr lang="de-DE" sz="1400" b="1" dirty="0">
                <a:solidFill>
                  <a:schemeClr val="bg1"/>
                </a:solidFill>
              </a:rPr>
              <a:t>Finalize Timeline</a:t>
            </a:r>
          </a:p>
        </p:txBody>
      </p:sp>
      <p:sp>
        <p:nvSpPr>
          <p:cNvPr id="34" name="Text Box 14"/>
          <p:cNvSpPr txBox="1">
            <a:spLocks noChangeArrowheads="1"/>
          </p:cNvSpPr>
          <p:nvPr/>
        </p:nvSpPr>
        <p:spPr bwMode="auto">
          <a:xfrm>
            <a:off x="5518150" y="2427288"/>
            <a:ext cx="1511300" cy="1835150"/>
          </a:xfrm>
          <a:prstGeom prst="rect">
            <a:avLst/>
          </a:prstGeom>
          <a:solidFill>
            <a:srgbClr val="E4E7E7"/>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Gather source system timelines</a:t>
            </a:r>
          </a:p>
          <a:p>
            <a:pPr marL="171450" indent="-171450" algn="l" defTabSz="912813" eaLnBrk="0" hangingPunct="0">
              <a:lnSpc>
                <a:spcPct val="95000"/>
              </a:lnSpc>
              <a:spcBef>
                <a:spcPct val="20000"/>
              </a:spcBef>
              <a:buFont typeface="Arial" panose="020B0604020202020204" pitchFamily="34" charset="0"/>
              <a:buChar char="•"/>
            </a:pPr>
            <a:r>
              <a:rPr lang="de-DE" sz="1400" dirty="0"/>
              <a:t>Finalize EPS schedule</a:t>
            </a:r>
          </a:p>
        </p:txBody>
      </p:sp>
      <p:sp>
        <p:nvSpPr>
          <p:cNvPr id="36" name="Text Box 15"/>
          <p:cNvSpPr txBox="1">
            <a:spLocks noChangeArrowheads="1"/>
          </p:cNvSpPr>
          <p:nvPr/>
        </p:nvSpPr>
        <p:spPr bwMode="auto">
          <a:xfrm>
            <a:off x="5518150" y="4337050"/>
            <a:ext cx="1511300" cy="1835150"/>
          </a:xfrm>
          <a:prstGeom prst="rect">
            <a:avLst/>
          </a:prstGeom>
          <a:solidFill>
            <a:srgbClr val="E4E7E7"/>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t>Cofirm timeline from EPS for source system development</a:t>
            </a:r>
          </a:p>
        </p:txBody>
      </p:sp>
      <p:sp>
        <p:nvSpPr>
          <p:cNvPr id="37" name="AutoShape 16"/>
          <p:cNvSpPr>
            <a:spLocks noChangeArrowheads="1"/>
          </p:cNvSpPr>
          <p:nvPr/>
        </p:nvSpPr>
        <p:spPr bwMode="auto">
          <a:xfrm>
            <a:off x="7092950" y="1887538"/>
            <a:ext cx="1655763" cy="468312"/>
          </a:xfrm>
          <a:prstGeom prst="chevron">
            <a:avLst>
              <a:gd name="adj" fmla="val 28334"/>
            </a:avLst>
          </a:prstGeom>
          <a:solidFill>
            <a:srgbClr val="2D4E65"/>
          </a:solidFill>
          <a:ln w="9525" algn="ctr">
            <a:noFill/>
            <a:miter lim="800000"/>
            <a:headEnd/>
            <a:tailEnd/>
          </a:ln>
        </p:spPr>
        <p:txBody>
          <a:bodyPr lIns="0" tIns="38927" rIns="0" bIns="38927" anchor="ctr"/>
          <a:lstStyle/>
          <a:p>
            <a:pPr marL="88900" defTabSz="912813" eaLnBrk="0" hangingPunct="0">
              <a:lnSpc>
                <a:spcPct val="90000"/>
              </a:lnSpc>
              <a:buClr>
                <a:srgbClr val="990033"/>
              </a:buClr>
              <a:buFont typeface="Wingdings" pitchFamily="2" charset="2"/>
              <a:buNone/>
            </a:pPr>
            <a:r>
              <a:rPr lang="de-DE" sz="1400" b="1" dirty="0">
                <a:solidFill>
                  <a:schemeClr val="bg1"/>
                </a:solidFill>
              </a:rPr>
              <a:t>Develop/Deploy </a:t>
            </a:r>
          </a:p>
        </p:txBody>
      </p:sp>
      <p:sp>
        <p:nvSpPr>
          <p:cNvPr id="38" name="Text Box 17"/>
          <p:cNvSpPr txBox="1">
            <a:spLocks noChangeArrowheads="1"/>
          </p:cNvSpPr>
          <p:nvPr/>
        </p:nvSpPr>
        <p:spPr bwMode="auto">
          <a:xfrm>
            <a:off x="7092950" y="2427288"/>
            <a:ext cx="1511300" cy="1835150"/>
          </a:xfrm>
          <a:prstGeom prst="rect">
            <a:avLst/>
          </a:prstGeom>
          <a:solidFill>
            <a:srgbClr val="2D4E65"/>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Development Sprints</a:t>
            </a:r>
          </a:p>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Backlog grooming</a:t>
            </a:r>
          </a:p>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SIT/CAT Test </a:t>
            </a:r>
          </a:p>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Deploy</a:t>
            </a:r>
          </a:p>
        </p:txBody>
      </p:sp>
      <p:sp>
        <p:nvSpPr>
          <p:cNvPr id="48" name="Text Box 18"/>
          <p:cNvSpPr txBox="1">
            <a:spLocks noChangeArrowheads="1"/>
          </p:cNvSpPr>
          <p:nvPr/>
        </p:nvSpPr>
        <p:spPr bwMode="auto">
          <a:xfrm>
            <a:off x="7092950" y="4337050"/>
            <a:ext cx="1511300" cy="1835150"/>
          </a:xfrm>
          <a:prstGeom prst="rect">
            <a:avLst/>
          </a:prstGeom>
          <a:solidFill>
            <a:srgbClr val="2D4E65"/>
          </a:solidFill>
          <a:ln w="12700" algn="ctr">
            <a:noFill/>
            <a:miter lim="800000"/>
            <a:headEnd/>
            <a:tailEnd/>
          </a:ln>
        </p:spPr>
        <p:txBody>
          <a:bodyPr lIns="72000" tIns="36000" rIns="36000" bIns="36000"/>
          <a:lstStyle/>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Development Sprints</a:t>
            </a:r>
          </a:p>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Backlog grooming</a:t>
            </a:r>
          </a:p>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SIT/CAT Test</a:t>
            </a:r>
          </a:p>
          <a:p>
            <a:pPr marL="171450" indent="-171450" algn="l" defTabSz="912813" eaLnBrk="0" hangingPunct="0">
              <a:lnSpc>
                <a:spcPct val="95000"/>
              </a:lnSpc>
              <a:spcBef>
                <a:spcPct val="20000"/>
              </a:spcBef>
              <a:buFont typeface="Arial" panose="020B0604020202020204" pitchFamily="34" charset="0"/>
              <a:buChar char="•"/>
            </a:pPr>
            <a:r>
              <a:rPr lang="de-DE" sz="1400" dirty="0">
                <a:solidFill>
                  <a:schemeClr val="bg1"/>
                </a:solidFill>
              </a:rPr>
              <a:t>Deploy</a:t>
            </a:r>
          </a:p>
        </p:txBody>
      </p:sp>
      <p:sp>
        <p:nvSpPr>
          <p:cNvPr id="49" name="Text Box 19"/>
          <p:cNvSpPr txBox="1">
            <a:spLocks noChangeArrowheads="1"/>
          </p:cNvSpPr>
          <p:nvPr/>
        </p:nvSpPr>
        <p:spPr bwMode="auto">
          <a:xfrm rot="-5400000">
            <a:off x="-368299" y="3176589"/>
            <a:ext cx="1836737" cy="338136"/>
          </a:xfrm>
          <a:prstGeom prst="rect">
            <a:avLst/>
          </a:prstGeom>
          <a:solidFill>
            <a:schemeClr val="bg1">
              <a:lumMod val="50000"/>
            </a:schemeClr>
          </a:solidFill>
          <a:ln w="12700">
            <a:noFill/>
            <a:miter lim="800000"/>
            <a:headEnd/>
            <a:tailEnd/>
          </a:ln>
        </p:spPr>
        <p:txBody>
          <a:bodyPr lIns="107987" tIns="0" rIns="107987" bIns="0" anchor="ctr"/>
          <a:lstStyle/>
          <a:p>
            <a:pPr algn="ctr" eaLnBrk="0" hangingPunct="0">
              <a:lnSpc>
                <a:spcPct val="90000"/>
              </a:lnSpc>
              <a:buClr>
                <a:srgbClr val="990033"/>
              </a:buClr>
              <a:buFont typeface="Wingdings" pitchFamily="2" charset="2"/>
              <a:buNone/>
            </a:pPr>
            <a:r>
              <a:rPr lang="de-DE" sz="1400" b="1" dirty="0">
                <a:solidFill>
                  <a:schemeClr val="bg1"/>
                </a:solidFill>
              </a:rPr>
              <a:t>EPS Team</a:t>
            </a:r>
          </a:p>
        </p:txBody>
      </p:sp>
      <p:sp>
        <p:nvSpPr>
          <p:cNvPr id="50" name="Text Box 20"/>
          <p:cNvSpPr txBox="1">
            <a:spLocks noChangeArrowheads="1"/>
          </p:cNvSpPr>
          <p:nvPr/>
        </p:nvSpPr>
        <p:spPr bwMode="auto">
          <a:xfrm rot="-5400000">
            <a:off x="-367505" y="5085556"/>
            <a:ext cx="1835150" cy="338137"/>
          </a:xfrm>
          <a:prstGeom prst="rect">
            <a:avLst/>
          </a:prstGeom>
          <a:solidFill>
            <a:schemeClr val="bg1">
              <a:lumMod val="50000"/>
            </a:schemeClr>
          </a:solidFill>
          <a:ln w="12700">
            <a:noFill/>
            <a:miter lim="800000"/>
            <a:headEnd/>
            <a:tailEnd/>
          </a:ln>
        </p:spPr>
        <p:txBody>
          <a:bodyPr lIns="107987" tIns="0" rIns="107987" bIns="0" anchor="ctr"/>
          <a:lstStyle/>
          <a:p>
            <a:pPr algn="ctr" eaLnBrk="0" hangingPunct="0">
              <a:lnSpc>
                <a:spcPct val="90000"/>
              </a:lnSpc>
              <a:buClr>
                <a:srgbClr val="990033"/>
              </a:buClr>
              <a:buFont typeface="Wingdings" pitchFamily="2" charset="2"/>
              <a:buNone/>
            </a:pPr>
            <a:r>
              <a:rPr lang="de-DE" sz="1400" b="1" dirty="0">
                <a:solidFill>
                  <a:schemeClr val="bg1"/>
                </a:solidFill>
              </a:rPr>
              <a:t>Source System</a:t>
            </a:r>
          </a:p>
        </p:txBody>
      </p:sp>
      <p:sp>
        <p:nvSpPr>
          <p:cNvPr id="20" name="TextBox 19"/>
          <p:cNvSpPr txBox="1"/>
          <p:nvPr/>
        </p:nvSpPr>
        <p:spPr>
          <a:xfrm>
            <a:off x="152400" y="1167825"/>
            <a:ext cx="8763000"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latin typeface="Calibri" panose="020F0502020204030204" pitchFamily="34" charset="0"/>
              </a:rPr>
              <a:t>Payment Modernization will be a coordinated effort between Enterprise Payment and each of the Source Systems to create a seamless customer experience</a:t>
            </a:r>
          </a:p>
        </p:txBody>
      </p:sp>
    </p:spTree>
    <p:extLst>
      <p:ext uri="{BB962C8B-B14F-4D97-AF65-F5344CB8AC3E}">
        <p14:creationId xmlns:p14="http://schemas.microsoft.com/office/powerpoint/2010/main" val="1648158979"/>
      </p:ext>
    </p:extLst>
  </p:cSld>
  <p:clrMapOvr>
    <a:masterClrMapping/>
  </p:clrMapOvr>
</p:sld>
</file>

<file path=ppt/theme/theme1.xml><?xml version="1.0" encoding="utf-8"?>
<a:theme xmlns:a="http://schemas.openxmlformats.org/drawingml/2006/main" name="PCI CIO Meet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PS TMO Presentation Theme">
  <a:themeElements>
    <a:clrScheme name="USPS Color Template">
      <a:dk1>
        <a:srgbClr val="000000"/>
      </a:dk1>
      <a:lt1>
        <a:srgbClr val="FFFFFF"/>
      </a:lt1>
      <a:dk2>
        <a:srgbClr val="000000"/>
      </a:dk2>
      <a:lt2>
        <a:srgbClr val="808080"/>
      </a:lt2>
      <a:accent1>
        <a:srgbClr val="ACCBF9"/>
      </a:accent1>
      <a:accent2>
        <a:srgbClr val="62A7D1"/>
      </a:accent2>
      <a:accent3>
        <a:srgbClr val="297FD5"/>
      </a:accent3>
      <a:accent4>
        <a:srgbClr val="C00000"/>
      </a:accent4>
      <a:accent5>
        <a:srgbClr val="002776"/>
      </a:accent5>
      <a:accent6>
        <a:srgbClr val="7F7F7F"/>
      </a:accent6>
      <a:hlink>
        <a:srgbClr val="00277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USPS TMO Presentation Theme">
  <a:themeElements>
    <a:clrScheme name="USPS Color Template">
      <a:dk1>
        <a:srgbClr val="000000"/>
      </a:dk1>
      <a:lt1>
        <a:srgbClr val="FFFFFF"/>
      </a:lt1>
      <a:dk2>
        <a:srgbClr val="000000"/>
      </a:dk2>
      <a:lt2>
        <a:srgbClr val="808080"/>
      </a:lt2>
      <a:accent1>
        <a:srgbClr val="ACCBF9"/>
      </a:accent1>
      <a:accent2>
        <a:srgbClr val="62A7D1"/>
      </a:accent2>
      <a:accent3>
        <a:srgbClr val="297FD5"/>
      </a:accent3>
      <a:accent4>
        <a:srgbClr val="C00000"/>
      </a:accent4>
      <a:accent5>
        <a:srgbClr val="002776"/>
      </a:accent5>
      <a:accent6>
        <a:srgbClr val="7F7F7F"/>
      </a:accent6>
      <a:hlink>
        <a:srgbClr val="00277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USPS">
  <a:themeElements>
    <a:clrScheme name="USPS LSS Trai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SPS LSS Training">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algn="r">
          <a:spcBef>
            <a:spcPct val="50000"/>
          </a:spcBef>
          <a:defRPr sz="2400" b="1" dirty="0">
            <a:solidFill>
              <a:schemeClr val="bg1"/>
            </a:solidFill>
          </a:defRPr>
        </a:defPPr>
      </a:lstStyle>
    </a:spDef>
    <a:lnDef>
      <a:spPr bwMode="auto">
        <a:solidFill>
          <a:schemeClr val="accent1"/>
        </a:solidFill>
        <a:ln w="50800" cap="flat" cmpd="sng" algn="ctr">
          <a:solidFill>
            <a:schemeClr val="tx1"/>
          </a:solidFill>
          <a:prstDash val="solid"/>
          <a:round/>
          <a:headEnd type="none" w="med" len="med"/>
          <a:tailEnd type="arrow"/>
        </a:ln>
        <a:effectLst/>
      </a:spPr>
      <a:bodyPr/>
      <a:lstStyle/>
    </a:lnDef>
  </a:objectDefaults>
  <a:extraClrSchemeLst>
    <a:extraClrScheme>
      <a:clrScheme name="USPS LSS Trai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PS LSS Train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PS LSS Train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PS LSS Train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PS LSS Train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PS LSS Train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PS LSS Train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PS LSS Train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PS LSS Train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PS LSS Train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PS LSS Train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PS LSS Train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USPS Corp Template v1">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2060"/>
      </a:hlink>
      <a:folHlink>
        <a:srgbClr val="002060"/>
      </a:folHlink>
    </a:clrScheme>
    <a:fontScheme name="USPS LSS Training">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a:spAutoFit/>
      </a:bodyPr>
      <a:lstStyle>
        <a:defPPr algn="r">
          <a:spcBef>
            <a:spcPct val="50000"/>
          </a:spcBef>
          <a:defRPr sz="2400" b="1" dirty="0">
            <a:solidFill>
              <a:schemeClr val="bg1"/>
            </a:solidFill>
          </a:defRPr>
        </a:defPPr>
      </a:lstStyle>
    </a:spDef>
    <a:lnDef>
      <a:spPr bwMode="auto">
        <a:solidFill>
          <a:schemeClr val="accent1"/>
        </a:solidFill>
        <a:ln w="50800" cap="flat" cmpd="sng" algn="ctr">
          <a:solidFill>
            <a:schemeClr val="tx1"/>
          </a:solidFill>
          <a:prstDash val="solid"/>
          <a:round/>
          <a:headEnd type="none" w="med" len="med"/>
          <a:tailEnd type="arrow"/>
        </a:ln>
        <a:effectLst/>
      </a:spPr>
      <a:bodyPr/>
      <a:lstStyle/>
    </a:lnDef>
  </a:objectDefaults>
  <a:extraClrSchemeLst>
    <a:extraClrScheme>
      <a:clrScheme name="USPS LSS Trai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PS LSS Train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PS LSS Train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PS LSS Train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PS LSS Train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PS LSS Train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PS LSS Train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PS LSS Train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PS LSS Train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PS LSS Train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PS LSS Train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PS LSS Train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A807EE3A467F489DBDF0C9853F13AD" ma:contentTypeVersion="12" ma:contentTypeDescription="Create a new document." ma:contentTypeScope="" ma:versionID="fc7bf4a493df1392f6e5c90246f7d696">
  <xsd:schema xmlns:xsd="http://www.w3.org/2001/XMLSchema" xmlns:xs="http://www.w3.org/2001/XMLSchema" xmlns:p="http://schemas.microsoft.com/office/2006/metadata/properties" xmlns:ns2="3ea7018b-fc1e-47f8-8b06-dc2cb54ab415" xmlns:ns3="6e23a033-a1c9-4a72-96bd-d57e16cd7cfc" targetNamespace="http://schemas.microsoft.com/office/2006/metadata/properties" ma:root="true" ma:fieldsID="77030fe10ae9563cede9545445e19955" ns2:_="" ns3:_="">
    <xsd:import namespace="3ea7018b-fc1e-47f8-8b06-dc2cb54ab415"/>
    <xsd:import namespace="6e23a033-a1c9-4a72-96bd-d57e16cd7cf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a7018b-fc1e-47f8-8b06-dc2cb54ab41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23a033-a1c9-4a72-96bd-d57e16cd7cfc"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0891B-2C09-4C36-A522-20FB5F9C20A9}">
  <ds:schemaRefs>
    <ds:schemaRef ds:uri="http://schemas.microsoft.com/office/2006/metadata/properties"/>
  </ds:schemaRefs>
</ds:datastoreItem>
</file>

<file path=customXml/itemProps2.xml><?xml version="1.0" encoding="utf-8"?>
<ds:datastoreItem xmlns:ds="http://schemas.openxmlformats.org/officeDocument/2006/customXml" ds:itemID="{E6AC4B5F-4472-4B9E-AE9D-3A8D14B5FB1D}">
  <ds:schemaRefs>
    <ds:schemaRef ds:uri="http://schemas.microsoft.com/sharepoint/v3/contenttype/forms"/>
  </ds:schemaRefs>
</ds:datastoreItem>
</file>

<file path=customXml/itemProps3.xml><?xml version="1.0" encoding="utf-8"?>
<ds:datastoreItem xmlns:ds="http://schemas.openxmlformats.org/officeDocument/2006/customXml" ds:itemID="{A392B2C1-A091-446E-9AC3-626DDD108B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a7018b-fc1e-47f8-8b06-dc2cb54ab415"/>
    <ds:schemaRef ds:uri="6e23a033-a1c9-4a72-96bd-d57e16cd7c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TMO_8.5x11_Template</Template>
  <TotalTime>17326</TotalTime>
  <Words>1621</Words>
  <Application>Microsoft Office PowerPoint</Application>
  <PresentationFormat>On-screen Show (4:3)</PresentationFormat>
  <Paragraphs>347</Paragraphs>
  <Slides>20</Slides>
  <Notes>2</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PCI CIO Meeting</vt:lpstr>
      <vt:lpstr>USPS TMO Presentation Theme</vt:lpstr>
      <vt:lpstr>1_USPS TMO Presentation Theme</vt:lpstr>
      <vt:lpstr>USPS</vt:lpstr>
      <vt:lpstr>1_USPS Corp Template v1</vt:lpstr>
      <vt:lpstr>Payment Modernization</vt:lpstr>
      <vt:lpstr>Table of Contents</vt:lpstr>
      <vt:lpstr>Before your  first day</vt:lpstr>
      <vt:lpstr>Payment Modernization Background</vt:lpstr>
      <vt:lpstr>New Customer Process</vt:lpstr>
      <vt:lpstr>Solution Overview</vt:lpstr>
      <vt:lpstr>Project Release Schedule</vt:lpstr>
      <vt:lpstr>Payment Modernization Scope</vt:lpstr>
      <vt:lpstr>Roles and Responsibilities</vt:lpstr>
      <vt:lpstr>USPS Payment Modernization Team</vt:lpstr>
      <vt:lpstr>Accenture Payment Modernization Team</vt:lpstr>
      <vt:lpstr>PowerPoint Presentation</vt:lpstr>
      <vt:lpstr>First Day</vt:lpstr>
      <vt:lpstr>D Street Tech Setup</vt:lpstr>
      <vt:lpstr>Access USPS Sites</vt:lpstr>
      <vt:lpstr>Time</vt:lpstr>
      <vt:lpstr>Paid Time Off</vt:lpstr>
      <vt:lpstr>Performance</vt:lpstr>
      <vt:lpstr>Useful Links</vt:lpstr>
      <vt:lpstr>Acronyms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Schuster, Timothy</dc:creator>
  <cp:keywords>CIO TMO ELT</cp:keywords>
  <cp:lastModifiedBy>Brandon</cp:lastModifiedBy>
  <cp:revision>585</cp:revision>
  <cp:lastPrinted>2016-01-06T14:23:54Z</cp:lastPrinted>
  <dcterms:created xsi:type="dcterms:W3CDTF">2013-07-26T21:32:45Z</dcterms:created>
  <dcterms:modified xsi:type="dcterms:W3CDTF">2020-05-08T14:32:58Z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0x01010001A807EE3A467F489DBDF0C9853F13AD</vt:lpwstr>
  </property>
</Properties>
</file>