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03" r:id="rId5"/>
    <p:sldMasterId id="2147484815" r:id="rId6"/>
    <p:sldMasterId id="2147484827" r:id="rId7"/>
  </p:sldMasterIdLst>
  <p:notesMasterIdLst>
    <p:notesMasterId r:id="rId9"/>
  </p:notesMasterIdLst>
  <p:handoutMasterIdLst>
    <p:handoutMasterId r:id="rId10"/>
  </p:handoutMasterIdLst>
  <p:sldIdLst>
    <p:sldId id="700" r:id="rId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lnSpc>
        <a:spcPct val="80000"/>
      </a:lnSpc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80000"/>
      </a:lnSpc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80000"/>
      </a:lnSpc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80000"/>
      </a:lnSpc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80000"/>
      </a:lnSpc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D7262B-1F53-48E5-8477-DCBC77A74384}">
          <p14:sldIdLst>
            <p14:sldId id="7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3333FF"/>
    <a:srgbClr val="000066"/>
    <a:srgbClr val="42C2FC"/>
    <a:srgbClr val="B4E7FE"/>
    <a:srgbClr val="D5EAFF"/>
    <a:srgbClr val="0066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2A67BA-2BF0-44DA-82AB-70742FEF15FC}" v="7" dt="2018-11-05T14:47:13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9507" autoAdjust="0"/>
  </p:normalViewPr>
  <p:slideViewPr>
    <p:cSldViewPr>
      <p:cViewPr varScale="1">
        <p:scale>
          <a:sx n="67" d="100"/>
          <a:sy n="67" d="100"/>
        </p:scale>
        <p:origin x="107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98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0" tIns="46825" rIns="93650" bIns="46825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0" tIns="46825" rIns="93650" bIns="46825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0" tIns="46825" rIns="93650" bIns="46825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675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0" tIns="46825" rIns="93650" bIns="46825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fld id="{F27729D4-B7F6-496D-A04E-D2C7A6F548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3801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0" tIns="46825" rIns="93650" bIns="46825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0" tIns="46825" rIns="93650" bIns="46825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6427"/>
            <a:ext cx="560832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0" tIns="46825" rIns="93650" bIns="468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0" tIns="46825" rIns="93650" bIns="46825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675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0" tIns="46825" rIns="93650" bIns="46825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fld id="{BD357BE8-D740-4A93-9AB4-BCA4D5DF65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1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5575" y="1222375"/>
            <a:ext cx="4395788" cy="3298825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42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D24EC-58AB-4504-BC12-DEBF43E5E8A6}" type="datetime1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6498E-3318-4C64-ACB8-EDCB6DEB28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4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658A3-7AEF-4175-A6A7-7A2C33D478FD}" type="datetime1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0B0AF-7192-474D-BF8F-67B3E3BE87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8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DAF64-495C-48DB-91C7-6895BE981FA7}" type="datetime1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C1862-2D53-4A27-99C8-1CBA92A7C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19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73327-65A6-413E-9BBF-9AE7209BA22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6498E-3318-4C64-ACB8-EDCB6DEB287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598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F22A7-81C0-4EA2-8E97-F8E52F334F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67F2F-968A-4743-AA42-563E31A17F4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30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8D26D-FC35-4CA4-841A-4861DCCEF94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5B243-540A-4C90-875C-ED9AEC7612A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881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78C28-20D3-4148-9CFA-214B7A2532F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83A8B-C635-42CD-84B7-2E91D716356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300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6A6E27-D791-4DB8-A2A4-7613FAC59F0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F6C1F-DA4B-4D7E-B4C1-62F9AEACE38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74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53E0C-84EE-443E-AE04-079E32C70E9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FF58E-990E-4956-9ADC-D872B22E983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8464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0E861-0379-41CE-A90E-48A56EED31A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FE6A6-6FC8-4972-943C-D603C386BB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8086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69AB9-9750-4280-8153-D6D10A3284F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C9D34-A39E-42E3-BAF4-2A5165F7F3A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75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784E71-954F-425A-AF30-21AA02D1F576}" type="datetime1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67F2F-968A-4743-AA42-563E31A17F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338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EF9FD-ECB7-4673-9FEA-48E4C903214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B73E2-ECEC-4A57-9412-A7515B2E86E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9896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BA264-59E5-455D-B494-FF49B194D02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0B0AF-7192-474D-BF8F-67B3E3BE873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9925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DE44C-38A7-4B0C-9FC6-06BCA990763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C1862-2D53-4A27-99C8-1CBA92A7CD3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0030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160BE-FEAD-4BE6-85F4-5636DAA97C7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6498E-3318-4C64-ACB8-EDCB6DEB287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9742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AE2DF-18BC-48C6-BDC9-75B24DD3FFB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67F2F-968A-4743-AA42-563E31A17F4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5405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BF7E1-0A65-425B-B8B5-9EADEF769C9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5B243-540A-4C90-875C-ED9AEC7612A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1047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9CED5-BA71-4E0A-B459-1DEC22E960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0" y="6248402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66483A8B-C635-42CD-84B7-2E91D71635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9742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5BCD9E-18AB-4D03-B105-97A465D147F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F6C1F-DA4B-4D7E-B4C1-62F9AEACE38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0525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47108-5A5C-46AE-9E4B-DB8A8D5AAE3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FF58E-990E-4956-9ADC-D872B22E983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7929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4864A-370D-4537-A540-1CE132A153F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FE6A6-6FC8-4972-943C-D603C386BB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58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C73A3-8BFE-4656-8E30-AD12FD1D993C}" type="datetime1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5B243-540A-4C90-875C-ED9AEC7612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889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A6FA7-7236-480D-BB02-2CD34A192CB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C9D34-A39E-42E3-BAF4-2A5165F7F3A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5656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A75C8-8730-430F-9426-259E1B0FF2C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B73E2-ECEC-4A57-9412-A7515B2E86E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8446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DC991-3342-4F51-808B-D11FA918729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0B0AF-7192-474D-BF8F-67B3E3BE873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20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E45B6-A054-443F-A4AA-2820E3005CF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C1862-2D53-4A27-99C8-1CBA92A7CD3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32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E8F31-86F6-461C-ADD9-35E3334787F9}" type="datetime1">
              <a:rPr lang="en-US" smtClean="0"/>
              <a:t>11/6/2018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0" y="624840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66483A8B-C635-42CD-84B7-2E91D71635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1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6BC2B-3FBE-4568-BAF9-11AF5DFEF75E}" type="datetime1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F6C1F-DA4B-4D7E-B4C1-62F9AEACE3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18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9840C-2C2D-48F8-A079-C6FAE0AF080D}" type="datetime1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FF58E-990E-4956-9ADC-D872B22E98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5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AC465-9FB9-4BBF-9533-7B02CFA0DDD1}" type="datetime1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FE6A6-6FC8-4972-943C-D603C386BB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02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3B24B-5E95-43F5-A76A-865997228D0A}" type="datetime1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C9D34-A39E-42E3-BAF4-2A5165F7F3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6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9615A-9963-47CD-8056-44592D7E5E2C}" type="datetime1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B73E2-ECEC-4A57-9412-A7515B2E86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8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BCDD1C3-AF67-457E-9E8E-8F49C11F977E}" type="datetime1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5DC2934-0796-406F-A8E0-F84BB29D47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4" r:id="rId1"/>
    <p:sldLayoutId id="2147484805" r:id="rId2"/>
    <p:sldLayoutId id="2147484806" r:id="rId3"/>
    <p:sldLayoutId id="2147484807" r:id="rId4"/>
    <p:sldLayoutId id="2147484808" r:id="rId5"/>
    <p:sldLayoutId id="2147484809" r:id="rId6"/>
    <p:sldLayoutId id="2147484810" r:id="rId7"/>
    <p:sldLayoutId id="2147484811" r:id="rId8"/>
    <p:sldLayoutId id="2147484812" r:id="rId9"/>
    <p:sldLayoutId id="2147484813" r:id="rId10"/>
    <p:sldLayoutId id="214748481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75C43A7-157A-41C4-BF5A-167F68C9741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5DC2934-0796-406F-A8E0-F84BB29D479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00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16" r:id="rId1"/>
    <p:sldLayoutId id="2147484817" r:id="rId2"/>
    <p:sldLayoutId id="2147484818" r:id="rId3"/>
    <p:sldLayoutId id="2147484819" r:id="rId4"/>
    <p:sldLayoutId id="2147484820" r:id="rId5"/>
    <p:sldLayoutId id="2147484821" r:id="rId6"/>
    <p:sldLayoutId id="2147484822" r:id="rId7"/>
    <p:sldLayoutId id="2147484823" r:id="rId8"/>
    <p:sldLayoutId id="2147484824" r:id="rId9"/>
    <p:sldLayoutId id="2147484825" r:id="rId10"/>
    <p:sldLayoutId id="214748482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fld id="{6ED4970C-84FF-4CEC-BEFC-DC9862D43C8A}" type="datetime1">
              <a:rPr lang="en-US" b="1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11/6/2018</a:t>
            </a:fld>
            <a:endParaRPr lang="en-US" b="1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fld id="{35DC2934-0796-406F-A8E0-F84BB29D479D}" type="slidenum">
              <a:rPr lang="en-US" b="1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02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28" r:id="rId1"/>
    <p:sldLayoutId id="2147484829" r:id="rId2"/>
    <p:sldLayoutId id="2147484830" r:id="rId3"/>
    <p:sldLayoutId id="2147484831" r:id="rId4"/>
    <p:sldLayoutId id="2147484832" r:id="rId5"/>
    <p:sldLayoutId id="2147484833" r:id="rId6"/>
    <p:sldLayoutId id="2147484834" r:id="rId7"/>
    <p:sldLayoutId id="2147484835" r:id="rId8"/>
    <p:sldLayoutId id="2147484836" r:id="rId9"/>
    <p:sldLayoutId id="2147484837" r:id="rId10"/>
    <p:sldLayoutId id="214748483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8"/>
          <p:cNvSpPr txBox="1">
            <a:spLocks noChangeArrowheads="1"/>
          </p:cNvSpPr>
          <p:nvPr/>
        </p:nvSpPr>
        <p:spPr bwMode="auto">
          <a:xfrm>
            <a:off x="228601" y="131738"/>
            <a:ext cx="3463674" cy="373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281" dirty="0">
                <a:solidFill>
                  <a:srgbClr val="000066"/>
                </a:solidFill>
              </a:rPr>
              <a:t>Payment Modernization</a:t>
            </a:r>
          </a:p>
        </p:txBody>
      </p:sp>
      <p:sp>
        <p:nvSpPr>
          <p:cNvPr id="9221" name="TextBox 39"/>
          <p:cNvSpPr txBox="1">
            <a:spLocks noChangeArrowheads="1"/>
          </p:cNvSpPr>
          <p:nvPr/>
        </p:nvSpPr>
        <p:spPr bwMode="auto">
          <a:xfrm>
            <a:off x="3796133" y="76200"/>
            <a:ext cx="5303632" cy="6694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" indent="-57150" defTabSz="820738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20738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0738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0738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0738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207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207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207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207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en-US" sz="1100" dirty="0">
                <a:solidFill>
                  <a:srgbClr val="003366"/>
                </a:solidFill>
              </a:rPr>
              <a:t>Project Description: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100" b="0" dirty="0"/>
              <a:t>Payment Modernization is a cloud-based Enterprise Payment solution for USPS which allows commercial customers to securely pay for USPS products and services using a centralized application that they can access and manage online.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defRPr/>
            </a:pPr>
            <a:endParaRPr lang="en-US" altLang="en-US" sz="1100" b="0" dirty="0">
              <a:solidFill>
                <a:srgbClr val="003366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en-US" sz="1100" dirty="0">
                <a:solidFill>
                  <a:srgbClr val="003366"/>
                </a:solidFill>
              </a:rPr>
              <a:t>Accenture’s Role:</a:t>
            </a:r>
          </a:p>
          <a:p>
            <a:pPr marL="156405" indent="-15640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100" b="0" dirty="0"/>
              <a:t>Development of Enterprise Payment application &amp; lead solution integration</a:t>
            </a:r>
          </a:p>
          <a:p>
            <a:pPr marL="156405" indent="-15640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100" b="0" dirty="0"/>
              <a:t>Develop Data Migration &amp; Change Management Plans</a:t>
            </a:r>
          </a:p>
          <a:p>
            <a:pPr marL="156405" indent="-15640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100" b="0" dirty="0"/>
              <a:t>Implementation and support of Amazon Web Services (AWS) environment</a:t>
            </a:r>
          </a:p>
          <a:p>
            <a:pPr marL="156405" indent="-15640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100" b="0" dirty="0"/>
              <a:t>Application Support and Monitoring of the Production environment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defRPr/>
            </a:pPr>
            <a:endParaRPr lang="en-US" altLang="en-US" sz="1100" b="0" dirty="0">
              <a:solidFill>
                <a:srgbClr val="003366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en-US" sz="1100" dirty="0">
                <a:solidFill>
                  <a:srgbClr val="003366"/>
                </a:solidFill>
              </a:rPr>
              <a:t>Benefits to USPS:</a:t>
            </a:r>
          </a:p>
          <a:p>
            <a:pPr marL="156405" indent="-15640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b="0" dirty="0"/>
              <a:t>Streamlined experience - payment hub for USPS products/services</a:t>
            </a:r>
          </a:p>
          <a:p>
            <a:pPr marL="156405" indent="-15640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b="0" dirty="0"/>
              <a:t>Expanded payment options, attractive to new customers</a:t>
            </a:r>
          </a:p>
          <a:p>
            <a:pPr marL="156405" indent="-15640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b="0" dirty="0"/>
              <a:t>Increase availability, capacity-on-demand with AWS solution</a:t>
            </a:r>
          </a:p>
          <a:p>
            <a:pPr marL="156405" indent="-15640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b="0" dirty="0"/>
              <a:t>Elimination of manual, paper based processes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endParaRPr lang="en-US" sz="1100" b="0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en-US" sz="1100" dirty="0">
                <a:solidFill>
                  <a:srgbClr val="003366"/>
                </a:solidFill>
              </a:rPr>
              <a:t>FY18 Milestones:</a:t>
            </a:r>
          </a:p>
          <a:p>
            <a:pPr marL="156405" indent="-15640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Release 3 (10/22/17)</a:t>
            </a:r>
            <a:r>
              <a:rPr lang="en-US" sz="1100" b="0" dirty="0"/>
              <a:t>: Support payment for mailings via </a:t>
            </a:r>
            <a:r>
              <a:rPr lang="en-US" sz="1100" b="0" i="1" dirty="0"/>
              <a:t>PostalOne!.</a:t>
            </a:r>
          </a:p>
          <a:p>
            <a:pPr marL="156405" indent="-15640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1100" dirty="0"/>
              <a:t>Release 3.1 (11/9/17)</a:t>
            </a:r>
            <a:r>
              <a:rPr lang="en-US" altLang="en-US" sz="1100" dirty="0">
                <a:solidFill>
                  <a:srgbClr val="003366"/>
                </a:solidFill>
              </a:rPr>
              <a:t>: </a:t>
            </a:r>
            <a:r>
              <a:rPr lang="en-US" sz="1100" b="0" dirty="0"/>
              <a:t>Support updated Customer Registration interface to improve system performance</a:t>
            </a:r>
          </a:p>
          <a:p>
            <a:pPr marL="156405" indent="-15640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1100" dirty="0"/>
              <a:t>Release 3.2 (1/21/18)</a:t>
            </a:r>
            <a:r>
              <a:rPr lang="en-US" altLang="en-US" sz="1100" dirty="0">
                <a:solidFill>
                  <a:srgbClr val="003366"/>
                </a:solidFill>
              </a:rPr>
              <a:t>: </a:t>
            </a:r>
            <a:r>
              <a:rPr lang="en-US" sz="1100" b="0" dirty="0"/>
              <a:t>Support mobile check capture and the Accounting Data Mart (ADM)</a:t>
            </a:r>
          </a:p>
          <a:p>
            <a:pPr marL="156405" indent="-15640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1100" dirty="0"/>
              <a:t>Release 3.3 (5/13/18)</a:t>
            </a:r>
            <a:r>
              <a:rPr lang="en-US" altLang="en-US" sz="1100" dirty="0">
                <a:solidFill>
                  <a:srgbClr val="003366"/>
                </a:solidFill>
              </a:rPr>
              <a:t>: </a:t>
            </a:r>
            <a:r>
              <a:rPr lang="en-US" sz="1100" b="0" dirty="0"/>
              <a:t>ACH Debit Return logic updates, Online Permit Creation. </a:t>
            </a:r>
          </a:p>
          <a:p>
            <a:pPr marL="156405" indent="-15640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1100" dirty="0"/>
              <a:t>Release 3.4 (7/11/18)</a:t>
            </a:r>
            <a:r>
              <a:rPr lang="en-US" altLang="en-US" sz="1100" dirty="0">
                <a:solidFill>
                  <a:srgbClr val="003366"/>
                </a:solidFill>
              </a:rPr>
              <a:t>: </a:t>
            </a:r>
            <a:r>
              <a:rPr lang="en-US" altLang="en-US" sz="1100" b="0" dirty="0"/>
              <a:t>Support Package Platform, </a:t>
            </a:r>
            <a:r>
              <a:rPr lang="en-US" sz="1100" b="0" dirty="0"/>
              <a:t>IV Data Subscription </a:t>
            </a:r>
          </a:p>
          <a:p>
            <a:pPr marL="156405" indent="-15640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1100" dirty="0"/>
              <a:t>Release 3.5 (9/23/18)</a:t>
            </a:r>
            <a:r>
              <a:rPr lang="en-US" altLang="en-US" sz="1100" dirty="0">
                <a:solidFill>
                  <a:srgbClr val="003366"/>
                </a:solidFill>
              </a:rPr>
              <a:t>: </a:t>
            </a:r>
            <a:r>
              <a:rPr lang="en-US" sz="1100" b="0" dirty="0"/>
              <a:t>Support PC Postage, negative balance, reporting enhancements.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endParaRPr lang="en-US" sz="1100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altLang="en-US" sz="1100" dirty="0">
                <a:solidFill>
                  <a:srgbClr val="003366"/>
                </a:solidFill>
              </a:rPr>
              <a:t>FY19 Milestones/Plans:</a:t>
            </a:r>
          </a:p>
          <a:p>
            <a:pPr marL="156405" indent="-15640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Release 3.6 (Deployment Date: 1/13/19)</a:t>
            </a:r>
            <a:r>
              <a:rPr lang="en-US" sz="1100" b="0" dirty="0"/>
              <a:t>: Support Price Change, update ACH Debit Backup functionality and misc. enhancements</a:t>
            </a:r>
            <a:endParaRPr lang="en-US" sz="1100" dirty="0"/>
          </a:p>
          <a:p>
            <a:pPr marL="156405" indent="-15640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1100" dirty="0"/>
              <a:t>Release 3.7 (Target Deployment Date: March 2019)</a:t>
            </a:r>
            <a:r>
              <a:rPr lang="en-US" altLang="en-US" sz="1100" b="0" dirty="0"/>
              <a:t>: New Deferred Payment functionality and misc. enhancements</a:t>
            </a:r>
            <a:endParaRPr lang="en-US" altLang="en-US" sz="1100" dirty="0"/>
          </a:p>
          <a:p>
            <a:pPr marL="156405" indent="-15640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1100" dirty="0"/>
              <a:t>Release 4 (Target Deployment Date: Summer 2019)</a:t>
            </a:r>
            <a:r>
              <a:rPr lang="en-US" altLang="en-US" sz="1100" b="0" dirty="0"/>
              <a:t>:</a:t>
            </a:r>
            <a:r>
              <a:rPr lang="en-US" altLang="en-US" sz="1100" dirty="0"/>
              <a:t> </a:t>
            </a:r>
            <a:r>
              <a:rPr lang="en-US" sz="1100" b="0" dirty="0"/>
              <a:t>Support purchases for Commercial Postal Store products.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endParaRPr lang="en-US" altLang="en-US" sz="1100" dirty="0">
              <a:solidFill>
                <a:srgbClr val="003366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en-US" sz="1100" dirty="0">
                <a:solidFill>
                  <a:srgbClr val="003366"/>
                </a:solidFill>
              </a:rPr>
              <a:t>Future Opportunities:</a:t>
            </a:r>
          </a:p>
          <a:p>
            <a:pPr marL="156405" indent="-15640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b="0" dirty="0"/>
              <a:t>Enhancements – additional products; additional payment method options</a:t>
            </a:r>
          </a:p>
          <a:p>
            <a:pPr marL="156405" indent="-15640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b="0" dirty="0"/>
              <a:t>Business support &amp; increased application support</a:t>
            </a:r>
          </a:p>
        </p:txBody>
      </p:sp>
      <p:sp>
        <p:nvSpPr>
          <p:cNvPr id="4103" name="TextBox 76"/>
          <p:cNvSpPr txBox="1">
            <a:spLocks noChangeArrowheads="1"/>
          </p:cNvSpPr>
          <p:nvPr/>
        </p:nvSpPr>
        <p:spPr bwMode="auto">
          <a:xfrm>
            <a:off x="326564" y="2775919"/>
            <a:ext cx="3151535" cy="208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748720">
              <a:spcAft>
                <a:spcPts val="638"/>
              </a:spcAft>
              <a:defRPr/>
            </a:pPr>
            <a:r>
              <a:rPr lang="en-US" sz="1642" dirty="0">
                <a:solidFill>
                  <a:srgbClr val="003366"/>
                </a:solidFill>
              </a:rPr>
              <a:t>At a Glance:</a:t>
            </a:r>
          </a:p>
          <a:p>
            <a:pPr defTabSz="748720">
              <a:spcAft>
                <a:spcPts val="638"/>
              </a:spcAft>
              <a:defRPr/>
            </a:pPr>
            <a:r>
              <a:rPr lang="en-US" sz="958" dirty="0"/>
              <a:t>Initial Project Start Date: September 24, 2015</a:t>
            </a:r>
          </a:p>
          <a:p>
            <a:pPr defTabSz="748720">
              <a:spcAft>
                <a:spcPts val="638"/>
              </a:spcAft>
              <a:defRPr/>
            </a:pPr>
            <a:r>
              <a:rPr lang="en-US" sz="958" dirty="0"/>
              <a:t>USPS Organization: Mail Entry &amp; Payment Technology</a:t>
            </a:r>
          </a:p>
          <a:p>
            <a:pPr defTabSz="748720">
              <a:spcAft>
                <a:spcPts val="638"/>
              </a:spcAft>
              <a:defRPr/>
            </a:pPr>
            <a:r>
              <a:rPr lang="en-US" sz="958" dirty="0"/>
              <a:t>Team Location: DC &amp; St. Louis</a:t>
            </a:r>
          </a:p>
          <a:p>
            <a:pPr defTabSz="748720">
              <a:spcAft>
                <a:spcPts val="638"/>
              </a:spcAft>
              <a:defRPr/>
            </a:pPr>
            <a:r>
              <a:rPr lang="en-US" sz="958" dirty="0"/>
              <a:t>Team Size: 13</a:t>
            </a:r>
          </a:p>
          <a:p>
            <a:pPr defTabSz="748720">
              <a:spcAft>
                <a:spcPts val="638"/>
              </a:spcAft>
              <a:defRPr/>
            </a:pPr>
            <a:r>
              <a:rPr lang="en-US" sz="958" dirty="0"/>
              <a:t>Skills/Technologies: Oracle E-Billing, AWS, Java Spring, Agile, VersionOne, ALM, Oracle SQL</a:t>
            </a:r>
          </a:p>
          <a:p>
            <a:pPr defTabSz="748720">
              <a:spcAft>
                <a:spcPts val="638"/>
              </a:spcAft>
              <a:defRPr/>
            </a:pPr>
            <a:r>
              <a:rPr lang="en-US" sz="958" dirty="0"/>
              <a:t>Project Lead(s): Denis Wane, Pete Gingrich</a:t>
            </a:r>
          </a:p>
          <a:p>
            <a:pPr defTabSz="748720">
              <a:spcAft>
                <a:spcPts val="638"/>
              </a:spcAft>
              <a:defRPr/>
            </a:pPr>
            <a:r>
              <a:rPr lang="en-US" sz="958" dirty="0"/>
              <a:t>Delivery Order: 1BITYS-15-C-0039</a:t>
            </a:r>
          </a:p>
          <a:p>
            <a:pPr defTabSz="748720">
              <a:spcAft>
                <a:spcPts val="638"/>
              </a:spcAft>
              <a:defRPr/>
            </a:pPr>
            <a:r>
              <a:rPr lang="en-US" sz="958" dirty="0"/>
              <a:t>Growth Platform: TGP</a:t>
            </a:r>
          </a:p>
        </p:txBody>
      </p:sp>
      <p:sp>
        <p:nvSpPr>
          <p:cNvPr id="32" name="5-Point Star 31"/>
          <p:cNvSpPr/>
          <p:nvPr/>
        </p:nvSpPr>
        <p:spPr bwMode="auto">
          <a:xfrm>
            <a:off x="423009" y="5750652"/>
            <a:ext cx="220144" cy="220144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29744">
              <a:defRPr/>
            </a:pPr>
            <a:endParaRPr lang="en-US" sz="1642" dirty="0"/>
          </a:p>
        </p:txBody>
      </p:sp>
      <p:sp>
        <p:nvSpPr>
          <p:cNvPr id="4102" name="TextBox 12"/>
          <p:cNvSpPr txBox="1">
            <a:spLocks noChangeArrowheads="1"/>
          </p:cNvSpPr>
          <p:nvPr/>
        </p:nvSpPr>
        <p:spPr bwMode="auto">
          <a:xfrm>
            <a:off x="579371" y="5363952"/>
            <a:ext cx="1506248" cy="193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822" dirty="0"/>
              <a:t>Project Management</a:t>
            </a:r>
          </a:p>
        </p:txBody>
      </p:sp>
      <p:sp>
        <p:nvSpPr>
          <p:cNvPr id="34" name="5-Point Star 33"/>
          <p:cNvSpPr/>
          <p:nvPr/>
        </p:nvSpPr>
        <p:spPr bwMode="auto">
          <a:xfrm>
            <a:off x="423009" y="5317605"/>
            <a:ext cx="220144" cy="220144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29744">
              <a:defRPr/>
            </a:pPr>
            <a:endParaRPr lang="en-US" sz="1642" dirty="0"/>
          </a:p>
        </p:txBody>
      </p:sp>
      <p:sp>
        <p:nvSpPr>
          <p:cNvPr id="4104" name="TextBox 14"/>
          <p:cNvSpPr txBox="1">
            <a:spLocks noChangeArrowheads="1"/>
          </p:cNvSpPr>
          <p:nvPr/>
        </p:nvSpPr>
        <p:spPr bwMode="auto">
          <a:xfrm>
            <a:off x="603509" y="5584456"/>
            <a:ext cx="1506248" cy="193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822" dirty="0"/>
              <a:t>Systems Integration</a:t>
            </a:r>
          </a:p>
        </p:txBody>
      </p:sp>
      <p:sp>
        <p:nvSpPr>
          <p:cNvPr id="36" name="5-Point Star 35"/>
          <p:cNvSpPr/>
          <p:nvPr/>
        </p:nvSpPr>
        <p:spPr bwMode="auto">
          <a:xfrm>
            <a:off x="435613" y="5546074"/>
            <a:ext cx="220144" cy="220144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29744">
              <a:defRPr/>
            </a:pPr>
            <a:endParaRPr lang="en-US" sz="1642" dirty="0"/>
          </a:p>
        </p:txBody>
      </p:sp>
      <p:sp>
        <p:nvSpPr>
          <p:cNvPr id="4106" name="TextBox 16"/>
          <p:cNvSpPr txBox="1">
            <a:spLocks noChangeArrowheads="1"/>
          </p:cNvSpPr>
          <p:nvPr/>
        </p:nvSpPr>
        <p:spPr bwMode="auto">
          <a:xfrm>
            <a:off x="630839" y="5804241"/>
            <a:ext cx="1506248" cy="193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822" dirty="0"/>
              <a:t>Production Support</a:t>
            </a:r>
          </a:p>
        </p:txBody>
      </p:sp>
      <p:sp>
        <p:nvSpPr>
          <p:cNvPr id="4107" name="TextBox 17"/>
          <p:cNvSpPr txBox="1">
            <a:spLocks noChangeArrowheads="1"/>
          </p:cNvSpPr>
          <p:nvPr/>
        </p:nvSpPr>
        <p:spPr bwMode="auto">
          <a:xfrm>
            <a:off x="604282" y="6012538"/>
            <a:ext cx="1390382" cy="29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822" dirty="0"/>
              <a:t>Management Consulting</a:t>
            </a:r>
          </a:p>
        </p:txBody>
      </p:sp>
      <p:sp>
        <p:nvSpPr>
          <p:cNvPr id="39" name="5-Point Star 38"/>
          <p:cNvSpPr/>
          <p:nvPr/>
        </p:nvSpPr>
        <p:spPr bwMode="auto">
          <a:xfrm>
            <a:off x="422282" y="5978036"/>
            <a:ext cx="220144" cy="220144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29744">
              <a:defRPr/>
            </a:pPr>
            <a:endParaRPr lang="en-US" sz="1642" dirty="0"/>
          </a:p>
        </p:txBody>
      </p:sp>
      <p:sp>
        <p:nvSpPr>
          <p:cNvPr id="40" name="5-Point Star 39"/>
          <p:cNvSpPr/>
          <p:nvPr/>
        </p:nvSpPr>
        <p:spPr bwMode="auto">
          <a:xfrm>
            <a:off x="1975891" y="5801794"/>
            <a:ext cx="220144" cy="220144"/>
          </a:xfrm>
          <a:prstGeom prst="star5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29744">
              <a:defRPr/>
            </a:pPr>
            <a:endParaRPr lang="en-US" sz="1642" dirty="0"/>
          </a:p>
        </p:txBody>
      </p:sp>
      <p:sp>
        <p:nvSpPr>
          <p:cNvPr id="4110" name="TextBox 20"/>
          <p:cNvSpPr txBox="1">
            <a:spLocks noChangeArrowheads="1"/>
          </p:cNvSpPr>
          <p:nvPr/>
        </p:nvSpPr>
        <p:spPr bwMode="auto">
          <a:xfrm>
            <a:off x="2195629" y="5375899"/>
            <a:ext cx="1506248" cy="193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822" dirty="0"/>
              <a:t>Organization Design</a:t>
            </a:r>
          </a:p>
        </p:txBody>
      </p:sp>
      <p:sp>
        <p:nvSpPr>
          <p:cNvPr id="42" name="5-Point Star 41"/>
          <p:cNvSpPr/>
          <p:nvPr/>
        </p:nvSpPr>
        <p:spPr bwMode="auto">
          <a:xfrm>
            <a:off x="1975483" y="5341136"/>
            <a:ext cx="220144" cy="220144"/>
          </a:xfrm>
          <a:prstGeom prst="star5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29744">
              <a:defRPr/>
            </a:pPr>
            <a:endParaRPr lang="en-US" sz="1642" dirty="0"/>
          </a:p>
        </p:txBody>
      </p:sp>
      <p:sp>
        <p:nvSpPr>
          <p:cNvPr id="4112" name="TextBox 22"/>
          <p:cNvSpPr txBox="1">
            <a:spLocks noChangeArrowheads="1"/>
          </p:cNvSpPr>
          <p:nvPr/>
        </p:nvSpPr>
        <p:spPr bwMode="auto">
          <a:xfrm>
            <a:off x="2176375" y="5792653"/>
            <a:ext cx="1726392" cy="193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822" dirty="0"/>
              <a:t>Training / User Support</a:t>
            </a:r>
          </a:p>
        </p:txBody>
      </p:sp>
      <p:sp>
        <p:nvSpPr>
          <p:cNvPr id="44" name="5-Point Star 43"/>
          <p:cNvSpPr/>
          <p:nvPr/>
        </p:nvSpPr>
        <p:spPr bwMode="auto">
          <a:xfrm>
            <a:off x="1975483" y="5590611"/>
            <a:ext cx="220144" cy="220144"/>
          </a:xfrm>
          <a:prstGeom prst="star5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29744">
              <a:defRPr/>
            </a:pPr>
            <a:endParaRPr lang="en-US" sz="1642" dirty="0"/>
          </a:p>
        </p:txBody>
      </p:sp>
      <p:sp>
        <p:nvSpPr>
          <p:cNvPr id="4114" name="TextBox 24"/>
          <p:cNvSpPr txBox="1">
            <a:spLocks noChangeArrowheads="1"/>
          </p:cNvSpPr>
          <p:nvPr/>
        </p:nvSpPr>
        <p:spPr bwMode="auto">
          <a:xfrm>
            <a:off x="2176373" y="5557228"/>
            <a:ext cx="1506248" cy="193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822" dirty="0"/>
              <a:t>Bus. Case Development</a:t>
            </a:r>
          </a:p>
        </p:txBody>
      </p:sp>
      <p:sp>
        <p:nvSpPr>
          <p:cNvPr id="4115" name="TextBox 25"/>
          <p:cNvSpPr txBox="1">
            <a:spLocks noChangeArrowheads="1"/>
          </p:cNvSpPr>
          <p:nvPr/>
        </p:nvSpPr>
        <p:spPr bwMode="auto">
          <a:xfrm>
            <a:off x="2170043" y="6013941"/>
            <a:ext cx="1610526" cy="193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822" dirty="0"/>
              <a:t>Application Dev/Test</a:t>
            </a:r>
          </a:p>
        </p:txBody>
      </p:sp>
      <p:sp>
        <p:nvSpPr>
          <p:cNvPr id="47" name="5-Point Star 46"/>
          <p:cNvSpPr/>
          <p:nvPr/>
        </p:nvSpPr>
        <p:spPr bwMode="auto">
          <a:xfrm>
            <a:off x="1961855" y="6003543"/>
            <a:ext cx="220144" cy="220144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29744">
              <a:defRPr/>
            </a:pPr>
            <a:endParaRPr lang="en-US" sz="1642" dirty="0"/>
          </a:p>
        </p:txBody>
      </p:sp>
      <p:sp>
        <p:nvSpPr>
          <p:cNvPr id="3" name="Rectangle 2"/>
          <p:cNvSpPr/>
          <p:nvPr/>
        </p:nvSpPr>
        <p:spPr>
          <a:xfrm>
            <a:off x="290525" y="4946663"/>
            <a:ext cx="2549215" cy="406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8720">
              <a:spcAft>
                <a:spcPts val="731"/>
              </a:spcAft>
              <a:defRPr/>
            </a:pPr>
            <a:r>
              <a:rPr lang="en-US" sz="1277" dirty="0">
                <a:solidFill>
                  <a:srgbClr val="003366"/>
                </a:solidFill>
              </a:rPr>
              <a:t>Accenture Project Type / Services:</a:t>
            </a:r>
          </a:p>
        </p:txBody>
      </p:sp>
      <p:sp>
        <p:nvSpPr>
          <p:cNvPr id="4118" name="Rectangle 3"/>
          <p:cNvSpPr>
            <a:spLocks noChangeArrowheads="1"/>
          </p:cNvSpPr>
          <p:nvPr/>
        </p:nvSpPr>
        <p:spPr bwMode="auto">
          <a:xfrm>
            <a:off x="7924800" y="6664485"/>
            <a:ext cx="1204176" cy="193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822" b="0" dirty="0"/>
              <a:t>Updated:  10/31/2018</a:t>
            </a:r>
          </a:p>
        </p:txBody>
      </p:sp>
      <p:sp>
        <p:nvSpPr>
          <p:cNvPr id="25" name="TextBox 17"/>
          <p:cNvSpPr txBox="1">
            <a:spLocks noChangeArrowheads="1"/>
          </p:cNvSpPr>
          <p:nvPr/>
        </p:nvSpPr>
        <p:spPr bwMode="auto">
          <a:xfrm>
            <a:off x="616779" y="6243079"/>
            <a:ext cx="1390382" cy="193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822" dirty="0"/>
              <a:t>Infrastructure Hosting</a:t>
            </a:r>
          </a:p>
        </p:txBody>
      </p:sp>
      <p:sp>
        <p:nvSpPr>
          <p:cNvPr id="26" name="5-Point Star 25"/>
          <p:cNvSpPr/>
          <p:nvPr/>
        </p:nvSpPr>
        <p:spPr bwMode="auto">
          <a:xfrm>
            <a:off x="435056" y="6219905"/>
            <a:ext cx="220144" cy="220144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29744">
              <a:defRPr/>
            </a:pPr>
            <a:endParaRPr lang="en-US" sz="1642" dirty="0"/>
          </a:p>
        </p:txBody>
      </p:sp>
      <p:sp>
        <p:nvSpPr>
          <p:cNvPr id="27" name="TextBox 25"/>
          <p:cNvSpPr txBox="1">
            <a:spLocks noChangeArrowheads="1"/>
          </p:cNvSpPr>
          <p:nvPr/>
        </p:nvSpPr>
        <p:spPr bwMode="auto">
          <a:xfrm>
            <a:off x="2193388" y="6279106"/>
            <a:ext cx="1610526" cy="193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822" dirty="0"/>
              <a:t>Cloud Computing</a:t>
            </a:r>
          </a:p>
        </p:txBody>
      </p:sp>
      <p:sp>
        <p:nvSpPr>
          <p:cNvPr id="28" name="5-Point Star 27"/>
          <p:cNvSpPr/>
          <p:nvPr/>
        </p:nvSpPr>
        <p:spPr bwMode="auto">
          <a:xfrm>
            <a:off x="1961855" y="6254665"/>
            <a:ext cx="220144" cy="220144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29744">
              <a:defRPr/>
            </a:pPr>
            <a:endParaRPr lang="en-US" sz="1642" dirty="0"/>
          </a:p>
        </p:txBody>
      </p:sp>
      <p:pic>
        <p:nvPicPr>
          <p:cNvPr id="29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64" y="650544"/>
            <a:ext cx="3247972" cy="1946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60421" y="6259440"/>
            <a:ext cx="2133600" cy="365125"/>
          </a:xfrm>
        </p:spPr>
        <p:txBody>
          <a:bodyPr/>
          <a:lstStyle/>
          <a:p>
            <a:endParaRPr lang="en-US" dirty="0"/>
          </a:p>
          <a:p>
            <a:fld id="{A525DBF4-21F2-4CF6-9FC8-AF2C4F739B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9754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10986A9EEFA24F9893CC1C6FDCC3C9" ma:contentTypeVersion="8" ma:contentTypeDescription="Create a new document." ma:contentTypeScope="" ma:versionID="03a6b07f597d39f5fd43552a817f37d4">
  <xsd:schema xmlns:xsd="http://www.w3.org/2001/XMLSchema" xmlns:xs="http://www.w3.org/2001/XMLSchema" xmlns:p="http://schemas.microsoft.com/office/2006/metadata/properties" xmlns:ns2="629632bf-bb08-4f8d-91ed-a2ea87feaa0d" xmlns:ns3="5f4b27a7-76fc-4314-aae4-5b7182edd142" targetNamespace="http://schemas.microsoft.com/office/2006/metadata/properties" ma:root="true" ma:fieldsID="232d9665dede271dbda775ea9effe1e5" ns2:_="" ns3:_="">
    <xsd:import namespace="629632bf-bb08-4f8d-91ed-a2ea87feaa0d"/>
    <xsd:import namespace="5f4b27a7-76fc-4314-aae4-5b7182edd14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9632bf-bb08-4f8d-91ed-a2ea87feaa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4b27a7-76fc-4314-aae4-5b7182edd1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?mso-contentType ?>
<spe:Receivers xmlns:spe="http://schemas.microsoft.com/sharepoint/events"/>
</file>

<file path=customXml/itemProps1.xml><?xml version="1.0" encoding="utf-8"?>
<ds:datastoreItem xmlns:ds="http://schemas.openxmlformats.org/officeDocument/2006/customXml" ds:itemID="{0C0697E1-A00A-4099-8C26-728C0499F1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9632bf-bb08-4f8d-91ed-a2ea87feaa0d"/>
    <ds:schemaRef ds:uri="5f4b27a7-76fc-4314-aae4-5b7182edd1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E892627-3A81-4B62-88C5-B7716B3B68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FF04B9-D70B-4E85-A082-3927338489E3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5f4b27a7-76fc-4314-aae4-5b7182edd142"/>
    <ds:schemaRef ds:uri="http://purl.org/dc/dcmitype/"/>
    <ds:schemaRef ds:uri="629632bf-bb08-4f8d-91ed-a2ea87feaa0d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43008E78-42C8-46C5-8B3C-77C1089BB91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29883</TotalTime>
  <Words>388</Words>
  <Application>Microsoft Office PowerPoint</Application>
  <PresentationFormat>On-screen Show (4:3)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Custom Design</vt:lpstr>
      <vt:lpstr>1_Custom Design</vt:lpstr>
      <vt:lpstr>2_Custom Design</vt:lpstr>
      <vt:lpstr>PowerPoint Presentation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U.S. Postal Service Briefing</dc:title>
  <dc:creator>craig.b.cornelius</dc:creator>
  <cp:lastModifiedBy>Kristian Sooklal</cp:lastModifiedBy>
  <cp:revision>620</cp:revision>
  <cp:lastPrinted>2017-03-31T15:23:27Z</cp:lastPrinted>
  <dcterms:created xsi:type="dcterms:W3CDTF">2009-01-18T14:47:02Z</dcterms:created>
  <dcterms:modified xsi:type="dcterms:W3CDTF">2018-11-06T16:53:07Z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0x0101009B10986A9EEFA24F9893CC1C6FDCC3C9</vt:lpwstr>
  </property>
</Properties>
</file>