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72" r:id="rId4"/>
    <p:sldId id="259" r:id="rId5"/>
    <p:sldId id="264" r:id="rId6"/>
    <p:sldId id="270" r:id="rId7"/>
    <p:sldId id="271" r:id="rId8"/>
    <p:sldId id="269" r:id="rId9"/>
    <p:sldId id="261" r:id="rId10"/>
    <p:sldId id="262" r:id="rId11"/>
    <p:sldId id="260" r:id="rId12"/>
    <p:sldId id="265"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347"/>
  </p:normalViewPr>
  <p:slideViewPr>
    <p:cSldViewPr snapToGrid="0" snapToObjects="1">
      <p:cViewPr varScale="1">
        <p:scale>
          <a:sx n="88" d="100"/>
          <a:sy n="88"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hyperlink" Target="http://uc-r.github.io/gbm_regression"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hyperlink" Target="http://uc-r.github.io/gbm_regressio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6DF1F-101B-4EF9-8155-6AC7663624D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3DA5BA7-6583-4784-AE04-B970FCF0E924}">
      <dgm:prSet/>
      <dgm:spPr/>
      <dgm:t>
        <a:bodyPr/>
        <a:lstStyle/>
        <a:p>
          <a:r>
            <a:rPr lang="en-US"/>
            <a:t>A single (decision) tree is likely not going to generalize well </a:t>
          </a:r>
        </a:p>
      </dgm:t>
    </dgm:pt>
    <dgm:pt modelId="{D10C4F67-C1BC-4DC7-A3DC-EC10291BCFE6}" type="parTrans" cxnId="{889D5ADF-1EAC-4A48-99AD-D01E87FBA8F0}">
      <dgm:prSet/>
      <dgm:spPr/>
      <dgm:t>
        <a:bodyPr/>
        <a:lstStyle/>
        <a:p>
          <a:endParaRPr lang="en-US"/>
        </a:p>
      </dgm:t>
    </dgm:pt>
    <dgm:pt modelId="{B0AB65F6-7C07-4B6C-A886-8CD7451D4431}" type="sibTrans" cxnId="{889D5ADF-1EAC-4A48-99AD-D01E87FBA8F0}">
      <dgm:prSet/>
      <dgm:spPr/>
      <dgm:t>
        <a:bodyPr/>
        <a:lstStyle/>
        <a:p>
          <a:endParaRPr lang="en-US"/>
        </a:p>
      </dgm:t>
    </dgm:pt>
    <dgm:pt modelId="{A85835EA-10ED-4F6B-AD37-841B25211CD6}">
      <dgm:prSet/>
      <dgm:spPr/>
      <dgm:t>
        <a:bodyPr/>
        <a:lstStyle/>
        <a:p>
          <a:r>
            <a:rPr lang="en-US"/>
            <a:t>Why?</a:t>
          </a:r>
        </a:p>
      </dgm:t>
    </dgm:pt>
    <dgm:pt modelId="{B1CC0D9C-E5A4-4198-A357-2B97D1D9C817}" type="parTrans" cxnId="{160FDBBB-F395-42B7-84C8-C1FFFA89FDB1}">
      <dgm:prSet/>
      <dgm:spPr/>
      <dgm:t>
        <a:bodyPr/>
        <a:lstStyle/>
        <a:p>
          <a:endParaRPr lang="en-US"/>
        </a:p>
      </dgm:t>
    </dgm:pt>
    <dgm:pt modelId="{9C4A749C-155B-4DAB-8B2C-E01FFEF92F36}" type="sibTrans" cxnId="{160FDBBB-F395-42B7-84C8-C1FFFA89FDB1}">
      <dgm:prSet/>
      <dgm:spPr/>
      <dgm:t>
        <a:bodyPr/>
        <a:lstStyle/>
        <a:p>
          <a:endParaRPr lang="en-US"/>
        </a:p>
      </dgm:t>
    </dgm:pt>
    <dgm:pt modelId="{A89D3D60-AA85-41CB-9F9A-8F06036D6F83}">
      <dgm:prSet/>
      <dgm:spPr/>
      <dgm:t>
        <a:bodyPr/>
        <a:lstStyle/>
        <a:p>
          <a:r>
            <a:rPr lang="en-US"/>
            <a:t>A Bagging (short for “</a:t>
          </a:r>
          <a:r>
            <a:rPr lang="en-US" u="sng"/>
            <a:t>b</a:t>
          </a:r>
          <a:r>
            <a:rPr lang="en-US"/>
            <a:t>ootstrap </a:t>
          </a:r>
          <a:r>
            <a:rPr lang="en-US" u="sng"/>
            <a:t>a</a:t>
          </a:r>
          <a:r>
            <a:rPr lang="en-US"/>
            <a:t>ggregating”) method</a:t>
          </a:r>
        </a:p>
      </dgm:t>
    </dgm:pt>
    <dgm:pt modelId="{9A19A388-3FDA-437E-AD69-3E4AD421FCED}" type="parTrans" cxnId="{EA3DB676-E864-4258-891C-CCEFF38B576D}">
      <dgm:prSet/>
      <dgm:spPr/>
      <dgm:t>
        <a:bodyPr/>
        <a:lstStyle/>
        <a:p>
          <a:endParaRPr lang="en-US"/>
        </a:p>
      </dgm:t>
    </dgm:pt>
    <dgm:pt modelId="{94DC48F1-63F1-4ACF-A5D4-EC04E5A6F970}" type="sibTrans" cxnId="{EA3DB676-E864-4258-891C-CCEFF38B576D}">
      <dgm:prSet/>
      <dgm:spPr/>
      <dgm:t>
        <a:bodyPr/>
        <a:lstStyle/>
        <a:p>
          <a:endParaRPr lang="en-US"/>
        </a:p>
      </dgm:t>
    </dgm:pt>
    <dgm:pt modelId="{D9D49838-CF1C-47FA-8562-36EEF562E7A1}">
      <dgm:prSet/>
      <dgm:spPr/>
      <dgm:t>
        <a:bodyPr/>
        <a:lstStyle/>
        <a:p>
          <a:r>
            <a:rPr lang="en-US"/>
            <a:t>A bunch of Decision Trees </a:t>
          </a:r>
          <a:r>
            <a:rPr lang="en-US">
              <a:sym typeface="Wingdings" panose="05000000000000000000" pitchFamily="2" charset="2"/>
            </a:rPr>
            <a:t></a:t>
          </a:r>
          <a:r>
            <a:rPr lang="en-US"/>
            <a:t> Random Forests</a:t>
          </a:r>
        </a:p>
      </dgm:t>
    </dgm:pt>
    <dgm:pt modelId="{0F84202A-A551-49E0-AD94-0F6DD9D21C9D}" type="parTrans" cxnId="{ADA4ADEA-2828-44C6-B97A-F1D60E0E809F}">
      <dgm:prSet/>
      <dgm:spPr/>
      <dgm:t>
        <a:bodyPr/>
        <a:lstStyle/>
        <a:p>
          <a:endParaRPr lang="en-US"/>
        </a:p>
      </dgm:t>
    </dgm:pt>
    <dgm:pt modelId="{ADCAE0C3-F547-4A3F-A1D4-13347496028D}" type="sibTrans" cxnId="{ADA4ADEA-2828-44C6-B97A-F1D60E0E809F}">
      <dgm:prSet/>
      <dgm:spPr/>
      <dgm:t>
        <a:bodyPr/>
        <a:lstStyle/>
        <a:p>
          <a:endParaRPr lang="en-US"/>
        </a:p>
      </dgm:t>
    </dgm:pt>
    <dgm:pt modelId="{173880A8-4BD2-4954-87D9-450B72CD29E6}">
      <dgm:prSet/>
      <dgm:spPr/>
      <dgm:t>
        <a:bodyPr/>
        <a:lstStyle/>
        <a:p>
          <a:r>
            <a:rPr lang="en-US"/>
            <a:t>What is Bagging, in general terms? </a:t>
          </a:r>
        </a:p>
      </dgm:t>
    </dgm:pt>
    <dgm:pt modelId="{AF8BAD5F-21F3-464D-8091-C0A17AC46E43}" type="parTrans" cxnId="{8417021E-3B92-49FB-BECF-94ADB6605F7D}">
      <dgm:prSet/>
      <dgm:spPr/>
      <dgm:t>
        <a:bodyPr/>
        <a:lstStyle/>
        <a:p>
          <a:endParaRPr lang="en-US"/>
        </a:p>
      </dgm:t>
    </dgm:pt>
    <dgm:pt modelId="{D477F092-582C-4AA4-80A4-16FCDEE24236}" type="sibTrans" cxnId="{8417021E-3B92-49FB-BECF-94ADB6605F7D}">
      <dgm:prSet/>
      <dgm:spPr/>
      <dgm:t>
        <a:bodyPr/>
        <a:lstStyle/>
        <a:p>
          <a:endParaRPr lang="en-US"/>
        </a:p>
      </dgm:t>
    </dgm:pt>
    <dgm:pt modelId="{FC9177CA-B3D5-457E-9DAA-3D053262AE5D}">
      <dgm:prSet/>
      <dgm:spPr/>
      <dgm:t>
        <a:bodyPr/>
        <a:lstStyle/>
        <a:p>
          <a:r>
            <a:rPr lang="en-US"/>
            <a:t>A very classic ensemble method</a:t>
          </a:r>
        </a:p>
      </dgm:t>
    </dgm:pt>
    <dgm:pt modelId="{B33CB05F-494A-40FB-810D-AFE458C11080}" type="parTrans" cxnId="{CC9348C8-F0B8-47A9-B3D1-251563AEB3CA}">
      <dgm:prSet/>
      <dgm:spPr/>
      <dgm:t>
        <a:bodyPr/>
        <a:lstStyle/>
        <a:p>
          <a:endParaRPr lang="en-US"/>
        </a:p>
      </dgm:t>
    </dgm:pt>
    <dgm:pt modelId="{F8F68EDC-735F-40C5-AD72-CA683CD4C7D9}" type="sibTrans" cxnId="{CC9348C8-F0B8-47A9-B3D1-251563AEB3CA}">
      <dgm:prSet/>
      <dgm:spPr/>
      <dgm:t>
        <a:bodyPr/>
        <a:lstStyle/>
        <a:p>
          <a:endParaRPr lang="en-US"/>
        </a:p>
      </dgm:t>
    </dgm:pt>
    <dgm:pt modelId="{29485519-947C-4BE8-A240-CD16A3FC7255}">
      <dgm:prSet/>
      <dgm:spPr/>
      <dgm:t>
        <a:bodyPr/>
        <a:lstStyle/>
        <a:p>
          <a:r>
            <a:rPr lang="en-US"/>
            <a:t>What is an ensemble method?</a:t>
          </a:r>
        </a:p>
      </dgm:t>
    </dgm:pt>
    <dgm:pt modelId="{4AB23E65-0329-4CE9-8D84-F1D32F81C2DA}" type="parTrans" cxnId="{16CAB534-41E3-43A1-8206-A06C19A353EB}">
      <dgm:prSet/>
      <dgm:spPr/>
      <dgm:t>
        <a:bodyPr/>
        <a:lstStyle/>
        <a:p>
          <a:endParaRPr lang="en-US"/>
        </a:p>
      </dgm:t>
    </dgm:pt>
    <dgm:pt modelId="{9B836516-4C8F-43A7-805F-AD21548503A7}" type="sibTrans" cxnId="{16CAB534-41E3-43A1-8206-A06C19A353EB}">
      <dgm:prSet/>
      <dgm:spPr/>
      <dgm:t>
        <a:bodyPr/>
        <a:lstStyle/>
        <a:p>
          <a:endParaRPr lang="en-US"/>
        </a:p>
      </dgm:t>
    </dgm:pt>
    <dgm:pt modelId="{682E94EC-1EB0-7941-B6CA-D188B0CB49AC}" type="pres">
      <dgm:prSet presAssocID="{1F86DF1F-101B-4EF9-8155-6AC7663624D7}" presName="Name0" presStyleCnt="0">
        <dgm:presLayoutVars>
          <dgm:dir/>
          <dgm:animLvl val="lvl"/>
          <dgm:resizeHandles val="exact"/>
        </dgm:presLayoutVars>
      </dgm:prSet>
      <dgm:spPr/>
    </dgm:pt>
    <dgm:pt modelId="{94DD45F2-BBC5-1D47-A423-2C6CE01E8587}" type="pres">
      <dgm:prSet presAssocID="{53DA5BA7-6583-4784-AE04-B970FCF0E924}" presName="composite" presStyleCnt="0"/>
      <dgm:spPr/>
    </dgm:pt>
    <dgm:pt modelId="{A22C6933-2A05-9C4A-80FF-64468C5D5247}" type="pres">
      <dgm:prSet presAssocID="{53DA5BA7-6583-4784-AE04-B970FCF0E924}" presName="parTx" presStyleLbl="alignNode1" presStyleIdx="0" presStyleCnt="3">
        <dgm:presLayoutVars>
          <dgm:chMax val="0"/>
          <dgm:chPref val="0"/>
          <dgm:bulletEnabled val="1"/>
        </dgm:presLayoutVars>
      </dgm:prSet>
      <dgm:spPr/>
    </dgm:pt>
    <dgm:pt modelId="{E6E43371-6C7C-F442-93E5-6BA3A0FF23EF}" type="pres">
      <dgm:prSet presAssocID="{53DA5BA7-6583-4784-AE04-B970FCF0E924}" presName="desTx" presStyleLbl="alignAccFollowNode1" presStyleIdx="0" presStyleCnt="3">
        <dgm:presLayoutVars>
          <dgm:bulletEnabled val="1"/>
        </dgm:presLayoutVars>
      </dgm:prSet>
      <dgm:spPr/>
    </dgm:pt>
    <dgm:pt modelId="{EA5AC84E-9736-6849-8646-4B75DEDA8432}" type="pres">
      <dgm:prSet presAssocID="{B0AB65F6-7C07-4B6C-A886-8CD7451D4431}" presName="space" presStyleCnt="0"/>
      <dgm:spPr/>
    </dgm:pt>
    <dgm:pt modelId="{86FA24E8-AC90-734D-8337-B62D7AC05518}" type="pres">
      <dgm:prSet presAssocID="{A89D3D60-AA85-41CB-9F9A-8F06036D6F83}" presName="composite" presStyleCnt="0"/>
      <dgm:spPr/>
    </dgm:pt>
    <dgm:pt modelId="{B43E8CD7-28AA-B043-BA85-E158883A22F6}" type="pres">
      <dgm:prSet presAssocID="{A89D3D60-AA85-41CB-9F9A-8F06036D6F83}" presName="parTx" presStyleLbl="alignNode1" presStyleIdx="1" presStyleCnt="3">
        <dgm:presLayoutVars>
          <dgm:chMax val="0"/>
          <dgm:chPref val="0"/>
          <dgm:bulletEnabled val="1"/>
        </dgm:presLayoutVars>
      </dgm:prSet>
      <dgm:spPr/>
    </dgm:pt>
    <dgm:pt modelId="{ADA2B553-4EF6-854D-9B17-E7FF0E381484}" type="pres">
      <dgm:prSet presAssocID="{A89D3D60-AA85-41CB-9F9A-8F06036D6F83}" presName="desTx" presStyleLbl="alignAccFollowNode1" presStyleIdx="1" presStyleCnt="3">
        <dgm:presLayoutVars>
          <dgm:bulletEnabled val="1"/>
        </dgm:presLayoutVars>
      </dgm:prSet>
      <dgm:spPr/>
    </dgm:pt>
    <dgm:pt modelId="{65E91856-35A9-B64E-BDC6-795C1F5B3944}" type="pres">
      <dgm:prSet presAssocID="{94DC48F1-63F1-4ACF-A5D4-EC04E5A6F970}" presName="space" presStyleCnt="0"/>
      <dgm:spPr/>
    </dgm:pt>
    <dgm:pt modelId="{9BA27BE8-24B9-6A46-943A-33C790982E48}" type="pres">
      <dgm:prSet presAssocID="{FC9177CA-B3D5-457E-9DAA-3D053262AE5D}" presName="composite" presStyleCnt="0"/>
      <dgm:spPr/>
    </dgm:pt>
    <dgm:pt modelId="{DB38C6FD-B983-6242-BA7D-9E3495AABFDF}" type="pres">
      <dgm:prSet presAssocID="{FC9177CA-B3D5-457E-9DAA-3D053262AE5D}" presName="parTx" presStyleLbl="alignNode1" presStyleIdx="2" presStyleCnt="3">
        <dgm:presLayoutVars>
          <dgm:chMax val="0"/>
          <dgm:chPref val="0"/>
          <dgm:bulletEnabled val="1"/>
        </dgm:presLayoutVars>
      </dgm:prSet>
      <dgm:spPr/>
    </dgm:pt>
    <dgm:pt modelId="{6F98B436-9CA3-B244-9591-792087C965A5}" type="pres">
      <dgm:prSet presAssocID="{FC9177CA-B3D5-457E-9DAA-3D053262AE5D}" presName="desTx" presStyleLbl="alignAccFollowNode1" presStyleIdx="2" presStyleCnt="3">
        <dgm:presLayoutVars>
          <dgm:bulletEnabled val="1"/>
        </dgm:presLayoutVars>
      </dgm:prSet>
      <dgm:spPr/>
    </dgm:pt>
  </dgm:ptLst>
  <dgm:cxnLst>
    <dgm:cxn modelId="{D844C20B-40E8-3B46-BD21-BA862DEB0C1A}" type="presOf" srcId="{A85835EA-10ED-4F6B-AD37-841B25211CD6}" destId="{E6E43371-6C7C-F442-93E5-6BA3A0FF23EF}" srcOrd="0" destOrd="0" presId="urn:microsoft.com/office/officeart/2005/8/layout/hList1"/>
    <dgm:cxn modelId="{8417021E-3B92-49FB-BECF-94ADB6605F7D}" srcId="{A89D3D60-AA85-41CB-9F9A-8F06036D6F83}" destId="{173880A8-4BD2-4954-87D9-450B72CD29E6}" srcOrd="1" destOrd="0" parTransId="{AF8BAD5F-21F3-464D-8091-C0A17AC46E43}" sibTransId="{D477F092-582C-4AA4-80A4-16FCDEE24236}"/>
    <dgm:cxn modelId="{5DDDBC2E-0B67-4C49-B228-791F728A7E60}" type="presOf" srcId="{173880A8-4BD2-4954-87D9-450B72CD29E6}" destId="{ADA2B553-4EF6-854D-9B17-E7FF0E381484}" srcOrd="0" destOrd="1" presId="urn:microsoft.com/office/officeart/2005/8/layout/hList1"/>
    <dgm:cxn modelId="{16CAB534-41E3-43A1-8206-A06C19A353EB}" srcId="{FC9177CA-B3D5-457E-9DAA-3D053262AE5D}" destId="{29485519-947C-4BE8-A240-CD16A3FC7255}" srcOrd="0" destOrd="0" parTransId="{4AB23E65-0329-4CE9-8D84-F1D32F81C2DA}" sibTransId="{9B836516-4C8F-43A7-805F-AD21548503A7}"/>
    <dgm:cxn modelId="{ED850241-612D-634E-A6C3-5890BD1C23C2}" type="presOf" srcId="{D9D49838-CF1C-47FA-8562-36EEF562E7A1}" destId="{ADA2B553-4EF6-854D-9B17-E7FF0E381484}" srcOrd="0" destOrd="0" presId="urn:microsoft.com/office/officeart/2005/8/layout/hList1"/>
    <dgm:cxn modelId="{C9D68D5D-86C1-F241-8EA0-1F5E2F519E27}" type="presOf" srcId="{29485519-947C-4BE8-A240-CD16A3FC7255}" destId="{6F98B436-9CA3-B244-9591-792087C965A5}" srcOrd="0" destOrd="0" presId="urn:microsoft.com/office/officeart/2005/8/layout/hList1"/>
    <dgm:cxn modelId="{EA3DB676-E864-4258-891C-CCEFF38B576D}" srcId="{1F86DF1F-101B-4EF9-8155-6AC7663624D7}" destId="{A89D3D60-AA85-41CB-9F9A-8F06036D6F83}" srcOrd="1" destOrd="0" parTransId="{9A19A388-3FDA-437E-AD69-3E4AD421FCED}" sibTransId="{94DC48F1-63F1-4ACF-A5D4-EC04E5A6F970}"/>
    <dgm:cxn modelId="{E3E6467C-4F8E-C344-A64D-C3105F972FB3}" type="presOf" srcId="{FC9177CA-B3D5-457E-9DAA-3D053262AE5D}" destId="{DB38C6FD-B983-6242-BA7D-9E3495AABFDF}" srcOrd="0" destOrd="0" presId="urn:microsoft.com/office/officeart/2005/8/layout/hList1"/>
    <dgm:cxn modelId="{9BF00F8E-6C5F-D14E-AF69-9007E1230858}" type="presOf" srcId="{1F86DF1F-101B-4EF9-8155-6AC7663624D7}" destId="{682E94EC-1EB0-7941-B6CA-D188B0CB49AC}" srcOrd="0" destOrd="0" presId="urn:microsoft.com/office/officeart/2005/8/layout/hList1"/>
    <dgm:cxn modelId="{15A1B4A6-5239-CA45-A464-108ECE7C0353}" type="presOf" srcId="{53DA5BA7-6583-4784-AE04-B970FCF0E924}" destId="{A22C6933-2A05-9C4A-80FF-64468C5D5247}" srcOrd="0" destOrd="0" presId="urn:microsoft.com/office/officeart/2005/8/layout/hList1"/>
    <dgm:cxn modelId="{160FDBBB-F395-42B7-84C8-C1FFFA89FDB1}" srcId="{53DA5BA7-6583-4784-AE04-B970FCF0E924}" destId="{A85835EA-10ED-4F6B-AD37-841B25211CD6}" srcOrd="0" destOrd="0" parTransId="{B1CC0D9C-E5A4-4198-A357-2B97D1D9C817}" sibTransId="{9C4A749C-155B-4DAB-8B2C-E01FFEF92F36}"/>
    <dgm:cxn modelId="{4223A2BC-783D-D142-8261-0C1D6377810E}" type="presOf" srcId="{A89D3D60-AA85-41CB-9F9A-8F06036D6F83}" destId="{B43E8CD7-28AA-B043-BA85-E158883A22F6}" srcOrd="0" destOrd="0" presId="urn:microsoft.com/office/officeart/2005/8/layout/hList1"/>
    <dgm:cxn modelId="{CC9348C8-F0B8-47A9-B3D1-251563AEB3CA}" srcId="{1F86DF1F-101B-4EF9-8155-6AC7663624D7}" destId="{FC9177CA-B3D5-457E-9DAA-3D053262AE5D}" srcOrd="2" destOrd="0" parTransId="{B33CB05F-494A-40FB-810D-AFE458C11080}" sibTransId="{F8F68EDC-735F-40C5-AD72-CA683CD4C7D9}"/>
    <dgm:cxn modelId="{889D5ADF-1EAC-4A48-99AD-D01E87FBA8F0}" srcId="{1F86DF1F-101B-4EF9-8155-6AC7663624D7}" destId="{53DA5BA7-6583-4784-AE04-B970FCF0E924}" srcOrd="0" destOrd="0" parTransId="{D10C4F67-C1BC-4DC7-A3DC-EC10291BCFE6}" sibTransId="{B0AB65F6-7C07-4B6C-A886-8CD7451D4431}"/>
    <dgm:cxn modelId="{ADA4ADEA-2828-44C6-B97A-F1D60E0E809F}" srcId="{A89D3D60-AA85-41CB-9F9A-8F06036D6F83}" destId="{D9D49838-CF1C-47FA-8562-36EEF562E7A1}" srcOrd="0" destOrd="0" parTransId="{0F84202A-A551-49E0-AD94-0F6DD9D21C9D}" sibTransId="{ADCAE0C3-F547-4A3F-A1D4-13347496028D}"/>
    <dgm:cxn modelId="{DCE4D1FA-6705-0A4D-9233-2C18B4D3E18B}" type="presParOf" srcId="{682E94EC-1EB0-7941-B6CA-D188B0CB49AC}" destId="{94DD45F2-BBC5-1D47-A423-2C6CE01E8587}" srcOrd="0" destOrd="0" presId="urn:microsoft.com/office/officeart/2005/8/layout/hList1"/>
    <dgm:cxn modelId="{1562B506-B2B3-1B4A-9C69-15BA7397B10D}" type="presParOf" srcId="{94DD45F2-BBC5-1D47-A423-2C6CE01E8587}" destId="{A22C6933-2A05-9C4A-80FF-64468C5D5247}" srcOrd="0" destOrd="0" presId="urn:microsoft.com/office/officeart/2005/8/layout/hList1"/>
    <dgm:cxn modelId="{B43BDAFD-9A47-DF49-93E7-A3C21DD50DCC}" type="presParOf" srcId="{94DD45F2-BBC5-1D47-A423-2C6CE01E8587}" destId="{E6E43371-6C7C-F442-93E5-6BA3A0FF23EF}" srcOrd="1" destOrd="0" presId="urn:microsoft.com/office/officeart/2005/8/layout/hList1"/>
    <dgm:cxn modelId="{F4211FE7-A036-4748-A464-047BF6A3A820}" type="presParOf" srcId="{682E94EC-1EB0-7941-B6CA-D188B0CB49AC}" destId="{EA5AC84E-9736-6849-8646-4B75DEDA8432}" srcOrd="1" destOrd="0" presId="urn:microsoft.com/office/officeart/2005/8/layout/hList1"/>
    <dgm:cxn modelId="{E45FB15D-A20F-744D-B8CF-6B3B9A4BEA88}" type="presParOf" srcId="{682E94EC-1EB0-7941-B6CA-D188B0CB49AC}" destId="{86FA24E8-AC90-734D-8337-B62D7AC05518}" srcOrd="2" destOrd="0" presId="urn:microsoft.com/office/officeart/2005/8/layout/hList1"/>
    <dgm:cxn modelId="{CAA276A1-B704-834E-9E5C-0E0D51595AB7}" type="presParOf" srcId="{86FA24E8-AC90-734D-8337-B62D7AC05518}" destId="{B43E8CD7-28AA-B043-BA85-E158883A22F6}" srcOrd="0" destOrd="0" presId="urn:microsoft.com/office/officeart/2005/8/layout/hList1"/>
    <dgm:cxn modelId="{068C0102-B88B-5E41-9B45-4AAE6AB9864A}" type="presParOf" srcId="{86FA24E8-AC90-734D-8337-B62D7AC05518}" destId="{ADA2B553-4EF6-854D-9B17-E7FF0E381484}" srcOrd="1" destOrd="0" presId="urn:microsoft.com/office/officeart/2005/8/layout/hList1"/>
    <dgm:cxn modelId="{09CD44BD-C953-554B-83BB-97CF582F274D}" type="presParOf" srcId="{682E94EC-1EB0-7941-B6CA-D188B0CB49AC}" destId="{65E91856-35A9-B64E-BDC6-795C1F5B3944}" srcOrd="3" destOrd="0" presId="urn:microsoft.com/office/officeart/2005/8/layout/hList1"/>
    <dgm:cxn modelId="{3C1CAEE1-6338-4F4B-B37A-F0BD5B13DDD3}" type="presParOf" srcId="{682E94EC-1EB0-7941-B6CA-D188B0CB49AC}" destId="{9BA27BE8-24B9-6A46-943A-33C790982E48}" srcOrd="4" destOrd="0" presId="urn:microsoft.com/office/officeart/2005/8/layout/hList1"/>
    <dgm:cxn modelId="{4852DBA8-9366-1C42-8592-503EA289B471}" type="presParOf" srcId="{9BA27BE8-24B9-6A46-943A-33C790982E48}" destId="{DB38C6FD-B983-6242-BA7D-9E3495AABFDF}" srcOrd="0" destOrd="0" presId="urn:microsoft.com/office/officeart/2005/8/layout/hList1"/>
    <dgm:cxn modelId="{23BB8437-71AA-F445-B35E-465268F5AE98}" type="presParOf" srcId="{9BA27BE8-24B9-6A46-943A-33C790982E48}" destId="{6F98B436-9CA3-B244-9591-792087C965A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69C5FF-74A0-4308-86E6-FE08614615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AA3773B-FEBC-441D-A127-91CEA3C492EE}">
      <dgm:prSet/>
      <dgm:spPr/>
      <dgm:t>
        <a:bodyPr/>
        <a:lstStyle/>
        <a:p>
          <a:pPr>
            <a:lnSpc>
              <a:spcPct val="100000"/>
            </a:lnSpc>
          </a:pPr>
          <a:r>
            <a:rPr lang="en-US"/>
            <a:t>In the random forest classifier, each decision tree can only pick from a random subset of the main features of the training dataset.  </a:t>
          </a:r>
        </a:p>
      </dgm:t>
    </dgm:pt>
    <dgm:pt modelId="{79DBE6E8-26A5-40CA-A275-51AC58790A3A}" type="parTrans" cxnId="{1CA3930C-0F37-4E28-BB83-4098CB1C1922}">
      <dgm:prSet/>
      <dgm:spPr/>
      <dgm:t>
        <a:bodyPr/>
        <a:lstStyle/>
        <a:p>
          <a:endParaRPr lang="en-US"/>
        </a:p>
      </dgm:t>
    </dgm:pt>
    <dgm:pt modelId="{C144662C-6AAE-412C-9392-110AC2717C3D}" type="sibTrans" cxnId="{1CA3930C-0F37-4E28-BB83-4098CB1C1922}">
      <dgm:prSet/>
      <dgm:spPr/>
      <dgm:t>
        <a:bodyPr/>
        <a:lstStyle/>
        <a:p>
          <a:endParaRPr lang="en-US"/>
        </a:p>
      </dgm:t>
    </dgm:pt>
    <dgm:pt modelId="{852030CC-E027-4DB8-B3AE-CE79D4F638FA}">
      <dgm:prSet/>
      <dgm:spPr/>
      <dgm:t>
        <a:bodyPr/>
        <a:lstStyle/>
        <a:p>
          <a:pPr>
            <a:lnSpc>
              <a:spcPct val="100000"/>
            </a:lnSpc>
          </a:pPr>
          <a:r>
            <a:rPr lang="en-US"/>
            <a:t>This brings about more variation among the decision trees in the model. It ultimately results in a lower correlation across the decision trees in the random forest.</a:t>
          </a:r>
        </a:p>
      </dgm:t>
    </dgm:pt>
    <dgm:pt modelId="{0B42DDFB-9CC0-4F24-BA28-14A49946CA90}" type="parTrans" cxnId="{647AC978-4E5B-4C78-A913-4678EDB2716B}">
      <dgm:prSet/>
      <dgm:spPr/>
      <dgm:t>
        <a:bodyPr/>
        <a:lstStyle/>
        <a:p>
          <a:endParaRPr lang="en-US"/>
        </a:p>
      </dgm:t>
    </dgm:pt>
    <dgm:pt modelId="{ECDA7C3D-03C7-4A5C-9877-39D71B883029}" type="sibTrans" cxnId="{647AC978-4E5B-4C78-A913-4678EDB2716B}">
      <dgm:prSet/>
      <dgm:spPr/>
      <dgm:t>
        <a:bodyPr/>
        <a:lstStyle/>
        <a:p>
          <a:endParaRPr lang="en-US"/>
        </a:p>
      </dgm:t>
    </dgm:pt>
    <dgm:pt modelId="{6D3A2708-3572-4F46-8DD8-ABB0F9C49BE1}">
      <dgm:prSet/>
      <dgm:spPr/>
      <dgm:t>
        <a:bodyPr/>
        <a:lstStyle/>
        <a:p>
          <a:pPr>
            <a:lnSpc>
              <a:spcPct val="100000"/>
            </a:lnSpc>
          </a:pPr>
          <a:r>
            <a:rPr lang="en-US"/>
            <a:t>Typically, if m is the number of the input features in the original dataset, a subset of randomly extracted [square root of m] input features is considered at each split during training of each decision tree.</a:t>
          </a:r>
        </a:p>
      </dgm:t>
    </dgm:pt>
    <dgm:pt modelId="{3DB3B912-2241-4E66-8B0B-A7D6B054C377}" type="parTrans" cxnId="{6AC8DC73-CABF-4827-BB5F-E22831ED4528}">
      <dgm:prSet/>
      <dgm:spPr/>
      <dgm:t>
        <a:bodyPr/>
        <a:lstStyle/>
        <a:p>
          <a:endParaRPr lang="en-US"/>
        </a:p>
      </dgm:t>
    </dgm:pt>
    <dgm:pt modelId="{0D5972EB-F8C1-40CE-A641-083AE3BABEFB}" type="sibTrans" cxnId="{6AC8DC73-CABF-4827-BB5F-E22831ED4528}">
      <dgm:prSet/>
      <dgm:spPr/>
      <dgm:t>
        <a:bodyPr/>
        <a:lstStyle/>
        <a:p>
          <a:endParaRPr lang="en-US"/>
        </a:p>
      </dgm:t>
    </dgm:pt>
    <dgm:pt modelId="{CC0341A1-ABD4-4BA4-8119-4F4D61AC961B}" type="pres">
      <dgm:prSet presAssocID="{FD69C5FF-74A0-4308-86E6-FE08614615AC}" presName="root" presStyleCnt="0">
        <dgm:presLayoutVars>
          <dgm:dir/>
          <dgm:resizeHandles val="exact"/>
        </dgm:presLayoutVars>
      </dgm:prSet>
      <dgm:spPr/>
    </dgm:pt>
    <dgm:pt modelId="{394AEFED-3757-4183-9335-2C34278A720F}" type="pres">
      <dgm:prSet presAssocID="{AAA3773B-FEBC-441D-A127-91CEA3C492EE}" presName="compNode" presStyleCnt="0"/>
      <dgm:spPr/>
    </dgm:pt>
    <dgm:pt modelId="{E3C52D3A-5930-4977-8E7A-8DCB43262CE6}" type="pres">
      <dgm:prSet presAssocID="{AAA3773B-FEBC-441D-A127-91CEA3C492EE}" presName="bgRect" presStyleLbl="bgShp" presStyleIdx="0" presStyleCnt="3"/>
      <dgm:spPr/>
    </dgm:pt>
    <dgm:pt modelId="{52EAAD73-D5E6-48E7-A9DC-14EADE1E59C3}" type="pres">
      <dgm:prSet presAssocID="{AAA3773B-FEBC-441D-A127-91CEA3C492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88F70F85-FBAB-46E6-AA1D-37F30C5B91F8}" type="pres">
      <dgm:prSet presAssocID="{AAA3773B-FEBC-441D-A127-91CEA3C492EE}" presName="spaceRect" presStyleCnt="0"/>
      <dgm:spPr/>
    </dgm:pt>
    <dgm:pt modelId="{CA83CE4E-193D-4F76-889E-B9DBB68FFD96}" type="pres">
      <dgm:prSet presAssocID="{AAA3773B-FEBC-441D-A127-91CEA3C492EE}" presName="parTx" presStyleLbl="revTx" presStyleIdx="0" presStyleCnt="3">
        <dgm:presLayoutVars>
          <dgm:chMax val="0"/>
          <dgm:chPref val="0"/>
        </dgm:presLayoutVars>
      </dgm:prSet>
      <dgm:spPr/>
    </dgm:pt>
    <dgm:pt modelId="{DD674FEA-D1A1-4565-A8A4-3FC498992D59}" type="pres">
      <dgm:prSet presAssocID="{C144662C-6AAE-412C-9392-110AC2717C3D}" presName="sibTrans" presStyleCnt="0"/>
      <dgm:spPr/>
    </dgm:pt>
    <dgm:pt modelId="{3222BC45-D8BE-470F-AD13-FCE5B48903BE}" type="pres">
      <dgm:prSet presAssocID="{852030CC-E027-4DB8-B3AE-CE79D4F638FA}" presName="compNode" presStyleCnt="0"/>
      <dgm:spPr/>
    </dgm:pt>
    <dgm:pt modelId="{45A1E170-E49E-49A7-A22A-A6DFCE138027}" type="pres">
      <dgm:prSet presAssocID="{852030CC-E027-4DB8-B3AE-CE79D4F638FA}" presName="bgRect" presStyleLbl="bgShp" presStyleIdx="1" presStyleCnt="3"/>
      <dgm:spPr/>
    </dgm:pt>
    <dgm:pt modelId="{41A893D2-9733-4CF3-9419-4A21F2ED3BF5}" type="pres">
      <dgm:prSet presAssocID="{852030CC-E027-4DB8-B3AE-CE79D4F638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est scene"/>
        </a:ext>
      </dgm:extLst>
    </dgm:pt>
    <dgm:pt modelId="{8AF86E7C-93D4-4A66-85C4-E8CC29878078}" type="pres">
      <dgm:prSet presAssocID="{852030CC-E027-4DB8-B3AE-CE79D4F638FA}" presName="spaceRect" presStyleCnt="0"/>
      <dgm:spPr/>
    </dgm:pt>
    <dgm:pt modelId="{1ED03058-B727-4A43-96CF-1A5040FE2DC1}" type="pres">
      <dgm:prSet presAssocID="{852030CC-E027-4DB8-B3AE-CE79D4F638FA}" presName="parTx" presStyleLbl="revTx" presStyleIdx="1" presStyleCnt="3">
        <dgm:presLayoutVars>
          <dgm:chMax val="0"/>
          <dgm:chPref val="0"/>
        </dgm:presLayoutVars>
      </dgm:prSet>
      <dgm:spPr/>
    </dgm:pt>
    <dgm:pt modelId="{9FC847B6-0B83-4706-B257-864CD06FBB43}" type="pres">
      <dgm:prSet presAssocID="{ECDA7C3D-03C7-4A5C-9877-39D71B883029}" presName="sibTrans" presStyleCnt="0"/>
      <dgm:spPr/>
    </dgm:pt>
    <dgm:pt modelId="{D5F404DA-52D6-4B13-A1A9-CCDEAD67AAA1}" type="pres">
      <dgm:prSet presAssocID="{6D3A2708-3572-4F46-8DD8-ABB0F9C49BE1}" presName="compNode" presStyleCnt="0"/>
      <dgm:spPr/>
    </dgm:pt>
    <dgm:pt modelId="{E09B6C17-63D3-4169-B3B5-A840410C8AB4}" type="pres">
      <dgm:prSet presAssocID="{6D3A2708-3572-4F46-8DD8-ABB0F9C49BE1}" presName="bgRect" presStyleLbl="bgShp" presStyleIdx="2" presStyleCnt="3"/>
      <dgm:spPr/>
    </dgm:pt>
    <dgm:pt modelId="{34171C66-FB5E-4DAE-96A6-C81B9A1843F0}" type="pres">
      <dgm:prSet presAssocID="{6D3A2708-3572-4F46-8DD8-ABB0F9C49B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88345547-A093-43B3-BE3F-747E947AE8E7}" type="pres">
      <dgm:prSet presAssocID="{6D3A2708-3572-4F46-8DD8-ABB0F9C49BE1}" presName="spaceRect" presStyleCnt="0"/>
      <dgm:spPr/>
    </dgm:pt>
    <dgm:pt modelId="{E279A346-97C9-4879-A832-81654370C44F}" type="pres">
      <dgm:prSet presAssocID="{6D3A2708-3572-4F46-8DD8-ABB0F9C49BE1}" presName="parTx" presStyleLbl="revTx" presStyleIdx="2" presStyleCnt="3">
        <dgm:presLayoutVars>
          <dgm:chMax val="0"/>
          <dgm:chPref val="0"/>
        </dgm:presLayoutVars>
      </dgm:prSet>
      <dgm:spPr/>
    </dgm:pt>
  </dgm:ptLst>
  <dgm:cxnLst>
    <dgm:cxn modelId="{1CA3930C-0F37-4E28-BB83-4098CB1C1922}" srcId="{FD69C5FF-74A0-4308-86E6-FE08614615AC}" destId="{AAA3773B-FEBC-441D-A127-91CEA3C492EE}" srcOrd="0" destOrd="0" parTransId="{79DBE6E8-26A5-40CA-A275-51AC58790A3A}" sibTransId="{C144662C-6AAE-412C-9392-110AC2717C3D}"/>
    <dgm:cxn modelId="{6110E15C-6852-4B7C-B104-478B651C9A67}" type="presOf" srcId="{6D3A2708-3572-4F46-8DD8-ABB0F9C49BE1}" destId="{E279A346-97C9-4879-A832-81654370C44F}" srcOrd="0" destOrd="0" presId="urn:microsoft.com/office/officeart/2018/2/layout/IconVerticalSolidList"/>
    <dgm:cxn modelId="{6AC8DC73-CABF-4827-BB5F-E22831ED4528}" srcId="{FD69C5FF-74A0-4308-86E6-FE08614615AC}" destId="{6D3A2708-3572-4F46-8DD8-ABB0F9C49BE1}" srcOrd="2" destOrd="0" parTransId="{3DB3B912-2241-4E66-8B0B-A7D6B054C377}" sibTransId="{0D5972EB-F8C1-40CE-A641-083AE3BABEFB}"/>
    <dgm:cxn modelId="{647AC978-4E5B-4C78-A913-4678EDB2716B}" srcId="{FD69C5FF-74A0-4308-86E6-FE08614615AC}" destId="{852030CC-E027-4DB8-B3AE-CE79D4F638FA}" srcOrd="1" destOrd="0" parTransId="{0B42DDFB-9CC0-4F24-BA28-14A49946CA90}" sibTransId="{ECDA7C3D-03C7-4A5C-9877-39D71B883029}"/>
    <dgm:cxn modelId="{02DD067D-CE57-44DD-ABC0-1998254BA268}" type="presOf" srcId="{FD69C5FF-74A0-4308-86E6-FE08614615AC}" destId="{CC0341A1-ABD4-4BA4-8119-4F4D61AC961B}" srcOrd="0" destOrd="0" presId="urn:microsoft.com/office/officeart/2018/2/layout/IconVerticalSolidList"/>
    <dgm:cxn modelId="{C3F8D9E2-E69A-40C8-AB33-A45DD0C2DBB2}" type="presOf" srcId="{AAA3773B-FEBC-441D-A127-91CEA3C492EE}" destId="{CA83CE4E-193D-4F76-889E-B9DBB68FFD96}" srcOrd="0" destOrd="0" presId="urn:microsoft.com/office/officeart/2018/2/layout/IconVerticalSolidList"/>
    <dgm:cxn modelId="{0ABDF7F4-07B9-46E2-BD3A-63DE894210DE}" type="presOf" srcId="{852030CC-E027-4DB8-B3AE-CE79D4F638FA}" destId="{1ED03058-B727-4A43-96CF-1A5040FE2DC1}" srcOrd="0" destOrd="0" presId="urn:microsoft.com/office/officeart/2018/2/layout/IconVerticalSolidList"/>
    <dgm:cxn modelId="{C0B506E9-321F-4672-A3A8-1130495FD981}" type="presParOf" srcId="{CC0341A1-ABD4-4BA4-8119-4F4D61AC961B}" destId="{394AEFED-3757-4183-9335-2C34278A720F}" srcOrd="0" destOrd="0" presId="urn:microsoft.com/office/officeart/2018/2/layout/IconVerticalSolidList"/>
    <dgm:cxn modelId="{89BC9267-BC69-413E-A961-7B36DF74E126}" type="presParOf" srcId="{394AEFED-3757-4183-9335-2C34278A720F}" destId="{E3C52D3A-5930-4977-8E7A-8DCB43262CE6}" srcOrd="0" destOrd="0" presId="urn:microsoft.com/office/officeart/2018/2/layout/IconVerticalSolidList"/>
    <dgm:cxn modelId="{CDC579FB-DB44-46DB-9D90-B731118CE99A}" type="presParOf" srcId="{394AEFED-3757-4183-9335-2C34278A720F}" destId="{52EAAD73-D5E6-48E7-A9DC-14EADE1E59C3}" srcOrd="1" destOrd="0" presId="urn:microsoft.com/office/officeart/2018/2/layout/IconVerticalSolidList"/>
    <dgm:cxn modelId="{B997D2E2-4D5B-4311-9A9C-C4D35EF4BE67}" type="presParOf" srcId="{394AEFED-3757-4183-9335-2C34278A720F}" destId="{88F70F85-FBAB-46E6-AA1D-37F30C5B91F8}" srcOrd="2" destOrd="0" presId="urn:microsoft.com/office/officeart/2018/2/layout/IconVerticalSolidList"/>
    <dgm:cxn modelId="{87DC019D-13B8-40DB-8254-28501C969918}" type="presParOf" srcId="{394AEFED-3757-4183-9335-2C34278A720F}" destId="{CA83CE4E-193D-4F76-889E-B9DBB68FFD96}" srcOrd="3" destOrd="0" presId="urn:microsoft.com/office/officeart/2018/2/layout/IconVerticalSolidList"/>
    <dgm:cxn modelId="{F96BD854-4FE9-4BEE-A133-1A7A0C9E37D9}" type="presParOf" srcId="{CC0341A1-ABD4-4BA4-8119-4F4D61AC961B}" destId="{DD674FEA-D1A1-4565-A8A4-3FC498992D59}" srcOrd="1" destOrd="0" presId="urn:microsoft.com/office/officeart/2018/2/layout/IconVerticalSolidList"/>
    <dgm:cxn modelId="{5B089501-F382-47A3-8D72-04D8646855B4}" type="presParOf" srcId="{CC0341A1-ABD4-4BA4-8119-4F4D61AC961B}" destId="{3222BC45-D8BE-470F-AD13-FCE5B48903BE}" srcOrd="2" destOrd="0" presId="urn:microsoft.com/office/officeart/2018/2/layout/IconVerticalSolidList"/>
    <dgm:cxn modelId="{CC9A57FA-4E1F-458C-8D88-F3D00CFBB215}" type="presParOf" srcId="{3222BC45-D8BE-470F-AD13-FCE5B48903BE}" destId="{45A1E170-E49E-49A7-A22A-A6DFCE138027}" srcOrd="0" destOrd="0" presId="urn:microsoft.com/office/officeart/2018/2/layout/IconVerticalSolidList"/>
    <dgm:cxn modelId="{072DDD08-11FC-4DE6-8DBC-B71E3C8F7EB6}" type="presParOf" srcId="{3222BC45-D8BE-470F-AD13-FCE5B48903BE}" destId="{41A893D2-9733-4CF3-9419-4A21F2ED3BF5}" srcOrd="1" destOrd="0" presId="urn:microsoft.com/office/officeart/2018/2/layout/IconVerticalSolidList"/>
    <dgm:cxn modelId="{FAE1FAF4-E941-43D2-AC53-45B8B5DF344C}" type="presParOf" srcId="{3222BC45-D8BE-470F-AD13-FCE5B48903BE}" destId="{8AF86E7C-93D4-4A66-85C4-E8CC29878078}" srcOrd="2" destOrd="0" presId="urn:microsoft.com/office/officeart/2018/2/layout/IconVerticalSolidList"/>
    <dgm:cxn modelId="{202738CF-484A-4A1C-93B1-C7BA929F6B30}" type="presParOf" srcId="{3222BC45-D8BE-470F-AD13-FCE5B48903BE}" destId="{1ED03058-B727-4A43-96CF-1A5040FE2DC1}" srcOrd="3" destOrd="0" presId="urn:microsoft.com/office/officeart/2018/2/layout/IconVerticalSolidList"/>
    <dgm:cxn modelId="{D2C95275-8580-492B-BCCE-3997E4FD1CFC}" type="presParOf" srcId="{CC0341A1-ABD4-4BA4-8119-4F4D61AC961B}" destId="{9FC847B6-0B83-4706-B257-864CD06FBB43}" srcOrd="3" destOrd="0" presId="urn:microsoft.com/office/officeart/2018/2/layout/IconVerticalSolidList"/>
    <dgm:cxn modelId="{DB2BE688-3C6E-4B45-803E-652F87BF0BCB}" type="presParOf" srcId="{CC0341A1-ABD4-4BA4-8119-4F4D61AC961B}" destId="{D5F404DA-52D6-4B13-A1A9-CCDEAD67AAA1}" srcOrd="4" destOrd="0" presId="urn:microsoft.com/office/officeart/2018/2/layout/IconVerticalSolidList"/>
    <dgm:cxn modelId="{30CFB8E4-D72A-4048-B7FE-14B4B4B4DC21}" type="presParOf" srcId="{D5F404DA-52D6-4B13-A1A9-CCDEAD67AAA1}" destId="{E09B6C17-63D3-4169-B3B5-A840410C8AB4}" srcOrd="0" destOrd="0" presId="urn:microsoft.com/office/officeart/2018/2/layout/IconVerticalSolidList"/>
    <dgm:cxn modelId="{404788E4-4B97-4BE1-9C94-86A51EFC440B}" type="presParOf" srcId="{D5F404DA-52D6-4B13-A1A9-CCDEAD67AAA1}" destId="{34171C66-FB5E-4DAE-96A6-C81B9A1843F0}" srcOrd="1" destOrd="0" presId="urn:microsoft.com/office/officeart/2018/2/layout/IconVerticalSolidList"/>
    <dgm:cxn modelId="{417CB91A-FDAD-41FD-90D7-070E3C36ECAB}" type="presParOf" srcId="{D5F404DA-52D6-4B13-A1A9-CCDEAD67AAA1}" destId="{88345547-A093-43B3-BE3F-747E947AE8E7}" srcOrd="2" destOrd="0" presId="urn:microsoft.com/office/officeart/2018/2/layout/IconVerticalSolidList"/>
    <dgm:cxn modelId="{9752D9F8-84C4-4C91-BE23-523B2EE178A2}" type="presParOf" srcId="{D5F404DA-52D6-4B13-A1A9-CCDEAD67AAA1}" destId="{E279A346-97C9-4879-A832-81654370C4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ED8EF-AFC0-4B0F-B577-E93B038A93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8E3535-F678-43C6-BF6A-805864C6A516}">
      <dgm:prSet/>
      <dgm:spPr/>
      <dgm:t>
        <a:bodyPr/>
        <a:lstStyle/>
        <a:p>
          <a:r>
            <a:rPr lang="en-US"/>
            <a:t>Combines a bunch of weak learners (what is that?)</a:t>
          </a:r>
        </a:p>
      </dgm:t>
    </dgm:pt>
    <dgm:pt modelId="{CB750A65-FCF8-4FFD-9AAF-9F68D126B4EA}" type="parTrans" cxnId="{5CA04AAA-25F3-413E-AFB6-CC1AAB601E5F}">
      <dgm:prSet/>
      <dgm:spPr/>
      <dgm:t>
        <a:bodyPr/>
        <a:lstStyle/>
        <a:p>
          <a:endParaRPr lang="en-US"/>
        </a:p>
      </dgm:t>
    </dgm:pt>
    <dgm:pt modelId="{BD8CB128-D997-4922-B8CE-E5AD077FB086}" type="sibTrans" cxnId="{5CA04AAA-25F3-413E-AFB6-CC1AAB601E5F}">
      <dgm:prSet/>
      <dgm:spPr/>
      <dgm:t>
        <a:bodyPr/>
        <a:lstStyle/>
        <a:p>
          <a:endParaRPr lang="en-US"/>
        </a:p>
      </dgm:t>
    </dgm:pt>
    <dgm:pt modelId="{C86C93B3-F75F-45D0-BC13-034F7FFF2105}">
      <dgm:prSet/>
      <dgm:spPr/>
      <dgm:t>
        <a:bodyPr/>
        <a:lstStyle/>
        <a:p>
          <a:r>
            <a:rPr lang="en-US"/>
            <a:t>We use trees where our ‘outcomes’ are residuals.</a:t>
          </a:r>
        </a:p>
      </dgm:t>
    </dgm:pt>
    <dgm:pt modelId="{63F0D1E8-3153-4285-B7F1-B7A45BDF6C89}" type="parTrans" cxnId="{DA7A9531-1743-4E42-A1CF-227666519936}">
      <dgm:prSet/>
      <dgm:spPr/>
      <dgm:t>
        <a:bodyPr/>
        <a:lstStyle/>
        <a:p>
          <a:endParaRPr lang="en-US"/>
        </a:p>
      </dgm:t>
    </dgm:pt>
    <dgm:pt modelId="{AC02507A-E9B6-446E-BB22-E391B4FDBAF1}" type="sibTrans" cxnId="{DA7A9531-1743-4E42-A1CF-227666519936}">
      <dgm:prSet/>
      <dgm:spPr/>
      <dgm:t>
        <a:bodyPr/>
        <a:lstStyle/>
        <a:p>
          <a:endParaRPr lang="en-US"/>
        </a:p>
      </dgm:t>
    </dgm:pt>
    <dgm:pt modelId="{73C47BC2-8E6F-43B1-B31C-A04895A2680C}">
      <dgm:prSet/>
      <dgm:spPr/>
      <dgm:t>
        <a:bodyPr/>
        <a:lstStyle/>
        <a:p>
          <a:r>
            <a:rPr lang="en-US"/>
            <a:t>We limit the number of leaves. </a:t>
          </a:r>
        </a:p>
      </dgm:t>
    </dgm:pt>
    <dgm:pt modelId="{283D1484-3A9A-4548-A2D5-C95256A50FD7}" type="parTrans" cxnId="{00398575-2669-4309-9133-ED788C5516CB}">
      <dgm:prSet/>
      <dgm:spPr/>
      <dgm:t>
        <a:bodyPr/>
        <a:lstStyle/>
        <a:p>
          <a:endParaRPr lang="en-US"/>
        </a:p>
      </dgm:t>
    </dgm:pt>
    <dgm:pt modelId="{F4101EAB-5D4B-409A-8BC7-E2278ECC13FB}" type="sibTrans" cxnId="{00398575-2669-4309-9133-ED788C5516CB}">
      <dgm:prSet/>
      <dgm:spPr/>
      <dgm:t>
        <a:bodyPr/>
        <a:lstStyle/>
        <a:p>
          <a:endParaRPr lang="en-US"/>
        </a:p>
      </dgm:t>
    </dgm:pt>
    <dgm:pt modelId="{51B6CB72-F53F-4F0E-BA70-BAD2AFB0AA2D}">
      <dgm:prSet/>
      <dgm:spPr/>
      <dgm:t>
        <a:bodyPr/>
        <a:lstStyle/>
        <a:p>
          <a:r>
            <a:rPr lang="en-US"/>
            <a:t>Let’s look at this:</a:t>
          </a:r>
        </a:p>
      </dgm:t>
    </dgm:pt>
    <dgm:pt modelId="{3A08361D-711F-48AF-A6C2-C16336E9C2C3}" type="parTrans" cxnId="{17763564-8FF1-4B21-ABB0-5EDDB9B7E5F4}">
      <dgm:prSet/>
      <dgm:spPr/>
      <dgm:t>
        <a:bodyPr/>
        <a:lstStyle/>
        <a:p>
          <a:endParaRPr lang="en-US"/>
        </a:p>
      </dgm:t>
    </dgm:pt>
    <dgm:pt modelId="{879204F8-4AA9-47B9-8E54-0323C1BA1654}" type="sibTrans" cxnId="{17763564-8FF1-4B21-ABB0-5EDDB9B7E5F4}">
      <dgm:prSet/>
      <dgm:spPr/>
      <dgm:t>
        <a:bodyPr/>
        <a:lstStyle/>
        <a:p>
          <a:endParaRPr lang="en-US"/>
        </a:p>
      </dgm:t>
    </dgm:pt>
    <dgm:pt modelId="{BB9A0ED5-C96E-48BC-8549-993CF8DAE451}">
      <dgm:prSet/>
      <dgm:spPr/>
      <dgm:t>
        <a:bodyPr/>
        <a:lstStyle/>
        <a:p>
          <a:r>
            <a:rPr lang="en-US">
              <a:hlinkClick xmlns:r="http://schemas.openxmlformats.org/officeDocument/2006/relationships" r:id="rId1"/>
            </a:rPr>
            <a:t>http://uc-r.github.io/gbm_regression</a:t>
          </a:r>
          <a:r>
            <a:rPr lang="en-US"/>
            <a:t> </a:t>
          </a:r>
        </a:p>
      </dgm:t>
    </dgm:pt>
    <dgm:pt modelId="{B469CBD2-6BF2-49AA-813F-A4B8FD5954C6}" type="parTrans" cxnId="{F551BFCC-CEE6-4134-909D-142809F8B5A9}">
      <dgm:prSet/>
      <dgm:spPr/>
      <dgm:t>
        <a:bodyPr/>
        <a:lstStyle/>
        <a:p>
          <a:endParaRPr lang="en-US"/>
        </a:p>
      </dgm:t>
    </dgm:pt>
    <dgm:pt modelId="{E751B998-DA57-4547-A9C6-EBBD66CA2549}" type="sibTrans" cxnId="{F551BFCC-CEE6-4134-909D-142809F8B5A9}">
      <dgm:prSet/>
      <dgm:spPr/>
      <dgm:t>
        <a:bodyPr/>
        <a:lstStyle/>
        <a:p>
          <a:endParaRPr lang="en-US"/>
        </a:p>
      </dgm:t>
    </dgm:pt>
    <dgm:pt modelId="{5E21FF77-075B-48EE-A83E-BF729E85AD05}" type="pres">
      <dgm:prSet presAssocID="{BD4ED8EF-AFC0-4B0F-B577-E93B038A9340}" presName="root" presStyleCnt="0">
        <dgm:presLayoutVars>
          <dgm:dir/>
          <dgm:resizeHandles val="exact"/>
        </dgm:presLayoutVars>
      </dgm:prSet>
      <dgm:spPr/>
    </dgm:pt>
    <dgm:pt modelId="{76B32A2E-FA9A-4319-9596-F7119D89F25F}" type="pres">
      <dgm:prSet presAssocID="{B08E3535-F678-43C6-BF6A-805864C6A516}" presName="compNode" presStyleCnt="0"/>
      <dgm:spPr/>
    </dgm:pt>
    <dgm:pt modelId="{A5E9A0F0-FBEE-4D79-AFCB-0D46E74CA896}" type="pres">
      <dgm:prSet presAssocID="{B08E3535-F678-43C6-BF6A-805864C6A516}" presName="bgRect" presStyleLbl="bgShp" presStyleIdx="0" presStyleCnt="4"/>
      <dgm:spPr/>
    </dgm:pt>
    <dgm:pt modelId="{C08525A3-749E-4CCD-92E1-9AB2CA4DCB57}" type="pres">
      <dgm:prSet presAssocID="{B08E3535-F678-43C6-BF6A-805864C6A516}"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onnections"/>
        </a:ext>
      </dgm:extLst>
    </dgm:pt>
    <dgm:pt modelId="{AECDC4CC-F38F-4D77-A601-DC6C3948CC96}" type="pres">
      <dgm:prSet presAssocID="{B08E3535-F678-43C6-BF6A-805864C6A516}" presName="spaceRect" presStyleCnt="0"/>
      <dgm:spPr/>
    </dgm:pt>
    <dgm:pt modelId="{B7617150-8AC2-4C12-AC0B-993326BD2574}" type="pres">
      <dgm:prSet presAssocID="{B08E3535-F678-43C6-BF6A-805864C6A516}" presName="parTx" presStyleLbl="revTx" presStyleIdx="0" presStyleCnt="5">
        <dgm:presLayoutVars>
          <dgm:chMax val="0"/>
          <dgm:chPref val="0"/>
        </dgm:presLayoutVars>
      </dgm:prSet>
      <dgm:spPr/>
    </dgm:pt>
    <dgm:pt modelId="{13D2A443-86F8-49EC-B4B7-A36DABD001FA}" type="pres">
      <dgm:prSet presAssocID="{BD8CB128-D997-4922-B8CE-E5AD077FB086}" presName="sibTrans" presStyleCnt="0"/>
      <dgm:spPr/>
    </dgm:pt>
    <dgm:pt modelId="{1A8A4997-00C4-4B5C-8944-5237EEBCFBCA}" type="pres">
      <dgm:prSet presAssocID="{C86C93B3-F75F-45D0-BC13-034F7FFF2105}" presName="compNode" presStyleCnt="0"/>
      <dgm:spPr/>
    </dgm:pt>
    <dgm:pt modelId="{C3667E8F-42F7-458E-925F-C77B2221067D}" type="pres">
      <dgm:prSet presAssocID="{C86C93B3-F75F-45D0-BC13-034F7FFF2105}" presName="bgRect" presStyleLbl="bgShp" presStyleIdx="1" presStyleCnt="4"/>
      <dgm:spPr/>
    </dgm:pt>
    <dgm:pt modelId="{64F14C24-4B8A-4B42-9B5B-78204400D20A}" type="pres">
      <dgm:prSet presAssocID="{C86C93B3-F75F-45D0-BC13-034F7FFF2105}"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orest scene"/>
        </a:ext>
      </dgm:extLst>
    </dgm:pt>
    <dgm:pt modelId="{531494E4-1D66-4B74-8E79-A9946E78B329}" type="pres">
      <dgm:prSet presAssocID="{C86C93B3-F75F-45D0-BC13-034F7FFF2105}" presName="spaceRect" presStyleCnt="0"/>
      <dgm:spPr/>
    </dgm:pt>
    <dgm:pt modelId="{DE64C2B1-E148-45A9-83C8-3139DF46950E}" type="pres">
      <dgm:prSet presAssocID="{C86C93B3-F75F-45D0-BC13-034F7FFF2105}" presName="parTx" presStyleLbl="revTx" presStyleIdx="1" presStyleCnt="5">
        <dgm:presLayoutVars>
          <dgm:chMax val="0"/>
          <dgm:chPref val="0"/>
        </dgm:presLayoutVars>
      </dgm:prSet>
      <dgm:spPr/>
    </dgm:pt>
    <dgm:pt modelId="{65744A86-F06F-439D-9657-2E3DEBB86490}" type="pres">
      <dgm:prSet presAssocID="{AC02507A-E9B6-446E-BB22-E391B4FDBAF1}" presName="sibTrans" presStyleCnt="0"/>
      <dgm:spPr/>
    </dgm:pt>
    <dgm:pt modelId="{496284EB-83F7-4B23-9A87-DEEDC4D6804B}" type="pres">
      <dgm:prSet presAssocID="{73C47BC2-8E6F-43B1-B31C-A04895A2680C}" presName="compNode" presStyleCnt="0"/>
      <dgm:spPr/>
    </dgm:pt>
    <dgm:pt modelId="{4BDC8980-54B8-4B4F-9C87-1DF1628D3136}" type="pres">
      <dgm:prSet presAssocID="{73C47BC2-8E6F-43B1-B31C-A04895A2680C}" presName="bgRect" presStyleLbl="bgShp" presStyleIdx="2" presStyleCnt="4"/>
      <dgm:spPr/>
    </dgm:pt>
    <dgm:pt modelId="{2767E14E-D5C0-419D-93BB-FD8B2AE75EAD}" type="pres">
      <dgm:prSet presAssocID="{73C47BC2-8E6F-43B1-B31C-A04895A2680C}"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eaf"/>
        </a:ext>
      </dgm:extLst>
    </dgm:pt>
    <dgm:pt modelId="{96F31129-AE69-442B-8F00-2B10C6E2E714}" type="pres">
      <dgm:prSet presAssocID="{73C47BC2-8E6F-43B1-B31C-A04895A2680C}" presName="spaceRect" presStyleCnt="0"/>
      <dgm:spPr/>
    </dgm:pt>
    <dgm:pt modelId="{74A7B4FF-C9C6-4DE5-B121-40B4D6209D84}" type="pres">
      <dgm:prSet presAssocID="{73C47BC2-8E6F-43B1-B31C-A04895A2680C}" presName="parTx" presStyleLbl="revTx" presStyleIdx="2" presStyleCnt="5">
        <dgm:presLayoutVars>
          <dgm:chMax val="0"/>
          <dgm:chPref val="0"/>
        </dgm:presLayoutVars>
      </dgm:prSet>
      <dgm:spPr/>
    </dgm:pt>
    <dgm:pt modelId="{1A4302A1-48B9-44CA-BE07-91E497EFD72F}" type="pres">
      <dgm:prSet presAssocID="{F4101EAB-5D4B-409A-8BC7-E2278ECC13FB}" presName="sibTrans" presStyleCnt="0"/>
      <dgm:spPr/>
    </dgm:pt>
    <dgm:pt modelId="{1E9286CD-2407-4269-9EE3-9B2574BCB5A8}" type="pres">
      <dgm:prSet presAssocID="{51B6CB72-F53F-4F0E-BA70-BAD2AFB0AA2D}" presName="compNode" presStyleCnt="0"/>
      <dgm:spPr/>
    </dgm:pt>
    <dgm:pt modelId="{48C78E5F-BBCF-451F-BBD2-BEA9B5A0C74D}" type="pres">
      <dgm:prSet presAssocID="{51B6CB72-F53F-4F0E-BA70-BAD2AFB0AA2D}" presName="bgRect" presStyleLbl="bgShp" presStyleIdx="3" presStyleCnt="4"/>
      <dgm:spPr/>
    </dgm:pt>
    <dgm:pt modelId="{46E63E13-AA46-4432-8069-F97C90DDBABF}" type="pres">
      <dgm:prSet presAssocID="{51B6CB72-F53F-4F0E-BA70-BAD2AFB0AA2D}"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Eyes"/>
        </a:ext>
      </dgm:extLst>
    </dgm:pt>
    <dgm:pt modelId="{A7F61B09-FACE-4BC8-8FE7-8561D9664ABC}" type="pres">
      <dgm:prSet presAssocID="{51B6CB72-F53F-4F0E-BA70-BAD2AFB0AA2D}" presName="spaceRect" presStyleCnt="0"/>
      <dgm:spPr/>
    </dgm:pt>
    <dgm:pt modelId="{471A2846-89A2-4F99-80E9-B7F78D0821A6}" type="pres">
      <dgm:prSet presAssocID="{51B6CB72-F53F-4F0E-BA70-BAD2AFB0AA2D}" presName="parTx" presStyleLbl="revTx" presStyleIdx="3" presStyleCnt="5">
        <dgm:presLayoutVars>
          <dgm:chMax val="0"/>
          <dgm:chPref val="0"/>
        </dgm:presLayoutVars>
      </dgm:prSet>
      <dgm:spPr/>
    </dgm:pt>
    <dgm:pt modelId="{152831EE-F540-4AE6-8AD6-A12AD9318AFE}" type="pres">
      <dgm:prSet presAssocID="{51B6CB72-F53F-4F0E-BA70-BAD2AFB0AA2D}" presName="desTx" presStyleLbl="revTx" presStyleIdx="4" presStyleCnt="5">
        <dgm:presLayoutVars/>
      </dgm:prSet>
      <dgm:spPr/>
    </dgm:pt>
  </dgm:ptLst>
  <dgm:cxnLst>
    <dgm:cxn modelId="{DA7A9531-1743-4E42-A1CF-227666519936}" srcId="{BD4ED8EF-AFC0-4B0F-B577-E93B038A9340}" destId="{C86C93B3-F75F-45D0-BC13-034F7FFF2105}" srcOrd="1" destOrd="0" parTransId="{63F0D1E8-3153-4285-B7F1-B7A45BDF6C89}" sibTransId="{AC02507A-E9B6-446E-BB22-E391B4FDBAF1}"/>
    <dgm:cxn modelId="{BBB1B64E-085A-48BF-AB3D-7DE10970AA5B}" type="presOf" srcId="{BD4ED8EF-AFC0-4B0F-B577-E93B038A9340}" destId="{5E21FF77-075B-48EE-A83E-BF729E85AD05}" srcOrd="0" destOrd="0" presId="urn:microsoft.com/office/officeart/2018/2/layout/IconVerticalSolidList"/>
    <dgm:cxn modelId="{17763564-8FF1-4B21-ABB0-5EDDB9B7E5F4}" srcId="{BD4ED8EF-AFC0-4B0F-B577-E93B038A9340}" destId="{51B6CB72-F53F-4F0E-BA70-BAD2AFB0AA2D}" srcOrd="3" destOrd="0" parTransId="{3A08361D-711F-48AF-A6C2-C16336E9C2C3}" sibTransId="{879204F8-4AA9-47B9-8E54-0323C1BA1654}"/>
    <dgm:cxn modelId="{72A3546B-EE79-4D13-B446-48F5FC556FF8}" type="presOf" srcId="{BB9A0ED5-C96E-48BC-8549-993CF8DAE451}" destId="{152831EE-F540-4AE6-8AD6-A12AD9318AFE}" srcOrd="0" destOrd="0" presId="urn:microsoft.com/office/officeart/2018/2/layout/IconVerticalSolidList"/>
    <dgm:cxn modelId="{00398575-2669-4309-9133-ED788C5516CB}" srcId="{BD4ED8EF-AFC0-4B0F-B577-E93B038A9340}" destId="{73C47BC2-8E6F-43B1-B31C-A04895A2680C}" srcOrd="2" destOrd="0" parTransId="{283D1484-3A9A-4548-A2D5-C95256A50FD7}" sibTransId="{F4101EAB-5D4B-409A-8BC7-E2278ECC13FB}"/>
    <dgm:cxn modelId="{BDEE707C-A6C4-410C-A032-8936E327C276}" type="presOf" srcId="{C86C93B3-F75F-45D0-BC13-034F7FFF2105}" destId="{DE64C2B1-E148-45A9-83C8-3139DF46950E}" srcOrd="0" destOrd="0" presId="urn:microsoft.com/office/officeart/2018/2/layout/IconVerticalSolidList"/>
    <dgm:cxn modelId="{5CA04AAA-25F3-413E-AFB6-CC1AAB601E5F}" srcId="{BD4ED8EF-AFC0-4B0F-B577-E93B038A9340}" destId="{B08E3535-F678-43C6-BF6A-805864C6A516}" srcOrd="0" destOrd="0" parTransId="{CB750A65-FCF8-4FFD-9AAF-9F68D126B4EA}" sibTransId="{BD8CB128-D997-4922-B8CE-E5AD077FB086}"/>
    <dgm:cxn modelId="{009E09BB-29C3-47EA-A503-C6058395428E}" type="presOf" srcId="{51B6CB72-F53F-4F0E-BA70-BAD2AFB0AA2D}" destId="{471A2846-89A2-4F99-80E9-B7F78D0821A6}" srcOrd="0" destOrd="0" presId="urn:microsoft.com/office/officeart/2018/2/layout/IconVerticalSolidList"/>
    <dgm:cxn modelId="{5D7F5DC9-7492-4396-9A28-C7FDAD4996C9}" type="presOf" srcId="{73C47BC2-8E6F-43B1-B31C-A04895A2680C}" destId="{74A7B4FF-C9C6-4DE5-B121-40B4D6209D84}" srcOrd="0" destOrd="0" presId="urn:microsoft.com/office/officeart/2018/2/layout/IconVerticalSolidList"/>
    <dgm:cxn modelId="{F551BFCC-CEE6-4134-909D-142809F8B5A9}" srcId="{51B6CB72-F53F-4F0E-BA70-BAD2AFB0AA2D}" destId="{BB9A0ED5-C96E-48BC-8549-993CF8DAE451}" srcOrd="0" destOrd="0" parTransId="{B469CBD2-6BF2-49AA-813F-A4B8FD5954C6}" sibTransId="{E751B998-DA57-4547-A9C6-EBBD66CA2549}"/>
    <dgm:cxn modelId="{84E822EB-AD2F-43AB-AE39-977BABD3C251}" type="presOf" srcId="{B08E3535-F678-43C6-BF6A-805864C6A516}" destId="{B7617150-8AC2-4C12-AC0B-993326BD2574}" srcOrd="0" destOrd="0" presId="urn:microsoft.com/office/officeart/2018/2/layout/IconVerticalSolidList"/>
    <dgm:cxn modelId="{D8CBC43A-546B-416B-890E-DB66EE37478A}" type="presParOf" srcId="{5E21FF77-075B-48EE-A83E-BF729E85AD05}" destId="{76B32A2E-FA9A-4319-9596-F7119D89F25F}" srcOrd="0" destOrd="0" presId="urn:microsoft.com/office/officeart/2018/2/layout/IconVerticalSolidList"/>
    <dgm:cxn modelId="{BCB15F8E-1E07-4320-A789-F6D11765C530}" type="presParOf" srcId="{76B32A2E-FA9A-4319-9596-F7119D89F25F}" destId="{A5E9A0F0-FBEE-4D79-AFCB-0D46E74CA896}" srcOrd="0" destOrd="0" presId="urn:microsoft.com/office/officeart/2018/2/layout/IconVerticalSolidList"/>
    <dgm:cxn modelId="{020B8374-5E40-4652-9E79-995C7AC367FB}" type="presParOf" srcId="{76B32A2E-FA9A-4319-9596-F7119D89F25F}" destId="{C08525A3-749E-4CCD-92E1-9AB2CA4DCB57}" srcOrd="1" destOrd="0" presId="urn:microsoft.com/office/officeart/2018/2/layout/IconVerticalSolidList"/>
    <dgm:cxn modelId="{B4633656-9C81-4779-83B5-DFC3EA15FDFC}" type="presParOf" srcId="{76B32A2E-FA9A-4319-9596-F7119D89F25F}" destId="{AECDC4CC-F38F-4D77-A601-DC6C3948CC96}" srcOrd="2" destOrd="0" presId="urn:microsoft.com/office/officeart/2018/2/layout/IconVerticalSolidList"/>
    <dgm:cxn modelId="{096EC4D4-0F5F-4026-9840-98734D5F9918}" type="presParOf" srcId="{76B32A2E-FA9A-4319-9596-F7119D89F25F}" destId="{B7617150-8AC2-4C12-AC0B-993326BD2574}" srcOrd="3" destOrd="0" presId="urn:microsoft.com/office/officeart/2018/2/layout/IconVerticalSolidList"/>
    <dgm:cxn modelId="{7904964A-31FF-4E4D-BF28-CA54C1708D6B}" type="presParOf" srcId="{5E21FF77-075B-48EE-A83E-BF729E85AD05}" destId="{13D2A443-86F8-49EC-B4B7-A36DABD001FA}" srcOrd="1" destOrd="0" presId="urn:microsoft.com/office/officeart/2018/2/layout/IconVerticalSolidList"/>
    <dgm:cxn modelId="{728AE0AD-42DB-4CE3-803F-36254158072D}" type="presParOf" srcId="{5E21FF77-075B-48EE-A83E-BF729E85AD05}" destId="{1A8A4997-00C4-4B5C-8944-5237EEBCFBCA}" srcOrd="2" destOrd="0" presId="urn:microsoft.com/office/officeart/2018/2/layout/IconVerticalSolidList"/>
    <dgm:cxn modelId="{3A20EF4A-99D9-451B-8186-CB191E46EE5E}" type="presParOf" srcId="{1A8A4997-00C4-4B5C-8944-5237EEBCFBCA}" destId="{C3667E8F-42F7-458E-925F-C77B2221067D}" srcOrd="0" destOrd="0" presId="urn:microsoft.com/office/officeart/2018/2/layout/IconVerticalSolidList"/>
    <dgm:cxn modelId="{0C288FD5-7C5C-4A66-8406-E1828B4BDFFC}" type="presParOf" srcId="{1A8A4997-00C4-4B5C-8944-5237EEBCFBCA}" destId="{64F14C24-4B8A-4B42-9B5B-78204400D20A}" srcOrd="1" destOrd="0" presId="urn:microsoft.com/office/officeart/2018/2/layout/IconVerticalSolidList"/>
    <dgm:cxn modelId="{88CA9FB5-8A69-41B9-A074-29911F6CF880}" type="presParOf" srcId="{1A8A4997-00C4-4B5C-8944-5237EEBCFBCA}" destId="{531494E4-1D66-4B74-8E79-A9946E78B329}" srcOrd="2" destOrd="0" presId="urn:microsoft.com/office/officeart/2018/2/layout/IconVerticalSolidList"/>
    <dgm:cxn modelId="{ACD3B73F-E4CA-4E00-AF2D-3C0310B6FB50}" type="presParOf" srcId="{1A8A4997-00C4-4B5C-8944-5237EEBCFBCA}" destId="{DE64C2B1-E148-45A9-83C8-3139DF46950E}" srcOrd="3" destOrd="0" presId="urn:microsoft.com/office/officeart/2018/2/layout/IconVerticalSolidList"/>
    <dgm:cxn modelId="{EC443E2B-3F8C-4C9D-97C9-98B98BF99B84}" type="presParOf" srcId="{5E21FF77-075B-48EE-A83E-BF729E85AD05}" destId="{65744A86-F06F-439D-9657-2E3DEBB86490}" srcOrd="3" destOrd="0" presId="urn:microsoft.com/office/officeart/2018/2/layout/IconVerticalSolidList"/>
    <dgm:cxn modelId="{5C23A9BD-E2C7-488F-80F0-417D91AFD9FB}" type="presParOf" srcId="{5E21FF77-075B-48EE-A83E-BF729E85AD05}" destId="{496284EB-83F7-4B23-9A87-DEEDC4D6804B}" srcOrd="4" destOrd="0" presId="urn:microsoft.com/office/officeart/2018/2/layout/IconVerticalSolidList"/>
    <dgm:cxn modelId="{C3F9C3E8-7D2F-4C7B-B4B1-E0D7061EAAFC}" type="presParOf" srcId="{496284EB-83F7-4B23-9A87-DEEDC4D6804B}" destId="{4BDC8980-54B8-4B4F-9C87-1DF1628D3136}" srcOrd="0" destOrd="0" presId="urn:microsoft.com/office/officeart/2018/2/layout/IconVerticalSolidList"/>
    <dgm:cxn modelId="{C3C08F91-4BD9-4E90-86DD-314D09B4CD93}" type="presParOf" srcId="{496284EB-83F7-4B23-9A87-DEEDC4D6804B}" destId="{2767E14E-D5C0-419D-93BB-FD8B2AE75EAD}" srcOrd="1" destOrd="0" presId="urn:microsoft.com/office/officeart/2018/2/layout/IconVerticalSolidList"/>
    <dgm:cxn modelId="{FD490322-66DB-472A-BB02-3B75BAD3640F}" type="presParOf" srcId="{496284EB-83F7-4B23-9A87-DEEDC4D6804B}" destId="{96F31129-AE69-442B-8F00-2B10C6E2E714}" srcOrd="2" destOrd="0" presId="urn:microsoft.com/office/officeart/2018/2/layout/IconVerticalSolidList"/>
    <dgm:cxn modelId="{F5F9CEEC-1EF2-4836-8E41-906FD9EF5F57}" type="presParOf" srcId="{496284EB-83F7-4B23-9A87-DEEDC4D6804B}" destId="{74A7B4FF-C9C6-4DE5-B121-40B4D6209D84}" srcOrd="3" destOrd="0" presId="urn:microsoft.com/office/officeart/2018/2/layout/IconVerticalSolidList"/>
    <dgm:cxn modelId="{266FDF29-1F14-4CD5-852E-A8B7416A28F0}" type="presParOf" srcId="{5E21FF77-075B-48EE-A83E-BF729E85AD05}" destId="{1A4302A1-48B9-44CA-BE07-91E497EFD72F}" srcOrd="5" destOrd="0" presId="urn:microsoft.com/office/officeart/2018/2/layout/IconVerticalSolidList"/>
    <dgm:cxn modelId="{17FEC5C3-A775-4802-AFAF-B0B39DE17E14}" type="presParOf" srcId="{5E21FF77-075B-48EE-A83E-BF729E85AD05}" destId="{1E9286CD-2407-4269-9EE3-9B2574BCB5A8}" srcOrd="6" destOrd="0" presId="urn:microsoft.com/office/officeart/2018/2/layout/IconVerticalSolidList"/>
    <dgm:cxn modelId="{2C02BB52-6D56-4FD4-890F-9D1B5AFD6374}" type="presParOf" srcId="{1E9286CD-2407-4269-9EE3-9B2574BCB5A8}" destId="{48C78E5F-BBCF-451F-BBD2-BEA9B5A0C74D}" srcOrd="0" destOrd="0" presId="urn:microsoft.com/office/officeart/2018/2/layout/IconVerticalSolidList"/>
    <dgm:cxn modelId="{E272691B-88FA-4A6F-8DFD-6B75FF5458D1}" type="presParOf" srcId="{1E9286CD-2407-4269-9EE3-9B2574BCB5A8}" destId="{46E63E13-AA46-4432-8069-F97C90DDBABF}" srcOrd="1" destOrd="0" presId="urn:microsoft.com/office/officeart/2018/2/layout/IconVerticalSolidList"/>
    <dgm:cxn modelId="{A73D2422-1145-48E1-BB13-0E0A188992C8}" type="presParOf" srcId="{1E9286CD-2407-4269-9EE3-9B2574BCB5A8}" destId="{A7F61B09-FACE-4BC8-8FE7-8561D9664ABC}" srcOrd="2" destOrd="0" presId="urn:microsoft.com/office/officeart/2018/2/layout/IconVerticalSolidList"/>
    <dgm:cxn modelId="{61F9DCFF-8499-4082-832A-6480CEBDA5C9}" type="presParOf" srcId="{1E9286CD-2407-4269-9EE3-9B2574BCB5A8}" destId="{471A2846-89A2-4F99-80E9-B7F78D0821A6}" srcOrd="3" destOrd="0" presId="urn:microsoft.com/office/officeart/2018/2/layout/IconVerticalSolidList"/>
    <dgm:cxn modelId="{05BD074C-4BF7-4519-8EF7-1D11310B71EA}" type="presParOf" srcId="{1E9286CD-2407-4269-9EE3-9B2574BCB5A8}" destId="{152831EE-F540-4AE6-8AD6-A12AD9318AF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C6933-2A05-9C4A-80FF-64468C5D5247}">
      <dsp:nvSpPr>
        <dsp:cNvPr id="0" name=""/>
        <dsp:cNvSpPr/>
      </dsp:nvSpPr>
      <dsp:spPr>
        <a:xfrm>
          <a:off x="3286" y="462805"/>
          <a:ext cx="3203971" cy="126403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 single (decision) tree is likely not going to generalize well </a:t>
          </a:r>
        </a:p>
      </dsp:txBody>
      <dsp:txXfrm>
        <a:off x="3286" y="462805"/>
        <a:ext cx="3203971" cy="1264039"/>
      </dsp:txXfrm>
    </dsp:sp>
    <dsp:sp modelId="{E6E43371-6C7C-F442-93E5-6BA3A0FF23EF}">
      <dsp:nvSpPr>
        <dsp:cNvPr id="0" name=""/>
        <dsp:cNvSpPr/>
      </dsp:nvSpPr>
      <dsp:spPr>
        <a:xfrm>
          <a:off x="3286" y="1726844"/>
          <a:ext cx="3203971" cy="21616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Why?</a:t>
          </a:r>
        </a:p>
      </dsp:txBody>
      <dsp:txXfrm>
        <a:off x="3286" y="1726844"/>
        <a:ext cx="3203971" cy="2161687"/>
      </dsp:txXfrm>
    </dsp:sp>
    <dsp:sp modelId="{B43E8CD7-28AA-B043-BA85-E158883A22F6}">
      <dsp:nvSpPr>
        <dsp:cNvPr id="0" name=""/>
        <dsp:cNvSpPr/>
      </dsp:nvSpPr>
      <dsp:spPr>
        <a:xfrm>
          <a:off x="3655814" y="462805"/>
          <a:ext cx="3203971" cy="1264039"/>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 Bagging (short for “</a:t>
          </a:r>
          <a:r>
            <a:rPr lang="en-US" sz="2500" u="sng" kern="1200"/>
            <a:t>b</a:t>
          </a:r>
          <a:r>
            <a:rPr lang="en-US" sz="2500" kern="1200"/>
            <a:t>ootstrap </a:t>
          </a:r>
          <a:r>
            <a:rPr lang="en-US" sz="2500" u="sng" kern="1200"/>
            <a:t>a</a:t>
          </a:r>
          <a:r>
            <a:rPr lang="en-US" sz="2500" kern="1200"/>
            <a:t>ggregating”) method</a:t>
          </a:r>
        </a:p>
      </dsp:txBody>
      <dsp:txXfrm>
        <a:off x="3655814" y="462805"/>
        <a:ext cx="3203971" cy="1264039"/>
      </dsp:txXfrm>
    </dsp:sp>
    <dsp:sp modelId="{ADA2B553-4EF6-854D-9B17-E7FF0E381484}">
      <dsp:nvSpPr>
        <dsp:cNvPr id="0" name=""/>
        <dsp:cNvSpPr/>
      </dsp:nvSpPr>
      <dsp:spPr>
        <a:xfrm>
          <a:off x="3655814" y="1726844"/>
          <a:ext cx="3203971" cy="216168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A bunch of Decision Trees </a:t>
          </a:r>
          <a:r>
            <a:rPr lang="en-US" sz="2500" kern="1200">
              <a:sym typeface="Wingdings" panose="05000000000000000000" pitchFamily="2" charset="2"/>
            </a:rPr>
            <a:t></a:t>
          </a:r>
          <a:r>
            <a:rPr lang="en-US" sz="2500" kern="1200"/>
            <a:t> Random Forests</a:t>
          </a:r>
        </a:p>
        <a:p>
          <a:pPr marL="228600" lvl="1" indent="-228600" algn="l" defTabSz="1111250">
            <a:lnSpc>
              <a:spcPct val="90000"/>
            </a:lnSpc>
            <a:spcBef>
              <a:spcPct val="0"/>
            </a:spcBef>
            <a:spcAft>
              <a:spcPct val="15000"/>
            </a:spcAft>
            <a:buChar char="•"/>
          </a:pPr>
          <a:r>
            <a:rPr lang="en-US" sz="2500" kern="1200"/>
            <a:t>What is Bagging, in general terms? </a:t>
          </a:r>
        </a:p>
      </dsp:txBody>
      <dsp:txXfrm>
        <a:off x="3655814" y="1726844"/>
        <a:ext cx="3203971" cy="2161687"/>
      </dsp:txXfrm>
    </dsp:sp>
    <dsp:sp modelId="{DB38C6FD-B983-6242-BA7D-9E3495AABFDF}">
      <dsp:nvSpPr>
        <dsp:cNvPr id="0" name=""/>
        <dsp:cNvSpPr/>
      </dsp:nvSpPr>
      <dsp:spPr>
        <a:xfrm>
          <a:off x="7308342" y="462805"/>
          <a:ext cx="3203971" cy="126403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 very classic ensemble method</a:t>
          </a:r>
        </a:p>
      </dsp:txBody>
      <dsp:txXfrm>
        <a:off x="7308342" y="462805"/>
        <a:ext cx="3203971" cy="1264039"/>
      </dsp:txXfrm>
    </dsp:sp>
    <dsp:sp modelId="{6F98B436-9CA3-B244-9591-792087C965A5}">
      <dsp:nvSpPr>
        <dsp:cNvPr id="0" name=""/>
        <dsp:cNvSpPr/>
      </dsp:nvSpPr>
      <dsp:spPr>
        <a:xfrm>
          <a:off x="7308342" y="1726844"/>
          <a:ext cx="3203971" cy="216168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What is an ensemble method?</a:t>
          </a:r>
        </a:p>
      </dsp:txBody>
      <dsp:txXfrm>
        <a:off x="7308342" y="1726844"/>
        <a:ext cx="3203971" cy="2161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52D3A-5930-4977-8E7A-8DCB43262CE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AAD73-D5E6-48E7-A9DC-14EADE1E59C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3CE4E-193D-4F76-889E-B9DBB68FFD9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In the random forest classifier, each decision tree can only pick from a random subset of the main features of the training dataset.  </a:t>
          </a:r>
        </a:p>
      </dsp:txBody>
      <dsp:txXfrm>
        <a:off x="1435590" y="531"/>
        <a:ext cx="9080009" cy="1242935"/>
      </dsp:txXfrm>
    </dsp:sp>
    <dsp:sp modelId="{45A1E170-E49E-49A7-A22A-A6DFCE13802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893D2-9733-4CF3-9419-4A21F2ED3BF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03058-B727-4A43-96CF-1A5040FE2DC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This brings about more variation among the decision trees in the model. It ultimately results in a lower correlation across the decision trees in the random forest.</a:t>
          </a:r>
        </a:p>
      </dsp:txBody>
      <dsp:txXfrm>
        <a:off x="1435590" y="1554201"/>
        <a:ext cx="9080009" cy="1242935"/>
      </dsp:txXfrm>
    </dsp:sp>
    <dsp:sp modelId="{E09B6C17-63D3-4169-B3B5-A840410C8AB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71C66-FB5E-4DAE-96A6-C81B9A1843F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9A346-97C9-4879-A832-81654370C44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Typically, if m is the number of the input features in the original dataset, a subset of randomly extracted [square root of m] input features is considered at each split during training of each decision tree.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9A0F0-FBEE-4D79-AFCB-0D46E74CA896}">
      <dsp:nvSpPr>
        <dsp:cNvPr id="0" name=""/>
        <dsp:cNvSpPr/>
      </dsp:nvSpPr>
      <dsp:spPr>
        <a:xfrm>
          <a:off x="0" y="236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525A3-749E-4CCD-92E1-9AB2CA4DCB57}">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617150-8AC2-4C12-AC0B-993326BD2574}">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Combines a bunch of weak learners (what is that?)</a:t>
          </a:r>
        </a:p>
      </dsp:txBody>
      <dsp:txXfrm>
        <a:off x="1384050" y="2364"/>
        <a:ext cx="4733285" cy="1198312"/>
      </dsp:txXfrm>
    </dsp:sp>
    <dsp:sp modelId="{C3667E8F-42F7-458E-925F-C77B2221067D}">
      <dsp:nvSpPr>
        <dsp:cNvPr id="0" name=""/>
        <dsp:cNvSpPr/>
      </dsp:nvSpPr>
      <dsp:spPr>
        <a:xfrm>
          <a:off x="0" y="150025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14C24-4B8A-4B42-9B5B-78204400D20A}">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4C2B1-E148-45A9-83C8-3139DF46950E}">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We use trees where our ‘outcomes’ are residuals.</a:t>
          </a:r>
        </a:p>
      </dsp:txBody>
      <dsp:txXfrm>
        <a:off x="1384050" y="1500254"/>
        <a:ext cx="4733285" cy="1198312"/>
      </dsp:txXfrm>
    </dsp:sp>
    <dsp:sp modelId="{4BDC8980-54B8-4B4F-9C87-1DF1628D3136}">
      <dsp:nvSpPr>
        <dsp:cNvPr id="0" name=""/>
        <dsp:cNvSpPr/>
      </dsp:nvSpPr>
      <dsp:spPr>
        <a:xfrm>
          <a:off x="0" y="299814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7E14E-D5C0-419D-93BB-FD8B2AE75EAD}">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A7B4FF-C9C6-4DE5-B121-40B4D6209D84}">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We limit the number of leaves. </a:t>
          </a:r>
        </a:p>
      </dsp:txBody>
      <dsp:txXfrm>
        <a:off x="1384050" y="2998145"/>
        <a:ext cx="4733285" cy="1198312"/>
      </dsp:txXfrm>
    </dsp:sp>
    <dsp:sp modelId="{48C78E5F-BBCF-451F-BBD2-BEA9B5A0C74D}">
      <dsp:nvSpPr>
        <dsp:cNvPr id="0" name=""/>
        <dsp:cNvSpPr/>
      </dsp:nvSpPr>
      <dsp:spPr>
        <a:xfrm>
          <a:off x="0" y="449603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3E13-AA46-4432-8069-F97C90DDBABF}">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1A2846-89A2-4F99-80E9-B7F78D0821A6}">
      <dsp:nvSpPr>
        <dsp:cNvPr id="0" name=""/>
        <dsp:cNvSpPr/>
      </dsp:nvSpPr>
      <dsp:spPr>
        <a:xfrm>
          <a:off x="1384050" y="4496035"/>
          <a:ext cx="275280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Let’s look at this:</a:t>
          </a:r>
        </a:p>
      </dsp:txBody>
      <dsp:txXfrm>
        <a:off x="1384050" y="4496035"/>
        <a:ext cx="2752801" cy="1198312"/>
      </dsp:txXfrm>
    </dsp:sp>
    <dsp:sp modelId="{152831EE-F540-4AE6-8AD6-A12AD9318AFE}">
      <dsp:nvSpPr>
        <dsp:cNvPr id="0" name=""/>
        <dsp:cNvSpPr/>
      </dsp:nvSpPr>
      <dsp:spPr>
        <a:xfrm>
          <a:off x="4136851" y="4496035"/>
          <a:ext cx="1980484"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488950">
            <a:lnSpc>
              <a:spcPct val="90000"/>
            </a:lnSpc>
            <a:spcBef>
              <a:spcPct val="0"/>
            </a:spcBef>
            <a:spcAft>
              <a:spcPct val="35000"/>
            </a:spcAft>
            <a:buNone/>
          </a:pPr>
          <a:r>
            <a:rPr lang="en-US" sz="1100" kern="1200">
              <a:hlinkClick xmlns:r="http://schemas.openxmlformats.org/officeDocument/2006/relationships" r:id="rId9"/>
            </a:rPr>
            <a:t>http://uc-r.github.io/gbm_regression</a:t>
          </a:r>
          <a:r>
            <a:rPr lang="en-US" sz="1100" kern="1200"/>
            <a:t> </a:t>
          </a:r>
        </a:p>
      </dsp:txBody>
      <dsp:txXfrm>
        <a:off x="4136851" y="4496035"/>
        <a:ext cx="1980484" cy="11983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8F5FE-BEC5-3643-90D1-3CA4BA8B09A9}" type="datetimeFigureOut">
              <a:rPr lang="en-US" smtClean="0"/>
              <a:t>9/30/21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389F1-4417-F340-84A3-82DB10C65865}" type="slidenum">
              <a:rPr lang="en-US" smtClean="0"/>
              <a:t>‹#›</a:t>
            </a:fld>
            <a:endParaRPr lang="en-US"/>
          </a:p>
        </p:txBody>
      </p:sp>
    </p:spTree>
    <p:extLst>
      <p:ext uri="{BB962C8B-B14F-4D97-AF65-F5344CB8AC3E}">
        <p14:creationId xmlns:p14="http://schemas.microsoft.com/office/powerpoint/2010/main" val="57117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ASM: let’s choose the variable with the highest Gain Value</a:t>
            </a:r>
          </a:p>
          <a:p>
            <a:r>
              <a:rPr lang="en-US" dirty="0"/>
              <a:t>Gain= Entropy (data)  - Information (variable)</a:t>
            </a:r>
          </a:p>
        </p:txBody>
      </p:sp>
      <p:sp>
        <p:nvSpPr>
          <p:cNvPr id="4" name="Slide Number Placeholder 3"/>
          <p:cNvSpPr>
            <a:spLocks noGrp="1"/>
          </p:cNvSpPr>
          <p:nvPr>
            <p:ph type="sldNum" sz="quarter" idx="5"/>
          </p:nvPr>
        </p:nvSpPr>
        <p:spPr/>
        <p:txBody>
          <a:bodyPr/>
          <a:lstStyle/>
          <a:p>
            <a:fld id="{16D389F1-4417-F340-84A3-82DB10C65865}" type="slidenum">
              <a:rPr lang="en-US" smtClean="0"/>
              <a:t>4</a:t>
            </a:fld>
            <a:endParaRPr lang="en-US"/>
          </a:p>
        </p:txBody>
      </p:sp>
    </p:spTree>
    <p:extLst>
      <p:ext uri="{BB962C8B-B14F-4D97-AF65-F5344CB8AC3E}">
        <p14:creationId xmlns:p14="http://schemas.microsoft.com/office/powerpoint/2010/main" val="59833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-Bagging: prediction of many models– model averaging.</a:t>
            </a:r>
          </a:p>
        </p:txBody>
      </p:sp>
      <p:sp>
        <p:nvSpPr>
          <p:cNvPr id="4" name="Slide Number Placeholder 3"/>
          <p:cNvSpPr>
            <a:spLocks noGrp="1"/>
          </p:cNvSpPr>
          <p:nvPr>
            <p:ph type="sldNum" sz="quarter" idx="5"/>
          </p:nvPr>
        </p:nvSpPr>
        <p:spPr/>
        <p:txBody>
          <a:bodyPr/>
          <a:lstStyle/>
          <a:p>
            <a:fld id="{16D389F1-4417-F340-84A3-82DB10C65865}" type="slidenum">
              <a:rPr lang="en-US" smtClean="0"/>
              <a:t>11</a:t>
            </a:fld>
            <a:endParaRPr lang="en-US"/>
          </a:p>
        </p:txBody>
      </p:sp>
    </p:spTree>
    <p:extLst>
      <p:ext uri="{BB962C8B-B14F-4D97-AF65-F5344CB8AC3E}">
        <p14:creationId xmlns:p14="http://schemas.microsoft.com/office/powerpoint/2010/main" val="427042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random forest classifier, </a:t>
            </a:r>
          </a:p>
          <a:p>
            <a:r>
              <a:rPr lang="en-US" sz="1200" b="0" i="0" kern="1200" dirty="0">
                <a:solidFill>
                  <a:schemeClr val="tx1"/>
                </a:solidFill>
                <a:effectLst/>
                <a:latin typeface="+mn-lt"/>
                <a:ea typeface="+mn-ea"/>
                <a:cs typeface="+mn-cs"/>
              </a:rPr>
              <a:t>each decision tree can only pick from a random subset of the main features of the training dataset.  </a:t>
            </a:r>
          </a:p>
          <a:p>
            <a:r>
              <a:rPr lang="en-US" sz="1200" b="0" i="0" kern="1200" dirty="0">
                <a:solidFill>
                  <a:schemeClr val="tx1"/>
                </a:solidFill>
                <a:effectLst/>
                <a:latin typeface="+mn-lt"/>
                <a:ea typeface="+mn-ea"/>
                <a:cs typeface="+mn-cs"/>
              </a:rPr>
              <a:t>This brings about more variation among the decision trees in the model. It ultimately results in a lower correlation across the decision trees in the random forest.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Typically, if m is the number of the input features in the original dataset, a subset of randomly extracted [square root of m] input features is considered at each split during training of each decision tree.</a:t>
            </a:r>
          </a:p>
          <a:p>
            <a:endParaRPr lang="en-US" dirty="0"/>
          </a:p>
        </p:txBody>
      </p:sp>
      <p:sp>
        <p:nvSpPr>
          <p:cNvPr id="4" name="Slide Number Placeholder 3"/>
          <p:cNvSpPr>
            <a:spLocks noGrp="1"/>
          </p:cNvSpPr>
          <p:nvPr>
            <p:ph type="sldNum" sz="quarter" idx="5"/>
          </p:nvPr>
        </p:nvSpPr>
        <p:spPr/>
        <p:txBody>
          <a:bodyPr/>
          <a:lstStyle/>
          <a:p>
            <a:fld id="{16D389F1-4417-F340-84A3-82DB10C65865}" type="slidenum">
              <a:rPr lang="en-US" smtClean="0"/>
              <a:t>12</a:t>
            </a:fld>
            <a:endParaRPr lang="en-US"/>
          </a:p>
        </p:txBody>
      </p:sp>
    </p:spTree>
    <p:extLst>
      <p:ext uri="{BB962C8B-B14F-4D97-AF65-F5344CB8AC3E}">
        <p14:creationId xmlns:p14="http://schemas.microsoft.com/office/powerpoint/2010/main" val="95458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single decision stump?</a:t>
            </a:r>
          </a:p>
        </p:txBody>
      </p:sp>
      <p:sp>
        <p:nvSpPr>
          <p:cNvPr id="4" name="Slide Number Placeholder 3"/>
          <p:cNvSpPr>
            <a:spLocks noGrp="1"/>
          </p:cNvSpPr>
          <p:nvPr>
            <p:ph type="sldNum" sz="quarter" idx="5"/>
          </p:nvPr>
        </p:nvSpPr>
        <p:spPr/>
        <p:txBody>
          <a:bodyPr/>
          <a:lstStyle/>
          <a:p>
            <a:fld id="{16D389F1-4417-F340-84A3-82DB10C65865}" type="slidenum">
              <a:rPr lang="en-US" smtClean="0"/>
              <a:t>14</a:t>
            </a:fld>
            <a:endParaRPr lang="en-US"/>
          </a:p>
        </p:txBody>
      </p:sp>
    </p:spTree>
    <p:extLst>
      <p:ext uri="{BB962C8B-B14F-4D97-AF65-F5344CB8AC3E}">
        <p14:creationId xmlns:p14="http://schemas.microsoft.com/office/powerpoint/2010/main" val="237283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2AA9-E042-8141-AAB5-43FF7A794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C9FBBB-96E3-794B-A157-CC51EA15C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01B641-5788-D345-AB78-C7865E40EE2C}"/>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5" name="Footer Placeholder 4">
            <a:extLst>
              <a:ext uri="{FF2B5EF4-FFF2-40B4-BE49-F238E27FC236}">
                <a16:creationId xmlns:a16="http://schemas.microsoft.com/office/drawing/2014/main" id="{72C62E9B-91CD-3A47-A60F-2E4071CA9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A130B-C979-0A40-B459-66A628EDCB5E}"/>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107196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598A-D809-0C49-A476-E43B9E947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C988CD-142D-E248-AD9F-5E22CBE27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B8F79-1BCF-7E46-AD58-2B7B1F880F5D}"/>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5" name="Footer Placeholder 4">
            <a:extLst>
              <a:ext uri="{FF2B5EF4-FFF2-40B4-BE49-F238E27FC236}">
                <a16:creationId xmlns:a16="http://schemas.microsoft.com/office/drawing/2014/main" id="{947523D2-3BE6-8445-9DEF-CC0A9A482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777DF-9313-5C48-9AC9-80AB0A258A4A}"/>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49537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B072C-7D59-BC4B-BEFE-A28E1EE1AD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4BF2A6-2AB5-BF45-B5C7-89046F6397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B257A-EA06-704E-B3E2-355EC323A00C}"/>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5" name="Footer Placeholder 4">
            <a:extLst>
              <a:ext uri="{FF2B5EF4-FFF2-40B4-BE49-F238E27FC236}">
                <a16:creationId xmlns:a16="http://schemas.microsoft.com/office/drawing/2014/main" id="{F86543C8-F0C6-5C40-BE52-6F2331E5D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07BB-96CE-BE44-9DA4-3C6274EF8C72}"/>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210857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6B50-599E-504C-8596-848117A01A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89775-240A-C840-AD28-B73803CAB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EFC58-A732-D147-B4F4-92876D5F3117}"/>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5" name="Footer Placeholder 4">
            <a:extLst>
              <a:ext uri="{FF2B5EF4-FFF2-40B4-BE49-F238E27FC236}">
                <a16:creationId xmlns:a16="http://schemas.microsoft.com/office/drawing/2014/main" id="{B2A9F811-9FC9-6C46-A3D8-734F2F1D7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95CF-DDD7-C441-B51F-F38E28508CB1}"/>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235522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5E86-F545-2D4C-8228-A65F2D828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5CE63F-1828-2E49-BDAA-2630A1F96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82BAA-5D12-9B4C-877A-689D5B0AC22F}"/>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5" name="Footer Placeholder 4">
            <a:extLst>
              <a:ext uri="{FF2B5EF4-FFF2-40B4-BE49-F238E27FC236}">
                <a16:creationId xmlns:a16="http://schemas.microsoft.com/office/drawing/2014/main" id="{BF26E0C4-1B1F-1541-8C9B-CB791E9BB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AD974-6A03-7941-802E-B74F4EF36BAE}"/>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12678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43CA-0D4F-9F4E-849E-F1A2F617A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E3CF5D-61A4-A240-93C9-4DD2AECC6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B54D6-CFEF-9A44-9819-F275A56DC5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A1AAF0-47BA-054D-A595-49705839BB29}"/>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6" name="Footer Placeholder 5">
            <a:extLst>
              <a:ext uri="{FF2B5EF4-FFF2-40B4-BE49-F238E27FC236}">
                <a16:creationId xmlns:a16="http://schemas.microsoft.com/office/drawing/2014/main" id="{A842A99B-47F2-6340-AC6C-A5E47B4D4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54A53-D99E-C546-A9DB-77336E36CBCA}"/>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136825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4F41-0280-5C4E-B773-D67B5EFC6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01C402-1DF9-DA4E-ADE9-5A718EEA2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1B9D4B-54DB-8242-B121-EFBB06BC2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6A5F66-AB59-FF4A-A87D-C59A99599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11C7D-76EA-5D47-AC4F-3BE83B9884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95DEA5-E67F-DD41-9CE9-787DF411E881}"/>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8" name="Footer Placeholder 7">
            <a:extLst>
              <a:ext uri="{FF2B5EF4-FFF2-40B4-BE49-F238E27FC236}">
                <a16:creationId xmlns:a16="http://schemas.microsoft.com/office/drawing/2014/main" id="{C5252302-2F62-3C42-8372-60DC1B5FB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F6670-A470-C04A-B47D-80251C733187}"/>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239463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398C-D583-5A42-8735-DC83367D3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ED2B76-218C-4B47-A913-CC1AF323721D}"/>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4" name="Footer Placeholder 3">
            <a:extLst>
              <a:ext uri="{FF2B5EF4-FFF2-40B4-BE49-F238E27FC236}">
                <a16:creationId xmlns:a16="http://schemas.microsoft.com/office/drawing/2014/main" id="{8691331F-77B2-B041-A86C-E321D28E5B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8280E-8131-3F4F-862B-E26D20736815}"/>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38439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75A88-9309-B141-A111-04A190DD98EB}"/>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3" name="Footer Placeholder 2">
            <a:extLst>
              <a:ext uri="{FF2B5EF4-FFF2-40B4-BE49-F238E27FC236}">
                <a16:creationId xmlns:a16="http://schemas.microsoft.com/office/drawing/2014/main" id="{66AAF2E4-0E41-534D-AE38-4BCFFC6265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402CBB-E34F-E342-8712-EE4A6D5F4C76}"/>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22635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F7C9-EC61-BC40-979C-8FCF3ABC6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780377-01DD-3E47-9B95-90D756027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367BDD-F6F4-2D46-A8DD-667102FD3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68016-537A-EF45-9E4D-CC98F6C3AE0D}"/>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6" name="Footer Placeholder 5">
            <a:extLst>
              <a:ext uri="{FF2B5EF4-FFF2-40B4-BE49-F238E27FC236}">
                <a16:creationId xmlns:a16="http://schemas.microsoft.com/office/drawing/2014/main" id="{337E4DA1-1D21-ED41-A7FB-5E0C27440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BC053-0FF2-E947-A91B-6351678F1A3C}"/>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163916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7CE9-DBAB-F249-A82E-382FD3023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2DBD1C-BBB1-7240-8937-D01EFDBBF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E95813-6A5E-5442-B088-F7A239E4A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A6877-7B1E-6C47-BF7B-0EFDAE77AE57}"/>
              </a:ext>
            </a:extLst>
          </p:cNvPr>
          <p:cNvSpPr>
            <a:spLocks noGrp="1"/>
          </p:cNvSpPr>
          <p:nvPr>
            <p:ph type="dt" sz="half" idx="10"/>
          </p:nvPr>
        </p:nvSpPr>
        <p:spPr/>
        <p:txBody>
          <a:bodyPr/>
          <a:lstStyle/>
          <a:p>
            <a:fld id="{E5CD7EE7-8BEB-F04A-ACD9-61D300EBE4CF}" type="datetimeFigureOut">
              <a:rPr lang="en-US" smtClean="0"/>
              <a:t>9/30/21</a:t>
            </a:fld>
            <a:endParaRPr lang="en-US"/>
          </a:p>
        </p:txBody>
      </p:sp>
      <p:sp>
        <p:nvSpPr>
          <p:cNvPr id="6" name="Footer Placeholder 5">
            <a:extLst>
              <a:ext uri="{FF2B5EF4-FFF2-40B4-BE49-F238E27FC236}">
                <a16:creationId xmlns:a16="http://schemas.microsoft.com/office/drawing/2014/main" id="{9CC55DF0-7054-F747-B598-DA5EDAF13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9657-9F3A-E849-88DA-0A12B4095DA1}"/>
              </a:ext>
            </a:extLst>
          </p:cNvPr>
          <p:cNvSpPr>
            <a:spLocks noGrp="1"/>
          </p:cNvSpPr>
          <p:nvPr>
            <p:ph type="sldNum" sz="quarter" idx="12"/>
          </p:nvPr>
        </p:nvSpPr>
        <p:spPr/>
        <p:txBody>
          <a:bodyPr/>
          <a:lstStyle/>
          <a:p>
            <a:fld id="{201B414E-A577-F045-9A6A-5118CE337439}" type="slidenum">
              <a:rPr lang="en-US" smtClean="0"/>
              <a:t>‹#›</a:t>
            </a:fld>
            <a:endParaRPr lang="en-US"/>
          </a:p>
        </p:txBody>
      </p:sp>
    </p:spTree>
    <p:extLst>
      <p:ext uri="{BB962C8B-B14F-4D97-AF65-F5344CB8AC3E}">
        <p14:creationId xmlns:p14="http://schemas.microsoft.com/office/powerpoint/2010/main" val="427919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42B8E-64B3-7A46-A3C8-455609ACA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AE1485-21E1-254B-94AE-133404703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679A0-31A6-904D-99A3-1E4E5F412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D7EE7-8BEB-F04A-ACD9-61D300EBE4CF}" type="datetimeFigureOut">
              <a:rPr lang="en-US" smtClean="0"/>
              <a:t>9/30/21</a:t>
            </a:fld>
            <a:endParaRPr lang="en-US"/>
          </a:p>
        </p:txBody>
      </p:sp>
      <p:sp>
        <p:nvSpPr>
          <p:cNvPr id="5" name="Footer Placeholder 4">
            <a:extLst>
              <a:ext uri="{FF2B5EF4-FFF2-40B4-BE49-F238E27FC236}">
                <a16:creationId xmlns:a16="http://schemas.microsoft.com/office/drawing/2014/main" id="{52B741C2-45C9-034B-A033-D018860E0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4CC396-0D3B-7B43-A7FF-C6BF562F9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B414E-A577-F045-9A6A-5118CE337439}" type="slidenum">
              <a:rPr lang="en-US" smtClean="0"/>
              <a:t>‹#›</a:t>
            </a:fld>
            <a:endParaRPr lang="en-US"/>
          </a:p>
        </p:txBody>
      </p:sp>
    </p:spTree>
    <p:extLst>
      <p:ext uri="{BB962C8B-B14F-4D97-AF65-F5344CB8AC3E}">
        <p14:creationId xmlns:p14="http://schemas.microsoft.com/office/powerpoint/2010/main" val="125155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jobs/view/2664896431/?refId=3r%2F4kCUhQQyrS7MzddfmpA%3D%3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joart.org/docs/Construction-of-Decision-Tree--Attribute-Selection-Measure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252-36EF-4141-A39A-0E05956FE178}"/>
              </a:ext>
            </a:extLst>
          </p:cNvPr>
          <p:cNvSpPr>
            <a:spLocks noGrp="1"/>
          </p:cNvSpPr>
          <p:nvPr>
            <p:ph type="ctrTitle"/>
          </p:nvPr>
        </p:nvSpPr>
        <p:spPr/>
        <p:txBody>
          <a:bodyPr/>
          <a:lstStyle/>
          <a:p>
            <a:r>
              <a:rPr lang="en-US" dirty="0"/>
              <a:t>Meet up # 5</a:t>
            </a:r>
          </a:p>
        </p:txBody>
      </p:sp>
      <p:sp>
        <p:nvSpPr>
          <p:cNvPr id="3" name="Subtitle 2">
            <a:extLst>
              <a:ext uri="{FF2B5EF4-FFF2-40B4-BE49-F238E27FC236}">
                <a16:creationId xmlns:a16="http://schemas.microsoft.com/office/drawing/2014/main" id="{2DE4CC8D-E971-F242-A7BE-34AC84058A62}"/>
              </a:ext>
            </a:extLst>
          </p:cNvPr>
          <p:cNvSpPr>
            <a:spLocks noGrp="1"/>
          </p:cNvSpPr>
          <p:nvPr>
            <p:ph type="subTitle" idx="1"/>
          </p:nvPr>
        </p:nvSpPr>
        <p:spPr/>
        <p:txBody>
          <a:bodyPr/>
          <a:lstStyle/>
          <a:p>
            <a:r>
              <a:rPr lang="en-US" dirty="0"/>
              <a:t>September 30, 2021</a:t>
            </a:r>
          </a:p>
        </p:txBody>
      </p:sp>
    </p:spTree>
    <p:extLst>
      <p:ext uri="{BB962C8B-B14F-4D97-AF65-F5344CB8AC3E}">
        <p14:creationId xmlns:p14="http://schemas.microsoft.com/office/powerpoint/2010/main" val="278153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06C0B-EE0E-514F-925A-A8BE6C271C8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The methods we are considering in this class…</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8371FD-EA73-4F4D-B7AA-44938C8C4CB2}"/>
              </a:ext>
            </a:extLst>
          </p:cNvPr>
          <p:cNvSpPr txBox="1"/>
          <p:nvPr/>
        </p:nvSpPr>
        <p:spPr>
          <a:xfrm>
            <a:off x="4553929" y="3971603"/>
            <a:ext cx="7162293" cy="2472740"/>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dirty="0"/>
              <a:t>Decision Trees fall in the low bias (predicting less assumption about target function; or more flexible) and high variance category (difference between observed vs predicted value is high; or less generalizable).</a:t>
            </a:r>
          </a:p>
          <a:p>
            <a:pPr marL="285750" indent="-228600">
              <a:lnSpc>
                <a:spcPct val="90000"/>
              </a:lnSpc>
              <a:spcAft>
                <a:spcPts val="600"/>
              </a:spcAft>
              <a:buFont typeface="Arial" panose="020B0604020202020204" pitchFamily="34" charset="0"/>
              <a:buChar char="•"/>
            </a:pPr>
            <a:r>
              <a:rPr lang="en-US" dirty="0"/>
              <a:t>How about we take a bunch of Decision Trees and average (or, take the majority votes) the results? </a:t>
            </a:r>
          </a:p>
          <a:p>
            <a:pPr marL="742950" lvl="1" indent="-228600">
              <a:lnSpc>
                <a:spcPct val="90000"/>
              </a:lnSpc>
              <a:spcAft>
                <a:spcPts val="600"/>
              </a:spcAft>
              <a:buFont typeface="Arial" panose="020B0604020202020204" pitchFamily="34" charset="0"/>
              <a:buChar char="•"/>
            </a:pPr>
            <a:r>
              <a:rPr lang="en-US" dirty="0"/>
              <a:t>That might help us reduce the variance, while still maintain low bias. </a:t>
            </a:r>
          </a:p>
          <a:p>
            <a:pPr marL="742950" lvl="1" indent="-228600">
              <a:lnSpc>
                <a:spcPct val="90000"/>
              </a:lnSpc>
              <a:spcAft>
                <a:spcPts val="600"/>
              </a:spcAft>
              <a:buFont typeface="Arial" panose="020B0604020202020204" pitchFamily="34" charset="0"/>
              <a:buChar char="•"/>
            </a:pPr>
            <a:r>
              <a:rPr lang="en-US" dirty="0"/>
              <a:t>Combining base models (trees) is also known as an “ensemble method”. (Music!) </a:t>
            </a:r>
          </a:p>
        </p:txBody>
      </p:sp>
      <p:graphicFrame>
        <p:nvGraphicFramePr>
          <p:cNvPr id="5" name="Table 5">
            <a:extLst>
              <a:ext uri="{FF2B5EF4-FFF2-40B4-BE49-F238E27FC236}">
                <a16:creationId xmlns:a16="http://schemas.microsoft.com/office/drawing/2014/main" id="{6A7DF149-E2F6-5743-9C06-A0620B7A08AD}"/>
              </a:ext>
            </a:extLst>
          </p:cNvPr>
          <p:cNvGraphicFramePr>
            <a:graphicFrameLocks noGrp="1"/>
          </p:cNvGraphicFramePr>
          <p:nvPr>
            <p:ph idx="1"/>
            <p:extLst>
              <p:ext uri="{D42A27DB-BD31-4B8C-83A1-F6EECF244321}">
                <p14:modId xmlns:p14="http://schemas.microsoft.com/office/powerpoint/2010/main" val="3435611510"/>
              </p:ext>
            </p:extLst>
          </p:nvPr>
        </p:nvGraphicFramePr>
        <p:xfrm>
          <a:off x="4636008" y="630936"/>
          <a:ext cx="6894577" cy="3176202"/>
        </p:xfrm>
        <a:graphic>
          <a:graphicData uri="http://schemas.openxmlformats.org/drawingml/2006/table">
            <a:tbl>
              <a:tblPr firstRow="1" bandRow="1">
                <a:tableStyleId>{5C22544A-7EE6-4342-B048-85BDC9FD1C3A}</a:tableStyleId>
              </a:tblPr>
              <a:tblGrid>
                <a:gridCol w="1183486">
                  <a:extLst>
                    <a:ext uri="{9D8B030D-6E8A-4147-A177-3AD203B41FA5}">
                      <a16:colId xmlns:a16="http://schemas.microsoft.com/office/drawing/2014/main" val="1434419204"/>
                    </a:ext>
                  </a:extLst>
                </a:gridCol>
                <a:gridCol w="2736960">
                  <a:extLst>
                    <a:ext uri="{9D8B030D-6E8A-4147-A177-3AD203B41FA5}">
                      <a16:colId xmlns:a16="http://schemas.microsoft.com/office/drawing/2014/main" val="2985429618"/>
                    </a:ext>
                  </a:extLst>
                </a:gridCol>
                <a:gridCol w="2974131">
                  <a:extLst>
                    <a:ext uri="{9D8B030D-6E8A-4147-A177-3AD203B41FA5}">
                      <a16:colId xmlns:a16="http://schemas.microsoft.com/office/drawing/2014/main" val="3067048845"/>
                    </a:ext>
                  </a:extLst>
                </a:gridCol>
              </a:tblGrid>
              <a:tr h="375680">
                <a:tc>
                  <a:txBody>
                    <a:bodyPr/>
                    <a:lstStyle/>
                    <a:p>
                      <a:r>
                        <a:rPr lang="en-US" sz="1700"/>
                        <a:t>Methods</a:t>
                      </a:r>
                    </a:p>
                  </a:txBody>
                  <a:tcPr marL="85382" marR="85382" marT="42691" marB="42691"/>
                </a:tc>
                <a:tc>
                  <a:txBody>
                    <a:bodyPr/>
                    <a:lstStyle/>
                    <a:p>
                      <a:r>
                        <a:rPr lang="en-US" sz="1700" dirty="0"/>
                        <a:t>Low Bias</a:t>
                      </a:r>
                    </a:p>
                  </a:txBody>
                  <a:tcPr marL="85382" marR="85382" marT="42691" marB="42691"/>
                </a:tc>
                <a:tc>
                  <a:txBody>
                    <a:bodyPr/>
                    <a:lstStyle/>
                    <a:p>
                      <a:r>
                        <a:rPr lang="en-US" sz="1700"/>
                        <a:t>High Bias</a:t>
                      </a:r>
                    </a:p>
                  </a:txBody>
                  <a:tcPr marL="85382" marR="85382" marT="42691" marB="42691"/>
                </a:tc>
                <a:extLst>
                  <a:ext uri="{0D108BD9-81ED-4DB2-BD59-A6C34878D82A}">
                    <a16:rowId xmlns:a16="http://schemas.microsoft.com/office/drawing/2014/main" val="2243973522"/>
                  </a:ext>
                </a:extLst>
              </a:tr>
              <a:tr h="1400261">
                <a:tc>
                  <a:txBody>
                    <a:bodyPr/>
                    <a:lstStyle/>
                    <a:p>
                      <a:r>
                        <a:rPr lang="en-US" sz="1700" b="1"/>
                        <a:t>Low variance</a:t>
                      </a:r>
                    </a:p>
                  </a:txBody>
                  <a:tcPr marL="85382" marR="85382" marT="42691" marB="42691"/>
                </a:tc>
                <a:tc>
                  <a:txBody>
                    <a:bodyPr/>
                    <a:lstStyle/>
                    <a:p>
                      <a:endParaRPr lang="en-US" sz="1700"/>
                    </a:p>
                  </a:txBody>
                  <a:tcPr marL="85382" marR="85382" marT="42691" marB="42691"/>
                </a:tc>
                <a:tc>
                  <a:txBody>
                    <a:bodyPr/>
                    <a:lstStyle/>
                    <a:p>
                      <a:r>
                        <a:rPr lang="en-US" sz="1700"/>
                        <a:t>Linear Regression</a:t>
                      </a:r>
                    </a:p>
                    <a:p>
                      <a:r>
                        <a:rPr lang="en-US" sz="1700"/>
                        <a:t>Linear Discriminant Analysis</a:t>
                      </a:r>
                    </a:p>
                    <a:p>
                      <a:r>
                        <a:rPr lang="en-US" sz="1700"/>
                        <a:t>Logistic Regression</a:t>
                      </a:r>
                    </a:p>
                    <a:p>
                      <a:r>
                        <a:rPr lang="en-US" sz="1700"/>
                        <a:t>(underfitting is the common issue here)</a:t>
                      </a:r>
                    </a:p>
                  </a:txBody>
                  <a:tcPr marL="85382" marR="85382" marT="42691" marB="42691"/>
                </a:tc>
                <a:extLst>
                  <a:ext uri="{0D108BD9-81ED-4DB2-BD59-A6C34878D82A}">
                    <a16:rowId xmlns:a16="http://schemas.microsoft.com/office/drawing/2014/main" val="531222019"/>
                  </a:ext>
                </a:extLst>
              </a:tr>
              <a:tr h="1400261">
                <a:tc>
                  <a:txBody>
                    <a:bodyPr/>
                    <a:lstStyle/>
                    <a:p>
                      <a:r>
                        <a:rPr lang="en-US" sz="1700" b="1"/>
                        <a:t>High Variance</a:t>
                      </a:r>
                    </a:p>
                  </a:txBody>
                  <a:tcPr marL="85382" marR="85382" marT="42691" marB="42691"/>
                </a:tc>
                <a:tc>
                  <a:txBody>
                    <a:bodyPr/>
                    <a:lstStyle/>
                    <a:p>
                      <a:r>
                        <a:rPr lang="en-US" sz="1700"/>
                        <a:t>Decision Trees</a:t>
                      </a:r>
                    </a:p>
                    <a:p>
                      <a:r>
                        <a:rPr lang="en-US" sz="1700"/>
                        <a:t>K-NN (kind of depends)</a:t>
                      </a:r>
                    </a:p>
                    <a:p>
                      <a:r>
                        <a:rPr lang="en-US" sz="1700"/>
                        <a:t>Support Vector Machine </a:t>
                      </a:r>
                    </a:p>
                    <a:p>
                      <a:r>
                        <a:rPr lang="en-US" sz="1700"/>
                        <a:t>(overfitting is the common issue here)</a:t>
                      </a:r>
                    </a:p>
                  </a:txBody>
                  <a:tcPr marL="85382" marR="85382" marT="42691" marB="42691"/>
                </a:tc>
                <a:tc>
                  <a:txBody>
                    <a:bodyPr/>
                    <a:lstStyle/>
                    <a:p>
                      <a:endParaRPr lang="en-US" sz="1700" dirty="0"/>
                    </a:p>
                  </a:txBody>
                  <a:tcPr marL="85382" marR="85382" marT="42691" marB="42691"/>
                </a:tc>
                <a:extLst>
                  <a:ext uri="{0D108BD9-81ED-4DB2-BD59-A6C34878D82A}">
                    <a16:rowId xmlns:a16="http://schemas.microsoft.com/office/drawing/2014/main" val="3657364248"/>
                  </a:ext>
                </a:extLst>
              </a:tr>
            </a:tbl>
          </a:graphicData>
        </a:graphic>
      </p:graphicFrame>
    </p:spTree>
    <p:extLst>
      <p:ext uri="{BB962C8B-B14F-4D97-AF65-F5344CB8AC3E}">
        <p14:creationId xmlns:p14="http://schemas.microsoft.com/office/powerpoint/2010/main" val="396602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1DCC13-2420-4E33-8EAB-14B0DA353B65}"/>
              </a:ext>
            </a:extLst>
          </p:cNvPr>
          <p:cNvPicPr>
            <a:picLocks noChangeAspect="1"/>
          </p:cNvPicPr>
          <p:nvPr/>
        </p:nvPicPr>
        <p:blipFill rotWithShape="1">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2"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F200C-BBED-B549-A920-E9AA2929578A}"/>
              </a:ext>
            </a:extLst>
          </p:cNvPr>
          <p:cNvSpPr>
            <a:spLocks noGrp="1"/>
          </p:cNvSpPr>
          <p:nvPr>
            <p:ph type="title"/>
          </p:nvPr>
        </p:nvSpPr>
        <p:spPr>
          <a:xfrm>
            <a:off x="838200" y="365125"/>
            <a:ext cx="10515600" cy="1325563"/>
          </a:xfrm>
        </p:spPr>
        <p:txBody>
          <a:bodyPr>
            <a:normAutofit/>
          </a:bodyPr>
          <a:lstStyle/>
          <a:p>
            <a:r>
              <a:rPr lang="en-US"/>
              <a:t>Random Forest</a:t>
            </a:r>
            <a:endParaRPr lang="en-US" dirty="0"/>
          </a:p>
        </p:txBody>
      </p:sp>
      <p:graphicFrame>
        <p:nvGraphicFramePr>
          <p:cNvPr id="5" name="Content Placeholder 2">
            <a:extLst>
              <a:ext uri="{FF2B5EF4-FFF2-40B4-BE49-F238E27FC236}">
                <a16:creationId xmlns:a16="http://schemas.microsoft.com/office/drawing/2014/main" id="{5B07D712-F1F7-4583-9A66-C3253F4906B5}"/>
              </a:ext>
            </a:extLst>
          </p:cNvPr>
          <p:cNvGraphicFramePr>
            <a:graphicFrameLocks noGrp="1"/>
          </p:cNvGraphicFramePr>
          <p:nvPr>
            <p:ph idx="1"/>
            <p:extLst>
              <p:ext uri="{D42A27DB-BD31-4B8C-83A1-F6EECF244321}">
                <p14:modId xmlns:p14="http://schemas.microsoft.com/office/powerpoint/2010/main" val="13252695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730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5BA3-C4D7-6D4A-9D67-AFA8031DBC32}"/>
              </a:ext>
            </a:extLst>
          </p:cNvPr>
          <p:cNvSpPr>
            <a:spLocks noGrp="1"/>
          </p:cNvSpPr>
          <p:nvPr>
            <p:ph type="title"/>
          </p:nvPr>
        </p:nvSpPr>
        <p:spPr>
          <a:xfrm>
            <a:off x="149087" y="154077"/>
            <a:ext cx="10515600" cy="646332"/>
          </a:xfrm>
        </p:spPr>
        <p:txBody>
          <a:bodyPr>
            <a:normAutofit fontScale="90000"/>
          </a:bodyPr>
          <a:lstStyle/>
          <a:p>
            <a:r>
              <a:rPr lang="en-US" dirty="0"/>
              <a:t>Random Forest</a:t>
            </a:r>
          </a:p>
        </p:txBody>
      </p:sp>
      <p:pic>
        <p:nvPicPr>
          <p:cNvPr id="4098" name="Picture 2">
            <a:extLst>
              <a:ext uri="{FF2B5EF4-FFF2-40B4-BE49-F238E27FC236}">
                <a16:creationId xmlns:a16="http://schemas.microsoft.com/office/drawing/2014/main" id="{CB5F219B-5867-F44D-B998-197909C5692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3447"/>
          <a:stretch/>
        </p:blipFill>
        <p:spPr bwMode="auto">
          <a:xfrm>
            <a:off x="7467787" y="800409"/>
            <a:ext cx="3654162" cy="3766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664FEE-3D3F-FF40-806C-7FA1E0E9EAAF}"/>
              </a:ext>
            </a:extLst>
          </p:cNvPr>
          <p:cNvSpPr txBox="1"/>
          <p:nvPr/>
        </p:nvSpPr>
        <p:spPr>
          <a:xfrm>
            <a:off x="6772756" y="4657543"/>
            <a:ext cx="5419244" cy="1200329"/>
          </a:xfrm>
          <a:prstGeom prst="rect">
            <a:avLst/>
          </a:prstGeom>
          <a:noFill/>
        </p:spPr>
        <p:txBody>
          <a:bodyPr wrap="square" rtlCol="0">
            <a:spAutoFit/>
          </a:bodyPr>
          <a:lstStyle/>
          <a:p>
            <a:r>
              <a:rPr lang="en-US" dirty="0"/>
              <a:t>For good performance on a Random Forest Classifier, predictions made by the individual trees need to have low correlations with each other. </a:t>
            </a:r>
          </a:p>
          <a:p>
            <a:pPr marL="742950" lvl="1" indent="-285750">
              <a:buFontTx/>
              <a:buChar char="-"/>
            </a:pPr>
            <a:r>
              <a:rPr lang="en-US" dirty="0"/>
              <a:t>How do we achieve this?</a:t>
            </a:r>
          </a:p>
        </p:txBody>
      </p:sp>
      <p:pic>
        <p:nvPicPr>
          <p:cNvPr id="4100" name="Picture 4" descr="Decision Tree vs. Random Forest - Which Algorithm Should you Use?">
            <a:extLst>
              <a:ext uri="{FF2B5EF4-FFF2-40B4-BE49-F238E27FC236}">
                <a16:creationId xmlns:a16="http://schemas.microsoft.com/office/drawing/2014/main" id="{9B7D2A57-8DDA-7D4E-BDC9-0C45ACA56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285" y="694391"/>
            <a:ext cx="5179715" cy="35090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4D80ED-EABF-3042-8188-F50042363356}"/>
              </a:ext>
            </a:extLst>
          </p:cNvPr>
          <p:cNvSpPr txBox="1"/>
          <p:nvPr/>
        </p:nvSpPr>
        <p:spPr>
          <a:xfrm>
            <a:off x="609600" y="4203456"/>
            <a:ext cx="54864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N decision trees are trained, each one on a subset of the original training set obtained via bootstrapping.</a:t>
            </a:r>
          </a:p>
          <a:p>
            <a:pPr marL="742950" lvl="1" indent="-285750">
              <a:buFont typeface="Arial" panose="020B0604020202020204" pitchFamily="34" charset="0"/>
              <a:buChar char="•"/>
            </a:pPr>
            <a:r>
              <a:rPr lang="en-US" sz="2000" dirty="0"/>
              <a:t>What is bootstrapping? (Random Sampling with replacement)</a:t>
            </a:r>
          </a:p>
          <a:p>
            <a:pPr marL="285750" indent="-285750">
              <a:buFont typeface="Arial" panose="020B0604020202020204" pitchFamily="34" charset="0"/>
              <a:buChar char="•"/>
            </a:pPr>
            <a:r>
              <a:rPr lang="en-US" sz="2000" dirty="0"/>
              <a:t>Each decision tree within a forest can only pick from a random subset of main features of the training dataset. </a:t>
            </a:r>
          </a:p>
        </p:txBody>
      </p:sp>
    </p:spTree>
    <p:extLst>
      <p:ext uri="{BB962C8B-B14F-4D97-AF65-F5344CB8AC3E}">
        <p14:creationId xmlns:p14="http://schemas.microsoft.com/office/powerpoint/2010/main" val="20570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BCA4-5247-164B-A349-ADE7220B9E9A}"/>
              </a:ext>
            </a:extLst>
          </p:cNvPr>
          <p:cNvSpPr>
            <a:spLocks noGrp="1"/>
          </p:cNvSpPr>
          <p:nvPr>
            <p:ph type="title"/>
          </p:nvPr>
        </p:nvSpPr>
        <p:spPr/>
        <p:txBody>
          <a:bodyPr/>
          <a:lstStyle/>
          <a:p>
            <a:r>
              <a:rPr lang="en-US"/>
              <a:t>Random Forest... Lowering correlations between the trees	</a:t>
            </a:r>
            <a:endParaRPr lang="en-US" dirty="0"/>
          </a:p>
        </p:txBody>
      </p:sp>
      <p:graphicFrame>
        <p:nvGraphicFramePr>
          <p:cNvPr id="5" name="Content Placeholder 2">
            <a:extLst>
              <a:ext uri="{FF2B5EF4-FFF2-40B4-BE49-F238E27FC236}">
                <a16:creationId xmlns:a16="http://schemas.microsoft.com/office/drawing/2014/main" id="{CFF8231E-537D-46BB-9CCA-D7FCD0C002D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81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2061B-7FF0-1F4F-AE34-2153C07442AF}"/>
              </a:ext>
            </a:extLst>
          </p:cNvPr>
          <p:cNvSpPr>
            <a:spLocks noGrp="1"/>
          </p:cNvSpPr>
          <p:nvPr>
            <p:ph type="title"/>
          </p:nvPr>
        </p:nvSpPr>
        <p:spPr>
          <a:xfrm>
            <a:off x="594360" y="1209086"/>
            <a:ext cx="3876848" cy="4064925"/>
          </a:xfrm>
        </p:spPr>
        <p:txBody>
          <a:bodyPr anchor="ctr">
            <a:normAutofit/>
          </a:bodyPr>
          <a:lstStyle/>
          <a:p>
            <a:r>
              <a:rPr lang="en-US" sz="5000"/>
              <a:t>Gradient Boosting… </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59B6378-DDCA-4F3E-9F53-BF921736D6C6}"/>
              </a:ext>
            </a:extLst>
          </p:cNvPr>
          <p:cNvGraphicFramePr>
            <a:graphicFrameLocks noGrp="1"/>
          </p:cNvGraphicFramePr>
          <p:nvPr>
            <p:ph idx="1"/>
            <p:extLst>
              <p:ext uri="{D42A27DB-BD31-4B8C-83A1-F6EECF244321}">
                <p14:modId xmlns:p14="http://schemas.microsoft.com/office/powerpoint/2010/main" val="1131612785"/>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1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7574-FF34-E442-84DD-D42BCE41339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D07F286-FD79-774E-9F64-E07D75F2E49C}"/>
              </a:ext>
            </a:extLst>
          </p:cNvPr>
          <p:cNvSpPr>
            <a:spLocks noGrp="1"/>
          </p:cNvSpPr>
          <p:nvPr>
            <p:ph idx="1"/>
          </p:nvPr>
        </p:nvSpPr>
        <p:spPr/>
        <p:txBody>
          <a:bodyPr/>
          <a:lstStyle/>
          <a:p>
            <a:r>
              <a:rPr lang="en-US" dirty="0"/>
              <a:t>Group formation. How are we doing? </a:t>
            </a:r>
          </a:p>
          <a:p>
            <a:r>
              <a:rPr lang="en-US" dirty="0"/>
              <a:t>Reminder: Homework assignments are due soon</a:t>
            </a:r>
          </a:p>
          <a:p>
            <a:r>
              <a:rPr lang="en-US" dirty="0"/>
              <a:t>Typo on Homework # 3 – the target variable on the KNN problem is the loan approval status; NOT species. There is no species in the dataset. </a:t>
            </a:r>
          </a:p>
          <a:p>
            <a:r>
              <a:rPr lang="en-US" dirty="0"/>
              <a:t>Topics: </a:t>
            </a:r>
          </a:p>
          <a:p>
            <a:pPr lvl="1"/>
            <a:r>
              <a:rPr lang="en-US" dirty="0"/>
              <a:t>Decision Trees </a:t>
            </a:r>
          </a:p>
          <a:p>
            <a:pPr lvl="1"/>
            <a:r>
              <a:rPr lang="en-US" dirty="0"/>
              <a:t>Splitting decision</a:t>
            </a:r>
          </a:p>
          <a:p>
            <a:pPr lvl="1"/>
            <a:r>
              <a:rPr lang="en-US" dirty="0"/>
              <a:t>Bias vs. Variance</a:t>
            </a:r>
          </a:p>
          <a:p>
            <a:pPr lvl="1"/>
            <a:r>
              <a:rPr lang="en-US" dirty="0"/>
              <a:t>Random Forest (time permitting)</a:t>
            </a:r>
          </a:p>
        </p:txBody>
      </p:sp>
    </p:spTree>
    <p:extLst>
      <p:ext uri="{BB962C8B-B14F-4D97-AF65-F5344CB8AC3E}">
        <p14:creationId xmlns:p14="http://schemas.microsoft.com/office/powerpoint/2010/main" val="23737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181A-38FA-A641-9B7B-4FAFE155EF09}"/>
              </a:ext>
            </a:extLst>
          </p:cNvPr>
          <p:cNvSpPr>
            <a:spLocks noGrp="1"/>
          </p:cNvSpPr>
          <p:nvPr>
            <p:ph type="title"/>
          </p:nvPr>
        </p:nvSpPr>
        <p:spPr/>
        <p:txBody>
          <a:bodyPr/>
          <a:lstStyle/>
          <a:p>
            <a:r>
              <a:rPr lang="en-US" dirty="0"/>
              <a:t>Job announcement</a:t>
            </a:r>
          </a:p>
        </p:txBody>
      </p:sp>
      <p:sp>
        <p:nvSpPr>
          <p:cNvPr id="3" name="Content Placeholder 2">
            <a:extLst>
              <a:ext uri="{FF2B5EF4-FFF2-40B4-BE49-F238E27FC236}">
                <a16:creationId xmlns:a16="http://schemas.microsoft.com/office/drawing/2014/main" id="{7BF5D715-85AC-474F-96ED-2F35B8EAE929}"/>
              </a:ext>
            </a:extLst>
          </p:cNvPr>
          <p:cNvSpPr>
            <a:spLocks noGrp="1"/>
          </p:cNvSpPr>
          <p:nvPr>
            <p:ph idx="1"/>
          </p:nvPr>
        </p:nvSpPr>
        <p:spPr/>
        <p:txBody>
          <a:bodyPr/>
          <a:lstStyle/>
          <a:p>
            <a:r>
              <a:rPr lang="en-US" dirty="0">
                <a:hlinkClick r:id="rId2"/>
              </a:rPr>
              <a:t>https://www.linkedin.com/jobs/view/2664896431/?refId=3r%2F4kCUhQQyrS7MzddfmpA%3D%3D</a:t>
            </a:r>
            <a:endParaRPr lang="en-US" dirty="0"/>
          </a:p>
          <a:p>
            <a:r>
              <a:rPr lang="en-US" dirty="0"/>
              <a:t>Ignore the no longer taking application part</a:t>
            </a:r>
          </a:p>
          <a:p>
            <a:r>
              <a:rPr lang="en-US" dirty="0"/>
              <a:t>Please reach out to me if interested. Or, anyone you know… </a:t>
            </a:r>
          </a:p>
          <a:p>
            <a:r>
              <a:rPr lang="en-US" dirty="0"/>
              <a:t>Amazing hiring manager!</a:t>
            </a:r>
          </a:p>
        </p:txBody>
      </p:sp>
    </p:spTree>
    <p:extLst>
      <p:ext uri="{BB962C8B-B14F-4D97-AF65-F5344CB8AC3E}">
        <p14:creationId xmlns:p14="http://schemas.microsoft.com/office/powerpoint/2010/main" val="375843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13D1-ED9D-1448-8089-07207690A12A}"/>
              </a:ext>
            </a:extLst>
          </p:cNvPr>
          <p:cNvSpPr>
            <a:spLocks noGrp="1"/>
          </p:cNvSpPr>
          <p:nvPr>
            <p:ph type="title"/>
          </p:nvPr>
        </p:nvSpPr>
        <p:spPr/>
        <p:txBody>
          <a:bodyPr/>
          <a:lstStyle/>
          <a:p>
            <a:r>
              <a:rPr lang="en-US" dirty="0"/>
              <a:t>Decision Tree</a:t>
            </a:r>
          </a:p>
        </p:txBody>
      </p:sp>
      <p:sp>
        <p:nvSpPr>
          <p:cNvPr id="4" name="TextBox 3">
            <a:extLst>
              <a:ext uri="{FF2B5EF4-FFF2-40B4-BE49-F238E27FC236}">
                <a16:creationId xmlns:a16="http://schemas.microsoft.com/office/drawing/2014/main" id="{5CF1C1EE-4B8A-E643-9B97-720C55A15A1F}"/>
              </a:ext>
            </a:extLst>
          </p:cNvPr>
          <p:cNvSpPr txBox="1"/>
          <p:nvPr/>
        </p:nvSpPr>
        <p:spPr>
          <a:xfrm>
            <a:off x="6697361" y="1027906"/>
            <a:ext cx="3855308" cy="646331"/>
          </a:xfrm>
          <a:prstGeom prst="rect">
            <a:avLst/>
          </a:prstGeom>
          <a:solidFill>
            <a:schemeClr val="bg1"/>
          </a:solidFill>
        </p:spPr>
        <p:txBody>
          <a:bodyPr wrap="square" rtlCol="0">
            <a:spAutoFit/>
          </a:bodyPr>
          <a:lstStyle/>
          <a:p>
            <a:r>
              <a:rPr lang="en-US" dirty="0"/>
              <a:t>         </a:t>
            </a:r>
          </a:p>
          <a:p>
            <a:endParaRPr lang="en-US" dirty="0"/>
          </a:p>
        </p:txBody>
      </p:sp>
      <p:pic>
        <p:nvPicPr>
          <p:cNvPr id="2050" name="Picture 2" descr="Machine Learning Decision Tree Classification Algorithm - Javatpoint">
            <a:extLst>
              <a:ext uri="{FF2B5EF4-FFF2-40B4-BE49-F238E27FC236}">
                <a16:creationId xmlns:a16="http://schemas.microsoft.com/office/drawing/2014/main" id="{0234BFEA-5D12-AA4E-B507-708ECDE18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10"/>
          <a:stretch/>
        </p:blipFill>
        <p:spPr bwMode="auto">
          <a:xfrm>
            <a:off x="3994214" y="1097975"/>
            <a:ext cx="7620000" cy="44952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08689BD-CD10-9D43-8842-C8A228E77E33}"/>
              </a:ext>
            </a:extLst>
          </p:cNvPr>
          <p:cNvSpPr/>
          <p:nvPr/>
        </p:nvSpPr>
        <p:spPr>
          <a:xfrm>
            <a:off x="7237650" y="539886"/>
            <a:ext cx="1387365" cy="528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cxnSp>
        <p:nvCxnSpPr>
          <p:cNvPr id="8" name="Straight Arrow Connector 7">
            <a:extLst>
              <a:ext uri="{FF2B5EF4-FFF2-40B4-BE49-F238E27FC236}">
                <a16:creationId xmlns:a16="http://schemas.microsoft.com/office/drawing/2014/main" id="{D7204942-BB9B-3A42-8151-122119B7300D}"/>
              </a:ext>
            </a:extLst>
          </p:cNvPr>
          <p:cNvCxnSpPr/>
          <p:nvPr/>
        </p:nvCxnSpPr>
        <p:spPr>
          <a:xfrm>
            <a:off x="8092965" y="1097975"/>
            <a:ext cx="1481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A9602B-DF08-C049-BF30-F046472FA7D0}"/>
              </a:ext>
            </a:extLst>
          </p:cNvPr>
          <p:cNvSpPr txBox="1"/>
          <p:nvPr/>
        </p:nvSpPr>
        <p:spPr>
          <a:xfrm>
            <a:off x="9630386" y="729417"/>
            <a:ext cx="2438400" cy="646331"/>
          </a:xfrm>
          <a:prstGeom prst="rect">
            <a:avLst/>
          </a:prstGeom>
          <a:noFill/>
        </p:spPr>
        <p:txBody>
          <a:bodyPr wrap="square" rtlCol="0">
            <a:spAutoFit/>
          </a:bodyPr>
          <a:lstStyle/>
          <a:p>
            <a:r>
              <a:rPr lang="en-US" dirty="0"/>
              <a:t>Splitting – divides into two or more sub-nodes</a:t>
            </a:r>
          </a:p>
        </p:txBody>
      </p:sp>
      <p:sp>
        <p:nvSpPr>
          <p:cNvPr id="10" name="TextBox 9">
            <a:extLst>
              <a:ext uri="{FF2B5EF4-FFF2-40B4-BE49-F238E27FC236}">
                <a16:creationId xmlns:a16="http://schemas.microsoft.com/office/drawing/2014/main" id="{25893D06-65B5-0146-A7CD-A29002230062}"/>
              </a:ext>
            </a:extLst>
          </p:cNvPr>
          <p:cNvSpPr txBox="1"/>
          <p:nvPr/>
        </p:nvSpPr>
        <p:spPr>
          <a:xfrm>
            <a:off x="546538" y="1690688"/>
            <a:ext cx="2732690" cy="2585323"/>
          </a:xfrm>
          <a:prstGeom prst="rect">
            <a:avLst/>
          </a:prstGeom>
          <a:noFill/>
        </p:spPr>
        <p:txBody>
          <a:bodyPr wrap="square" rtlCol="0">
            <a:spAutoFit/>
          </a:bodyPr>
          <a:lstStyle/>
          <a:p>
            <a:r>
              <a:rPr lang="en-US" dirty="0"/>
              <a:t>Vocabulary:</a:t>
            </a:r>
          </a:p>
          <a:p>
            <a:pPr marL="285750" indent="-285750">
              <a:buFontTx/>
              <a:buChar char="-"/>
            </a:pPr>
            <a:r>
              <a:rPr lang="en-US" dirty="0"/>
              <a:t>Root node</a:t>
            </a:r>
          </a:p>
          <a:p>
            <a:pPr marL="285750" indent="-285750">
              <a:buFontTx/>
              <a:buChar char="-"/>
            </a:pPr>
            <a:r>
              <a:rPr lang="en-US" dirty="0"/>
              <a:t>Decision node</a:t>
            </a:r>
          </a:p>
          <a:p>
            <a:pPr marL="285750" indent="-285750">
              <a:buFontTx/>
              <a:buChar char="-"/>
            </a:pPr>
            <a:r>
              <a:rPr lang="en-US" dirty="0"/>
              <a:t>Leaf Node</a:t>
            </a:r>
          </a:p>
          <a:p>
            <a:pPr marL="285750" indent="-285750">
              <a:buFontTx/>
              <a:buChar char="-"/>
            </a:pPr>
            <a:r>
              <a:rPr lang="en-US" dirty="0"/>
              <a:t>Sub-tree/Branch</a:t>
            </a:r>
          </a:p>
          <a:p>
            <a:pPr marL="285750" indent="-285750">
              <a:buFontTx/>
              <a:buChar char="-"/>
            </a:pPr>
            <a:r>
              <a:rPr lang="en-US" dirty="0"/>
              <a:t>Parent and child node</a:t>
            </a:r>
          </a:p>
          <a:p>
            <a:pPr marL="285750" indent="-285750">
              <a:buFontTx/>
              <a:buChar char="-"/>
            </a:pPr>
            <a:r>
              <a:rPr lang="en-US" dirty="0"/>
              <a:t>Splitting</a:t>
            </a:r>
          </a:p>
          <a:p>
            <a:pPr marL="285750" indent="-285750">
              <a:buFontTx/>
              <a:buChar char="-"/>
            </a:pPr>
            <a:r>
              <a:rPr lang="en-US" dirty="0"/>
              <a:t>Pruning</a:t>
            </a:r>
          </a:p>
          <a:p>
            <a:pPr marL="285750" indent="-285750">
              <a:buFontTx/>
              <a:buChar char="-"/>
            </a:pPr>
            <a:endParaRPr lang="en-US" dirty="0"/>
          </a:p>
        </p:txBody>
      </p:sp>
      <p:sp>
        <p:nvSpPr>
          <p:cNvPr id="11" name="Rectangle 10">
            <a:extLst>
              <a:ext uri="{FF2B5EF4-FFF2-40B4-BE49-F238E27FC236}">
                <a16:creationId xmlns:a16="http://schemas.microsoft.com/office/drawing/2014/main" id="{9DA7050E-ADE0-E446-9E7A-9B601A7105B4}"/>
              </a:ext>
            </a:extLst>
          </p:cNvPr>
          <p:cNvSpPr/>
          <p:nvPr/>
        </p:nvSpPr>
        <p:spPr>
          <a:xfrm>
            <a:off x="546538" y="4789569"/>
            <a:ext cx="6621517" cy="104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How do we choose the root node?</a:t>
            </a:r>
          </a:p>
          <a:p>
            <a:r>
              <a:rPr lang="en-US" sz="2000" dirty="0"/>
              <a:t>- Attribute Selection Measure</a:t>
            </a:r>
          </a:p>
        </p:txBody>
      </p:sp>
    </p:spTree>
    <p:extLst>
      <p:ext uri="{BB962C8B-B14F-4D97-AF65-F5344CB8AC3E}">
        <p14:creationId xmlns:p14="http://schemas.microsoft.com/office/powerpoint/2010/main" val="330773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9C5E-C5A2-E143-9568-F8C0828A8430}"/>
              </a:ext>
            </a:extLst>
          </p:cNvPr>
          <p:cNvSpPr>
            <a:spLocks noGrp="1"/>
          </p:cNvSpPr>
          <p:nvPr>
            <p:ph type="title"/>
          </p:nvPr>
        </p:nvSpPr>
        <p:spPr/>
        <p:txBody>
          <a:bodyPr/>
          <a:lstStyle/>
          <a:p>
            <a:r>
              <a:rPr lang="en-US" dirty="0"/>
              <a:t>Attribute Selection Measure (ASM)</a:t>
            </a:r>
          </a:p>
        </p:txBody>
      </p:sp>
      <p:sp>
        <p:nvSpPr>
          <p:cNvPr id="3" name="Content Placeholder 2">
            <a:extLst>
              <a:ext uri="{FF2B5EF4-FFF2-40B4-BE49-F238E27FC236}">
                <a16:creationId xmlns:a16="http://schemas.microsoft.com/office/drawing/2014/main" id="{4FE364A8-BE65-6141-8604-226957A4FC93}"/>
              </a:ext>
            </a:extLst>
          </p:cNvPr>
          <p:cNvSpPr>
            <a:spLocks noGrp="1"/>
          </p:cNvSpPr>
          <p:nvPr>
            <p:ph idx="1"/>
          </p:nvPr>
        </p:nvSpPr>
        <p:spPr>
          <a:xfrm>
            <a:off x="838200" y="1825625"/>
            <a:ext cx="10515600" cy="4196803"/>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“Attribute selection measure is a heuristic for selecting the splitting criterion that “best” separates a given data partition, D, of a class-labeled training tuples into individual classes. It determines how the tuples at a given node are to be split. </a:t>
            </a:r>
            <a:r>
              <a:rPr lang="en-US" dirty="0">
                <a:highlight>
                  <a:srgbClr val="FFFF00"/>
                </a:highlight>
                <a:latin typeface="Times New Roman" panose="02020603050405020304" pitchFamily="18" charset="0"/>
                <a:cs typeface="Times New Roman" panose="02020603050405020304" pitchFamily="18" charset="0"/>
              </a:rPr>
              <a:t>The attribute selection measure provides a ranking for each attribute describing the given training tuples</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The attribute having the best score for the measure is chosen as the splitting attribute for the given tuples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This paper, perform a comparative study of two attribute selection measures. The Information gain is used to select the splitting attribute in each node in the tree. The attribute with the highest information gain is chosen as the splitting attribute for the current node. The Gini index measures use binary split for each attribute. The attribute with the minimum </a:t>
            </a:r>
            <a:r>
              <a:rPr lang="en-US" dirty="0" err="1">
                <a:latin typeface="Times New Roman" panose="02020603050405020304" pitchFamily="18" charset="0"/>
                <a:cs typeface="Times New Roman" panose="02020603050405020304" pitchFamily="18" charset="0"/>
              </a:rPr>
              <a:t>gini</a:t>
            </a:r>
            <a:r>
              <a:rPr lang="en-US" dirty="0">
                <a:latin typeface="Times New Roman" panose="02020603050405020304" pitchFamily="18" charset="0"/>
                <a:cs typeface="Times New Roman" panose="02020603050405020304" pitchFamily="18" charset="0"/>
              </a:rPr>
              <a:t> index as selected as the splitting attribute. The results indicates that predicting a attribute selection in Gini index is more effective and simple compared to Information gain.”</a:t>
            </a:r>
          </a:p>
        </p:txBody>
      </p:sp>
      <p:sp>
        <p:nvSpPr>
          <p:cNvPr id="4" name="TextBox 3">
            <a:extLst>
              <a:ext uri="{FF2B5EF4-FFF2-40B4-BE49-F238E27FC236}">
                <a16:creationId xmlns:a16="http://schemas.microsoft.com/office/drawing/2014/main" id="{01E223B0-8C5E-9D40-A86C-38B4F4DDB69B}"/>
              </a:ext>
            </a:extLst>
          </p:cNvPr>
          <p:cNvSpPr txBox="1"/>
          <p:nvPr/>
        </p:nvSpPr>
        <p:spPr>
          <a:xfrm>
            <a:off x="838200" y="6157365"/>
            <a:ext cx="9080938" cy="338554"/>
          </a:xfrm>
          <a:prstGeom prst="rect">
            <a:avLst/>
          </a:prstGeom>
          <a:noFill/>
        </p:spPr>
        <p:txBody>
          <a:bodyPr wrap="square" rtlCol="0">
            <a:spAutoFit/>
          </a:bodyPr>
          <a:lstStyle/>
          <a:p>
            <a:r>
              <a:rPr lang="en-US" sz="1600" dirty="0">
                <a:hlinkClick r:id="rId2"/>
              </a:rPr>
              <a:t>http://www.ijoart.org/docs/Construction-of-Decision-Tree--Attribute-Selection-Measures.pdf</a:t>
            </a:r>
            <a:r>
              <a:rPr lang="en-US" sz="1600" dirty="0"/>
              <a:t> </a:t>
            </a:r>
          </a:p>
        </p:txBody>
      </p:sp>
    </p:spTree>
    <p:extLst>
      <p:ext uri="{BB962C8B-B14F-4D97-AF65-F5344CB8AC3E}">
        <p14:creationId xmlns:p14="http://schemas.microsoft.com/office/powerpoint/2010/main" val="196173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5D913-4FB8-1748-AAE4-5743BBDDE8BF}"/>
              </a:ext>
            </a:extLst>
          </p:cNvPr>
          <p:cNvSpPr>
            <a:spLocks noGrp="1"/>
          </p:cNvSpPr>
          <p:nvPr>
            <p:ph type="title"/>
          </p:nvPr>
        </p:nvSpPr>
        <p:spPr>
          <a:xfrm>
            <a:off x="838200" y="365125"/>
            <a:ext cx="10515600" cy="1325563"/>
          </a:xfrm>
        </p:spPr>
        <p:txBody>
          <a:bodyPr>
            <a:normAutofit/>
          </a:bodyPr>
          <a:lstStyle/>
          <a:p>
            <a:r>
              <a:rPr lang="en-US" sz="5400"/>
              <a:t>ASM Techniques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F5DEB-4517-F34F-AFEF-D53124625249}"/>
              </a:ext>
            </a:extLst>
          </p:cNvPr>
          <p:cNvSpPr>
            <a:spLocks noGrp="1"/>
          </p:cNvSpPr>
          <p:nvPr>
            <p:ph idx="1"/>
          </p:nvPr>
        </p:nvSpPr>
        <p:spPr>
          <a:xfrm>
            <a:off x="838200" y="1929383"/>
            <a:ext cx="10515600" cy="4563491"/>
          </a:xfrm>
        </p:spPr>
        <p:txBody>
          <a:bodyPr>
            <a:normAutofit fontScale="92500" lnSpcReduction="10000"/>
          </a:bodyPr>
          <a:lstStyle/>
          <a:p>
            <a:r>
              <a:rPr lang="en-US" sz="2400" dirty="0"/>
              <a:t>Two main ones used: Gini Index (lowest), or Highest information gain. </a:t>
            </a:r>
          </a:p>
          <a:p>
            <a:pPr lvl="1"/>
            <a:r>
              <a:rPr lang="en-US" sz="1800" dirty="0"/>
              <a:t>Gini is more effective (see last slide)</a:t>
            </a:r>
          </a:p>
          <a:p>
            <a:r>
              <a:rPr lang="en-US" sz="2400" dirty="0"/>
              <a:t>Gini Index: </a:t>
            </a:r>
          </a:p>
          <a:p>
            <a:pPr lvl="1"/>
            <a:r>
              <a:rPr lang="en-US" dirty="0"/>
              <a:t>A decision tree splits the data based on lowest Gini index. We basically would choose the attribute/feature/variable with the least Gini Index. </a:t>
            </a:r>
          </a:p>
          <a:p>
            <a:pPr lvl="2"/>
            <a:r>
              <a:rPr lang="en-US" sz="2400" dirty="0"/>
              <a:t>In other words, we choose the variable at the root which gives us the BEST information!</a:t>
            </a:r>
          </a:p>
          <a:p>
            <a:pPr lvl="1"/>
            <a:r>
              <a:rPr lang="en-US" dirty="0"/>
              <a:t>Gini Index measures the degree or probability of a particular variable being wrongly classified when it is randomly chosen. </a:t>
            </a:r>
          </a:p>
          <a:p>
            <a:pPr lvl="1"/>
            <a:r>
              <a:rPr lang="en-US" dirty="0"/>
              <a:t>Gini = 1−∑</a:t>
            </a:r>
            <a:r>
              <a:rPr lang="en-US" baseline="30000" dirty="0" err="1"/>
              <a:t>n</a:t>
            </a:r>
            <a:r>
              <a:rPr lang="en-US" baseline="-25000" dirty="0" err="1"/>
              <a:t>i</a:t>
            </a:r>
            <a:r>
              <a:rPr lang="en-US" baseline="-25000" dirty="0"/>
              <a:t>=1</a:t>
            </a:r>
            <a:r>
              <a:rPr lang="en-US" dirty="0"/>
              <a:t>(p</a:t>
            </a:r>
            <a:r>
              <a:rPr lang="en-US" baseline="-25000" dirty="0"/>
              <a:t>i</a:t>
            </a:r>
            <a:r>
              <a:rPr lang="en-US" dirty="0"/>
              <a:t>)</a:t>
            </a:r>
            <a:r>
              <a:rPr lang="en-US" baseline="30000" dirty="0"/>
              <a:t>2 </a:t>
            </a:r>
            <a:r>
              <a:rPr lang="en-US" dirty="0"/>
              <a:t> where p is the probability of the outcome being classified in a particular class. </a:t>
            </a:r>
            <a:endParaRPr lang="en-US" baseline="30000" dirty="0"/>
          </a:p>
          <a:p>
            <a:r>
              <a:rPr lang="en-US" sz="2400" dirty="0"/>
              <a:t>Information gain: (next slide)</a:t>
            </a:r>
          </a:p>
          <a:p>
            <a:r>
              <a:rPr lang="en-US" sz="2400" dirty="0"/>
              <a:t>Read more: </a:t>
            </a:r>
            <a:r>
              <a:rPr lang="en-US" sz="2400" dirty="0">
                <a:hlinkClick r:id="rId2"/>
              </a:rPr>
              <a:t>https://blog.quantinsti.com/gini-index/</a:t>
            </a:r>
            <a:r>
              <a:rPr lang="en-US" sz="2400" dirty="0"/>
              <a:t> </a:t>
            </a:r>
          </a:p>
        </p:txBody>
      </p:sp>
    </p:spTree>
    <p:extLst>
      <p:ext uri="{BB962C8B-B14F-4D97-AF65-F5344CB8AC3E}">
        <p14:creationId xmlns:p14="http://schemas.microsoft.com/office/powerpoint/2010/main" val="181013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978A-8F06-0F45-A0E2-C72AB6664CC9}"/>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Information gain</a:t>
            </a:r>
          </a:p>
        </p:txBody>
      </p:sp>
      <p:sp>
        <p:nvSpPr>
          <p:cNvPr id="10" name="TextBox 9">
            <a:extLst>
              <a:ext uri="{FF2B5EF4-FFF2-40B4-BE49-F238E27FC236}">
                <a16:creationId xmlns:a16="http://schemas.microsoft.com/office/drawing/2014/main" id="{1A81A2C0-0FD3-814E-9A4F-B98C2F048211}"/>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E denotes entropy, which is a measure of ‘chaos/variability’ in the data. </a:t>
            </a:r>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text, application&#10;&#10;Description automatically generated">
            <a:extLst>
              <a:ext uri="{FF2B5EF4-FFF2-40B4-BE49-F238E27FC236}">
                <a16:creationId xmlns:a16="http://schemas.microsoft.com/office/drawing/2014/main" id="{72BCAEE9-12CF-A34C-8052-90D049F796C8}"/>
              </a:ext>
            </a:extLst>
          </p:cNvPr>
          <p:cNvPicPr>
            <a:picLocks noGrp="1" noChangeAspect="1"/>
          </p:cNvPicPr>
          <p:nvPr>
            <p:ph idx="1"/>
          </p:nvPr>
        </p:nvPicPr>
        <p:blipFill>
          <a:blip r:embed="rId2"/>
          <a:stretch>
            <a:fillRect/>
          </a:stretch>
        </p:blipFill>
        <p:spPr>
          <a:xfrm>
            <a:off x="5405862" y="906782"/>
            <a:ext cx="6019331" cy="5041189"/>
          </a:xfrm>
          <a:prstGeom prst="rect">
            <a:avLst/>
          </a:prstGeom>
          <a:effectLst/>
        </p:spPr>
      </p:pic>
    </p:spTree>
    <p:extLst>
      <p:ext uri="{BB962C8B-B14F-4D97-AF65-F5344CB8AC3E}">
        <p14:creationId xmlns:p14="http://schemas.microsoft.com/office/powerpoint/2010/main" val="314204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9A5314-C482-DE45-91E7-F40ED7763B4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Bias vs Variance… 	</a:t>
            </a:r>
          </a:p>
        </p:txBody>
      </p:sp>
      <p:pic>
        <p:nvPicPr>
          <p:cNvPr id="1026" name="Picture 2" descr="Understanding the Bias-Variance Tradeoff | by Seema Singh | Towards Data  Science">
            <a:extLst>
              <a:ext uri="{FF2B5EF4-FFF2-40B4-BE49-F238E27FC236}">
                <a16:creationId xmlns:a16="http://schemas.microsoft.com/office/drawing/2014/main" id="{C3C4F1DF-E052-4B46-A88A-1B722620D6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457173"/>
            <a:ext cx="7188199" cy="28033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20E660-F883-5F45-BE01-689B137626A6}"/>
              </a:ext>
            </a:extLst>
          </p:cNvPr>
          <p:cNvSpPr txBox="1"/>
          <p:nvPr/>
        </p:nvSpPr>
        <p:spPr>
          <a:xfrm>
            <a:off x="4038600" y="4884873"/>
            <a:ext cx="7188199" cy="129209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Source: https://</a:t>
            </a:r>
            <a:r>
              <a:rPr lang="en-US"/>
              <a:t>towardsdatascience.com</a:t>
            </a:r>
            <a:r>
              <a:rPr lang="en-US" dirty="0"/>
              <a:t>/understanding-the-bias-variance-tradeoff-165e6942b229</a:t>
            </a:r>
            <a:endParaRPr lang="en-US"/>
          </a:p>
        </p:txBody>
      </p:sp>
    </p:spTree>
    <p:extLst>
      <p:ext uri="{BB962C8B-B14F-4D97-AF65-F5344CB8AC3E}">
        <p14:creationId xmlns:p14="http://schemas.microsoft.com/office/powerpoint/2010/main" val="4738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F4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14B77-8C01-694E-9D6B-6007FCC0F00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Bias-variance tradeoff</a:t>
            </a:r>
          </a:p>
        </p:txBody>
      </p:sp>
      <p:pic>
        <p:nvPicPr>
          <p:cNvPr id="1026" name="Picture 2">
            <a:extLst>
              <a:ext uri="{FF2B5EF4-FFF2-40B4-BE49-F238E27FC236}">
                <a16:creationId xmlns:a16="http://schemas.microsoft.com/office/drawing/2014/main" id="{78D6EB26-8496-BA48-9614-B9BE22EC6A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7933" y="674162"/>
            <a:ext cx="7347537" cy="55106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60A48D-C09F-DA44-91D7-8BEAC1169A89}"/>
              </a:ext>
            </a:extLst>
          </p:cNvPr>
          <p:cNvSpPr txBox="1"/>
          <p:nvPr/>
        </p:nvSpPr>
        <p:spPr>
          <a:xfrm>
            <a:off x="636530" y="3669956"/>
            <a:ext cx="3441200" cy="646331"/>
          </a:xfrm>
          <a:prstGeom prst="rect">
            <a:avLst/>
          </a:prstGeom>
          <a:noFill/>
        </p:spPr>
        <p:txBody>
          <a:bodyPr wrap="square" rtlCol="0">
            <a:spAutoFit/>
          </a:bodyPr>
          <a:lstStyle/>
          <a:p>
            <a:r>
              <a:rPr lang="en-US" dirty="0"/>
              <a:t>Does it remind anyone of accuracy vs. precision concept? </a:t>
            </a:r>
          </a:p>
        </p:txBody>
      </p:sp>
    </p:spTree>
    <p:extLst>
      <p:ext uri="{BB962C8B-B14F-4D97-AF65-F5344CB8AC3E}">
        <p14:creationId xmlns:p14="http://schemas.microsoft.com/office/powerpoint/2010/main" val="223625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1122</Words>
  <Application>Microsoft Macintosh PowerPoint</Application>
  <PresentationFormat>Widescreen</PresentationFormat>
  <Paragraphs>105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Meet up # 5</vt:lpstr>
      <vt:lpstr>Agenda</vt:lpstr>
      <vt:lpstr>Job announcement</vt:lpstr>
      <vt:lpstr>Decision Tree</vt:lpstr>
      <vt:lpstr>Attribute Selection Measure (ASM)</vt:lpstr>
      <vt:lpstr>ASM Techniques </vt:lpstr>
      <vt:lpstr>Information gain</vt:lpstr>
      <vt:lpstr>Bias vs Variance…  </vt:lpstr>
      <vt:lpstr>Bias-variance tradeoff</vt:lpstr>
      <vt:lpstr>The methods we are considering in this class…</vt:lpstr>
      <vt:lpstr>Random Forest</vt:lpstr>
      <vt:lpstr>Random Forest</vt:lpstr>
      <vt:lpstr>Random Forest... Lowering correlations between the trees </vt:lpstr>
      <vt:lpstr>Gradient Boosting…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up # 4</dc:title>
  <dc:creator>Sabrina Khan</dc:creator>
  <cp:lastModifiedBy>Sabrina Khan</cp:lastModifiedBy>
  <cp:revision>29</cp:revision>
  <dcterms:created xsi:type="dcterms:W3CDTF">2021-03-24T20:13:54Z</dcterms:created>
  <dcterms:modified xsi:type="dcterms:W3CDTF">2021-09-30T22:57:40Z</dcterms:modified>
</cp:coreProperties>
</file>