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7" r:id="rId10"/>
    <p:sldId id="265" r:id="rId11"/>
    <p:sldId id="266"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A219-C352-1D43-B999-21CA668AE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A0589D-0B3C-FE43-90A7-131987616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BF531-7286-9348-8B23-8622B0F89040}"/>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5" name="Footer Placeholder 4">
            <a:extLst>
              <a:ext uri="{FF2B5EF4-FFF2-40B4-BE49-F238E27FC236}">
                <a16:creationId xmlns:a16="http://schemas.microsoft.com/office/drawing/2014/main" id="{9734B4C2-4A5E-9843-BD0F-67959C1B5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15D0E-2AF3-0042-A3F1-12AB8FA88AF2}"/>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212196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4F42-3A23-F846-AEFE-AE42EF8298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41B904-E6D8-B143-A41B-8E524425A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76CB1-3067-634B-BC61-8A0AF5E0EC4A}"/>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5" name="Footer Placeholder 4">
            <a:extLst>
              <a:ext uri="{FF2B5EF4-FFF2-40B4-BE49-F238E27FC236}">
                <a16:creationId xmlns:a16="http://schemas.microsoft.com/office/drawing/2014/main" id="{4BAE8642-A09A-1C4A-9ECC-9E8D926A3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39662-D091-2348-BC85-1CA883BC13D6}"/>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317444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44CDF-6420-B341-95FF-A116D4CEC2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6A886-65B7-364F-B5AC-8F76DFD4E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C3461-B466-DB48-8996-8C50DC35320F}"/>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5" name="Footer Placeholder 4">
            <a:extLst>
              <a:ext uri="{FF2B5EF4-FFF2-40B4-BE49-F238E27FC236}">
                <a16:creationId xmlns:a16="http://schemas.microsoft.com/office/drawing/2014/main" id="{EDAC8DE9-C0F1-BD46-A55F-2B9F70848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A42C5-42DC-CB46-9F80-5BA8AD4768F2}"/>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273835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032E-35B1-AB44-92B0-FD05DDDB0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8F458-BCB5-6042-8BAC-BFCB4A50C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EB47-28E9-E245-A16E-C9ACCBE920BD}"/>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5" name="Footer Placeholder 4">
            <a:extLst>
              <a:ext uri="{FF2B5EF4-FFF2-40B4-BE49-F238E27FC236}">
                <a16:creationId xmlns:a16="http://schemas.microsoft.com/office/drawing/2014/main" id="{65D1B478-3678-4D4C-8F2B-BE105DAE7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9CED5-D0E4-F043-9785-B3876E276EFD}"/>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235784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14E9-CA99-4746-8986-740CB193C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D6F56-B3A2-6740-B8E4-FBEDF250F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1585F-6D28-3C47-90F5-CB16767747DE}"/>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5" name="Footer Placeholder 4">
            <a:extLst>
              <a:ext uri="{FF2B5EF4-FFF2-40B4-BE49-F238E27FC236}">
                <a16:creationId xmlns:a16="http://schemas.microsoft.com/office/drawing/2014/main" id="{5A0A9DCC-1DE1-E145-86B0-022FC6B8E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619C1-E480-4446-9D7E-03D36D9F460E}"/>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396189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65A3-17C5-754B-844C-F5A35BAB9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42E2F-0001-4D49-B955-F0DFDF220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4D4CC-59E4-EF4F-8ADA-0C1D1525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008B8-0D0C-BA41-933E-5C0294BD4F4A}"/>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6" name="Footer Placeholder 5">
            <a:extLst>
              <a:ext uri="{FF2B5EF4-FFF2-40B4-BE49-F238E27FC236}">
                <a16:creationId xmlns:a16="http://schemas.microsoft.com/office/drawing/2014/main" id="{A08576F7-30FB-714D-AC51-CFE5D1CA5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C7658-CE57-9241-876A-1CBE75757758}"/>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108913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293B-EBAC-EB41-A2B2-16FFC7D40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CC628-59EF-C440-8D55-705FB0F3A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B781F-BB03-B444-83C1-9261F379B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89CE1-3A8E-5648-99BB-EB3F57980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434D0-2294-4F47-BE21-7D991D5F6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F667E1-59C3-B446-8778-D5B02D6333BF}"/>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8" name="Footer Placeholder 7">
            <a:extLst>
              <a:ext uri="{FF2B5EF4-FFF2-40B4-BE49-F238E27FC236}">
                <a16:creationId xmlns:a16="http://schemas.microsoft.com/office/drawing/2014/main" id="{75B1FF5C-39AE-FB47-A0F3-77B29610AB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754243-BE6E-4D49-8256-E51CFFEA83B0}"/>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35225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75F4-81FA-4041-B4CD-EAF4D62919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184111-5E84-AF42-B1F7-DE0354554D61}"/>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4" name="Footer Placeholder 3">
            <a:extLst>
              <a:ext uri="{FF2B5EF4-FFF2-40B4-BE49-F238E27FC236}">
                <a16:creationId xmlns:a16="http://schemas.microsoft.com/office/drawing/2014/main" id="{94E3C323-F998-0240-BCD0-454D769418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0A9E91-6A87-4C46-B757-645BD1AFB97E}"/>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256530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240EB8-7818-044E-B61C-EF8A04083703}"/>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3" name="Footer Placeholder 2">
            <a:extLst>
              <a:ext uri="{FF2B5EF4-FFF2-40B4-BE49-F238E27FC236}">
                <a16:creationId xmlns:a16="http://schemas.microsoft.com/office/drawing/2014/main" id="{CF72FC26-5277-AA4A-A8D2-649FCEDAC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61F4D6-F1C5-1B47-9074-3BBFF9995F27}"/>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14435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FC83-CA5D-6B48-B9DF-AF4CE9879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1F4B8-2C2F-534D-9326-7FBC0F06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E1961A-34F3-874C-B2BB-7B330C3E3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039C1-BB1F-F647-BEC1-7F445A144919}"/>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6" name="Footer Placeholder 5">
            <a:extLst>
              <a:ext uri="{FF2B5EF4-FFF2-40B4-BE49-F238E27FC236}">
                <a16:creationId xmlns:a16="http://schemas.microsoft.com/office/drawing/2014/main" id="{4141AAD2-AC10-874D-A98A-83124CED7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24BA3-3D65-8543-B534-79D8482F07DC}"/>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399328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CDC6-F794-2C45-9C8B-36E16491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84392-D298-EF41-9DFD-D37B31A72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9047A-E3F5-394D-936A-D1C12DB3D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05B05-07B3-4E4E-9C2F-2B429CE333A0}"/>
              </a:ext>
            </a:extLst>
          </p:cNvPr>
          <p:cNvSpPr>
            <a:spLocks noGrp="1"/>
          </p:cNvSpPr>
          <p:nvPr>
            <p:ph type="dt" sz="half" idx="10"/>
          </p:nvPr>
        </p:nvSpPr>
        <p:spPr/>
        <p:txBody>
          <a:bodyPr/>
          <a:lstStyle/>
          <a:p>
            <a:fld id="{23663628-CA3E-2647-B96F-DFAAE7BDA2B6}" type="datetimeFigureOut">
              <a:rPr lang="en-US" smtClean="0"/>
              <a:t>9/23/21</a:t>
            </a:fld>
            <a:endParaRPr lang="en-US"/>
          </a:p>
        </p:txBody>
      </p:sp>
      <p:sp>
        <p:nvSpPr>
          <p:cNvPr id="6" name="Footer Placeholder 5">
            <a:extLst>
              <a:ext uri="{FF2B5EF4-FFF2-40B4-BE49-F238E27FC236}">
                <a16:creationId xmlns:a16="http://schemas.microsoft.com/office/drawing/2014/main" id="{A32CEF24-F3F6-E146-BB62-9207F3686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F819D-B4DC-A443-9ED1-9C6B1938EA4F}"/>
              </a:ext>
            </a:extLst>
          </p:cNvPr>
          <p:cNvSpPr>
            <a:spLocks noGrp="1"/>
          </p:cNvSpPr>
          <p:nvPr>
            <p:ph type="sldNum" sz="quarter" idx="12"/>
          </p:nvPr>
        </p:nvSpPr>
        <p:spPr/>
        <p:txBody>
          <a:bodyPr/>
          <a:lstStyle/>
          <a:p>
            <a:fld id="{04653833-51DF-FF45-961F-B2BE5C32B923}" type="slidenum">
              <a:rPr lang="en-US" smtClean="0"/>
              <a:t>‹#›</a:t>
            </a:fld>
            <a:endParaRPr lang="en-US"/>
          </a:p>
        </p:txBody>
      </p:sp>
    </p:spTree>
    <p:extLst>
      <p:ext uri="{BB962C8B-B14F-4D97-AF65-F5344CB8AC3E}">
        <p14:creationId xmlns:p14="http://schemas.microsoft.com/office/powerpoint/2010/main" val="253633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F3759-20F4-7A4A-BA67-029EDA824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EBCB07-7172-FF4D-82D9-83DC76E8C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46D42-A520-0B43-BC8C-51080AED1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63628-CA3E-2647-B96F-DFAAE7BDA2B6}" type="datetimeFigureOut">
              <a:rPr lang="en-US" smtClean="0"/>
              <a:t>9/23/21</a:t>
            </a:fld>
            <a:endParaRPr lang="en-US"/>
          </a:p>
        </p:txBody>
      </p:sp>
      <p:sp>
        <p:nvSpPr>
          <p:cNvPr id="5" name="Footer Placeholder 4">
            <a:extLst>
              <a:ext uri="{FF2B5EF4-FFF2-40B4-BE49-F238E27FC236}">
                <a16:creationId xmlns:a16="http://schemas.microsoft.com/office/drawing/2014/main" id="{080AAFEF-E3C8-0F41-87A1-0288E44E74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43DDC-B1E2-6F45-9883-30D50AF82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53833-51DF-FF45-961F-B2BE5C32B923}" type="slidenum">
              <a:rPr lang="en-US" smtClean="0"/>
              <a:t>‹#›</a:t>
            </a:fld>
            <a:endParaRPr lang="en-US"/>
          </a:p>
        </p:txBody>
      </p:sp>
    </p:spTree>
    <p:extLst>
      <p:ext uri="{BB962C8B-B14F-4D97-AF65-F5344CB8AC3E}">
        <p14:creationId xmlns:p14="http://schemas.microsoft.com/office/powerpoint/2010/main" val="153196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Perceptr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2.stat.duke.edu/~rcs46/lectures_2017/04-classify/04-lda.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A1AD-D4B7-B947-82B6-2ECF259D5C9B}"/>
              </a:ext>
            </a:extLst>
          </p:cNvPr>
          <p:cNvSpPr>
            <a:spLocks noGrp="1"/>
          </p:cNvSpPr>
          <p:nvPr>
            <p:ph type="ctrTitle"/>
          </p:nvPr>
        </p:nvSpPr>
        <p:spPr/>
        <p:txBody>
          <a:bodyPr/>
          <a:lstStyle/>
          <a:p>
            <a:r>
              <a:rPr lang="en-US" dirty="0"/>
              <a:t>Meet up </a:t>
            </a:r>
          </a:p>
        </p:txBody>
      </p:sp>
      <p:sp>
        <p:nvSpPr>
          <p:cNvPr id="3" name="Subtitle 2">
            <a:extLst>
              <a:ext uri="{FF2B5EF4-FFF2-40B4-BE49-F238E27FC236}">
                <a16:creationId xmlns:a16="http://schemas.microsoft.com/office/drawing/2014/main" id="{5B19C0D2-72BE-E44B-A0F0-49A2DE66B3B6}"/>
              </a:ext>
            </a:extLst>
          </p:cNvPr>
          <p:cNvSpPr>
            <a:spLocks noGrp="1"/>
          </p:cNvSpPr>
          <p:nvPr>
            <p:ph type="subTitle" idx="1"/>
          </p:nvPr>
        </p:nvSpPr>
        <p:spPr/>
        <p:txBody>
          <a:bodyPr/>
          <a:lstStyle/>
          <a:p>
            <a:r>
              <a:rPr lang="en-US" dirty="0"/>
              <a:t>Sept 24, 2021</a:t>
            </a:r>
          </a:p>
        </p:txBody>
      </p:sp>
    </p:spTree>
    <p:extLst>
      <p:ext uri="{BB962C8B-B14F-4D97-AF65-F5344CB8AC3E}">
        <p14:creationId xmlns:p14="http://schemas.microsoft.com/office/powerpoint/2010/main" val="196908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509F-15D1-F747-A738-9EED611B6A56}"/>
              </a:ext>
            </a:extLst>
          </p:cNvPr>
          <p:cNvSpPr>
            <a:spLocks noGrp="1"/>
          </p:cNvSpPr>
          <p:nvPr>
            <p:ph type="title"/>
          </p:nvPr>
        </p:nvSpPr>
        <p:spPr/>
        <p:txBody>
          <a:bodyPr/>
          <a:lstStyle/>
          <a:p>
            <a:r>
              <a:rPr lang="en-US" dirty="0"/>
              <a:t>LDA vs. QDA</a:t>
            </a:r>
          </a:p>
        </p:txBody>
      </p:sp>
      <p:sp>
        <p:nvSpPr>
          <p:cNvPr id="3" name="Content Placeholder 2">
            <a:extLst>
              <a:ext uri="{FF2B5EF4-FFF2-40B4-BE49-F238E27FC236}">
                <a16:creationId xmlns:a16="http://schemas.microsoft.com/office/drawing/2014/main" id="{2E605704-E76D-604D-9776-41CA6FF2F01D}"/>
              </a:ext>
            </a:extLst>
          </p:cNvPr>
          <p:cNvSpPr>
            <a:spLocks noGrp="1"/>
          </p:cNvSpPr>
          <p:nvPr>
            <p:ph idx="1"/>
          </p:nvPr>
        </p:nvSpPr>
        <p:spPr/>
        <p:txBody>
          <a:bodyPr>
            <a:normAutofit fontScale="92500" lnSpcReduction="10000"/>
          </a:bodyPr>
          <a:lstStyle/>
          <a:p>
            <a:r>
              <a:rPr lang="en-US" dirty="0"/>
              <a:t>Key difference is in the name: Linear vs Quadratic</a:t>
            </a:r>
          </a:p>
          <a:p>
            <a:r>
              <a:rPr lang="en-US" dirty="0"/>
              <a:t>LDA assumes equal covariances across ALL classes. QDA doesn’t have such a stringent requirement. </a:t>
            </a:r>
          </a:p>
          <a:p>
            <a:r>
              <a:rPr lang="en-US" dirty="0"/>
              <a:t>In calculation, QDA is similar EXCEPT a covariance matrix needs to be estimated for each class K. </a:t>
            </a:r>
          </a:p>
          <a:p>
            <a:endParaRPr lang="en-US" dirty="0"/>
          </a:p>
          <a:p>
            <a:r>
              <a:rPr lang="en-US" dirty="0"/>
              <a:t>Somewhere in the middle of LDA and QDA is Regularized Discriminant Analysis. It is outside the scope of the class. But the main idea is that we should shrink the the covariance matrices from QDA to a common covariance matrix as we do in LDA. This shrinkage factor is chosen based on the performance of the model on validation data. </a:t>
            </a:r>
          </a:p>
        </p:txBody>
      </p:sp>
    </p:spTree>
    <p:extLst>
      <p:ext uri="{BB962C8B-B14F-4D97-AF65-F5344CB8AC3E}">
        <p14:creationId xmlns:p14="http://schemas.microsoft.com/office/powerpoint/2010/main" val="237481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1935-4C03-A349-8EA9-02F830E8D039}"/>
              </a:ext>
            </a:extLst>
          </p:cNvPr>
          <p:cNvSpPr>
            <a:spLocks noGrp="1"/>
          </p:cNvSpPr>
          <p:nvPr>
            <p:ph type="title"/>
          </p:nvPr>
        </p:nvSpPr>
        <p:spPr/>
        <p:txBody>
          <a:bodyPr/>
          <a:lstStyle/>
          <a:p>
            <a:r>
              <a:rPr lang="en-US" dirty="0"/>
              <a:t>Perceptron Algorithm…</a:t>
            </a:r>
          </a:p>
        </p:txBody>
      </p:sp>
      <p:sp>
        <p:nvSpPr>
          <p:cNvPr id="3" name="Content Placeholder 2">
            <a:extLst>
              <a:ext uri="{FF2B5EF4-FFF2-40B4-BE49-F238E27FC236}">
                <a16:creationId xmlns:a16="http://schemas.microsoft.com/office/drawing/2014/main" id="{234D5D66-5EBA-5F4F-8EF9-2DECB477D33F}"/>
              </a:ext>
            </a:extLst>
          </p:cNvPr>
          <p:cNvSpPr>
            <a:spLocks noGrp="1"/>
          </p:cNvSpPr>
          <p:nvPr>
            <p:ph idx="1"/>
          </p:nvPr>
        </p:nvSpPr>
        <p:spPr/>
        <p:txBody>
          <a:bodyPr/>
          <a:lstStyle/>
          <a:p>
            <a:r>
              <a:rPr lang="en-US" dirty="0"/>
              <a:t>A single perceptron is the simplest binary classifier</a:t>
            </a:r>
          </a:p>
          <a:p>
            <a:r>
              <a:rPr lang="en-US" dirty="0"/>
              <a:t>The data MUST be linearly separable. Otherwise, the algorithm will NOT converge. </a:t>
            </a:r>
          </a:p>
          <a:p>
            <a:pPr lvl="1"/>
            <a:r>
              <a:rPr lang="en-US" dirty="0"/>
              <a:t>In contrast, LDA also needs linear separability but will give you some answer even if the data is not linearly separable. </a:t>
            </a:r>
          </a:p>
          <a:p>
            <a:r>
              <a:rPr lang="en-US" dirty="0"/>
              <a:t>What does wiki say? </a:t>
            </a:r>
            <a:r>
              <a:rPr lang="en-US" dirty="0">
                <a:hlinkClick r:id="rId2"/>
              </a:rPr>
              <a:t>https://en.wikipedia.org/wiki/Perceptron</a:t>
            </a:r>
            <a:r>
              <a:rPr lang="en-US" dirty="0"/>
              <a:t> </a:t>
            </a:r>
          </a:p>
        </p:txBody>
      </p:sp>
    </p:spTree>
    <p:extLst>
      <p:ext uri="{BB962C8B-B14F-4D97-AF65-F5344CB8AC3E}">
        <p14:creationId xmlns:p14="http://schemas.microsoft.com/office/powerpoint/2010/main" val="6251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581B-FFEC-554B-A079-DD3662FD74CC}"/>
              </a:ext>
            </a:extLst>
          </p:cNvPr>
          <p:cNvSpPr>
            <a:spLocks noGrp="1"/>
          </p:cNvSpPr>
          <p:nvPr>
            <p:ph type="title"/>
          </p:nvPr>
        </p:nvSpPr>
        <p:spPr/>
        <p:txBody>
          <a:bodyPr/>
          <a:lstStyle/>
          <a:p>
            <a:r>
              <a:rPr lang="en-US" dirty="0"/>
              <a:t>Training and Test Errors</a:t>
            </a:r>
          </a:p>
        </p:txBody>
      </p:sp>
      <p:pic>
        <p:nvPicPr>
          <p:cNvPr id="8" name="Content Placeholder 7" descr="Chart, line chart&#10;&#10;Description automatically generated">
            <a:extLst>
              <a:ext uri="{FF2B5EF4-FFF2-40B4-BE49-F238E27FC236}">
                <a16:creationId xmlns:a16="http://schemas.microsoft.com/office/drawing/2014/main" id="{2B8B2EF4-311D-0C47-9452-C2DE7DE1DC8F}"/>
              </a:ext>
            </a:extLst>
          </p:cNvPr>
          <p:cNvPicPr>
            <a:picLocks noGrp="1" noChangeAspect="1"/>
          </p:cNvPicPr>
          <p:nvPr>
            <p:ph idx="1"/>
          </p:nvPr>
        </p:nvPicPr>
        <p:blipFill>
          <a:blip r:embed="rId2"/>
          <a:stretch>
            <a:fillRect/>
          </a:stretch>
        </p:blipFill>
        <p:spPr bwMode="auto">
          <a:xfrm>
            <a:off x="1045092" y="2114119"/>
            <a:ext cx="9558118" cy="323936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BD1D1BC5-2D42-244D-9D3E-9BC7568027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6EB1DAA-9B18-0643-BF78-9CDA52348A4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07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BCFC-1208-1F41-A018-64A7972816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F3AD4E8-A6A1-4646-87F5-F42F284D7947}"/>
              </a:ext>
            </a:extLst>
          </p:cNvPr>
          <p:cNvSpPr>
            <a:spLocks noGrp="1"/>
          </p:cNvSpPr>
          <p:nvPr>
            <p:ph idx="1"/>
          </p:nvPr>
        </p:nvSpPr>
        <p:spPr/>
        <p:txBody>
          <a:bodyPr/>
          <a:lstStyle/>
          <a:p>
            <a:r>
              <a:rPr lang="en-US" dirty="0"/>
              <a:t>Logistic regression vs. LDA, QDA</a:t>
            </a:r>
          </a:p>
          <a:p>
            <a:r>
              <a:rPr lang="en-US" dirty="0"/>
              <a:t>Short intro to Perceptron Algorithm</a:t>
            </a:r>
          </a:p>
          <a:p>
            <a:r>
              <a:rPr lang="en-US" dirty="0"/>
              <a:t>Train vs Test error</a:t>
            </a:r>
          </a:p>
          <a:p>
            <a:r>
              <a:rPr lang="en-US" dirty="0"/>
              <a:t>Administrative stuff </a:t>
            </a:r>
          </a:p>
          <a:p>
            <a:pPr lvl="1"/>
            <a:r>
              <a:rPr lang="en-US" dirty="0"/>
              <a:t>Homework, etc.</a:t>
            </a:r>
          </a:p>
        </p:txBody>
      </p:sp>
    </p:spTree>
    <p:extLst>
      <p:ext uri="{BB962C8B-B14F-4D97-AF65-F5344CB8AC3E}">
        <p14:creationId xmlns:p14="http://schemas.microsoft.com/office/powerpoint/2010/main" val="424625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42B5-771C-394C-9415-8A43598A333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302DCB44-155D-8141-B0C1-9AB2129CD2BB}"/>
              </a:ext>
            </a:extLst>
          </p:cNvPr>
          <p:cNvSpPr>
            <a:spLocks noGrp="1"/>
          </p:cNvSpPr>
          <p:nvPr>
            <p:ph idx="1"/>
          </p:nvPr>
        </p:nvSpPr>
        <p:spPr/>
        <p:txBody>
          <a:bodyPr/>
          <a:lstStyle/>
          <a:p>
            <a:r>
              <a:rPr lang="en-US" dirty="0"/>
              <a:t>Last time we talked about “classification”. 	</a:t>
            </a:r>
          </a:p>
          <a:p>
            <a:pPr lvl="1"/>
            <a:r>
              <a:rPr lang="en-US" dirty="0"/>
              <a:t>When we have discreet/categorical data, we don’t use regression, but go into classification modeling approach. </a:t>
            </a:r>
          </a:p>
          <a:p>
            <a:pPr lvl="1"/>
            <a:r>
              <a:rPr lang="en-US" dirty="0"/>
              <a:t>So far in previous classes, we saw logistic regression at play and it is still extremely useful and valuable. </a:t>
            </a:r>
          </a:p>
          <a:p>
            <a:pPr lvl="1"/>
            <a:r>
              <a:rPr lang="en-US" dirty="0"/>
              <a:t>So, how is LDA related to Logistic Regression?</a:t>
            </a:r>
          </a:p>
          <a:p>
            <a:r>
              <a:rPr lang="en-US" dirty="0"/>
              <a:t>LDA can be used as a dimension reducing method</a:t>
            </a:r>
          </a:p>
          <a:p>
            <a:r>
              <a:rPr lang="en-US" dirty="0"/>
              <a:t>LDA is sometimes more stable than Logistic Regression</a:t>
            </a:r>
          </a:p>
        </p:txBody>
      </p:sp>
    </p:spTree>
    <p:extLst>
      <p:ext uri="{BB962C8B-B14F-4D97-AF65-F5344CB8AC3E}">
        <p14:creationId xmlns:p14="http://schemas.microsoft.com/office/powerpoint/2010/main" val="12252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5BA7-DEB2-014A-A0F2-1E34385D781A}"/>
              </a:ext>
            </a:extLst>
          </p:cNvPr>
          <p:cNvSpPr>
            <a:spLocks noGrp="1"/>
          </p:cNvSpPr>
          <p:nvPr>
            <p:ph type="title"/>
          </p:nvPr>
        </p:nvSpPr>
        <p:spPr/>
        <p:txBody>
          <a:bodyPr/>
          <a:lstStyle/>
          <a:p>
            <a:r>
              <a:rPr lang="en-US" dirty="0"/>
              <a:t>LDA and Logistic Regression </a:t>
            </a:r>
          </a:p>
        </p:txBody>
      </p:sp>
      <p:sp>
        <p:nvSpPr>
          <p:cNvPr id="3" name="Content Placeholder 2">
            <a:extLst>
              <a:ext uri="{FF2B5EF4-FFF2-40B4-BE49-F238E27FC236}">
                <a16:creationId xmlns:a16="http://schemas.microsoft.com/office/drawing/2014/main" id="{E384E71C-2061-2B4A-94C6-E3EC3C7427F5}"/>
              </a:ext>
            </a:extLst>
          </p:cNvPr>
          <p:cNvSpPr>
            <a:spLocks noGrp="1"/>
          </p:cNvSpPr>
          <p:nvPr>
            <p:ph idx="1"/>
          </p:nvPr>
        </p:nvSpPr>
        <p:spPr>
          <a:xfrm>
            <a:off x="838200" y="1825625"/>
            <a:ext cx="10515600" cy="3591201"/>
          </a:xfrm>
        </p:spPr>
        <p:txBody>
          <a:bodyPr/>
          <a:lstStyle/>
          <a:p>
            <a:r>
              <a:rPr lang="en-US" dirty="0"/>
              <a:t>For two class, logistic regression directly models </a:t>
            </a:r>
            <a:r>
              <a:rPr lang="en-US" i="1" dirty="0" err="1"/>
              <a:t>Pr</a:t>
            </a:r>
            <a:r>
              <a:rPr lang="en-US" i="1" dirty="0"/>
              <a:t>(Y=</a:t>
            </a:r>
            <a:r>
              <a:rPr lang="en-US" i="1" dirty="0" err="1"/>
              <a:t>k|X</a:t>
            </a:r>
            <a:r>
              <a:rPr lang="en-US" i="1" dirty="0"/>
              <a:t>=x) </a:t>
            </a:r>
            <a:endParaRPr lang="en-US" dirty="0"/>
          </a:p>
          <a:p>
            <a:r>
              <a:rPr lang="en-US" dirty="0"/>
              <a:t>In this scenario, we are modeling the conditional probability of some value of </a:t>
            </a:r>
            <a:r>
              <a:rPr lang="en-US" i="1" dirty="0"/>
              <a:t>Y, given X.</a:t>
            </a:r>
          </a:p>
          <a:p>
            <a:r>
              <a:rPr lang="en-US" dirty="0"/>
              <a:t>In LDA, we model the distribution of each of the predictors (X) separately in each of the response classes (i.e. given Y). And then use Bayes theorem to flip these around into estimates for </a:t>
            </a:r>
            <a:r>
              <a:rPr lang="en-US" i="1" dirty="0" err="1"/>
              <a:t>Pr</a:t>
            </a:r>
            <a:r>
              <a:rPr lang="en-US" i="1" dirty="0"/>
              <a:t>(Y = </a:t>
            </a:r>
            <a:r>
              <a:rPr lang="en-US" i="1" dirty="0" err="1"/>
              <a:t>k|X</a:t>
            </a:r>
            <a:r>
              <a:rPr lang="en-US" i="1" dirty="0"/>
              <a:t>=x)</a:t>
            </a:r>
          </a:p>
          <a:p>
            <a:r>
              <a:rPr lang="en-US" dirty="0"/>
              <a:t>When these distributions are assumed to be normal, the model is very similar in form to logistic regression. </a:t>
            </a:r>
          </a:p>
          <a:p>
            <a:pPr lvl="1"/>
            <a:endParaRPr lang="en-US" dirty="0"/>
          </a:p>
        </p:txBody>
      </p:sp>
      <p:sp>
        <p:nvSpPr>
          <p:cNvPr id="4" name="TextBox 3">
            <a:extLst>
              <a:ext uri="{FF2B5EF4-FFF2-40B4-BE49-F238E27FC236}">
                <a16:creationId xmlns:a16="http://schemas.microsoft.com/office/drawing/2014/main" id="{A4E4D5F6-E5EF-DF4C-8852-15E18F183EA0}"/>
              </a:ext>
            </a:extLst>
          </p:cNvPr>
          <p:cNvSpPr txBox="1"/>
          <p:nvPr/>
        </p:nvSpPr>
        <p:spPr>
          <a:xfrm>
            <a:off x="838200" y="5685183"/>
            <a:ext cx="10790583" cy="369332"/>
          </a:xfrm>
          <a:prstGeom prst="rect">
            <a:avLst/>
          </a:prstGeom>
          <a:noFill/>
        </p:spPr>
        <p:txBody>
          <a:bodyPr wrap="square" rtlCol="0">
            <a:spAutoFit/>
          </a:bodyPr>
          <a:lstStyle/>
          <a:p>
            <a:r>
              <a:rPr lang="en-US" dirty="0"/>
              <a:t>http://www2.stat.duke.edu/~rcs46/lectures_2017/04-classify/04-lda.pdf</a:t>
            </a:r>
          </a:p>
        </p:txBody>
      </p:sp>
    </p:spTree>
    <p:extLst>
      <p:ext uri="{BB962C8B-B14F-4D97-AF65-F5344CB8AC3E}">
        <p14:creationId xmlns:p14="http://schemas.microsoft.com/office/powerpoint/2010/main" val="300789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FFA0-09A0-B941-9279-201564D9E479}"/>
              </a:ext>
            </a:extLst>
          </p:cNvPr>
          <p:cNvSpPr>
            <a:spLocks noGrp="1"/>
          </p:cNvSpPr>
          <p:nvPr>
            <p:ph type="title"/>
          </p:nvPr>
        </p:nvSpPr>
        <p:spPr/>
        <p:txBody>
          <a:bodyPr/>
          <a:lstStyle/>
          <a:p>
            <a:r>
              <a:rPr lang="en-US" dirty="0"/>
              <a:t>So why do we need LDA?</a:t>
            </a:r>
          </a:p>
        </p:txBody>
      </p:sp>
      <p:sp>
        <p:nvSpPr>
          <p:cNvPr id="3" name="Content Placeholder 2">
            <a:extLst>
              <a:ext uri="{FF2B5EF4-FFF2-40B4-BE49-F238E27FC236}">
                <a16:creationId xmlns:a16="http://schemas.microsoft.com/office/drawing/2014/main" id="{59D9D764-1A76-7B49-B219-796ED6B89419}"/>
              </a:ext>
            </a:extLst>
          </p:cNvPr>
          <p:cNvSpPr>
            <a:spLocks noGrp="1"/>
          </p:cNvSpPr>
          <p:nvPr>
            <p:ph idx="1"/>
          </p:nvPr>
        </p:nvSpPr>
        <p:spPr>
          <a:xfrm>
            <a:off x="838200" y="1825625"/>
            <a:ext cx="10515600" cy="4283768"/>
          </a:xfrm>
        </p:spPr>
        <p:txBody>
          <a:bodyPr>
            <a:normAutofit/>
          </a:bodyPr>
          <a:lstStyle/>
          <a:p>
            <a:r>
              <a:rPr lang="en-US" dirty="0"/>
              <a:t>When the classes are very well-separated, the parameters estimates for logistic regression model are very unstable. </a:t>
            </a:r>
          </a:p>
          <a:p>
            <a:r>
              <a:rPr lang="en-US" dirty="0"/>
              <a:t>LDA is more robust in well-separated classes.</a:t>
            </a:r>
          </a:p>
          <a:p>
            <a:r>
              <a:rPr lang="en-US" dirty="0"/>
              <a:t>If n is small and the distribution of the predictors X is approximately normal in each of the classes, the linear discriminant model is again more stable than the logistic regression model. </a:t>
            </a:r>
          </a:p>
          <a:p>
            <a:r>
              <a:rPr lang="en-US" dirty="0"/>
              <a:t>Linear discriminant analysis is popular when we have more than two response classes. </a:t>
            </a:r>
          </a:p>
          <a:p>
            <a:pPr lvl="1"/>
            <a:r>
              <a:rPr lang="en-US" dirty="0"/>
              <a:t>Let’s take a quick look at the penguin dataset and how the species + island are almost perfectly separated.</a:t>
            </a:r>
          </a:p>
        </p:txBody>
      </p:sp>
      <p:sp>
        <p:nvSpPr>
          <p:cNvPr id="4" name="TextBox 3">
            <a:extLst>
              <a:ext uri="{FF2B5EF4-FFF2-40B4-BE49-F238E27FC236}">
                <a16:creationId xmlns:a16="http://schemas.microsoft.com/office/drawing/2014/main" id="{E587ADB0-3679-5F45-BF20-125DE533C28E}"/>
              </a:ext>
            </a:extLst>
          </p:cNvPr>
          <p:cNvSpPr txBox="1"/>
          <p:nvPr/>
        </p:nvSpPr>
        <p:spPr>
          <a:xfrm>
            <a:off x="944217" y="6109393"/>
            <a:ext cx="10455965" cy="369332"/>
          </a:xfrm>
          <a:prstGeom prst="rect">
            <a:avLst/>
          </a:prstGeom>
          <a:noFill/>
        </p:spPr>
        <p:txBody>
          <a:bodyPr wrap="square" rtlCol="0">
            <a:spAutoFit/>
          </a:bodyPr>
          <a:lstStyle/>
          <a:p>
            <a:r>
              <a:rPr lang="en-US" dirty="0"/>
              <a:t>http://www2.stat.duke.edu/~rcs46/lectures_2017/04-classify/04-lda.pdf</a:t>
            </a:r>
          </a:p>
        </p:txBody>
      </p:sp>
    </p:spTree>
    <p:extLst>
      <p:ext uri="{BB962C8B-B14F-4D97-AF65-F5344CB8AC3E}">
        <p14:creationId xmlns:p14="http://schemas.microsoft.com/office/powerpoint/2010/main" val="316777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C6D5-DCCD-BC4B-922C-03C1985EC815}"/>
              </a:ext>
            </a:extLst>
          </p:cNvPr>
          <p:cNvSpPr>
            <a:spLocks noGrp="1"/>
          </p:cNvSpPr>
          <p:nvPr>
            <p:ph type="title"/>
          </p:nvPr>
        </p:nvSpPr>
        <p:spPr/>
        <p:txBody>
          <a:bodyPr/>
          <a:lstStyle/>
          <a:p>
            <a:r>
              <a:rPr lang="en-US" b="1" dirty="0"/>
              <a:t>On the other hand…. LDA has its weakness…</a:t>
            </a:r>
          </a:p>
        </p:txBody>
      </p:sp>
      <p:sp>
        <p:nvSpPr>
          <p:cNvPr id="3" name="Content Placeholder 2">
            <a:extLst>
              <a:ext uri="{FF2B5EF4-FFF2-40B4-BE49-F238E27FC236}">
                <a16:creationId xmlns:a16="http://schemas.microsoft.com/office/drawing/2014/main" id="{8288F829-76FD-0D48-8356-2CAC029D3D71}"/>
              </a:ext>
            </a:extLst>
          </p:cNvPr>
          <p:cNvSpPr>
            <a:spLocks noGrp="1"/>
          </p:cNvSpPr>
          <p:nvPr>
            <p:ph idx="1"/>
          </p:nvPr>
        </p:nvSpPr>
        <p:spPr/>
        <p:txBody>
          <a:bodyPr/>
          <a:lstStyle/>
          <a:p>
            <a:r>
              <a:rPr lang="en-US" dirty="0"/>
              <a:t>In the discriminant analysis methods, the predictor variables are assumed to be coming from multivariate normal distribution. </a:t>
            </a:r>
          </a:p>
          <a:p>
            <a:r>
              <a:rPr lang="en-US" dirty="0"/>
              <a:t>It assumes the dependent variable as categorical. </a:t>
            </a:r>
          </a:p>
          <a:p>
            <a:r>
              <a:rPr lang="en-US" dirty="0"/>
              <a:t>Your R code might not work if you a categorical variable in the independent variable columns</a:t>
            </a:r>
          </a:p>
          <a:p>
            <a:pPr lvl="1"/>
            <a:r>
              <a:rPr lang="en-US" dirty="0"/>
              <a:t>If it is a binary variable, technically, it should still work, by the way, but your input needs to numeric.</a:t>
            </a:r>
          </a:p>
        </p:txBody>
      </p:sp>
    </p:spTree>
    <p:extLst>
      <p:ext uri="{BB962C8B-B14F-4D97-AF65-F5344CB8AC3E}">
        <p14:creationId xmlns:p14="http://schemas.microsoft.com/office/powerpoint/2010/main" val="110322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E505-B510-1C40-83A1-4396915C3FFE}"/>
              </a:ext>
            </a:extLst>
          </p:cNvPr>
          <p:cNvSpPr>
            <a:spLocks noGrp="1"/>
          </p:cNvSpPr>
          <p:nvPr>
            <p:ph type="title"/>
          </p:nvPr>
        </p:nvSpPr>
        <p:spPr/>
        <p:txBody>
          <a:bodyPr/>
          <a:lstStyle/>
          <a:p>
            <a:r>
              <a:rPr lang="en-US" b="1" dirty="0"/>
              <a:t>LDA when p = 1, and k = 2 </a:t>
            </a:r>
          </a:p>
        </p:txBody>
      </p:sp>
      <p:pic>
        <p:nvPicPr>
          <p:cNvPr id="5" name="Picture 4" descr="Diagram&#10;&#10;Description automatically generated with medium confidence">
            <a:extLst>
              <a:ext uri="{FF2B5EF4-FFF2-40B4-BE49-F238E27FC236}">
                <a16:creationId xmlns:a16="http://schemas.microsoft.com/office/drawing/2014/main" id="{C32DB0A1-9543-6C4A-A22B-B798081775A2}"/>
              </a:ext>
            </a:extLst>
          </p:cNvPr>
          <p:cNvPicPr>
            <a:picLocks noChangeAspect="1"/>
          </p:cNvPicPr>
          <p:nvPr/>
        </p:nvPicPr>
        <p:blipFill>
          <a:blip r:embed="rId2"/>
          <a:stretch>
            <a:fillRect/>
          </a:stretch>
        </p:blipFill>
        <p:spPr>
          <a:xfrm>
            <a:off x="1184532" y="4046838"/>
            <a:ext cx="7747000" cy="1193800"/>
          </a:xfrm>
          <a:prstGeom prst="rect">
            <a:avLst/>
          </a:prstGeom>
        </p:spPr>
      </p:pic>
      <p:sp>
        <p:nvSpPr>
          <p:cNvPr id="6" name="TextBox 5">
            <a:extLst>
              <a:ext uri="{FF2B5EF4-FFF2-40B4-BE49-F238E27FC236}">
                <a16:creationId xmlns:a16="http://schemas.microsoft.com/office/drawing/2014/main" id="{956E0D85-07DB-6040-B236-342353CB25FB}"/>
              </a:ext>
            </a:extLst>
          </p:cNvPr>
          <p:cNvSpPr txBox="1"/>
          <p:nvPr/>
        </p:nvSpPr>
        <p:spPr>
          <a:xfrm>
            <a:off x="1087395" y="1890584"/>
            <a:ext cx="7574691" cy="1446550"/>
          </a:xfrm>
          <a:prstGeom prst="rect">
            <a:avLst/>
          </a:prstGeom>
          <a:noFill/>
        </p:spPr>
        <p:txBody>
          <a:bodyPr wrap="square" rtlCol="0">
            <a:spAutoFit/>
          </a:bodyPr>
          <a:lstStyle/>
          <a:p>
            <a:r>
              <a:rPr lang="en-US" sz="2800" dirty="0"/>
              <a:t>When we have just ONE predictor variable (i.e. one dimension) and two classes, </a:t>
            </a:r>
            <a:r>
              <a:rPr lang="en-US" sz="3200" dirty="0"/>
              <a:t>the</a:t>
            </a:r>
            <a:r>
              <a:rPr lang="en-US" sz="2800" dirty="0"/>
              <a:t> following formula gets us to the decision boundary. </a:t>
            </a:r>
          </a:p>
        </p:txBody>
      </p:sp>
    </p:spTree>
    <p:extLst>
      <p:ext uri="{BB962C8B-B14F-4D97-AF65-F5344CB8AC3E}">
        <p14:creationId xmlns:p14="http://schemas.microsoft.com/office/powerpoint/2010/main" val="236990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3FC4-04E1-3C48-A6B5-6B87172CFF66}"/>
              </a:ext>
            </a:extLst>
          </p:cNvPr>
          <p:cNvSpPr>
            <a:spLocks noGrp="1"/>
          </p:cNvSpPr>
          <p:nvPr>
            <p:ph type="title"/>
          </p:nvPr>
        </p:nvSpPr>
        <p:spPr>
          <a:xfrm>
            <a:off x="751703" y="358346"/>
            <a:ext cx="10515600" cy="685199"/>
          </a:xfrm>
        </p:spPr>
        <p:txBody>
          <a:bodyPr>
            <a:normAutofit fontScale="90000"/>
          </a:bodyPr>
          <a:lstStyle/>
          <a:p>
            <a:r>
              <a:rPr lang="en-US" b="1" dirty="0"/>
              <a:t>LDA when p&gt;1</a:t>
            </a:r>
          </a:p>
        </p:txBody>
      </p:sp>
      <p:sp>
        <p:nvSpPr>
          <p:cNvPr id="3" name="Content Placeholder 2">
            <a:extLst>
              <a:ext uri="{FF2B5EF4-FFF2-40B4-BE49-F238E27FC236}">
                <a16:creationId xmlns:a16="http://schemas.microsoft.com/office/drawing/2014/main" id="{312A44A4-D8EB-C142-B528-0146B666755B}"/>
              </a:ext>
            </a:extLst>
          </p:cNvPr>
          <p:cNvSpPr>
            <a:spLocks noGrp="1"/>
          </p:cNvSpPr>
          <p:nvPr>
            <p:ph idx="1"/>
          </p:nvPr>
        </p:nvSpPr>
        <p:spPr>
          <a:xfrm>
            <a:off x="838200" y="1314431"/>
            <a:ext cx="10515600" cy="2448201"/>
          </a:xfrm>
        </p:spPr>
        <p:txBody>
          <a:bodyPr>
            <a:normAutofit fontScale="92500"/>
          </a:bodyPr>
          <a:lstStyle/>
          <a:p>
            <a:r>
              <a:rPr lang="en-US" dirty="0"/>
              <a:t>For a detailed derivation of the calculation, you could see ISL chapter 4. Or, slides 10 – 35 from </a:t>
            </a:r>
            <a:r>
              <a:rPr lang="en-US" dirty="0">
                <a:hlinkClick r:id="rId2"/>
              </a:rPr>
              <a:t>here</a:t>
            </a:r>
            <a:r>
              <a:rPr lang="en-US" dirty="0"/>
              <a:t>. (the screenshots are from the same </a:t>
            </a:r>
            <a:r>
              <a:rPr lang="en-US"/>
              <a:t>lecture slides)</a:t>
            </a:r>
            <a:endParaRPr lang="en-US" dirty="0"/>
          </a:p>
          <a:p>
            <a:r>
              <a:rPr lang="en-US" dirty="0"/>
              <a:t>A few key points:</a:t>
            </a:r>
          </a:p>
          <a:p>
            <a:pPr lvl="1"/>
            <a:r>
              <a:rPr lang="en-US" dirty="0"/>
              <a:t>The boundary will be a line for two dimensional problem (p =2)</a:t>
            </a:r>
          </a:p>
          <a:p>
            <a:pPr lvl="1"/>
            <a:r>
              <a:rPr lang="en-US" dirty="0"/>
              <a:t>The boundary will be a hyperplane for a three dimensional problem (p=3), etc. </a:t>
            </a:r>
          </a:p>
        </p:txBody>
      </p:sp>
      <p:pic>
        <p:nvPicPr>
          <p:cNvPr id="6" name="Picture 5" descr="Text, letter&#10;&#10;Description automatically generated">
            <a:extLst>
              <a:ext uri="{FF2B5EF4-FFF2-40B4-BE49-F238E27FC236}">
                <a16:creationId xmlns:a16="http://schemas.microsoft.com/office/drawing/2014/main" id="{339BC08F-70AF-7042-A5F0-AFD8F14778F3}"/>
              </a:ext>
            </a:extLst>
          </p:cNvPr>
          <p:cNvPicPr>
            <a:picLocks noChangeAspect="1"/>
          </p:cNvPicPr>
          <p:nvPr/>
        </p:nvPicPr>
        <p:blipFill>
          <a:blip r:embed="rId3"/>
          <a:stretch>
            <a:fillRect/>
          </a:stretch>
        </p:blipFill>
        <p:spPr>
          <a:xfrm>
            <a:off x="2172387" y="3429000"/>
            <a:ext cx="7847226" cy="3070654"/>
          </a:xfrm>
          <a:prstGeom prst="rect">
            <a:avLst/>
          </a:prstGeom>
        </p:spPr>
      </p:pic>
    </p:spTree>
    <p:extLst>
      <p:ext uri="{BB962C8B-B14F-4D97-AF65-F5344CB8AC3E}">
        <p14:creationId xmlns:p14="http://schemas.microsoft.com/office/powerpoint/2010/main" val="154300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0213-BE2D-C242-BA74-FC428E48E050}"/>
              </a:ext>
            </a:extLst>
          </p:cNvPr>
          <p:cNvSpPr>
            <a:spLocks noGrp="1"/>
          </p:cNvSpPr>
          <p:nvPr>
            <p:ph type="title"/>
          </p:nvPr>
        </p:nvSpPr>
        <p:spPr>
          <a:xfrm>
            <a:off x="838200" y="365126"/>
            <a:ext cx="10515600" cy="734626"/>
          </a:xfrm>
        </p:spPr>
        <p:txBody>
          <a:bodyPr/>
          <a:lstStyle/>
          <a:p>
            <a:r>
              <a:rPr lang="en-US" dirty="0"/>
              <a:t>Linear Discriminant Function </a:t>
            </a:r>
          </a:p>
        </p:txBody>
      </p:sp>
      <p:pic>
        <p:nvPicPr>
          <p:cNvPr id="5" name="Content Placeholder 4" descr="Text, letter&#10;&#10;Description automatically generated">
            <a:extLst>
              <a:ext uri="{FF2B5EF4-FFF2-40B4-BE49-F238E27FC236}">
                <a16:creationId xmlns:a16="http://schemas.microsoft.com/office/drawing/2014/main" id="{6E573E06-E6CA-6541-A5FA-606C8B98A00C}"/>
              </a:ext>
            </a:extLst>
          </p:cNvPr>
          <p:cNvPicPr>
            <a:picLocks noGrp="1" noChangeAspect="1"/>
          </p:cNvPicPr>
          <p:nvPr>
            <p:ph idx="1"/>
          </p:nvPr>
        </p:nvPicPr>
        <p:blipFill>
          <a:blip r:embed="rId2"/>
          <a:stretch>
            <a:fillRect/>
          </a:stretch>
        </p:blipFill>
        <p:spPr>
          <a:xfrm>
            <a:off x="1267244" y="889489"/>
            <a:ext cx="9657511" cy="3854343"/>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73CE0D-80C0-A440-8E07-B24F27F34508}"/>
                  </a:ext>
                </a:extLst>
              </p:cNvPr>
              <p:cNvSpPr txBox="1"/>
              <p:nvPr/>
            </p:nvSpPr>
            <p:spPr>
              <a:xfrm>
                <a:off x="1153297" y="4430963"/>
                <a:ext cx="10192265" cy="2061911"/>
              </a:xfrm>
              <a:prstGeom prst="rect">
                <a:avLst/>
              </a:prstGeom>
              <a:noFill/>
            </p:spPr>
            <p:txBody>
              <a:bodyPr wrap="square" rtlCol="0">
                <a:spAutoFit/>
              </a:bodyPr>
              <a:lstStyle/>
              <a:p>
                <a:r>
                  <a:rPr lang="en-US" sz="2400" dirty="0"/>
                  <a:t>As you can see, we need to calculate class specific means. But the covariance matrix is considered to be constant for all the different classes. Prior probabilities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𝑘</m:t>
                            </m:r>
                          </m:sub>
                        </m:sSub>
                      </m:num>
                      <m:den>
                        <m:r>
                          <a:rPr lang="en-US" sz="2400" b="0" i="1" smtClean="0">
                            <a:latin typeface="Cambria Math" panose="02040503050406030204" pitchFamily="18" charset="0"/>
                            <a:ea typeface="Cambria Math" panose="02040503050406030204" pitchFamily="18" charset="0"/>
                          </a:rPr>
                          <m:t>𝑁</m:t>
                        </m:r>
                      </m:den>
                    </m:f>
                  </m:oMath>
                </a14:m>
                <a:endParaRPr lang="en-US" sz="2400" dirty="0"/>
              </a:p>
              <a:p>
                <a:endParaRPr lang="en-US" sz="2400" dirty="0"/>
              </a:p>
              <a:p>
                <a:r>
                  <a:rPr lang="en-US" sz="2400" dirty="0"/>
                  <a:t>Luckily, R or Python will do all these work for you! </a:t>
                </a:r>
              </a:p>
            </p:txBody>
          </p:sp>
        </mc:Choice>
        <mc:Fallback>
          <p:sp>
            <p:nvSpPr>
              <p:cNvPr id="6" name="TextBox 5">
                <a:extLst>
                  <a:ext uri="{FF2B5EF4-FFF2-40B4-BE49-F238E27FC236}">
                    <a16:creationId xmlns:a16="http://schemas.microsoft.com/office/drawing/2014/main" id="{1E73CE0D-80C0-A440-8E07-B24F27F34508}"/>
                  </a:ext>
                </a:extLst>
              </p:cNvPr>
              <p:cNvSpPr txBox="1">
                <a:spLocks noRot="1" noChangeAspect="1" noMove="1" noResize="1" noEditPoints="1" noAdjustHandles="1" noChangeArrowheads="1" noChangeShapeType="1" noTextEdit="1"/>
              </p:cNvSpPr>
              <p:nvPr/>
            </p:nvSpPr>
            <p:spPr>
              <a:xfrm>
                <a:off x="1153297" y="4430963"/>
                <a:ext cx="10192265" cy="2061911"/>
              </a:xfrm>
              <a:prstGeom prst="rect">
                <a:avLst/>
              </a:prstGeom>
              <a:blipFill>
                <a:blip r:embed="rId3"/>
                <a:stretch>
                  <a:fillRect l="-871" t="-1829" r="-1493" b="-5488"/>
                </a:stretch>
              </a:blipFill>
            </p:spPr>
            <p:txBody>
              <a:bodyPr/>
              <a:lstStyle/>
              <a:p>
                <a:r>
                  <a:rPr lang="en-US">
                    <a:noFill/>
                  </a:rPr>
                  <a:t> </a:t>
                </a:r>
              </a:p>
            </p:txBody>
          </p:sp>
        </mc:Fallback>
      </mc:AlternateContent>
    </p:spTree>
    <p:extLst>
      <p:ext uri="{BB962C8B-B14F-4D97-AF65-F5344CB8AC3E}">
        <p14:creationId xmlns:p14="http://schemas.microsoft.com/office/powerpoint/2010/main" val="3461918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784</Words>
  <Application>Microsoft Macintosh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Meet up </vt:lpstr>
      <vt:lpstr>Agenda</vt:lpstr>
      <vt:lpstr>Classification</vt:lpstr>
      <vt:lpstr>LDA and Logistic Regression </vt:lpstr>
      <vt:lpstr>So why do we need LDA?</vt:lpstr>
      <vt:lpstr>On the other hand…. LDA has its weakness…</vt:lpstr>
      <vt:lpstr>LDA when p = 1, and k = 2 </vt:lpstr>
      <vt:lpstr>LDA when p&gt;1</vt:lpstr>
      <vt:lpstr>Linear Discriminant Function </vt:lpstr>
      <vt:lpstr>LDA vs. QDA</vt:lpstr>
      <vt:lpstr>Perceptron Algorithm…</vt:lpstr>
      <vt:lpstr>Training and Test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Khan</dc:creator>
  <cp:lastModifiedBy>Sabrina Khan</cp:lastModifiedBy>
  <cp:revision>32</cp:revision>
  <dcterms:created xsi:type="dcterms:W3CDTF">2021-09-23T21:50:53Z</dcterms:created>
  <dcterms:modified xsi:type="dcterms:W3CDTF">2021-09-24T21:56:07Z</dcterms:modified>
</cp:coreProperties>
</file>