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7CD"/>
    <a:srgbClr val="ED7D31"/>
    <a:srgbClr val="C0C0C0"/>
    <a:srgbClr val="02AEAA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4.2.2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Histograms!$A$10</c:f>
              <c:strCache>
                <c:ptCount val="1"/>
                <c:pt idx="0">
                  <c:v>Positive associations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Histograms!$B$9:$E$9</c:f>
              <c:strCache>
                <c:ptCount val="4"/>
                <c:pt idx="0">
                  <c:v>Incidence/Risk 
(n=26)</c:v>
                </c:pt>
                <c:pt idx="1">
                  <c:v>Diagnosis
(n=15)</c:v>
                </c:pt>
                <c:pt idx="2">
                  <c:v>Treatment
(n=7)</c:v>
                </c:pt>
                <c:pt idx="3">
                  <c:v>Survival
(n=36)</c:v>
                </c:pt>
              </c:strCache>
            </c:strRef>
          </c:cat>
          <c:val>
            <c:numRef>
              <c:f>Histograms!$B$10:$E$10</c:f>
              <c:numCache>
                <c:formatCode>General</c:formatCode>
                <c:ptCount val="4"/>
                <c:pt idx="0">
                  <c:v>62</c:v>
                </c:pt>
                <c:pt idx="1">
                  <c:v>17</c:v>
                </c:pt>
                <c:pt idx="2">
                  <c:v>13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6-4ECE-9735-70101DD57EB7}"/>
            </c:ext>
          </c:extLst>
        </c:ser>
        <c:ser>
          <c:idx val="1"/>
          <c:order val="1"/>
          <c:tx>
            <c:strRef>
              <c:f>Histograms!$A$11</c:f>
              <c:strCache>
                <c:ptCount val="1"/>
                <c:pt idx="0">
                  <c:v>No associations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Histograms!$B$9:$E$9</c:f>
              <c:strCache>
                <c:ptCount val="4"/>
                <c:pt idx="0">
                  <c:v>Incidence/Risk 
(n=26)</c:v>
                </c:pt>
                <c:pt idx="1">
                  <c:v>Diagnosis
(n=15)</c:v>
                </c:pt>
                <c:pt idx="2">
                  <c:v>Treatment
(n=7)</c:v>
                </c:pt>
                <c:pt idx="3">
                  <c:v>Survival
(n=36)</c:v>
                </c:pt>
              </c:strCache>
            </c:strRef>
          </c:cat>
          <c:val>
            <c:numRef>
              <c:f>Histograms!$B$11:$E$11</c:f>
              <c:numCache>
                <c:formatCode>General</c:formatCode>
                <c:ptCount val="4"/>
                <c:pt idx="0">
                  <c:v>183</c:v>
                </c:pt>
                <c:pt idx="1">
                  <c:v>25</c:v>
                </c:pt>
                <c:pt idx="2">
                  <c:v>10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06-4ECE-9735-70101DD57EB7}"/>
            </c:ext>
          </c:extLst>
        </c:ser>
        <c:ser>
          <c:idx val="2"/>
          <c:order val="2"/>
          <c:tx>
            <c:strRef>
              <c:f>Histograms!$A$12</c:f>
              <c:strCache>
                <c:ptCount val="1"/>
                <c:pt idx="0">
                  <c:v>Inverse associations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Histograms!$B$9:$E$9</c:f>
              <c:strCache>
                <c:ptCount val="4"/>
                <c:pt idx="0">
                  <c:v>Incidence/Risk 
(n=26)</c:v>
                </c:pt>
                <c:pt idx="1">
                  <c:v>Diagnosis
(n=15)</c:v>
                </c:pt>
                <c:pt idx="2">
                  <c:v>Treatment
(n=7)</c:v>
                </c:pt>
                <c:pt idx="3">
                  <c:v>Survival
(n=36)</c:v>
                </c:pt>
              </c:strCache>
            </c:strRef>
          </c:cat>
          <c:val>
            <c:numRef>
              <c:f>Histograms!$B$12:$E$12</c:f>
              <c:numCache>
                <c:formatCode>General</c:formatCode>
                <c:ptCount val="4"/>
                <c:pt idx="0">
                  <c:v>132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06-4ECE-9735-70101DD57EB7}"/>
            </c:ext>
          </c:extLst>
        </c:ser>
        <c:ser>
          <c:idx val="3"/>
          <c:order val="3"/>
          <c:tx>
            <c:strRef>
              <c:f>Histograms!$A$13</c:f>
              <c:strCache>
                <c:ptCount val="1"/>
                <c:pt idx="0">
                  <c:v>Associations with unknown directionality</c:v>
                </c:pt>
              </c:strCache>
            </c:strRef>
          </c:tx>
          <c:spPr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Histograms!$B$9:$E$9</c:f>
              <c:strCache>
                <c:ptCount val="4"/>
                <c:pt idx="0">
                  <c:v>Incidence/Risk 
(n=26)</c:v>
                </c:pt>
                <c:pt idx="1">
                  <c:v>Diagnosis
(n=15)</c:v>
                </c:pt>
                <c:pt idx="2">
                  <c:v>Treatment
(n=7)</c:v>
                </c:pt>
                <c:pt idx="3">
                  <c:v>Survival
(n=36)</c:v>
                </c:pt>
              </c:strCache>
            </c:strRef>
          </c:cat>
          <c:val>
            <c:numRef>
              <c:f>Histograms!$B$13:$E$13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06-4ECE-9735-70101DD57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127248"/>
        <c:axId val="460127808"/>
      </c:barChart>
      <c:catAx>
        <c:axId val="46012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27808"/>
        <c:crosses val="autoZero"/>
        <c:auto val="1"/>
        <c:lblAlgn val="ctr"/>
        <c:lblOffset val="100"/>
        <c:noMultiLvlLbl val="0"/>
      </c:catAx>
      <c:valAx>
        <c:axId val="46012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Associations Found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2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0.79931</cdr:x>
      <cdr:y>0.92987</cdr:y>
    </cdr:from>
    <cdr:to>
      <cdr:x>0.83745</cdr:x>
      <cdr:y>0.98597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25009" y="4917514"/>
          <a:ext cx="344774" cy="2966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c</a:t>
          </a:r>
          <a:endParaRPr lang="en-US" sz="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4ACC-DC75-4BAE-A54D-D6566D033E2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3211-886E-4796-9644-B729A8BE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5495" y="5764194"/>
            <a:ext cx="8657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err="1" smtClean="0"/>
              <a:t>a</a:t>
            </a:r>
            <a:r>
              <a:rPr lang="en-US" sz="1200" dirty="0" err="1" smtClean="0"/>
              <a:t>Because</a:t>
            </a:r>
            <a:r>
              <a:rPr lang="en-US" sz="1200" dirty="0" smtClean="0"/>
              <a:t> </a:t>
            </a:r>
            <a:r>
              <a:rPr lang="en-US" sz="1200" dirty="0" smtClean="0"/>
              <a:t>studies often reported </a:t>
            </a:r>
            <a:r>
              <a:rPr lang="en-US" sz="1200" dirty="0"/>
              <a:t>several </a:t>
            </a:r>
            <a:r>
              <a:rPr lang="en-US" sz="1200" dirty="0" smtClean="0"/>
              <a:t>results (e.g., associations between NSES by gender, race, etc.), total number of associations </a:t>
            </a:r>
            <a:r>
              <a:rPr lang="en-US" sz="1200" dirty="0" smtClean="0"/>
              <a:t>found </a:t>
            </a:r>
            <a:r>
              <a:rPr lang="en-US" sz="1200" dirty="0" smtClean="0"/>
              <a:t>are reported in the above figure</a:t>
            </a:r>
          </a:p>
          <a:p>
            <a:r>
              <a:rPr lang="en-US" sz="1200" baseline="30000" dirty="0" err="1" smtClean="0"/>
              <a:t>b</a:t>
            </a:r>
            <a:r>
              <a:rPr lang="en-US" sz="1200" dirty="0" err="1" smtClean="0"/>
              <a:t>Screening</a:t>
            </a:r>
            <a:r>
              <a:rPr lang="en-US" sz="1200" dirty="0" smtClean="0"/>
              <a:t> </a:t>
            </a:r>
            <a:r>
              <a:rPr lang="en-US" sz="1200" dirty="0" smtClean="0"/>
              <a:t>studies omitted because few studies had screening outcomes (N=2)</a:t>
            </a:r>
          </a:p>
          <a:p>
            <a:r>
              <a:rPr lang="en-US" sz="1200" baseline="30000" dirty="0" err="1"/>
              <a:t>c</a:t>
            </a:r>
            <a:r>
              <a:rPr lang="en-US" sz="1200" dirty="0" err="1" smtClean="0"/>
              <a:t>Associations</a:t>
            </a:r>
            <a:r>
              <a:rPr lang="en-US" sz="1200" dirty="0" smtClean="0"/>
              <a:t> </a:t>
            </a:r>
            <a:r>
              <a:rPr lang="en-US" sz="1200" dirty="0" smtClean="0"/>
              <a:t>with unknown directionality are typically included in studies that investigated racial disparities in cancer outcomes, e.g., whether NSES is a significant factor in survival disparities among NHWs and NHBs</a:t>
            </a:r>
            <a:endParaRPr lang="en-US" sz="12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125328"/>
              </p:ext>
            </p:extLst>
          </p:nvPr>
        </p:nvGraphicFramePr>
        <p:xfrm>
          <a:off x="1588958" y="464694"/>
          <a:ext cx="9039068" cy="5288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21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Sorice, Kristen A.</dc:creator>
  <cp:lastModifiedBy>Sorice, Kristen A.</cp:lastModifiedBy>
  <cp:revision>24</cp:revision>
  <dcterms:created xsi:type="dcterms:W3CDTF">2019-07-31T20:29:50Z</dcterms:created>
  <dcterms:modified xsi:type="dcterms:W3CDTF">2021-05-06T19:53:53Z</dcterms:modified>
</cp:coreProperties>
</file>