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0C0C0"/>
    <a:srgbClr val="3B87CD"/>
    <a:srgbClr val="A66BD3"/>
    <a:srgbClr val="02A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A.</a:t>
            </a:r>
            <a:r>
              <a:rPr lang="en-US" baseline="0" dirty="0" smtClean="0"/>
              <a:t> </a:t>
            </a:r>
            <a:r>
              <a:rPr lang="en-US" dirty="0" smtClean="0"/>
              <a:t>Studies </a:t>
            </a:r>
            <a:r>
              <a:rPr lang="en-US" dirty="0"/>
              <a:t>in NHWs (n=12)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6-40A4-948D-5FE187614227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6-40A4-948D-5FE187614227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6-40A4-948D-5FE1876142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charts'!$F$2:$H$2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charts'!$F$3:$H$3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B6-40A4-948D-5FE18761422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B. Studies </a:t>
            </a:r>
            <a:r>
              <a:rPr lang="en-US" dirty="0"/>
              <a:t>in NHBs (n=11)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82-4A9F-80D1-541497B2195C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82-4A9F-80D1-541497B2195C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82-4A9F-80D1-541497B219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charts'!$I$2:$K$2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charts'!$I$3:$K$3</c:f>
              <c:numCache>
                <c:formatCode>General</c:formatCode>
                <c:ptCount val="3"/>
                <c:pt idx="0">
                  <c:v>3</c:v>
                </c:pt>
                <c:pt idx="1">
                  <c:v>20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82-4A9F-80D1-541497B2195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C. Studies </a:t>
            </a:r>
            <a:r>
              <a:rPr lang="en-US" dirty="0"/>
              <a:t>in Hispanics (n=11)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AC-4036-9892-E4C59897328F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AC-4036-9892-E4C59897328F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AC-4036-9892-E4C5989732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charts'!$L$2:$N$2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charts'!$L$3:$N$3</c:f>
              <c:numCache>
                <c:formatCode>General</c:formatCode>
                <c:ptCount val="3"/>
                <c:pt idx="0">
                  <c:v>35</c:v>
                </c:pt>
                <c:pt idx="1">
                  <c:v>57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AC-4036-9892-E4C5989732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D. Studies </a:t>
            </a:r>
            <a:r>
              <a:rPr lang="en-US" dirty="0"/>
              <a:t>in APIs (n=12)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02-428C-A160-D2136EA087D1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02-428C-A160-D2136EA087D1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02-428C-A160-D2136EA087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charts'!$O$2:$Q$2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charts'!$O$3:$Q$3</c:f>
              <c:numCache>
                <c:formatCode>General</c:formatCode>
                <c:ptCount val="3"/>
                <c:pt idx="0">
                  <c:v>16</c:v>
                </c:pt>
                <c:pt idx="1">
                  <c:v>59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02-428C-A160-D2136EA087D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E. Studies </a:t>
            </a:r>
            <a:r>
              <a:rPr lang="en-US" dirty="0"/>
              <a:t>in Mixed Cohorts (</a:t>
            </a:r>
            <a:r>
              <a:rPr lang="en-US" dirty="0" smtClean="0"/>
              <a:t>n=9)</a:t>
            </a:r>
            <a:r>
              <a:rPr lang="en-US" baseline="30000" dirty="0" smtClean="0"/>
              <a:t>a</a:t>
            </a:r>
            <a:endParaRPr lang="en-US" baseline="30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DF-416F-9178-36D653E54B2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DF-416F-9178-36D653E54B23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DF-416F-9178-36D653E54B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charts'!$R$2:$T$2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charts'!$R$3:$T$3</c:f>
              <c:numCache>
                <c:formatCode>General</c:formatCode>
                <c:ptCount val="3"/>
                <c:pt idx="0">
                  <c:v>3</c:v>
                </c:pt>
                <c:pt idx="1">
                  <c:v>42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DF-416F-9178-36D653E54B2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27A0-2D74-4035-BAB4-FC1CF054CAC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387429"/>
              </p:ext>
            </p:extLst>
          </p:nvPr>
        </p:nvGraphicFramePr>
        <p:xfrm>
          <a:off x="331150" y="275769"/>
          <a:ext cx="4066677" cy="303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496069"/>
              </p:ext>
            </p:extLst>
          </p:nvPr>
        </p:nvGraphicFramePr>
        <p:xfrm>
          <a:off x="4113848" y="273446"/>
          <a:ext cx="4069080" cy="307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707076"/>
              </p:ext>
            </p:extLst>
          </p:nvPr>
        </p:nvGraphicFramePr>
        <p:xfrm>
          <a:off x="7647849" y="273446"/>
          <a:ext cx="4069080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746540"/>
              </p:ext>
            </p:extLst>
          </p:nvPr>
        </p:nvGraphicFramePr>
        <p:xfrm>
          <a:off x="331150" y="3320663"/>
          <a:ext cx="4069080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284784"/>
              </p:ext>
            </p:extLst>
          </p:nvPr>
        </p:nvGraphicFramePr>
        <p:xfrm>
          <a:off x="4185285" y="3309254"/>
          <a:ext cx="4069080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6952" y="6204239"/>
            <a:ext cx="8345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aseline="30000" dirty="0" err="1"/>
              <a:t>a</a:t>
            </a:r>
            <a:r>
              <a:rPr lang="en-US" sz="1300" dirty="0" err="1" smtClean="0"/>
              <a:t>Studies</a:t>
            </a:r>
            <a:r>
              <a:rPr lang="en-US" sz="1300" dirty="0" smtClean="0"/>
              <a:t> </a:t>
            </a:r>
            <a:r>
              <a:rPr lang="en-US" sz="1300" dirty="0"/>
              <a:t>that did not report results separately by race are included in this table as “mixed cohort” studies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12154" y="3591590"/>
            <a:ext cx="1712507" cy="921733"/>
            <a:chOff x="2219414" y="5852275"/>
            <a:chExt cx="1712507" cy="921733"/>
          </a:xfrm>
        </p:grpSpPr>
        <p:sp>
          <p:nvSpPr>
            <p:cNvPr id="15" name="TextBox 14"/>
            <p:cNvSpPr txBox="1"/>
            <p:nvPr/>
          </p:nvSpPr>
          <p:spPr>
            <a:xfrm>
              <a:off x="2286001" y="5852275"/>
              <a:ext cx="164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Positive association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9414" y="5938787"/>
              <a:ext cx="105878" cy="134754"/>
            </a:xfrm>
            <a:prstGeom prst="rect">
              <a:avLst/>
            </a:prstGeom>
            <a:solidFill>
              <a:srgbClr val="3B8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8154" y="6142745"/>
              <a:ext cx="1259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 association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1634" y="6466231"/>
              <a:ext cx="1592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Inverse association</a:t>
              </a:r>
              <a:endParaRPr lang="en-US" sz="14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314426" y="3966980"/>
            <a:ext cx="105878" cy="134754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314426" y="4240483"/>
            <a:ext cx="105878" cy="134754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880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Sorice, Kristen A.</dc:creator>
  <cp:lastModifiedBy>Sorice, Kristen A.</cp:lastModifiedBy>
  <cp:revision>26</cp:revision>
  <dcterms:created xsi:type="dcterms:W3CDTF">2019-07-29T20:53:34Z</dcterms:created>
  <dcterms:modified xsi:type="dcterms:W3CDTF">2021-05-06T20:09:04Z</dcterms:modified>
</cp:coreProperties>
</file>