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7CD"/>
    <a:srgbClr val="DEEBF7"/>
    <a:srgbClr val="9DC3E6"/>
    <a:srgbClr val="327EC4"/>
    <a:srgbClr val="02AEAA"/>
    <a:srgbClr val="A66BD3"/>
    <a:srgbClr val="C0C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3.26.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ritfserver\lynch_projects\Neighborhood%20SES%20Review\Results\Associations%20by%20outcome_4.2.2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NHWs (n=6)</a:t>
            </a:r>
          </a:p>
        </c:rich>
      </c:tx>
      <c:layout>
        <c:manualLayout>
          <c:xMode val="edge"/>
          <c:yMode val="edge"/>
          <c:x val="0.17879993757802748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E-403F-9144-8EA616155511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E-403F-9144-8EA616155511}"/>
              </c:ext>
            </c:extLst>
          </c:dPt>
          <c:dPt>
            <c:idx val="2"/>
            <c:bubble3D val="0"/>
            <c:spPr>
              <a:solidFill>
                <a:srgbClr val="A66B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E-403F-9144-8EA61615551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E-403F-9144-8EA6161555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charts'!$F$2:$I$2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charts'!$F$3:$I$3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8E-403F-9144-8EA61615551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NHBs (n=10)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27E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B0-4D94-9D03-7E8A688E7745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B0-4D94-9D03-7E8A688E7745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B0-4D94-9D03-7E8A688E7745}"/>
              </c:ext>
            </c:extLst>
          </c:dPt>
          <c:dPt>
            <c:idx val="3"/>
            <c:bubble3D val="0"/>
            <c:spPr>
              <a:solidFill>
                <a:srgbClr val="DEEB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B0-4D94-9D03-7E8A688E77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charts'!$J$2:$M$2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charts'!$J$3:$M$3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B0-4D94-9D03-7E8A688E77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Hispanics (n=10)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C-41C9-B96C-C775CC405F45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C-41C9-B96C-C775CC405F45}"/>
              </c:ext>
            </c:extLst>
          </c:dPt>
          <c:dPt>
            <c:idx val="2"/>
            <c:bubble3D val="0"/>
            <c:spPr>
              <a:solidFill>
                <a:srgbClr val="A66B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C-41C9-B96C-C775CC405F45}"/>
              </c:ext>
            </c:extLst>
          </c:dPt>
          <c:dPt>
            <c:idx val="3"/>
            <c:bubble3D val="0"/>
            <c:spPr>
              <a:solidFill>
                <a:srgbClr val="DEEB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C-41C9-B96C-C775CC405F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charts'!$N$2:$Q$2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charts'!$N$3:$Q$3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2C-41C9-B96C-C775CC405F4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APIs (n=7)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27E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DF-4CB4-9800-C0A468B361CE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DF-4CB4-9800-C0A468B361CE}"/>
              </c:ext>
            </c:extLst>
          </c:dPt>
          <c:dPt>
            <c:idx val="2"/>
            <c:bubble3D val="0"/>
            <c:spPr>
              <a:solidFill>
                <a:srgbClr val="A66B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DF-4CB4-9800-C0A468B361CE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DF-4CB4-9800-C0A468B361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charts'!$R$2:$U$2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charts'!$R$3:$U$3</c:f>
              <c:numCache>
                <c:formatCode>General</c:formatCode>
                <c:ptCount val="4"/>
                <c:pt idx="0">
                  <c:v>8</c:v>
                </c:pt>
                <c:pt idx="1">
                  <c:v>21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DF-4CB4-9800-C0A468B361C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Mixed Cohorts (n=19)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DB-4ABD-9F8A-B2A53CE759E1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DB-4ABD-9F8A-B2A53CE759E1}"/>
              </c:ext>
            </c:extLst>
          </c:dPt>
          <c:dPt>
            <c:idx val="2"/>
            <c:bubble3D val="0"/>
            <c:spPr>
              <a:solidFill>
                <a:srgbClr val="A66BD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DB-4ABD-9F8A-B2A53CE759E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DB-4ABD-9F8A-B2A53CE759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'Survival pie charts'!$V$2:$Y$2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charts'!$V$3:$Y$3</c:f>
              <c:numCache>
                <c:formatCode>General</c:formatCode>
                <c:ptCount val="4"/>
                <c:pt idx="0">
                  <c:v>15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DB-4ABD-9F8A-B2A53CE759E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Studies in American Indians/Alaskan Natives (n=1)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B8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E0-484F-8344-D7C013E45017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E0-484F-8344-D7C013E45017}"/>
              </c:ext>
            </c:extLst>
          </c:dPt>
          <c:dPt>
            <c:idx val="2"/>
            <c:bubble3D val="0"/>
            <c:spPr>
              <a:solidFill>
                <a:srgbClr val="9DC3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E0-484F-8344-D7C013E45017}"/>
              </c:ext>
            </c:extLst>
          </c:dPt>
          <c:dPt>
            <c:idx val="3"/>
            <c:bubble3D val="0"/>
            <c:spPr>
              <a:solidFill>
                <a:srgbClr val="DEEB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E0-484F-8344-D7C013E45017}"/>
              </c:ext>
            </c:extLst>
          </c:dPt>
          <c:cat>
            <c:strRef>
              <c:f>'Survival pie charts'!$Z$2:$AC$2</c:f>
              <c:strCache>
                <c:ptCount val="4"/>
                <c:pt idx="0">
                  <c:v>Positive Associations</c:v>
                </c:pt>
                <c:pt idx="1">
                  <c:v>No Associations</c:v>
                </c:pt>
                <c:pt idx="2">
                  <c:v>Inverse Associations</c:v>
                </c:pt>
                <c:pt idx="3">
                  <c:v>Associations with Unknown Directionality</c:v>
                </c:pt>
              </c:strCache>
            </c:strRef>
          </c:cat>
          <c:val>
            <c:numRef>
              <c:f>'Survival pie charts'!$Z$3:$AC$3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E0-484F-8344-D7C013E45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3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7B4F-EE04-48CA-9069-4F94A8D8DA6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CD21-A887-471F-8B17-9D8E6D48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9636155" y="1272767"/>
            <a:ext cx="3328693" cy="1309036"/>
            <a:chOff x="3066688" y="6144598"/>
            <a:chExt cx="3328693" cy="1309036"/>
          </a:xfrm>
        </p:grpSpPr>
        <p:grpSp>
          <p:nvGrpSpPr>
            <p:cNvPr id="17" name="Group 16"/>
            <p:cNvGrpSpPr/>
            <p:nvPr/>
          </p:nvGrpSpPr>
          <p:grpSpPr>
            <a:xfrm>
              <a:off x="3074714" y="6144598"/>
              <a:ext cx="1709399" cy="836419"/>
              <a:chOff x="2222522" y="5852275"/>
              <a:chExt cx="1709399" cy="83641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286001" y="5852275"/>
                <a:ext cx="1645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Positive association</a:t>
                </a:r>
                <a:endParaRPr lang="en-US" sz="14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33062" y="5938787"/>
                <a:ext cx="105878" cy="134754"/>
              </a:xfrm>
              <a:prstGeom prst="rect">
                <a:avLst/>
              </a:prstGeom>
              <a:solidFill>
                <a:srgbClr val="327EC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04037" y="6138028"/>
                <a:ext cx="1259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 association</a:t>
                </a:r>
                <a:endParaRPr lang="en-US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22522" y="6224540"/>
                <a:ext cx="105878" cy="134754"/>
              </a:xfrm>
              <a:prstGeom prst="rect">
                <a:avLst/>
              </a:prstGeom>
              <a:solidFill>
                <a:srgbClr val="C0C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78370" y="6380917"/>
                <a:ext cx="1592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Inverse association</a:t>
                </a:r>
                <a:endParaRPr lang="en-US" sz="1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25431" y="6467429"/>
                <a:ext cx="105878" cy="1347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119626" y="6930414"/>
              <a:ext cx="3275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Association with unknown </a:t>
              </a:r>
              <a:endParaRPr lang="en-US" sz="1400" dirty="0"/>
            </a:p>
            <a:p>
              <a:r>
                <a:rPr lang="en-US" sz="1400" dirty="0" err="1" smtClean="0"/>
                <a:t>directionality</a:t>
              </a:r>
              <a:r>
                <a:rPr lang="en-US" sz="1400" baseline="30000" dirty="0" err="1" smtClean="0"/>
                <a:t>a</a:t>
              </a:r>
              <a:endParaRPr lang="en-US" sz="1400" baseline="30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66688" y="7016926"/>
              <a:ext cx="105878" cy="134754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2925" y="6110761"/>
            <a:ext cx="11444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/>
              <a:t>a</a:t>
            </a:r>
            <a:r>
              <a:rPr lang="en-US" sz="1300" smtClean="0"/>
              <a:t>Associations</a:t>
            </a:r>
            <a:r>
              <a:rPr lang="en-US" sz="1300" dirty="0" smtClean="0"/>
              <a:t> </a:t>
            </a:r>
            <a:r>
              <a:rPr lang="en-US" sz="1300" dirty="0" smtClean="0"/>
              <a:t>with unknown directionality are typically included in studies that investigated racial disparities in cancer outcomes, e.g., whether NSES is a significant factor in survival disparities among NHWs and NHBs</a:t>
            </a:r>
            <a:endParaRPr lang="en-US" sz="1300" dirty="0"/>
          </a:p>
        </p:txBody>
      </p:sp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609418"/>
              </p:ext>
            </p:extLst>
          </p:nvPr>
        </p:nvGraphicFramePr>
        <p:xfrm>
          <a:off x="574466" y="463818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924358"/>
              </p:ext>
            </p:extLst>
          </p:nvPr>
        </p:nvGraphicFramePr>
        <p:xfrm>
          <a:off x="3433108" y="463818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8818"/>
              </p:ext>
            </p:extLst>
          </p:nvPr>
        </p:nvGraphicFramePr>
        <p:xfrm>
          <a:off x="6518935" y="463818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267599"/>
              </p:ext>
            </p:extLst>
          </p:nvPr>
        </p:nvGraphicFramePr>
        <p:xfrm>
          <a:off x="493983" y="3110387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670669"/>
              </p:ext>
            </p:extLst>
          </p:nvPr>
        </p:nvGraphicFramePr>
        <p:xfrm>
          <a:off x="3348390" y="3146295"/>
          <a:ext cx="32552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028783"/>
              </p:ext>
            </p:extLst>
          </p:nvPr>
        </p:nvGraphicFramePr>
        <p:xfrm>
          <a:off x="5876264" y="31753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3626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Sorice, Kristen A.</dc:creator>
  <cp:lastModifiedBy>Sorice, Kristen A.</cp:lastModifiedBy>
  <cp:revision>23</cp:revision>
  <dcterms:created xsi:type="dcterms:W3CDTF">2019-07-30T22:10:32Z</dcterms:created>
  <dcterms:modified xsi:type="dcterms:W3CDTF">2021-05-06T20:09:31Z</dcterms:modified>
</cp:coreProperties>
</file>