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rice, Kristen A." initials="SKA" lastIdx="1" clrIdx="0">
    <p:extLst>
      <p:ext uri="{19B8F6BF-5375-455C-9EA6-DF929625EA0E}">
        <p15:presenceInfo xmlns:p15="http://schemas.microsoft.com/office/powerpoint/2012/main" userId="S-1-5-21-971507931-556150721-581009308-1898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43" d="100"/>
          <a:sy n="43" d="100"/>
        </p:scale>
        <p:origin x="4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ritfserver\lynch_projects\Neighborhood%20SES%20Review\Results\Associations%20by%20outcome_4.2.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Survival Associations Found by Studies With and Without Individual-Level </a:t>
            </a:r>
            <a:r>
              <a:rPr lang="en-US" dirty="0" err="1"/>
              <a:t>SES</a:t>
            </a:r>
            <a:r>
              <a:rPr lang="en-US" baseline="30000" dirty="0" err="1"/>
              <a:t>a</a:t>
            </a:r>
            <a:r>
              <a:rPr lang="en-US" dirty="0"/>
              <a:t> and non-</a:t>
            </a:r>
            <a:r>
              <a:rPr lang="en-US" dirty="0" err="1"/>
              <a:t>SES</a:t>
            </a:r>
            <a:r>
              <a:rPr lang="en-US" baseline="30000" dirty="0" err="1"/>
              <a:t>b</a:t>
            </a:r>
            <a:r>
              <a:rPr lang="en-US" dirty="0"/>
              <a:t> Adjustments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'Histograms 2'!$B$14</c:f>
              <c:strCache>
                <c:ptCount val="1"/>
                <c:pt idx="0">
                  <c:v>Positive associations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'Histograms 2'!$A$15:$A$18</c:f>
              <c:strCache>
                <c:ptCount val="4"/>
                <c:pt idx="0">
                  <c:v>Included individual SES adjustment</c:v>
                </c:pt>
                <c:pt idx="1">
                  <c:v>No individual SES adjustment</c:v>
                </c:pt>
                <c:pt idx="2">
                  <c:v>Included individual non-SES adjustment</c:v>
                </c:pt>
                <c:pt idx="3">
                  <c:v>No individual non-SES adjustment</c:v>
                </c:pt>
              </c:strCache>
            </c:strRef>
          </c:cat>
          <c:val>
            <c:numRef>
              <c:f>'Histograms 2'!$B$15:$B$18</c:f>
              <c:numCache>
                <c:formatCode>General</c:formatCode>
                <c:ptCount val="4"/>
                <c:pt idx="0">
                  <c:v>43</c:v>
                </c:pt>
                <c:pt idx="1">
                  <c:v>7</c:v>
                </c:pt>
                <c:pt idx="2">
                  <c:v>50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A6-4392-9CF8-E6523368A57A}"/>
            </c:ext>
          </c:extLst>
        </c:ser>
        <c:ser>
          <c:idx val="1"/>
          <c:order val="1"/>
          <c:tx>
            <c:strRef>
              <c:f>'Histograms 2'!$C$14</c:f>
              <c:strCache>
                <c:ptCount val="1"/>
                <c:pt idx="0">
                  <c:v>No associations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'Histograms 2'!$A$15:$A$18</c:f>
              <c:strCache>
                <c:ptCount val="4"/>
                <c:pt idx="0">
                  <c:v>Included individual SES adjustment</c:v>
                </c:pt>
                <c:pt idx="1">
                  <c:v>No individual SES adjustment</c:v>
                </c:pt>
                <c:pt idx="2">
                  <c:v>Included individual non-SES adjustment</c:v>
                </c:pt>
                <c:pt idx="3">
                  <c:v>No individual non-SES adjustment</c:v>
                </c:pt>
              </c:strCache>
            </c:strRef>
          </c:cat>
          <c:val>
            <c:numRef>
              <c:f>'Histograms 2'!$C$15:$C$18</c:f>
              <c:numCache>
                <c:formatCode>General</c:formatCode>
                <c:ptCount val="4"/>
                <c:pt idx="0">
                  <c:v>47</c:v>
                </c:pt>
                <c:pt idx="1">
                  <c:v>17</c:v>
                </c:pt>
                <c:pt idx="2">
                  <c:v>61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A6-4392-9CF8-E6523368A57A}"/>
            </c:ext>
          </c:extLst>
        </c:ser>
        <c:ser>
          <c:idx val="2"/>
          <c:order val="2"/>
          <c:tx>
            <c:strRef>
              <c:f>'Histograms 2'!$D$14</c:f>
              <c:strCache>
                <c:ptCount val="1"/>
                <c:pt idx="0">
                  <c:v>Inverse associations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'Histograms 2'!$A$15:$A$18</c:f>
              <c:strCache>
                <c:ptCount val="4"/>
                <c:pt idx="0">
                  <c:v>Included individual SES adjustment</c:v>
                </c:pt>
                <c:pt idx="1">
                  <c:v>No individual SES adjustment</c:v>
                </c:pt>
                <c:pt idx="2">
                  <c:v>Included individual non-SES adjustment</c:v>
                </c:pt>
                <c:pt idx="3">
                  <c:v>No individual non-SES adjustment</c:v>
                </c:pt>
              </c:strCache>
            </c:strRef>
          </c:cat>
          <c:val>
            <c:numRef>
              <c:f>'Histograms 2'!$D$15:$D$18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A6-4392-9CF8-E6523368A57A}"/>
            </c:ext>
          </c:extLst>
        </c:ser>
        <c:ser>
          <c:idx val="3"/>
          <c:order val="3"/>
          <c:tx>
            <c:strRef>
              <c:f>'Histograms 2'!$E$14</c:f>
              <c:strCache>
                <c:ptCount val="1"/>
                <c:pt idx="0">
                  <c:v>Associations of unknown direction</c:v>
                </c:pt>
              </c:strCache>
            </c:strRef>
          </c:tx>
          <c:spPr>
            <a:pattFill prst="ltVert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'Histograms 2'!$A$15:$A$18</c:f>
              <c:strCache>
                <c:ptCount val="4"/>
                <c:pt idx="0">
                  <c:v>Included individual SES adjustment</c:v>
                </c:pt>
                <c:pt idx="1">
                  <c:v>No individual SES adjustment</c:v>
                </c:pt>
                <c:pt idx="2">
                  <c:v>Included individual non-SES adjustment</c:v>
                </c:pt>
                <c:pt idx="3">
                  <c:v>No individual non-SES adjustment</c:v>
                </c:pt>
              </c:strCache>
            </c:strRef>
          </c:cat>
          <c:val>
            <c:numRef>
              <c:f>'Histograms 2'!$E$15:$E$18</c:f>
              <c:numCache>
                <c:formatCode>General</c:formatCode>
                <c:ptCount val="4"/>
                <c:pt idx="0">
                  <c:v>12</c:v>
                </c:pt>
                <c:pt idx="1">
                  <c:v>1</c:v>
                </c:pt>
                <c:pt idx="2">
                  <c:v>13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BA6-4392-9CF8-E6523368A5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8779104"/>
        <c:axId val="408796224"/>
      </c:barChart>
      <c:catAx>
        <c:axId val="40877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796224"/>
        <c:crosses val="autoZero"/>
        <c:auto val="1"/>
        <c:lblAlgn val="ctr"/>
        <c:lblOffset val="100"/>
        <c:noMultiLvlLbl val="0"/>
      </c:catAx>
      <c:valAx>
        <c:axId val="408796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77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588838387040165"/>
          <c:y val="0.92741913245932872"/>
          <c:w val="0.63938107455129112"/>
          <c:h val="7.25808675406713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EC1-0421-4507-B781-7B100CAD299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5B9-A032-428C-9FEF-27EDC75B5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8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EC1-0421-4507-B781-7B100CAD299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5B9-A032-428C-9FEF-27EDC75B5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EC1-0421-4507-B781-7B100CAD299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5B9-A032-428C-9FEF-27EDC75B5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8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EC1-0421-4507-B781-7B100CAD299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5B9-A032-428C-9FEF-27EDC75B5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8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EC1-0421-4507-B781-7B100CAD299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5B9-A032-428C-9FEF-27EDC75B5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9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EC1-0421-4507-B781-7B100CAD299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5B9-A032-428C-9FEF-27EDC75B5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0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EC1-0421-4507-B781-7B100CAD299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5B9-A032-428C-9FEF-27EDC75B5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0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EC1-0421-4507-B781-7B100CAD299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5B9-A032-428C-9FEF-27EDC75B5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4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EC1-0421-4507-B781-7B100CAD299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5B9-A032-428C-9FEF-27EDC75B5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5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EC1-0421-4507-B781-7B100CAD299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5B9-A032-428C-9FEF-27EDC75B5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8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EC1-0421-4507-B781-7B100CAD299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A5B9-A032-428C-9FEF-27EDC75B5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1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7EEC1-0421-4507-B781-7B100CAD299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EA5B9-A032-428C-9FEF-27EDC75B5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1128" y="5803900"/>
            <a:ext cx="8011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aseline="30000" dirty="0" err="1" smtClean="0"/>
              <a:t>a</a:t>
            </a:r>
            <a:r>
              <a:rPr lang="en-US" sz="1300" dirty="0" err="1" smtClean="0"/>
              <a:t>Individual</a:t>
            </a:r>
            <a:r>
              <a:rPr lang="en-US" sz="1300" dirty="0" smtClean="0"/>
              <a:t> level SES adjustments include race/ethnicity, education, etc.</a:t>
            </a:r>
          </a:p>
          <a:p>
            <a:r>
              <a:rPr lang="en-US" sz="1300" baseline="30000" dirty="0" err="1" smtClean="0"/>
              <a:t>b</a:t>
            </a:r>
            <a:r>
              <a:rPr lang="en-US" sz="1300" dirty="0" err="1" smtClean="0"/>
              <a:t>Individual</a:t>
            </a:r>
            <a:r>
              <a:rPr lang="en-US" sz="1300" dirty="0" smtClean="0"/>
              <a:t> level non-SES adjustments include </a:t>
            </a:r>
            <a:r>
              <a:rPr lang="en-US" sz="1200" dirty="0" smtClean="0"/>
              <a:t>age</a:t>
            </a:r>
            <a:r>
              <a:rPr lang="en-US" sz="1200" dirty="0"/>
              <a:t>, self-reported health behaviors, clinical characteristics, etc.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641954"/>
              </p:ext>
            </p:extLst>
          </p:nvPr>
        </p:nvGraphicFramePr>
        <p:xfrm>
          <a:off x="1351128" y="436728"/>
          <a:ext cx="8986672" cy="5367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6269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Sorice, Kristen A.</dc:creator>
  <cp:lastModifiedBy>Sorice, Kristen A.</cp:lastModifiedBy>
  <cp:revision>14</cp:revision>
  <dcterms:created xsi:type="dcterms:W3CDTF">2019-09-10T20:51:34Z</dcterms:created>
  <dcterms:modified xsi:type="dcterms:W3CDTF">2021-05-10T19:37:16Z</dcterms:modified>
</cp:coreProperties>
</file>