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rice, Kristen A." initials="SKA" lastIdx="1" clrIdx="0">
    <p:extLst>
      <p:ext uri="{19B8F6BF-5375-455C-9EA6-DF929625EA0E}">
        <p15:presenceInfo xmlns:p15="http://schemas.microsoft.com/office/powerpoint/2012/main" userId="S-1-5-21-971507931-556150721-581009308-1898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00" d="100"/>
          <a:sy n="100" d="100"/>
        </p:scale>
        <p:origin x="-630" y="-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ritfserver\lynch_projects\Neighborhood%20SES%20Review\Results\Associations%20by%20outcome_4.2.2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Incidence/Risk Associations Found by Studies With and Without Individual-Level </a:t>
            </a:r>
            <a:r>
              <a:rPr lang="en-US" dirty="0" err="1"/>
              <a:t>SES</a:t>
            </a:r>
            <a:r>
              <a:rPr lang="en-US" baseline="30000" dirty="0" err="1"/>
              <a:t>a</a:t>
            </a:r>
            <a:r>
              <a:rPr lang="en-US" dirty="0"/>
              <a:t> </a:t>
            </a:r>
            <a:r>
              <a:rPr lang="en-US" dirty="0" err="1" smtClean="0"/>
              <a:t>Adjustments</a:t>
            </a:r>
            <a:r>
              <a:rPr lang="en-US" strike="noStrike" baseline="30000" dirty="0" err="1" smtClean="0"/>
              <a:t>b</a:t>
            </a:r>
            <a:endParaRPr lang="en-US" strike="noStrike" baseline="30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'Histograms 2'!$B$2</c:f>
              <c:strCache>
                <c:ptCount val="1"/>
                <c:pt idx="0">
                  <c:v>Positive Associations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'Histograms 2'!$A$3:$A$4</c:f>
              <c:strCache>
                <c:ptCount val="2"/>
                <c:pt idx="0">
                  <c:v>Included individual SES adjustment*</c:v>
                </c:pt>
                <c:pt idx="1">
                  <c:v>No individual SES adjustment</c:v>
                </c:pt>
              </c:strCache>
            </c:strRef>
          </c:cat>
          <c:val>
            <c:numRef>
              <c:f>'Histograms 2'!$B$3:$B$4</c:f>
              <c:numCache>
                <c:formatCode>General</c:formatCode>
                <c:ptCount val="2"/>
                <c:pt idx="0">
                  <c:v>6</c:v>
                </c:pt>
                <c:pt idx="1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D7-4B28-A311-D4FBC94A6A1B}"/>
            </c:ext>
          </c:extLst>
        </c:ser>
        <c:ser>
          <c:idx val="1"/>
          <c:order val="1"/>
          <c:tx>
            <c:strRef>
              <c:f>'Histograms 2'!$C$2</c:f>
              <c:strCache>
                <c:ptCount val="1"/>
                <c:pt idx="0">
                  <c:v>No Associations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'Histograms 2'!$A$3:$A$4</c:f>
              <c:strCache>
                <c:ptCount val="2"/>
                <c:pt idx="0">
                  <c:v>Included individual SES adjustment*</c:v>
                </c:pt>
                <c:pt idx="1">
                  <c:v>No individual SES adjustment</c:v>
                </c:pt>
              </c:strCache>
            </c:strRef>
          </c:cat>
          <c:val>
            <c:numRef>
              <c:f>'Histograms 2'!$C$3:$C$4</c:f>
              <c:numCache>
                <c:formatCode>General</c:formatCode>
                <c:ptCount val="2"/>
                <c:pt idx="0">
                  <c:v>40</c:v>
                </c:pt>
                <c:pt idx="1">
                  <c:v>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D7-4B28-A311-D4FBC94A6A1B}"/>
            </c:ext>
          </c:extLst>
        </c:ser>
        <c:ser>
          <c:idx val="2"/>
          <c:order val="2"/>
          <c:tx>
            <c:strRef>
              <c:f>'Histograms 2'!$D$2</c:f>
              <c:strCache>
                <c:ptCount val="1"/>
                <c:pt idx="0">
                  <c:v>Inverse Associations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'Histograms 2'!$A$3:$A$4</c:f>
              <c:strCache>
                <c:ptCount val="2"/>
                <c:pt idx="0">
                  <c:v>Included individual SES adjustment*</c:v>
                </c:pt>
                <c:pt idx="1">
                  <c:v>No individual SES adjustment</c:v>
                </c:pt>
              </c:strCache>
            </c:strRef>
          </c:cat>
          <c:val>
            <c:numRef>
              <c:f>'Histograms 2'!$D$3:$D$4</c:f>
              <c:numCache>
                <c:formatCode>General</c:formatCode>
                <c:ptCount val="2"/>
                <c:pt idx="0">
                  <c:v>11</c:v>
                </c:pt>
                <c:pt idx="1">
                  <c:v>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D7-4B28-A311-D4FBC94A6A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0408416"/>
        <c:axId val="460408976"/>
      </c:barChart>
      <c:catAx>
        <c:axId val="46040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408976"/>
        <c:crosses val="autoZero"/>
        <c:auto val="1"/>
        <c:lblAlgn val="ctr"/>
        <c:lblOffset val="100"/>
        <c:noMultiLvlLbl val="0"/>
      </c:catAx>
      <c:valAx>
        <c:axId val="46040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40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992001360372426"/>
          <c:y val="0.9181229098422119"/>
          <c:w val="0.45149059242451728"/>
          <c:h val="8.16449670366877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F287-5947-44A2-8B42-FA2BFEE339D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D76D-89D9-4E9A-8FA0-12CDE64C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F287-5947-44A2-8B42-FA2BFEE339D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D76D-89D9-4E9A-8FA0-12CDE64C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1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F287-5947-44A2-8B42-FA2BFEE339D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D76D-89D9-4E9A-8FA0-12CDE64C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9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F287-5947-44A2-8B42-FA2BFEE339D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D76D-89D9-4E9A-8FA0-12CDE64C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8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F287-5947-44A2-8B42-FA2BFEE339D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D76D-89D9-4E9A-8FA0-12CDE64C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4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F287-5947-44A2-8B42-FA2BFEE339D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D76D-89D9-4E9A-8FA0-12CDE64C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5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F287-5947-44A2-8B42-FA2BFEE339D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D76D-89D9-4E9A-8FA0-12CDE64C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8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F287-5947-44A2-8B42-FA2BFEE339D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D76D-89D9-4E9A-8FA0-12CDE64C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F287-5947-44A2-8B42-FA2BFEE339D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D76D-89D9-4E9A-8FA0-12CDE64C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9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F287-5947-44A2-8B42-FA2BFEE339D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D76D-89D9-4E9A-8FA0-12CDE64C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9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F287-5947-44A2-8B42-FA2BFEE339D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D76D-89D9-4E9A-8FA0-12CDE64C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5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F287-5947-44A2-8B42-FA2BFEE339D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8D76D-89D9-4E9A-8FA0-12CDE64C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9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05382"/>
              </p:ext>
            </p:extLst>
          </p:nvPr>
        </p:nvGraphicFramePr>
        <p:xfrm>
          <a:off x="1665027" y="464024"/>
          <a:ext cx="8886668" cy="5339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5027" y="5803900"/>
            <a:ext cx="801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aseline="30000" dirty="0" err="1" smtClean="0"/>
              <a:t>a</a:t>
            </a:r>
            <a:r>
              <a:rPr lang="en-US" sz="1300" dirty="0" err="1" smtClean="0"/>
              <a:t>Individual</a:t>
            </a:r>
            <a:r>
              <a:rPr lang="en-US" sz="1300" dirty="0" smtClean="0"/>
              <a:t> level SES adjustments include race/ethnicity, education, etc.</a:t>
            </a:r>
          </a:p>
          <a:p>
            <a:r>
              <a:rPr lang="en-US" sz="1300" baseline="30000" dirty="0" err="1" smtClean="0"/>
              <a:t>b</a:t>
            </a:r>
            <a:r>
              <a:rPr lang="en-US" sz="1300" dirty="0" err="1" smtClean="0"/>
              <a:t>All</a:t>
            </a:r>
            <a:r>
              <a:rPr lang="en-US" sz="1300" dirty="0" smtClean="0"/>
              <a:t> incidence studies included at least one individual level non-SES adjustment (e.g., age at diagnosis)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0190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Sorice, Kristen A.</dc:creator>
  <cp:lastModifiedBy>Sorice, Kristen A.</cp:lastModifiedBy>
  <cp:revision>14</cp:revision>
  <dcterms:created xsi:type="dcterms:W3CDTF">2019-09-10T20:43:30Z</dcterms:created>
  <dcterms:modified xsi:type="dcterms:W3CDTF">2021-05-10T19:36:30Z</dcterms:modified>
</cp:coreProperties>
</file>