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2" r:id="rId8"/>
    <p:sldId id="262" r:id="rId9"/>
    <p:sldId id="273" r:id="rId10"/>
    <p:sldId id="263" r:id="rId11"/>
    <p:sldId id="265" r:id="rId12"/>
    <p:sldId id="274" r:id="rId13"/>
    <p:sldId id="275" r:id="rId14"/>
    <p:sldId id="276" r:id="rId15"/>
    <p:sldId id="277" r:id="rId16"/>
    <p:sldId id="278" r:id="rId17"/>
    <p:sldId id="266" r:id="rId18"/>
    <p:sldId id="267" r:id="rId19"/>
    <p:sldId id="269"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DF90A6-00AF-4F45-9C00-BCA16AA9A620}"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ED9A5-FB1C-4B27-A5A9-804F66E2BA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83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F90A6-00AF-4F45-9C00-BCA16AA9A620}"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94679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F90A6-00AF-4F45-9C00-BCA16AA9A620}"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88201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F90A6-00AF-4F45-9C00-BCA16AA9A620}"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235393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F90A6-00AF-4F45-9C00-BCA16AA9A620}"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ED9A5-FB1C-4B27-A5A9-804F66E2BA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09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DF90A6-00AF-4F45-9C00-BCA16AA9A620}"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185270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DF90A6-00AF-4F45-9C00-BCA16AA9A620}" type="datetimeFigureOut">
              <a:rPr lang="en-IN" smtClean="0"/>
              <a:t>08-06-2020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286619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DF90A6-00AF-4F45-9C00-BCA16AA9A620}" type="datetimeFigureOut">
              <a:rPr lang="en-IN" smtClean="0"/>
              <a:t>08-06-2020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149143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DF90A6-00AF-4F45-9C00-BCA16AA9A620}" type="datetimeFigureOut">
              <a:rPr lang="en-IN" smtClean="0"/>
              <a:t>08-06-2020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83296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DF90A6-00AF-4F45-9C00-BCA16AA9A620}" type="datetimeFigureOut">
              <a:rPr lang="en-IN" smtClean="0"/>
              <a:t>08-06-2020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0ED9A5-FB1C-4B27-A5A9-804F66E2BADA}" type="slidenum">
              <a:rPr lang="en-IN" smtClean="0"/>
              <a:t>‹#›</a:t>
            </a:fld>
            <a:endParaRPr lang="en-IN"/>
          </a:p>
        </p:txBody>
      </p:sp>
    </p:spTree>
    <p:extLst>
      <p:ext uri="{BB962C8B-B14F-4D97-AF65-F5344CB8AC3E}">
        <p14:creationId xmlns:p14="http://schemas.microsoft.com/office/powerpoint/2010/main" val="35454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DF90A6-00AF-4F45-9C00-BCA16AA9A620}"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0ED9A5-FB1C-4B27-A5A9-804F66E2BADA}" type="slidenum">
              <a:rPr lang="en-IN" smtClean="0"/>
              <a:t>‹#›</a:t>
            </a:fld>
            <a:endParaRPr lang="en-IN"/>
          </a:p>
        </p:txBody>
      </p:sp>
    </p:spTree>
    <p:extLst>
      <p:ext uri="{BB962C8B-B14F-4D97-AF65-F5344CB8AC3E}">
        <p14:creationId xmlns:p14="http://schemas.microsoft.com/office/powerpoint/2010/main" val="311838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DF90A6-00AF-4F45-9C00-BCA16AA9A620}" type="datetimeFigureOut">
              <a:rPr lang="en-IN" smtClean="0"/>
              <a:t>08-06-2020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0ED9A5-FB1C-4B27-A5A9-804F66E2BAD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9458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ukwebfocus.wordpress.com/category/html/" TargetMode="External"/><Relationship Id="rId7" Type="http://schemas.openxmlformats.org/officeDocument/2006/relationships/hyperlink" Target="https://graphicdesign.stackexchange.com/questions/124485/how-to-design-stack-like-icons-like-apple-and-bootstrap-do-in-sketch"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en.wikipedia.org/wiki/Cascading_Style_Sheets"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ile:PHP-logo.svg"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ommons.wikimedia.org/wiki/File:Javascript_badge.svg"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9A1E12-AB89-49CA-99AD-AC2D6EE827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3737" y="566737"/>
            <a:ext cx="5724525" cy="1217675"/>
          </a:xfrm>
          <a:prstGeom prst="rect">
            <a:avLst/>
          </a:prstGeom>
          <a:noFill/>
          <a:ln>
            <a:noFill/>
          </a:ln>
        </p:spPr>
      </p:pic>
      <p:sp>
        <p:nvSpPr>
          <p:cNvPr id="10" name="Rectangle 9">
            <a:extLst>
              <a:ext uri="{FF2B5EF4-FFF2-40B4-BE49-F238E27FC236}">
                <a16:creationId xmlns:a16="http://schemas.microsoft.com/office/drawing/2014/main" id="{B27C1047-5C2C-4C92-A325-03DBECB4CCA0}"/>
              </a:ext>
            </a:extLst>
          </p:cNvPr>
          <p:cNvSpPr/>
          <p:nvPr/>
        </p:nvSpPr>
        <p:spPr>
          <a:xfrm>
            <a:off x="2725445" y="2248244"/>
            <a:ext cx="7111013"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E-Commerce Site</a:t>
            </a:r>
          </a:p>
        </p:txBody>
      </p:sp>
      <p:sp>
        <p:nvSpPr>
          <p:cNvPr id="11" name="Rectangle 10">
            <a:extLst>
              <a:ext uri="{FF2B5EF4-FFF2-40B4-BE49-F238E27FC236}">
                <a16:creationId xmlns:a16="http://schemas.microsoft.com/office/drawing/2014/main" id="{5A2D3674-18B7-4A47-8C2E-46E7118587ED}"/>
              </a:ext>
            </a:extLst>
          </p:cNvPr>
          <p:cNvSpPr/>
          <p:nvPr/>
        </p:nvSpPr>
        <p:spPr>
          <a:xfrm>
            <a:off x="1569407" y="3171574"/>
            <a:ext cx="9053183" cy="707886"/>
          </a:xfrm>
          <a:prstGeom prst="rect">
            <a:avLst/>
          </a:prstGeom>
          <a:noFill/>
        </p:spPr>
        <p:txBody>
          <a:bodyPr wrap="none" lIns="91440" tIns="45720" rIns="91440" bIns="45720">
            <a:spAutoFit/>
          </a:bodyPr>
          <a:lstStyle/>
          <a:p>
            <a:pPr algn="ctr"/>
            <a:r>
              <a:rPr lang="en-US" sz="4000" dirty="0"/>
              <a:t>Internet and Web Programming – ITA6003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BBE5AC66-D45A-48CE-BD41-492B5117E772}"/>
              </a:ext>
            </a:extLst>
          </p:cNvPr>
          <p:cNvSpPr/>
          <p:nvPr/>
        </p:nvSpPr>
        <p:spPr>
          <a:xfrm>
            <a:off x="620909" y="4236842"/>
            <a:ext cx="4682564" cy="1569660"/>
          </a:xfrm>
          <a:prstGeom prst="rect">
            <a:avLst/>
          </a:prstGeom>
          <a:noFill/>
        </p:spPr>
        <p:txBody>
          <a:bodyPr wrap="none" lIns="91440" tIns="45720" rIns="91440" bIns="45720">
            <a:spAutoFit/>
          </a:bodyPr>
          <a:lstStyle/>
          <a:p>
            <a:pPr algn="ctr"/>
            <a:r>
              <a:rPr lang="en-US" sz="2400" b="1" cap="none" spc="0" dirty="0">
                <a:ln w="22225">
                  <a:solidFill>
                    <a:schemeClr val="accent2"/>
                  </a:solidFill>
                  <a:prstDash val="solid"/>
                </a:ln>
                <a:solidFill>
                  <a:schemeClr val="accent2">
                    <a:lumMod val="40000"/>
                    <a:lumOff val="60000"/>
                  </a:schemeClr>
                </a:solidFill>
                <a:effectLst/>
              </a:rPr>
              <a:t>Group By:</a:t>
            </a:r>
          </a:p>
          <a:p>
            <a:pPr algn="ctr"/>
            <a:r>
              <a:rPr lang="en-US" sz="2400" b="1" dirty="0">
                <a:ln w="22225">
                  <a:solidFill>
                    <a:schemeClr val="accent2"/>
                  </a:solidFill>
                  <a:prstDash val="solid"/>
                </a:ln>
                <a:solidFill>
                  <a:schemeClr val="accent2">
                    <a:lumMod val="40000"/>
                    <a:lumOff val="60000"/>
                  </a:schemeClr>
                </a:solidFill>
              </a:rPr>
              <a:t>Kumar Saurav (19MCA1056)</a:t>
            </a:r>
          </a:p>
          <a:p>
            <a:pPr algn="ctr"/>
            <a:r>
              <a:rPr lang="en-US" sz="2400" b="1" cap="none" spc="0" dirty="0">
                <a:ln w="22225">
                  <a:solidFill>
                    <a:schemeClr val="accent2"/>
                  </a:solidFill>
                  <a:prstDash val="solid"/>
                </a:ln>
                <a:solidFill>
                  <a:schemeClr val="accent2">
                    <a:lumMod val="40000"/>
                    <a:lumOff val="60000"/>
                  </a:schemeClr>
                </a:solidFill>
                <a:effectLst/>
              </a:rPr>
              <a:t>Sahej Deep Singh (19MCA1057)</a:t>
            </a:r>
          </a:p>
          <a:p>
            <a:pPr algn="ctr"/>
            <a:r>
              <a:rPr lang="en-US" sz="2400" b="1" dirty="0">
                <a:ln w="22225">
                  <a:solidFill>
                    <a:schemeClr val="accent2"/>
                  </a:solidFill>
                  <a:prstDash val="solid"/>
                </a:ln>
                <a:solidFill>
                  <a:schemeClr val="accent2">
                    <a:lumMod val="40000"/>
                    <a:lumOff val="60000"/>
                  </a:schemeClr>
                </a:solidFill>
              </a:rPr>
              <a:t>Rahul Kumar Sharma (19MCA1082)</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3" name="Rectangle 12">
            <a:extLst>
              <a:ext uri="{FF2B5EF4-FFF2-40B4-BE49-F238E27FC236}">
                <a16:creationId xmlns:a16="http://schemas.microsoft.com/office/drawing/2014/main" id="{D45475BF-0955-4092-A6C0-95EB2FEE4F84}"/>
              </a:ext>
            </a:extLst>
          </p:cNvPr>
          <p:cNvSpPr/>
          <p:nvPr/>
        </p:nvSpPr>
        <p:spPr>
          <a:xfrm>
            <a:off x="7508237" y="4236842"/>
            <a:ext cx="3268587" cy="1077218"/>
          </a:xfrm>
          <a:prstGeom prst="rect">
            <a:avLst/>
          </a:prstGeom>
          <a:noFill/>
        </p:spPr>
        <p:txBody>
          <a:bodyPr wrap="non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Faculty:</a:t>
            </a:r>
          </a:p>
          <a:p>
            <a:pPr algn="ctr"/>
            <a:r>
              <a:rPr lang="en-US" sz="3200" b="1" dirty="0">
                <a:ln w="22225">
                  <a:solidFill>
                    <a:schemeClr val="accent2"/>
                  </a:solidFill>
                  <a:prstDash val="solid"/>
                </a:ln>
                <a:solidFill>
                  <a:schemeClr val="accent2">
                    <a:lumMod val="40000"/>
                    <a:lumOff val="60000"/>
                  </a:schemeClr>
                </a:solidFill>
              </a:rPr>
              <a:t>Dr. Nithya </a:t>
            </a:r>
            <a:r>
              <a:rPr lang="en-US" sz="3200" b="1" dirty="0" err="1">
                <a:ln w="22225">
                  <a:solidFill>
                    <a:schemeClr val="accent2"/>
                  </a:solidFill>
                  <a:prstDash val="solid"/>
                </a:ln>
                <a:solidFill>
                  <a:schemeClr val="accent2">
                    <a:lumMod val="40000"/>
                    <a:lumOff val="60000"/>
                  </a:schemeClr>
                </a:solidFill>
              </a:rPr>
              <a:t>Darshni</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6546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A7CC-F97B-412F-B894-E520F573454E}"/>
              </a:ext>
            </a:extLst>
          </p:cNvPr>
          <p:cNvSpPr>
            <a:spLocks noGrp="1"/>
          </p:cNvSpPr>
          <p:nvPr>
            <p:ph type="title"/>
          </p:nvPr>
        </p:nvSpPr>
        <p:spPr>
          <a:xfrm>
            <a:off x="1097280" y="614678"/>
            <a:ext cx="4904025" cy="1045445"/>
          </a:xfrm>
        </p:spPr>
        <p:txBody>
          <a:bodyPr>
            <a:normAutofit/>
          </a:bodyPr>
          <a:lstStyle/>
          <a:p>
            <a:r>
              <a:rPr lang="en-IN" b="1" dirty="0"/>
              <a:t>Features of website</a:t>
            </a:r>
          </a:p>
        </p:txBody>
      </p:sp>
      <p:sp>
        <p:nvSpPr>
          <p:cNvPr id="3" name="Content Placeholder 2">
            <a:extLst>
              <a:ext uri="{FF2B5EF4-FFF2-40B4-BE49-F238E27FC236}">
                <a16:creationId xmlns:a16="http://schemas.microsoft.com/office/drawing/2014/main" id="{BF7556F4-7AE0-4149-B715-49CA21849616}"/>
              </a:ext>
            </a:extLst>
          </p:cNvPr>
          <p:cNvSpPr>
            <a:spLocks noGrp="1"/>
          </p:cNvSpPr>
          <p:nvPr>
            <p:ph idx="1"/>
          </p:nvPr>
        </p:nvSpPr>
        <p:spPr>
          <a:xfrm>
            <a:off x="1097280" y="1767253"/>
            <a:ext cx="10058400" cy="4387362"/>
          </a:xfrm>
        </p:spPr>
        <p:txBody>
          <a:bodyPr>
            <a:normAutofit fontScale="85000" lnSpcReduction="20000"/>
          </a:bodyPr>
          <a:lstStyle/>
          <a:p>
            <a:pPr>
              <a:buFont typeface="Wingdings" panose="05000000000000000000" pitchFamily="2" charset="2"/>
              <a:buChar char="q"/>
            </a:pPr>
            <a:r>
              <a:rPr lang="en-IN" b="1" dirty="0"/>
              <a:t>Menu</a:t>
            </a:r>
          </a:p>
          <a:p>
            <a:pPr>
              <a:buFont typeface="Wingdings" panose="05000000000000000000" pitchFamily="2" charset="2"/>
              <a:buChar char="q"/>
            </a:pPr>
            <a:r>
              <a:rPr lang="en-IN" b="1" dirty="0" err="1"/>
              <a:t>Catalog</a:t>
            </a:r>
            <a:r>
              <a:rPr lang="en-IN" b="1" dirty="0"/>
              <a:t> Browsing</a:t>
            </a:r>
          </a:p>
          <a:p>
            <a:pPr marL="0" indent="0">
              <a:buNone/>
            </a:pPr>
            <a:r>
              <a:rPr lang="en-IN" dirty="0"/>
              <a:t>     Category List</a:t>
            </a:r>
          </a:p>
          <a:p>
            <a:pPr marL="0" indent="0">
              <a:buNone/>
            </a:pPr>
            <a:r>
              <a:rPr lang="en-IN" dirty="0"/>
              <a:t>     Product List</a:t>
            </a:r>
          </a:p>
          <a:p>
            <a:pPr>
              <a:buFont typeface="Wingdings" panose="05000000000000000000" pitchFamily="2" charset="2"/>
              <a:buChar char="q"/>
            </a:pPr>
            <a:r>
              <a:rPr lang="en-IN" b="1" dirty="0" err="1"/>
              <a:t>Catalog</a:t>
            </a:r>
            <a:r>
              <a:rPr lang="en-IN" b="1" dirty="0"/>
              <a:t> Management</a:t>
            </a:r>
          </a:p>
          <a:p>
            <a:pPr>
              <a:buFont typeface="Wingdings" panose="05000000000000000000" pitchFamily="2" charset="2"/>
              <a:buChar char="q"/>
            </a:pPr>
            <a:r>
              <a:rPr lang="en-IN" b="1" dirty="0"/>
              <a:t>Product Browsing</a:t>
            </a:r>
          </a:p>
          <a:p>
            <a:pPr marL="0" indent="0">
              <a:buNone/>
            </a:pPr>
            <a:r>
              <a:rPr lang="en-IN" dirty="0"/>
              <a:t>     Product Reviews</a:t>
            </a:r>
          </a:p>
          <a:p>
            <a:pPr marL="0" indent="0">
              <a:buNone/>
            </a:pPr>
            <a:r>
              <a:rPr lang="en-IN" dirty="0"/>
              <a:t>     Related Products</a:t>
            </a:r>
          </a:p>
          <a:p>
            <a:pPr>
              <a:buFont typeface="Wingdings" panose="05000000000000000000" pitchFamily="2" charset="2"/>
              <a:buChar char="q"/>
            </a:pPr>
            <a:r>
              <a:rPr lang="en-IN" b="1" dirty="0"/>
              <a:t>Shopping Cart</a:t>
            </a:r>
          </a:p>
          <a:p>
            <a:pPr>
              <a:buFont typeface="Wingdings" panose="05000000000000000000" pitchFamily="2" charset="2"/>
              <a:buChar char="q"/>
            </a:pPr>
            <a:r>
              <a:rPr lang="en-IN" b="1" dirty="0"/>
              <a:t>Checkout</a:t>
            </a:r>
          </a:p>
          <a:p>
            <a:pPr>
              <a:buFont typeface="Wingdings" panose="05000000000000000000" pitchFamily="2" charset="2"/>
              <a:buChar char="q"/>
            </a:pPr>
            <a:r>
              <a:rPr lang="en-IN" b="1" dirty="0"/>
              <a:t>Auto generated bill</a:t>
            </a:r>
          </a:p>
          <a:p>
            <a:pPr>
              <a:buFont typeface="Wingdings" panose="05000000000000000000" pitchFamily="2" charset="2"/>
              <a:buChar char="q"/>
            </a:pPr>
            <a:r>
              <a:rPr lang="en-IN" b="1" dirty="0"/>
              <a:t>Payment Gateway</a:t>
            </a:r>
            <a:endParaRPr lang="en-IN" dirty="0"/>
          </a:p>
        </p:txBody>
      </p:sp>
    </p:spTree>
    <p:extLst>
      <p:ext uri="{BB962C8B-B14F-4D97-AF65-F5344CB8AC3E}">
        <p14:creationId xmlns:p14="http://schemas.microsoft.com/office/powerpoint/2010/main" val="223316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F1A5-3414-4E17-9F6F-4CBFAD3ADF37}"/>
              </a:ext>
            </a:extLst>
          </p:cNvPr>
          <p:cNvSpPr>
            <a:spLocks noGrp="1"/>
          </p:cNvSpPr>
          <p:nvPr>
            <p:ph type="title"/>
          </p:nvPr>
        </p:nvSpPr>
        <p:spPr/>
        <p:txBody>
          <a:bodyPr/>
          <a:lstStyle/>
          <a:p>
            <a:r>
              <a:rPr lang="en-IN" b="1" dirty="0"/>
              <a:t>Home Page</a:t>
            </a:r>
          </a:p>
        </p:txBody>
      </p:sp>
      <p:sp>
        <p:nvSpPr>
          <p:cNvPr id="6" name="Content Placeholder 5">
            <a:extLst>
              <a:ext uri="{FF2B5EF4-FFF2-40B4-BE49-F238E27FC236}">
                <a16:creationId xmlns:a16="http://schemas.microsoft.com/office/drawing/2014/main" id="{CD095FAF-27EB-492B-8EE0-0011CFF78F0F}"/>
              </a:ext>
            </a:extLst>
          </p:cNvPr>
          <p:cNvSpPr>
            <a:spLocks noGrp="1"/>
          </p:cNvSpPr>
          <p:nvPr>
            <p:ph sz="half" idx="1"/>
          </p:nvPr>
        </p:nvSpPr>
        <p:spPr>
          <a:xfrm>
            <a:off x="1097279" y="3045040"/>
            <a:ext cx="4937760" cy="2824053"/>
          </a:xfrm>
        </p:spPr>
        <p:txBody>
          <a:bodyPr/>
          <a:lstStyle/>
          <a:p>
            <a:r>
              <a:rPr lang="en-IN" dirty="0"/>
              <a:t>In this page all the necessary elements are showed like trending products, login, signup form, search menu, different categories for each product and more.</a:t>
            </a:r>
          </a:p>
        </p:txBody>
      </p:sp>
      <p:pic>
        <p:nvPicPr>
          <p:cNvPr id="8" name="Content Placeholder 7" descr="A screenshot of a girl&#10;&#10;Description automatically generated">
            <a:extLst>
              <a:ext uri="{FF2B5EF4-FFF2-40B4-BE49-F238E27FC236}">
                <a16:creationId xmlns:a16="http://schemas.microsoft.com/office/drawing/2014/main" id="{33EE3F99-627C-43F5-9CD6-90CC33A2F216}"/>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569476" y="1926454"/>
            <a:ext cx="4586204" cy="3808521"/>
          </a:xfrm>
          <a:prstGeom prst="rect">
            <a:avLst/>
          </a:prstGeom>
        </p:spPr>
      </p:pic>
    </p:spTree>
    <p:extLst>
      <p:ext uri="{BB962C8B-B14F-4D97-AF65-F5344CB8AC3E}">
        <p14:creationId xmlns:p14="http://schemas.microsoft.com/office/powerpoint/2010/main" val="158811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F1A5-3414-4E17-9F6F-4CBFAD3ADF37}"/>
              </a:ext>
            </a:extLst>
          </p:cNvPr>
          <p:cNvSpPr>
            <a:spLocks noGrp="1"/>
          </p:cNvSpPr>
          <p:nvPr>
            <p:ph type="title"/>
          </p:nvPr>
        </p:nvSpPr>
        <p:spPr/>
        <p:txBody>
          <a:bodyPr/>
          <a:lstStyle/>
          <a:p>
            <a:r>
              <a:rPr lang="en-IN" b="1" dirty="0"/>
              <a:t>Shop Page</a:t>
            </a:r>
          </a:p>
        </p:txBody>
      </p:sp>
      <p:sp>
        <p:nvSpPr>
          <p:cNvPr id="6" name="Content Placeholder 5">
            <a:extLst>
              <a:ext uri="{FF2B5EF4-FFF2-40B4-BE49-F238E27FC236}">
                <a16:creationId xmlns:a16="http://schemas.microsoft.com/office/drawing/2014/main" id="{CD095FAF-27EB-492B-8EE0-0011CFF78F0F}"/>
              </a:ext>
            </a:extLst>
          </p:cNvPr>
          <p:cNvSpPr>
            <a:spLocks noGrp="1"/>
          </p:cNvSpPr>
          <p:nvPr>
            <p:ph sz="half" idx="1"/>
          </p:nvPr>
        </p:nvSpPr>
        <p:spPr>
          <a:xfrm>
            <a:off x="1097279" y="3045040"/>
            <a:ext cx="4937760" cy="2824053"/>
          </a:xfrm>
        </p:spPr>
        <p:txBody>
          <a:bodyPr/>
          <a:lstStyle/>
          <a:p>
            <a:r>
              <a:rPr lang="en-IN" dirty="0"/>
              <a:t>In this page all the different categories of product is available, and you can adjust your setting according to your preferences.</a:t>
            </a:r>
          </a:p>
        </p:txBody>
      </p:sp>
      <p:pic>
        <p:nvPicPr>
          <p:cNvPr id="9" name="Content Placeholder 8" descr="A screenshot of a cell phone&#10;&#10;Description automatically generated">
            <a:extLst>
              <a:ext uri="{FF2B5EF4-FFF2-40B4-BE49-F238E27FC236}">
                <a16:creationId xmlns:a16="http://schemas.microsoft.com/office/drawing/2014/main" id="{B928CF65-1707-4084-81C8-2D170697F73D}"/>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185917"/>
            <a:ext cx="4937125" cy="3683176"/>
          </a:xfrm>
          <a:prstGeom prst="rect">
            <a:avLst/>
          </a:prstGeom>
        </p:spPr>
      </p:pic>
    </p:spTree>
    <p:extLst>
      <p:ext uri="{BB962C8B-B14F-4D97-AF65-F5344CB8AC3E}">
        <p14:creationId xmlns:p14="http://schemas.microsoft.com/office/powerpoint/2010/main" val="211033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F1A5-3414-4E17-9F6F-4CBFAD3ADF37}"/>
              </a:ext>
            </a:extLst>
          </p:cNvPr>
          <p:cNvSpPr>
            <a:spLocks noGrp="1"/>
          </p:cNvSpPr>
          <p:nvPr>
            <p:ph type="title"/>
          </p:nvPr>
        </p:nvSpPr>
        <p:spPr/>
        <p:txBody>
          <a:bodyPr/>
          <a:lstStyle/>
          <a:p>
            <a:r>
              <a:rPr lang="en-IN" b="1" dirty="0"/>
              <a:t>Registration Page</a:t>
            </a:r>
          </a:p>
        </p:txBody>
      </p:sp>
      <p:sp>
        <p:nvSpPr>
          <p:cNvPr id="6" name="Content Placeholder 5">
            <a:extLst>
              <a:ext uri="{FF2B5EF4-FFF2-40B4-BE49-F238E27FC236}">
                <a16:creationId xmlns:a16="http://schemas.microsoft.com/office/drawing/2014/main" id="{CD095FAF-27EB-492B-8EE0-0011CFF78F0F}"/>
              </a:ext>
            </a:extLst>
          </p:cNvPr>
          <p:cNvSpPr>
            <a:spLocks noGrp="1"/>
          </p:cNvSpPr>
          <p:nvPr>
            <p:ph sz="half" idx="1"/>
          </p:nvPr>
        </p:nvSpPr>
        <p:spPr>
          <a:xfrm>
            <a:off x="1097279" y="3045040"/>
            <a:ext cx="4937760" cy="2824053"/>
          </a:xfrm>
        </p:spPr>
        <p:txBody>
          <a:bodyPr/>
          <a:lstStyle/>
          <a:p>
            <a:r>
              <a:rPr lang="en-IN" dirty="0"/>
              <a:t>In this it first asks you that if you are a new here than </a:t>
            </a:r>
            <a:r>
              <a:rPr lang="en-IN" b="1" dirty="0"/>
              <a:t>register here</a:t>
            </a:r>
            <a:r>
              <a:rPr lang="en-IN" dirty="0"/>
              <a:t> if you click on register link than it will take you to the </a:t>
            </a:r>
            <a:r>
              <a:rPr lang="en-IN" b="1" dirty="0"/>
              <a:t>register page</a:t>
            </a:r>
            <a:r>
              <a:rPr lang="en-IN" dirty="0"/>
              <a:t>.</a:t>
            </a:r>
          </a:p>
        </p:txBody>
      </p:sp>
      <p:pic>
        <p:nvPicPr>
          <p:cNvPr id="7" name="Content Placeholder 6" descr="A screenshot of a social media post&#10;&#10;Description automatically generated">
            <a:extLst>
              <a:ext uri="{FF2B5EF4-FFF2-40B4-BE49-F238E27FC236}">
                <a16:creationId xmlns:a16="http://schemas.microsoft.com/office/drawing/2014/main" id="{A25E1ACB-F24A-4D71-BF5C-83441031A5FC}"/>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331061"/>
            <a:ext cx="4937125" cy="3053129"/>
          </a:xfrm>
          <a:prstGeom prst="rect">
            <a:avLst/>
          </a:prstGeom>
        </p:spPr>
      </p:pic>
    </p:spTree>
    <p:extLst>
      <p:ext uri="{BB962C8B-B14F-4D97-AF65-F5344CB8AC3E}">
        <p14:creationId xmlns:p14="http://schemas.microsoft.com/office/powerpoint/2010/main" val="81321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F1A5-3414-4E17-9F6F-4CBFAD3ADF37}"/>
              </a:ext>
            </a:extLst>
          </p:cNvPr>
          <p:cNvSpPr>
            <a:spLocks noGrp="1"/>
          </p:cNvSpPr>
          <p:nvPr>
            <p:ph type="title"/>
          </p:nvPr>
        </p:nvSpPr>
        <p:spPr/>
        <p:txBody>
          <a:bodyPr/>
          <a:lstStyle/>
          <a:p>
            <a:r>
              <a:rPr lang="en-IN" b="1" dirty="0"/>
              <a:t>Login Page</a:t>
            </a:r>
          </a:p>
        </p:txBody>
      </p:sp>
      <p:sp>
        <p:nvSpPr>
          <p:cNvPr id="6" name="Content Placeholder 5">
            <a:extLst>
              <a:ext uri="{FF2B5EF4-FFF2-40B4-BE49-F238E27FC236}">
                <a16:creationId xmlns:a16="http://schemas.microsoft.com/office/drawing/2014/main" id="{CD095FAF-27EB-492B-8EE0-0011CFF78F0F}"/>
              </a:ext>
            </a:extLst>
          </p:cNvPr>
          <p:cNvSpPr>
            <a:spLocks noGrp="1"/>
          </p:cNvSpPr>
          <p:nvPr>
            <p:ph sz="half" idx="1"/>
          </p:nvPr>
        </p:nvSpPr>
        <p:spPr>
          <a:xfrm>
            <a:off x="1097279" y="3045040"/>
            <a:ext cx="4937760" cy="2824053"/>
          </a:xfrm>
        </p:spPr>
        <p:txBody>
          <a:bodyPr/>
          <a:lstStyle/>
          <a:p>
            <a:r>
              <a:rPr lang="en-US" dirty="0"/>
              <a:t>After the registration you can login in your account </a:t>
            </a:r>
          </a:p>
          <a:p>
            <a:pPr algn="ctr"/>
            <a:r>
              <a:rPr lang="en-US" dirty="0"/>
              <a:t>OR</a:t>
            </a:r>
          </a:p>
          <a:p>
            <a:r>
              <a:rPr lang="en-US" dirty="0"/>
              <a:t>If you are already a customer than the user will fill the login form.</a:t>
            </a:r>
          </a:p>
          <a:p>
            <a:endParaRPr lang="en-IN" dirty="0"/>
          </a:p>
        </p:txBody>
      </p:sp>
      <p:pic>
        <p:nvPicPr>
          <p:cNvPr id="8" name="Content Placeholder 7" descr="A screenshot of a social media post&#10;&#10;Description automatically generated">
            <a:extLst>
              <a:ext uri="{FF2B5EF4-FFF2-40B4-BE49-F238E27FC236}">
                <a16:creationId xmlns:a16="http://schemas.microsoft.com/office/drawing/2014/main" id="{6389B585-54C2-4B87-A9B7-C3B1E4ACFC5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192784"/>
            <a:ext cx="4937125" cy="3676309"/>
          </a:xfrm>
          <a:prstGeom prst="rect">
            <a:avLst/>
          </a:prstGeom>
        </p:spPr>
      </p:pic>
    </p:spTree>
    <p:extLst>
      <p:ext uri="{BB962C8B-B14F-4D97-AF65-F5344CB8AC3E}">
        <p14:creationId xmlns:p14="http://schemas.microsoft.com/office/powerpoint/2010/main" val="393743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F1A5-3414-4E17-9F6F-4CBFAD3ADF37}"/>
              </a:ext>
            </a:extLst>
          </p:cNvPr>
          <p:cNvSpPr>
            <a:spLocks noGrp="1"/>
          </p:cNvSpPr>
          <p:nvPr>
            <p:ph type="title"/>
          </p:nvPr>
        </p:nvSpPr>
        <p:spPr/>
        <p:txBody>
          <a:bodyPr/>
          <a:lstStyle/>
          <a:p>
            <a:r>
              <a:rPr lang="en-IN" b="1" dirty="0"/>
              <a:t>Shopping Cart Page</a:t>
            </a:r>
          </a:p>
        </p:txBody>
      </p:sp>
      <p:sp>
        <p:nvSpPr>
          <p:cNvPr id="6" name="Content Placeholder 5">
            <a:extLst>
              <a:ext uri="{FF2B5EF4-FFF2-40B4-BE49-F238E27FC236}">
                <a16:creationId xmlns:a16="http://schemas.microsoft.com/office/drawing/2014/main" id="{CD095FAF-27EB-492B-8EE0-0011CFF78F0F}"/>
              </a:ext>
            </a:extLst>
          </p:cNvPr>
          <p:cNvSpPr>
            <a:spLocks noGrp="1"/>
          </p:cNvSpPr>
          <p:nvPr>
            <p:ph sz="half" idx="1"/>
          </p:nvPr>
        </p:nvSpPr>
        <p:spPr>
          <a:xfrm>
            <a:off x="1097279" y="3045040"/>
            <a:ext cx="4937760" cy="2824053"/>
          </a:xfrm>
        </p:spPr>
        <p:txBody>
          <a:bodyPr/>
          <a:lstStyle/>
          <a:p>
            <a:r>
              <a:rPr lang="en-IN" dirty="0"/>
              <a:t>This page will enable the user to add the number of products they want to give for the service.</a:t>
            </a:r>
          </a:p>
        </p:txBody>
      </p:sp>
      <p:pic>
        <p:nvPicPr>
          <p:cNvPr id="7" name="Content Placeholder 6" descr="A screenshot of a social media post&#10;&#10;Description automatically generated">
            <a:extLst>
              <a:ext uri="{FF2B5EF4-FFF2-40B4-BE49-F238E27FC236}">
                <a16:creationId xmlns:a16="http://schemas.microsoft.com/office/drawing/2014/main" id="{3DB89C74-ABA0-4382-9406-5003CFD0F3C4}"/>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423603"/>
            <a:ext cx="4937125" cy="2760955"/>
          </a:xfrm>
          <a:prstGeom prst="rect">
            <a:avLst/>
          </a:prstGeom>
        </p:spPr>
      </p:pic>
    </p:spTree>
    <p:extLst>
      <p:ext uri="{BB962C8B-B14F-4D97-AF65-F5344CB8AC3E}">
        <p14:creationId xmlns:p14="http://schemas.microsoft.com/office/powerpoint/2010/main" val="343059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F1A5-3414-4E17-9F6F-4CBFAD3ADF37}"/>
              </a:ext>
            </a:extLst>
          </p:cNvPr>
          <p:cNvSpPr>
            <a:spLocks noGrp="1"/>
          </p:cNvSpPr>
          <p:nvPr>
            <p:ph type="title"/>
          </p:nvPr>
        </p:nvSpPr>
        <p:spPr/>
        <p:txBody>
          <a:bodyPr/>
          <a:lstStyle/>
          <a:p>
            <a:r>
              <a:rPr lang="en-IN" b="1" dirty="0"/>
              <a:t>Contact Us Page</a:t>
            </a:r>
          </a:p>
        </p:txBody>
      </p:sp>
      <p:sp>
        <p:nvSpPr>
          <p:cNvPr id="6" name="Content Placeholder 5">
            <a:extLst>
              <a:ext uri="{FF2B5EF4-FFF2-40B4-BE49-F238E27FC236}">
                <a16:creationId xmlns:a16="http://schemas.microsoft.com/office/drawing/2014/main" id="{CD095FAF-27EB-492B-8EE0-0011CFF78F0F}"/>
              </a:ext>
            </a:extLst>
          </p:cNvPr>
          <p:cNvSpPr>
            <a:spLocks noGrp="1"/>
          </p:cNvSpPr>
          <p:nvPr>
            <p:ph sz="half" idx="1"/>
          </p:nvPr>
        </p:nvSpPr>
        <p:spPr>
          <a:xfrm>
            <a:off x="1097279" y="3045040"/>
            <a:ext cx="4937760" cy="2824053"/>
          </a:xfrm>
        </p:spPr>
        <p:txBody>
          <a:bodyPr/>
          <a:lstStyle/>
          <a:p>
            <a:r>
              <a:rPr lang="en-IN" dirty="0"/>
              <a:t>In this page the user connects with us. From this page user can send message for what are their requirements or any problem regarding any product.</a:t>
            </a:r>
          </a:p>
        </p:txBody>
      </p:sp>
      <p:pic>
        <p:nvPicPr>
          <p:cNvPr id="8" name="Content Placeholder 7" descr="A screenshot of a cell phone&#10;&#10;Description automatically generated">
            <a:extLst>
              <a:ext uri="{FF2B5EF4-FFF2-40B4-BE49-F238E27FC236}">
                <a16:creationId xmlns:a16="http://schemas.microsoft.com/office/drawing/2014/main" id="{A61F210C-F21E-4B9E-BC2C-19AE021C39B7}"/>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579231"/>
            <a:ext cx="4937125" cy="2556789"/>
          </a:xfrm>
          <a:prstGeom prst="rect">
            <a:avLst/>
          </a:prstGeom>
        </p:spPr>
      </p:pic>
    </p:spTree>
    <p:extLst>
      <p:ext uri="{BB962C8B-B14F-4D97-AF65-F5344CB8AC3E}">
        <p14:creationId xmlns:p14="http://schemas.microsoft.com/office/powerpoint/2010/main" val="23266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F2F-9A9D-4D1A-98D5-02AFE906AE7A}"/>
              </a:ext>
            </a:extLst>
          </p:cNvPr>
          <p:cNvSpPr>
            <a:spLocks noGrp="1"/>
          </p:cNvSpPr>
          <p:nvPr>
            <p:ph type="title"/>
          </p:nvPr>
        </p:nvSpPr>
        <p:spPr/>
        <p:txBody>
          <a:bodyPr/>
          <a:lstStyle/>
          <a:p>
            <a:r>
              <a:rPr lang="en-IN" b="1" dirty="0"/>
              <a:t>Tables used</a:t>
            </a:r>
          </a:p>
        </p:txBody>
      </p:sp>
      <p:sp>
        <p:nvSpPr>
          <p:cNvPr id="3" name="Content Placeholder 2">
            <a:extLst>
              <a:ext uri="{FF2B5EF4-FFF2-40B4-BE49-F238E27FC236}">
                <a16:creationId xmlns:a16="http://schemas.microsoft.com/office/drawing/2014/main" id="{3755B1A1-6B00-426F-8540-D65A4A2A5A11}"/>
              </a:ext>
            </a:extLst>
          </p:cNvPr>
          <p:cNvSpPr>
            <a:spLocks noGrp="1"/>
          </p:cNvSpPr>
          <p:nvPr>
            <p:ph idx="1"/>
          </p:nvPr>
        </p:nvSpPr>
        <p:spPr/>
        <p:txBody>
          <a:bodyPr/>
          <a:lstStyle/>
          <a:p>
            <a:pPr>
              <a:buFont typeface="Wingdings" panose="05000000000000000000" pitchFamily="2" charset="2"/>
              <a:buChar char="q"/>
            </a:pPr>
            <a:r>
              <a:rPr lang="en-US" dirty="0"/>
              <a:t> </a:t>
            </a:r>
            <a:r>
              <a:rPr lang="en-IN" b="1" dirty="0"/>
              <a:t>Customer Table</a:t>
            </a:r>
            <a:endParaRPr lang="en-IN" dirty="0"/>
          </a:p>
          <a:p>
            <a:pPr>
              <a:buFont typeface="Wingdings" panose="05000000000000000000" pitchFamily="2" charset="2"/>
              <a:buChar char="q"/>
            </a:pPr>
            <a:r>
              <a:rPr lang="en-IN" b="1" dirty="0"/>
              <a:t> Product Table</a:t>
            </a:r>
          </a:p>
          <a:p>
            <a:pPr>
              <a:buFont typeface="Wingdings" panose="05000000000000000000" pitchFamily="2" charset="2"/>
              <a:buChar char="q"/>
            </a:pPr>
            <a:r>
              <a:rPr lang="en-IN" b="1" dirty="0"/>
              <a:t> Product categories Table</a:t>
            </a:r>
          </a:p>
          <a:p>
            <a:pPr>
              <a:buFont typeface="Wingdings" panose="05000000000000000000" pitchFamily="2" charset="2"/>
              <a:buChar char="q"/>
            </a:pPr>
            <a:r>
              <a:rPr lang="en-IN" b="1" dirty="0"/>
              <a:t> Order Table </a:t>
            </a:r>
          </a:p>
          <a:p>
            <a:pPr>
              <a:buFont typeface="Wingdings" panose="05000000000000000000" pitchFamily="2" charset="2"/>
              <a:buChar char="q"/>
            </a:pPr>
            <a:r>
              <a:rPr lang="en-IN" b="1" dirty="0"/>
              <a:t> Admin Table</a:t>
            </a:r>
          </a:p>
        </p:txBody>
      </p:sp>
    </p:spTree>
    <p:extLst>
      <p:ext uri="{BB962C8B-B14F-4D97-AF65-F5344CB8AC3E}">
        <p14:creationId xmlns:p14="http://schemas.microsoft.com/office/powerpoint/2010/main" val="47736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36DA-2A0E-431E-9A39-741CCE346CD1}"/>
              </a:ext>
            </a:extLst>
          </p:cNvPr>
          <p:cNvSpPr>
            <a:spLocks noGrp="1"/>
          </p:cNvSpPr>
          <p:nvPr>
            <p:ph type="title"/>
          </p:nvPr>
        </p:nvSpPr>
        <p:spPr/>
        <p:txBody>
          <a:bodyPr/>
          <a:lstStyle/>
          <a:p>
            <a:r>
              <a:rPr lang="en-US" dirty="0"/>
              <a:t>Advantage Of E-Commerce</a:t>
            </a:r>
            <a:endParaRPr lang="en-IN" dirty="0"/>
          </a:p>
        </p:txBody>
      </p:sp>
      <p:sp>
        <p:nvSpPr>
          <p:cNvPr id="3" name="Content Placeholder 2">
            <a:extLst>
              <a:ext uri="{FF2B5EF4-FFF2-40B4-BE49-F238E27FC236}">
                <a16:creationId xmlns:a16="http://schemas.microsoft.com/office/drawing/2014/main" id="{26E42754-52CB-4406-B401-6CCFF089AB7A}"/>
              </a:ext>
            </a:extLst>
          </p:cNvPr>
          <p:cNvSpPr>
            <a:spLocks noGrp="1"/>
          </p:cNvSpPr>
          <p:nvPr>
            <p:ph idx="1"/>
          </p:nvPr>
        </p:nvSpPr>
        <p:spPr/>
        <p:txBody>
          <a:bodyPr/>
          <a:lstStyle/>
          <a:p>
            <a:pPr>
              <a:buFont typeface="Wingdings" panose="05000000000000000000" pitchFamily="2" charset="2"/>
              <a:buChar char="q"/>
            </a:pPr>
            <a:r>
              <a:rPr lang="en-US" b="1" dirty="0"/>
              <a:t>Faster buying/selling procedure, as well as easy to find products.</a:t>
            </a:r>
          </a:p>
          <a:p>
            <a:pPr>
              <a:buFont typeface="Wingdings" panose="05000000000000000000" pitchFamily="2" charset="2"/>
              <a:buChar char="q"/>
            </a:pPr>
            <a:r>
              <a:rPr lang="en-IN" b="1" dirty="0"/>
              <a:t>Buying/selling 24/7.</a:t>
            </a:r>
          </a:p>
          <a:p>
            <a:pPr>
              <a:buFont typeface="Wingdings" panose="05000000000000000000" pitchFamily="2" charset="2"/>
              <a:buChar char="q"/>
            </a:pPr>
            <a:r>
              <a:rPr lang="en-US" b="1" dirty="0"/>
              <a:t>More reach to customers, there is no theoretical geographic limitations.</a:t>
            </a:r>
          </a:p>
          <a:p>
            <a:pPr>
              <a:buFont typeface="Wingdings" panose="05000000000000000000" pitchFamily="2" charset="2"/>
              <a:buChar char="q"/>
            </a:pPr>
            <a:r>
              <a:rPr lang="en-US" b="1" dirty="0"/>
              <a:t>Low operational costs and better quality of services.</a:t>
            </a:r>
          </a:p>
          <a:p>
            <a:pPr>
              <a:buFont typeface="Wingdings" panose="05000000000000000000" pitchFamily="2" charset="2"/>
              <a:buChar char="q"/>
            </a:pPr>
            <a:r>
              <a:rPr lang="en-US" b="1" dirty="0"/>
              <a:t>No need of physical company set-ups.</a:t>
            </a:r>
          </a:p>
          <a:p>
            <a:pPr>
              <a:buFont typeface="Wingdings" panose="05000000000000000000" pitchFamily="2" charset="2"/>
              <a:buChar char="q"/>
            </a:pPr>
            <a:r>
              <a:rPr lang="en-US" b="1" dirty="0"/>
              <a:t>Easy to start and manage a business.</a:t>
            </a:r>
            <a:endParaRPr lang="en-IN" dirty="0"/>
          </a:p>
        </p:txBody>
      </p:sp>
    </p:spTree>
    <p:extLst>
      <p:ext uri="{BB962C8B-B14F-4D97-AF65-F5344CB8AC3E}">
        <p14:creationId xmlns:p14="http://schemas.microsoft.com/office/powerpoint/2010/main" val="423440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C254-65A2-41E5-B4FE-10E6FB5C4D8B}"/>
              </a:ext>
            </a:extLst>
          </p:cNvPr>
          <p:cNvSpPr>
            <a:spLocks noGrp="1"/>
          </p:cNvSpPr>
          <p:nvPr>
            <p:ph type="title"/>
          </p:nvPr>
        </p:nvSpPr>
        <p:spPr/>
        <p:txBody>
          <a:bodyPr/>
          <a:lstStyle/>
          <a:p>
            <a:r>
              <a:rPr lang="en-IN" dirty="0"/>
              <a:t>Future plan</a:t>
            </a:r>
          </a:p>
        </p:txBody>
      </p:sp>
      <p:sp>
        <p:nvSpPr>
          <p:cNvPr id="3" name="Content Placeholder 2">
            <a:extLst>
              <a:ext uri="{FF2B5EF4-FFF2-40B4-BE49-F238E27FC236}">
                <a16:creationId xmlns:a16="http://schemas.microsoft.com/office/drawing/2014/main" id="{FF3BFA4C-0BD7-473B-A0B0-794743E4FC67}"/>
              </a:ext>
            </a:extLst>
          </p:cNvPr>
          <p:cNvSpPr>
            <a:spLocks noGrp="1"/>
          </p:cNvSpPr>
          <p:nvPr>
            <p:ph idx="1"/>
          </p:nvPr>
        </p:nvSpPr>
        <p:spPr/>
        <p:txBody>
          <a:bodyPr/>
          <a:lstStyle/>
          <a:p>
            <a:pPr>
              <a:buFont typeface="Wingdings" panose="05000000000000000000" pitchFamily="2" charset="2"/>
              <a:buChar char="q"/>
            </a:pPr>
            <a:r>
              <a:rPr lang="en-US" dirty="0"/>
              <a:t>We are thinking of some modifications and adding some advanced new</a:t>
            </a:r>
          </a:p>
          <a:p>
            <a:r>
              <a:rPr lang="en-US" dirty="0"/>
              <a:t>features in out system. Some of them are –</a:t>
            </a:r>
          </a:p>
          <a:p>
            <a:r>
              <a:rPr lang="en-US" dirty="0"/>
              <a:t># GUI modification (more user friendly)</a:t>
            </a:r>
          </a:p>
          <a:p>
            <a:r>
              <a:rPr lang="en-US" dirty="0"/>
              <a:t># Users can sell their products</a:t>
            </a:r>
          </a:p>
          <a:p>
            <a:r>
              <a:rPr lang="en-US" dirty="0"/>
              <a:t># Users can signup / login using their social media account such as</a:t>
            </a:r>
          </a:p>
          <a:p>
            <a:r>
              <a:rPr lang="en-US" dirty="0" err="1"/>
              <a:t>facebook</a:t>
            </a:r>
            <a:r>
              <a:rPr lang="en-US" dirty="0"/>
              <a:t> , google+ etc.</a:t>
            </a:r>
            <a:endParaRPr lang="en-IN" dirty="0"/>
          </a:p>
        </p:txBody>
      </p:sp>
    </p:spTree>
    <p:extLst>
      <p:ext uri="{BB962C8B-B14F-4D97-AF65-F5344CB8AC3E}">
        <p14:creationId xmlns:p14="http://schemas.microsoft.com/office/powerpoint/2010/main" val="188582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AF96-1A0D-48C0-8B3C-7EFB099BDBB6}"/>
              </a:ext>
            </a:extLst>
          </p:cNvPr>
          <p:cNvSpPr>
            <a:spLocks noGrp="1"/>
          </p:cNvSpPr>
          <p:nvPr>
            <p:ph type="title"/>
          </p:nvPr>
        </p:nvSpPr>
        <p:spPr/>
        <p:txBody>
          <a:bodyPr/>
          <a:lstStyle/>
          <a:p>
            <a:r>
              <a:rPr lang="en-IN" b="1" dirty="0"/>
              <a:t>CONTENT</a:t>
            </a:r>
          </a:p>
        </p:txBody>
      </p:sp>
      <p:sp>
        <p:nvSpPr>
          <p:cNvPr id="3" name="Content Placeholder 2">
            <a:extLst>
              <a:ext uri="{FF2B5EF4-FFF2-40B4-BE49-F238E27FC236}">
                <a16:creationId xmlns:a16="http://schemas.microsoft.com/office/drawing/2014/main" id="{FBFFB96E-9A09-4E66-A61E-72727B2BBF8A}"/>
              </a:ext>
            </a:extLst>
          </p:cNvPr>
          <p:cNvSpPr>
            <a:spLocks noGrp="1"/>
          </p:cNvSpPr>
          <p:nvPr>
            <p:ph idx="1"/>
          </p:nvPr>
        </p:nvSpPr>
        <p:spPr/>
        <p:txBody>
          <a:bodyPr>
            <a:normAutofit lnSpcReduction="10000"/>
          </a:bodyPr>
          <a:lstStyle/>
          <a:p>
            <a:pPr>
              <a:buFont typeface="Wingdings" panose="05000000000000000000" pitchFamily="2" charset="2"/>
              <a:buChar char="q"/>
            </a:pPr>
            <a:r>
              <a:rPr lang="en-IN" sz="3200" dirty="0"/>
              <a:t> Introduction</a:t>
            </a:r>
          </a:p>
          <a:p>
            <a:pPr>
              <a:buFont typeface="Wingdings" panose="05000000000000000000" pitchFamily="2" charset="2"/>
              <a:buChar char="q"/>
            </a:pPr>
            <a:r>
              <a:rPr lang="en-IN" sz="3200" dirty="0"/>
              <a:t> Objective</a:t>
            </a:r>
          </a:p>
          <a:p>
            <a:pPr>
              <a:buFont typeface="Wingdings" panose="05000000000000000000" pitchFamily="2" charset="2"/>
              <a:buChar char="q"/>
            </a:pPr>
            <a:r>
              <a:rPr lang="en-IN" sz="3200" dirty="0"/>
              <a:t> Website Structure</a:t>
            </a:r>
          </a:p>
          <a:p>
            <a:pPr>
              <a:buFont typeface="Wingdings" panose="05000000000000000000" pitchFamily="2" charset="2"/>
              <a:buChar char="q"/>
            </a:pPr>
            <a:r>
              <a:rPr lang="en-IN" sz="3200" dirty="0"/>
              <a:t> Feature of website</a:t>
            </a:r>
          </a:p>
          <a:p>
            <a:pPr>
              <a:buFont typeface="Wingdings" panose="05000000000000000000" pitchFamily="2" charset="2"/>
              <a:buChar char="q"/>
            </a:pPr>
            <a:r>
              <a:rPr lang="en-IN" sz="3200" dirty="0"/>
              <a:t> Tables used</a:t>
            </a:r>
          </a:p>
          <a:p>
            <a:pPr>
              <a:buFont typeface="Wingdings" panose="05000000000000000000" pitchFamily="2" charset="2"/>
              <a:buChar char="q"/>
            </a:pPr>
            <a:r>
              <a:rPr lang="en-IN" sz="3200" dirty="0"/>
              <a:t> Advantage of ecommerce</a:t>
            </a:r>
          </a:p>
          <a:p>
            <a:pPr>
              <a:buFont typeface="Wingdings" panose="05000000000000000000" pitchFamily="2" charset="2"/>
              <a:buChar char="q"/>
            </a:pPr>
            <a:r>
              <a:rPr lang="en-IN" sz="3200" dirty="0"/>
              <a:t> Future Plan</a:t>
            </a:r>
          </a:p>
          <a:p>
            <a:pPr>
              <a:buFont typeface="Wingdings" panose="05000000000000000000" pitchFamily="2" charset="2"/>
              <a:buChar char="q"/>
            </a:pPr>
            <a:endParaRPr lang="en-IN" sz="3200" dirty="0"/>
          </a:p>
        </p:txBody>
      </p:sp>
    </p:spTree>
    <p:extLst>
      <p:ext uri="{BB962C8B-B14F-4D97-AF65-F5344CB8AC3E}">
        <p14:creationId xmlns:p14="http://schemas.microsoft.com/office/powerpoint/2010/main" val="7312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7F8055-CAF5-49CE-B4D8-69AD3B3C354E}"/>
              </a:ext>
            </a:extLst>
          </p:cNvPr>
          <p:cNvSpPr/>
          <p:nvPr/>
        </p:nvSpPr>
        <p:spPr>
          <a:xfrm>
            <a:off x="3124571" y="1982450"/>
            <a:ext cx="5800820" cy="1446550"/>
          </a:xfrm>
          <a:prstGeom prst="rect">
            <a:avLst/>
          </a:prstGeom>
          <a:noFill/>
        </p:spPr>
        <p:txBody>
          <a:bodyPr wrap="none" lIns="91440" tIns="45720" rIns="91440" bIns="45720">
            <a:spAutoFit/>
          </a:bodyPr>
          <a:lstStyle/>
          <a:p>
            <a:pPr algn="ctr"/>
            <a:r>
              <a:rPr lang="en-US" sz="88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2922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08B7-3446-4432-A4E0-B5F5531191D4}"/>
              </a:ext>
            </a:extLst>
          </p:cNvPr>
          <p:cNvSpPr>
            <a:spLocks noGrp="1"/>
          </p:cNvSpPr>
          <p:nvPr>
            <p:ph type="title"/>
          </p:nvPr>
        </p:nvSpPr>
        <p:spPr/>
        <p:txBody>
          <a:bodyPr/>
          <a:lstStyle/>
          <a:p>
            <a:r>
              <a:rPr lang="en-IN" b="1" dirty="0"/>
              <a:t>Introduction</a:t>
            </a:r>
          </a:p>
        </p:txBody>
      </p:sp>
      <p:sp>
        <p:nvSpPr>
          <p:cNvPr id="4" name="Content Placeholder 3">
            <a:extLst>
              <a:ext uri="{FF2B5EF4-FFF2-40B4-BE49-F238E27FC236}">
                <a16:creationId xmlns:a16="http://schemas.microsoft.com/office/drawing/2014/main" id="{2E0B19AE-4623-41E6-8FE4-4375C617662F}"/>
              </a:ext>
            </a:extLst>
          </p:cNvPr>
          <p:cNvSpPr>
            <a:spLocks noGrp="1"/>
          </p:cNvSpPr>
          <p:nvPr>
            <p:ph idx="1"/>
          </p:nvPr>
        </p:nvSpPr>
        <p:spPr/>
        <p:txBody>
          <a:bodyPr/>
          <a:lstStyle/>
          <a:p>
            <a:r>
              <a:rPr lang="en-US" dirty="0"/>
              <a:t>Online shopping is the process whereby consumers directly buy goods or services from a seller in </a:t>
            </a:r>
            <a:r>
              <a:rPr lang="en-US" dirty="0" err="1"/>
              <a:t>realtime</a:t>
            </a:r>
            <a:r>
              <a:rPr lang="en-US" dirty="0"/>
              <a:t>, without an intermediary service, over the Internet. It is a form of electronic commerce. An online shop, </a:t>
            </a:r>
            <a:r>
              <a:rPr lang="en-US" dirty="0" err="1"/>
              <a:t>eshop</a:t>
            </a:r>
            <a:r>
              <a:rPr lang="en-US" dirty="0"/>
              <a:t>, e-store, internet shop, </a:t>
            </a:r>
            <a:r>
              <a:rPr lang="en-US" dirty="0" err="1"/>
              <a:t>webshop</a:t>
            </a:r>
            <a:r>
              <a:rPr lang="en-US" dirty="0"/>
              <a:t>, online store, or virtual store evokes the physical analogy of buying products or services at a bricks-and-mortar retailer or in a shopping </a:t>
            </a:r>
            <a:r>
              <a:rPr lang="en-US" dirty="0" err="1"/>
              <a:t>centre</a:t>
            </a:r>
            <a:r>
              <a:rPr lang="en-US" dirty="0"/>
              <a:t>. The process is called Business-</a:t>
            </a:r>
            <a:r>
              <a:rPr lang="en-US" dirty="0" err="1"/>
              <a:t>toConsumer</a:t>
            </a:r>
            <a:r>
              <a:rPr lang="en-US" dirty="0"/>
              <a:t> (B2C) online shopping. The shopping cart project needs to create the shopping cart system to organize the products record and the other information about the customers. How customers can buy products from website can be recognized from their username and password. Online shopping is rising day by day in India. Because India is the country where computer users are increasing day by day so as the online shopping trends are also increasing. This project covers the online selling of cosmetics, fashion accessories, watches etc. The project shows the product category and then product details. From the product details, the product can be added to cart and can be bought.</a:t>
            </a:r>
            <a:endParaRPr lang="en-IN" dirty="0"/>
          </a:p>
        </p:txBody>
      </p:sp>
    </p:spTree>
    <p:extLst>
      <p:ext uri="{BB962C8B-B14F-4D97-AF65-F5344CB8AC3E}">
        <p14:creationId xmlns:p14="http://schemas.microsoft.com/office/powerpoint/2010/main" val="13975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219F-A347-4FD6-B38F-4A8B2A10B954}"/>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5B14C594-77E8-46B3-8E8D-8A14E1ADAC06}"/>
              </a:ext>
            </a:extLst>
          </p:cNvPr>
          <p:cNvSpPr>
            <a:spLocks noGrp="1"/>
          </p:cNvSpPr>
          <p:nvPr>
            <p:ph idx="1"/>
          </p:nvPr>
        </p:nvSpPr>
        <p:spPr/>
        <p:txBody>
          <a:bodyPr>
            <a:normAutofit/>
          </a:bodyPr>
          <a:lstStyle/>
          <a:p>
            <a:pPr marL="0" indent="0">
              <a:buNone/>
            </a:pPr>
            <a:r>
              <a:rPr lang="en-US" dirty="0"/>
              <a:t>Online Shopping is the process whereby consumers directly buy goods and services without any intermediary service over the internet. The goal of this website is to develop a </a:t>
            </a:r>
            <a:r>
              <a:rPr lang="en-US" dirty="0" err="1"/>
              <a:t>webbased</a:t>
            </a:r>
            <a:r>
              <a:rPr lang="en-US" dirty="0"/>
              <a:t> interface for students of Jammu and Kashmir, the website would be easy to use and hence the shopping experience pleasant for the users. The main goal of this website is: </a:t>
            </a:r>
          </a:p>
          <a:p>
            <a:pPr>
              <a:buFont typeface="Wingdings" panose="05000000000000000000" pitchFamily="2" charset="2"/>
              <a:buChar char="q"/>
            </a:pPr>
            <a:r>
              <a:rPr lang="en-US" dirty="0"/>
              <a:t> To develop an easy to use web-based interface where users can search for products, view a complete description of the product and order the product.</a:t>
            </a:r>
          </a:p>
          <a:p>
            <a:pPr>
              <a:buFont typeface="Wingdings" panose="05000000000000000000" pitchFamily="2" charset="2"/>
              <a:buChar char="q"/>
            </a:pPr>
            <a:r>
              <a:rPr lang="en-US" dirty="0"/>
              <a:t> A user can buy and sell books from home.</a:t>
            </a:r>
          </a:p>
          <a:p>
            <a:pPr>
              <a:buFont typeface="Wingdings" panose="05000000000000000000" pitchFamily="2" charset="2"/>
              <a:buChar char="q"/>
            </a:pPr>
            <a:r>
              <a:rPr lang="en-US" dirty="0"/>
              <a:t> After payment can be done after he/she will get the product via home delivery or he/she can pay online. </a:t>
            </a:r>
          </a:p>
        </p:txBody>
      </p:sp>
    </p:spTree>
    <p:extLst>
      <p:ext uri="{BB962C8B-B14F-4D97-AF65-F5344CB8AC3E}">
        <p14:creationId xmlns:p14="http://schemas.microsoft.com/office/powerpoint/2010/main" val="100004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9531-E58C-4112-8527-09F6B7FB8B4F}"/>
              </a:ext>
            </a:extLst>
          </p:cNvPr>
          <p:cNvSpPr>
            <a:spLocks noGrp="1"/>
          </p:cNvSpPr>
          <p:nvPr>
            <p:ph type="title"/>
          </p:nvPr>
        </p:nvSpPr>
        <p:spPr/>
        <p:txBody>
          <a:bodyPr/>
          <a:lstStyle/>
          <a:p>
            <a:r>
              <a:rPr lang="en-IN"/>
              <a:t>Website Structure</a:t>
            </a:r>
            <a:endParaRPr lang="en-IN" dirty="0"/>
          </a:p>
        </p:txBody>
      </p:sp>
      <p:pic>
        <p:nvPicPr>
          <p:cNvPr id="29" name="Content Placeholder 28" descr="A close up of a sign&#10;&#10;Description automatically generated">
            <a:extLst>
              <a:ext uri="{FF2B5EF4-FFF2-40B4-BE49-F238E27FC236}">
                <a16:creationId xmlns:a16="http://schemas.microsoft.com/office/drawing/2014/main" id="{47282882-9D6B-4EBE-96AB-DA1E0061CCE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89568" y="1846263"/>
            <a:ext cx="5273190" cy="3853201"/>
          </a:xfrm>
          <a:prstGeom prst="rect">
            <a:avLst/>
          </a:prstGeom>
        </p:spPr>
      </p:pic>
      <p:sp>
        <p:nvSpPr>
          <p:cNvPr id="5" name="Rectangle 4">
            <a:extLst>
              <a:ext uri="{FF2B5EF4-FFF2-40B4-BE49-F238E27FC236}">
                <a16:creationId xmlns:a16="http://schemas.microsoft.com/office/drawing/2014/main" id="{69D358E3-5CCF-4ABF-B6F4-7435D0C3262E}"/>
              </a:ext>
            </a:extLst>
          </p:cNvPr>
          <p:cNvSpPr/>
          <p:nvPr/>
        </p:nvSpPr>
        <p:spPr>
          <a:xfrm>
            <a:off x="8623477" y="5497471"/>
            <a:ext cx="346761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Continue….</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7521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C244-953D-4DB3-91B7-55CE0C939FCC}"/>
              </a:ext>
            </a:extLst>
          </p:cNvPr>
          <p:cNvSpPr>
            <a:spLocks noGrp="1"/>
          </p:cNvSpPr>
          <p:nvPr>
            <p:ph type="title"/>
          </p:nvPr>
        </p:nvSpPr>
        <p:spPr/>
        <p:txBody>
          <a:bodyPr/>
          <a:lstStyle/>
          <a:p>
            <a:r>
              <a:rPr lang="en-IN" b="1" dirty="0"/>
              <a:t>UI Development</a:t>
            </a:r>
          </a:p>
        </p:txBody>
      </p:sp>
      <p:graphicFrame>
        <p:nvGraphicFramePr>
          <p:cNvPr id="4" name="Table 4">
            <a:extLst>
              <a:ext uri="{FF2B5EF4-FFF2-40B4-BE49-F238E27FC236}">
                <a16:creationId xmlns:a16="http://schemas.microsoft.com/office/drawing/2014/main" id="{9D54CFCA-4726-40F6-8166-B78002B6903C}"/>
              </a:ext>
            </a:extLst>
          </p:cNvPr>
          <p:cNvGraphicFramePr>
            <a:graphicFrameLocks noGrp="1"/>
          </p:cNvGraphicFramePr>
          <p:nvPr>
            <p:ph idx="1"/>
            <p:extLst>
              <p:ext uri="{D42A27DB-BD31-4B8C-83A1-F6EECF244321}">
                <p14:modId xmlns:p14="http://schemas.microsoft.com/office/powerpoint/2010/main" val="1575123892"/>
              </p:ext>
            </p:extLst>
          </p:nvPr>
        </p:nvGraphicFramePr>
        <p:xfrm>
          <a:off x="1096963" y="1846263"/>
          <a:ext cx="10058400" cy="37821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80933"/>
                    </a:ext>
                  </a:extLst>
                </a:gridCol>
                <a:gridCol w="5029200">
                  <a:extLst>
                    <a:ext uri="{9D8B030D-6E8A-4147-A177-3AD203B41FA5}">
                      <a16:colId xmlns:a16="http://schemas.microsoft.com/office/drawing/2014/main" val="3985393563"/>
                    </a:ext>
                  </a:extLst>
                </a:gridCol>
              </a:tblGrid>
              <a:tr h="945545">
                <a:tc>
                  <a:txBody>
                    <a:bodyPr/>
                    <a:lstStyle/>
                    <a:p>
                      <a:pPr algn="ctr"/>
                      <a:r>
                        <a:rPr lang="en-IN" sz="2800" dirty="0"/>
                        <a:t>Module</a:t>
                      </a:r>
                    </a:p>
                  </a:txBody>
                  <a:tcPr/>
                </a:tc>
                <a:tc>
                  <a:txBody>
                    <a:bodyPr/>
                    <a:lstStyle/>
                    <a:p>
                      <a:pPr algn="ctr"/>
                      <a:r>
                        <a:rPr lang="en-IN" sz="2800" dirty="0"/>
                        <a:t>Description</a:t>
                      </a:r>
                    </a:p>
                  </a:txBody>
                  <a:tcPr/>
                </a:tc>
                <a:extLst>
                  <a:ext uri="{0D108BD9-81ED-4DB2-BD59-A6C34878D82A}">
                    <a16:rowId xmlns:a16="http://schemas.microsoft.com/office/drawing/2014/main" val="565443556"/>
                  </a:ext>
                </a:extLst>
              </a:tr>
              <a:tr h="945545">
                <a:tc>
                  <a:txBody>
                    <a:bodyPr/>
                    <a:lstStyle/>
                    <a:p>
                      <a:pPr algn="l"/>
                      <a:r>
                        <a:rPr lang="en-IN" sz="2800" dirty="0"/>
                        <a:t>HTML</a:t>
                      </a:r>
                    </a:p>
                  </a:txBody>
                  <a:tcPr/>
                </a:tc>
                <a:tc>
                  <a:txBody>
                    <a:bodyPr/>
                    <a:lstStyle/>
                    <a:p>
                      <a:pPr algn="l"/>
                      <a:r>
                        <a:rPr lang="en-US" sz="1800" kern="1200" dirty="0">
                          <a:solidFill>
                            <a:schemeClr val="dk1"/>
                          </a:solidFill>
                          <a:effectLst/>
                          <a:latin typeface="+mn-lt"/>
                          <a:ea typeface="+mn-ea"/>
                          <a:cs typeface="+mn-cs"/>
                        </a:rPr>
                        <a:t>Hypertext Markup Language (HTML) is the standard markup language for creating web pages and web applications.</a:t>
                      </a:r>
                      <a:endParaRPr lang="en-IN" sz="2800" dirty="0"/>
                    </a:p>
                  </a:txBody>
                  <a:tcPr/>
                </a:tc>
                <a:extLst>
                  <a:ext uri="{0D108BD9-81ED-4DB2-BD59-A6C34878D82A}">
                    <a16:rowId xmlns:a16="http://schemas.microsoft.com/office/drawing/2014/main" val="1699146893"/>
                  </a:ext>
                </a:extLst>
              </a:tr>
              <a:tr h="945545">
                <a:tc>
                  <a:txBody>
                    <a:bodyPr/>
                    <a:lstStyle/>
                    <a:p>
                      <a:pPr algn="l"/>
                      <a:r>
                        <a:rPr lang="en-IN" sz="2800" dirty="0"/>
                        <a:t>CSS</a:t>
                      </a:r>
                    </a:p>
                  </a:txBody>
                  <a:tcPr/>
                </a:tc>
                <a:tc>
                  <a:txBody>
                    <a:bodyPr/>
                    <a:lstStyle/>
                    <a:p>
                      <a:pPr algn="l"/>
                      <a:r>
                        <a:rPr lang="en-US" sz="1800" kern="1200" dirty="0">
                          <a:solidFill>
                            <a:schemeClr val="dk1"/>
                          </a:solidFill>
                          <a:effectLst/>
                          <a:latin typeface="+mn-lt"/>
                          <a:ea typeface="+mn-ea"/>
                          <a:cs typeface="+mn-cs"/>
                        </a:rPr>
                        <a:t>Cascading Style Sheets (CSS) is a style sheet language used for describing the presentation of a document written in a markup language.</a:t>
                      </a:r>
                      <a:endParaRPr lang="en-IN" sz="2800" dirty="0"/>
                    </a:p>
                  </a:txBody>
                  <a:tcPr/>
                </a:tc>
                <a:extLst>
                  <a:ext uri="{0D108BD9-81ED-4DB2-BD59-A6C34878D82A}">
                    <a16:rowId xmlns:a16="http://schemas.microsoft.com/office/drawing/2014/main" val="836529862"/>
                  </a:ext>
                </a:extLst>
              </a:tr>
              <a:tr h="945545">
                <a:tc>
                  <a:txBody>
                    <a:bodyPr/>
                    <a:lstStyle/>
                    <a:p>
                      <a:pPr algn="l"/>
                      <a:r>
                        <a:rPr lang="en-IN" sz="2800" dirty="0"/>
                        <a:t>Bootstrap</a:t>
                      </a:r>
                    </a:p>
                  </a:txBody>
                  <a:tcPr/>
                </a:tc>
                <a:tc>
                  <a:txBody>
                    <a:bodyPr/>
                    <a:lstStyle/>
                    <a:p>
                      <a:pPr algn="l"/>
                      <a:r>
                        <a:rPr lang="en-US" sz="1800" kern="1200" dirty="0">
                          <a:solidFill>
                            <a:schemeClr val="dk1"/>
                          </a:solidFill>
                          <a:effectLst/>
                          <a:latin typeface="+mn-lt"/>
                          <a:ea typeface="+mn-ea"/>
                          <a:cs typeface="+mn-cs"/>
                        </a:rPr>
                        <a:t>Bootstrap is a free and open-source front-end web framework for designing websites and web applications.</a:t>
                      </a:r>
                      <a:endParaRPr lang="en-IN" sz="2800" dirty="0"/>
                    </a:p>
                  </a:txBody>
                  <a:tcPr/>
                </a:tc>
                <a:extLst>
                  <a:ext uri="{0D108BD9-81ED-4DB2-BD59-A6C34878D82A}">
                    <a16:rowId xmlns:a16="http://schemas.microsoft.com/office/drawing/2014/main" val="2882746653"/>
                  </a:ext>
                </a:extLst>
              </a:tr>
            </a:tbl>
          </a:graphicData>
        </a:graphic>
      </p:graphicFrame>
      <p:pic>
        <p:nvPicPr>
          <p:cNvPr id="7" name="Picture 6" descr="A close up of a sign&#10;&#10;Description automatically generated">
            <a:extLst>
              <a:ext uri="{FF2B5EF4-FFF2-40B4-BE49-F238E27FC236}">
                <a16:creationId xmlns:a16="http://schemas.microsoft.com/office/drawing/2014/main" id="{D71ADC5B-7231-4797-ACFC-3C2A1A0870B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86309" y="2938509"/>
            <a:ext cx="984682" cy="648070"/>
          </a:xfrm>
          <a:prstGeom prst="rect">
            <a:avLst/>
          </a:prstGeom>
        </p:spPr>
      </p:pic>
      <p:pic>
        <p:nvPicPr>
          <p:cNvPr id="10" name="Picture 9" descr="A picture containing monitor, screen, table, computer&#10;&#10;Description automatically generated">
            <a:extLst>
              <a:ext uri="{FF2B5EF4-FFF2-40B4-BE49-F238E27FC236}">
                <a16:creationId xmlns:a16="http://schemas.microsoft.com/office/drawing/2014/main" id="{1586FBEC-1F1D-49C4-9681-DC9F2B391D5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527981" y="3790765"/>
            <a:ext cx="701337" cy="888060"/>
          </a:xfrm>
          <a:prstGeom prst="rect">
            <a:avLst/>
          </a:prstGeom>
        </p:spPr>
      </p:pic>
      <p:pic>
        <p:nvPicPr>
          <p:cNvPr id="13" name="Picture 12" descr="A close up of a logo&#10;&#10;Description automatically generated">
            <a:extLst>
              <a:ext uri="{FF2B5EF4-FFF2-40B4-BE49-F238E27FC236}">
                <a16:creationId xmlns:a16="http://schemas.microsoft.com/office/drawing/2014/main" id="{B89A485B-5973-433C-9FD0-1945C60C396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053333" y="4678825"/>
            <a:ext cx="1681642" cy="945924"/>
          </a:xfrm>
          <a:prstGeom prst="rect">
            <a:avLst/>
          </a:prstGeom>
        </p:spPr>
      </p:pic>
    </p:spTree>
    <p:extLst>
      <p:ext uri="{BB962C8B-B14F-4D97-AF65-F5344CB8AC3E}">
        <p14:creationId xmlns:p14="http://schemas.microsoft.com/office/powerpoint/2010/main" val="210248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C244-953D-4DB3-91B7-55CE0C939FCC}"/>
              </a:ext>
            </a:extLst>
          </p:cNvPr>
          <p:cNvSpPr>
            <a:spLocks noGrp="1"/>
          </p:cNvSpPr>
          <p:nvPr>
            <p:ph type="title"/>
          </p:nvPr>
        </p:nvSpPr>
        <p:spPr/>
        <p:txBody>
          <a:bodyPr/>
          <a:lstStyle/>
          <a:p>
            <a:r>
              <a:rPr lang="en-IN" b="1" dirty="0"/>
              <a:t>Scripting Language</a:t>
            </a:r>
          </a:p>
        </p:txBody>
      </p:sp>
      <p:graphicFrame>
        <p:nvGraphicFramePr>
          <p:cNvPr id="4" name="Table 4">
            <a:extLst>
              <a:ext uri="{FF2B5EF4-FFF2-40B4-BE49-F238E27FC236}">
                <a16:creationId xmlns:a16="http://schemas.microsoft.com/office/drawing/2014/main" id="{9D54CFCA-4726-40F6-8166-B78002B6903C}"/>
              </a:ext>
            </a:extLst>
          </p:cNvPr>
          <p:cNvGraphicFramePr>
            <a:graphicFrameLocks noGrp="1"/>
          </p:cNvGraphicFramePr>
          <p:nvPr>
            <p:ph idx="1"/>
            <p:extLst>
              <p:ext uri="{D42A27DB-BD31-4B8C-83A1-F6EECF244321}">
                <p14:modId xmlns:p14="http://schemas.microsoft.com/office/powerpoint/2010/main" val="3581000485"/>
              </p:ext>
            </p:extLst>
          </p:nvPr>
        </p:nvGraphicFramePr>
        <p:xfrm>
          <a:off x="1096963" y="1846263"/>
          <a:ext cx="10058400" cy="4048509"/>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80933"/>
                    </a:ext>
                  </a:extLst>
                </a:gridCol>
                <a:gridCol w="5029200">
                  <a:extLst>
                    <a:ext uri="{9D8B030D-6E8A-4147-A177-3AD203B41FA5}">
                      <a16:colId xmlns:a16="http://schemas.microsoft.com/office/drawing/2014/main" val="3985393563"/>
                    </a:ext>
                  </a:extLst>
                </a:gridCol>
              </a:tblGrid>
              <a:tr h="1349503">
                <a:tc>
                  <a:txBody>
                    <a:bodyPr/>
                    <a:lstStyle/>
                    <a:p>
                      <a:pPr algn="ctr"/>
                      <a:r>
                        <a:rPr lang="en-IN" sz="2800" dirty="0"/>
                        <a:t>Module</a:t>
                      </a:r>
                    </a:p>
                  </a:txBody>
                  <a:tcPr/>
                </a:tc>
                <a:tc>
                  <a:txBody>
                    <a:bodyPr/>
                    <a:lstStyle/>
                    <a:p>
                      <a:pPr algn="ctr"/>
                      <a:r>
                        <a:rPr lang="en-IN" sz="2800" dirty="0"/>
                        <a:t>Description</a:t>
                      </a:r>
                    </a:p>
                  </a:txBody>
                  <a:tcPr/>
                </a:tc>
                <a:extLst>
                  <a:ext uri="{0D108BD9-81ED-4DB2-BD59-A6C34878D82A}">
                    <a16:rowId xmlns:a16="http://schemas.microsoft.com/office/drawing/2014/main" val="565443556"/>
                  </a:ext>
                </a:extLst>
              </a:tr>
              <a:tr h="1349503">
                <a:tc>
                  <a:txBody>
                    <a:bodyPr/>
                    <a:lstStyle/>
                    <a:p>
                      <a:pPr algn="l"/>
                      <a:r>
                        <a:rPr lang="en-IN" sz="2800" dirty="0"/>
                        <a:t>Server Side Scripting</a:t>
                      </a:r>
                    </a:p>
                    <a:p>
                      <a:pPr algn="l"/>
                      <a:r>
                        <a:rPr lang="en-IN" sz="2800" dirty="0"/>
                        <a:t>(PHP)</a:t>
                      </a:r>
                    </a:p>
                  </a:txBody>
                  <a:tcPr/>
                </a:tc>
                <a:tc>
                  <a:txBody>
                    <a:bodyPr/>
                    <a:lstStyle/>
                    <a:p>
                      <a:pPr algn="l"/>
                      <a:r>
                        <a:rPr lang="en-US" sz="1600" kern="1200" dirty="0">
                          <a:solidFill>
                            <a:schemeClr val="dk1"/>
                          </a:solidFill>
                          <a:effectLst/>
                          <a:latin typeface="+mn-lt"/>
                          <a:ea typeface="+mn-ea"/>
                          <a:cs typeface="+mn-cs"/>
                        </a:rPr>
                        <a:t>Server-side scripting is often used to provide a customized interface for the user. These scripts may assemble client characteristics for use in customizing the response based on those characteristics, the user’s requirements, access rights, etc.</a:t>
                      </a:r>
                      <a:endParaRPr lang="en-IN" sz="2800" dirty="0"/>
                    </a:p>
                  </a:txBody>
                  <a:tcPr/>
                </a:tc>
                <a:extLst>
                  <a:ext uri="{0D108BD9-81ED-4DB2-BD59-A6C34878D82A}">
                    <a16:rowId xmlns:a16="http://schemas.microsoft.com/office/drawing/2014/main" val="1699146893"/>
                  </a:ext>
                </a:extLst>
              </a:tr>
              <a:tr h="1349503">
                <a:tc>
                  <a:txBody>
                    <a:bodyPr/>
                    <a:lstStyle/>
                    <a:p>
                      <a:pPr algn="l"/>
                      <a:r>
                        <a:rPr lang="en-IN" sz="2800" dirty="0"/>
                        <a:t>Client Side Scripting</a:t>
                      </a:r>
                    </a:p>
                    <a:p>
                      <a:pPr algn="l"/>
                      <a:r>
                        <a:rPr lang="en-IN" sz="2800" dirty="0"/>
                        <a:t>(JavaScript)</a:t>
                      </a:r>
                    </a:p>
                  </a:txBody>
                  <a:tcPr/>
                </a:tc>
                <a:tc>
                  <a:txBody>
                    <a:bodyPr/>
                    <a:lstStyle/>
                    <a:p>
                      <a:pPr algn="l"/>
                      <a:r>
                        <a:rPr lang="en-US" sz="1600" kern="1200" dirty="0">
                          <a:solidFill>
                            <a:schemeClr val="dk1"/>
                          </a:solidFill>
                          <a:effectLst/>
                          <a:latin typeface="+mn-lt"/>
                          <a:ea typeface="+mn-ea"/>
                          <a:cs typeface="+mn-cs"/>
                        </a:rPr>
                        <a:t>Client-side scripting is changing interface behaviors within a specific web page in response to mouse or keyboard actions, or at specified timing events. In this case, the dynamic behavior occurs within the presentation.</a:t>
                      </a:r>
                      <a:endParaRPr lang="en-IN" sz="2800" dirty="0"/>
                    </a:p>
                  </a:txBody>
                  <a:tcPr/>
                </a:tc>
                <a:extLst>
                  <a:ext uri="{0D108BD9-81ED-4DB2-BD59-A6C34878D82A}">
                    <a16:rowId xmlns:a16="http://schemas.microsoft.com/office/drawing/2014/main" val="836529862"/>
                  </a:ext>
                </a:extLst>
              </a:tr>
            </a:tbl>
          </a:graphicData>
        </a:graphic>
      </p:graphicFrame>
      <p:pic>
        <p:nvPicPr>
          <p:cNvPr id="5" name="Picture 4" descr="A picture containing plate, drawing&#10;&#10;Description automatically generated">
            <a:extLst>
              <a:ext uri="{FF2B5EF4-FFF2-40B4-BE49-F238E27FC236}">
                <a16:creationId xmlns:a16="http://schemas.microsoft.com/office/drawing/2014/main" id="{1D4D5754-906B-454E-B2EB-FF0B52E8A7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05466" y="3355760"/>
            <a:ext cx="1692879" cy="913890"/>
          </a:xfrm>
          <a:prstGeom prst="rect">
            <a:avLst/>
          </a:prstGeom>
        </p:spPr>
      </p:pic>
      <p:pic>
        <p:nvPicPr>
          <p:cNvPr id="9" name="Picture 8" descr="A close up of a sign&#10;&#10;Description automatically generated">
            <a:extLst>
              <a:ext uri="{FF2B5EF4-FFF2-40B4-BE49-F238E27FC236}">
                <a16:creationId xmlns:a16="http://schemas.microsoft.com/office/drawing/2014/main" id="{F23EB5A9-F600-42FA-822B-34126A7ECC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03729" y="4643652"/>
            <a:ext cx="1049002" cy="1135495"/>
          </a:xfrm>
          <a:prstGeom prst="rect">
            <a:avLst/>
          </a:prstGeom>
        </p:spPr>
      </p:pic>
    </p:spTree>
    <p:extLst>
      <p:ext uri="{BB962C8B-B14F-4D97-AF65-F5344CB8AC3E}">
        <p14:creationId xmlns:p14="http://schemas.microsoft.com/office/powerpoint/2010/main" val="68794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1527-1D7C-46B0-A9D3-35AE705BBD11}"/>
              </a:ext>
            </a:extLst>
          </p:cNvPr>
          <p:cNvSpPr>
            <a:spLocks noGrp="1"/>
          </p:cNvSpPr>
          <p:nvPr>
            <p:ph type="title"/>
          </p:nvPr>
        </p:nvSpPr>
        <p:spPr/>
        <p:txBody>
          <a:bodyPr>
            <a:normAutofit/>
          </a:bodyPr>
          <a:lstStyle/>
          <a:p>
            <a:r>
              <a:rPr lang="en-IN" b="1" dirty="0"/>
              <a:t>Database</a:t>
            </a:r>
          </a:p>
        </p:txBody>
      </p:sp>
      <p:sp>
        <p:nvSpPr>
          <p:cNvPr id="5" name="Content Placeholder 4">
            <a:extLst>
              <a:ext uri="{FF2B5EF4-FFF2-40B4-BE49-F238E27FC236}">
                <a16:creationId xmlns:a16="http://schemas.microsoft.com/office/drawing/2014/main" id="{BE751AE3-EBD0-483B-AB02-18A50509EF29}"/>
              </a:ext>
            </a:extLst>
          </p:cNvPr>
          <p:cNvSpPr>
            <a:spLocks noGrp="1"/>
          </p:cNvSpPr>
          <p:nvPr>
            <p:ph sz="half" idx="1"/>
          </p:nvPr>
        </p:nvSpPr>
        <p:spPr>
          <a:xfrm>
            <a:off x="1097278" y="1845734"/>
            <a:ext cx="5454441" cy="4023360"/>
          </a:xfrm>
        </p:spPr>
        <p:txBody>
          <a:bodyPr/>
          <a:lstStyle/>
          <a:p>
            <a:r>
              <a:rPr lang="en-IN" dirty="0"/>
              <a:t>In creation of website we use </a:t>
            </a:r>
            <a:r>
              <a:rPr lang="en-IN" b="1" dirty="0"/>
              <a:t>MySQL </a:t>
            </a:r>
            <a:r>
              <a:rPr lang="en-IN" dirty="0"/>
              <a:t>database.</a:t>
            </a:r>
          </a:p>
          <a:p>
            <a:r>
              <a:rPr lang="en-IN" dirty="0"/>
              <a:t>A database is a structured collection of data. It may be anything from a simple shopping list to a picture gallery or the vast amounts of information in a corporate network. To add, access, and process data stored in a computer database, you need a database management system such as MySQL Server. Since computers are very good at handling large amounts of data, database management systems play a central role in computing, as standalone utilities, or as parts of other applications.</a:t>
            </a:r>
          </a:p>
          <a:p>
            <a:endParaRPr lang="en-IN" dirty="0"/>
          </a:p>
        </p:txBody>
      </p:sp>
      <p:sp>
        <p:nvSpPr>
          <p:cNvPr id="11" name="Rectangle 10">
            <a:extLst>
              <a:ext uri="{FF2B5EF4-FFF2-40B4-BE49-F238E27FC236}">
                <a16:creationId xmlns:a16="http://schemas.microsoft.com/office/drawing/2014/main" id="{AD7D7BC7-2BDD-4F87-A5AC-AD93D75C85E1}"/>
              </a:ext>
            </a:extLst>
          </p:cNvPr>
          <p:cNvSpPr/>
          <p:nvPr/>
        </p:nvSpPr>
        <p:spPr>
          <a:xfrm>
            <a:off x="8623477" y="5497471"/>
            <a:ext cx="346761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Continue….</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14" name="Content Placeholder 4" descr="A screenshot of a computer&#10;&#10;Description automatically generated">
            <a:extLst>
              <a:ext uri="{FF2B5EF4-FFF2-40B4-BE49-F238E27FC236}">
                <a16:creationId xmlns:a16="http://schemas.microsoft.com/office/drawing/2014/main" id="{3972B283-4750-4874-BF36-BAE369858AC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1317" y="2104009"/>
            <a:ext cx="4284046" cy="3393462"/>
          </a:xfrm>
        </p:spPr>
      </p:pic>
    </p:spTree>
    <p:extLst>
      <p:ext uri="{BB962C8B-B14F-4D97-AF65-F5344CB8AC3E}">
        <p14:creationId xmlns:p14="http://schemas.microsoft.com/office/powerpoint/2010/main" val="15336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1527-1D7C-46B0-A9D3-35AE705BBD11}"/>
              </a:ext>
            </a:extLst>
          </p:cNvPr>
          <p:cNvSpPr>
            <a:spLocks noGrp="1"/>
          </p:cNvSpPr>
          <p:nvPr>
            <p:ph type="title"/>
          </p:nvPr>
        </p:nvSpPr>
        <p:spPr/>
        <p:txBody>
          <a:bodyPr>
            <a:normAutofit/>
          </a:bodyPr>
          <a:lstStyle/>
          <a:p>
            <a:r>
              <a:rPr lang="en-IN" b="1" dirty="0"/>
              <a:t>XAMPP</a:t>
            </a:r>
          </a:p>
        </p:txBody>
      </p:sp>
      <p:sp>
        <p:nvSpPr>
          <p:cNvPr id="5" name="Content Placeholder 4">
            <a:extLst>
              <a:ext uri="{FF2B5EF4-FFF2-40B4-BE49-F238E27FC236}">
                <a16:creationId xmlns:a16="http://schemas.microsoft.com/office/drawing/2014/main" id="{BE751AE3-EBD0-483B-AB02-18A50509EF29}"/>
              </a:ext>
            </a:extLst>
          </p:cNvPr>
          <p:cNvSpPr>
            <a:spLocks noGrp="1"/>
          </p:cNvSpPr>
          <p:nvPr>
            <p:ph sz="half" idx="1"/>
          </p:nvPr>
        </p:nvSpPr>
        <p:spPr>
          <a:xfrm>
            <a:off x="1097278" y="3089428"/>
            <a:ext cx="5454441" cy="2779665"/>
          </a:xfrm>
        </p:spPr>
        <p:txBody>
          <a:bodyPr/>
          <a:lstStyle/>
          <a:p>
            <a:r>
              <a:rPr lang="en-IN" dirty="0"/>
              <a:t>To enable the PHP localhost server and MySQL database we need to use the XAMPP software so that we can access these two things.</a:t>
            </a:r>
          </a:p>
        </p:txBody>
      </p:sp>
      <p:pic>
        <p:nvPicPr>
          <p:cNvPr id="8" name="Content Placeholder 7" descr="A screenshot of a social media post&#10;&#10;Description automatically generated">
            <a:extLst>
              <a:ext uri="{FF2B5EF4-FFF2-40B4-BE49-F238E27FC236}">
                <a16:creationId xmlns:a16="http://schemas.microsoft.com/office/drawing/2014/main" id="{9120631C-D0C3-43D1-8BFE-2750C8771E88}"/>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551719" y="2298691"/>
            <a:ext cx="4603644" cy="3117869"/>
          </a:xfrm>
          <a:prstGeom prst="rect">
            <a:avLst/>
          </a:prstGeom>
        </p:spPr>
      </p:pic>
    </p:spTree>
    <p:extLst>
      <p:ext uri="{BB962C8B-B14F-4D97-AF65-F5344CB8AC3E}">
        <p14:creationId xmlns:p14="http://schemas.microsoft.com/office/powerpoint/2010/main" val="23087077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TotalTime>
  <Words>1013</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PowerPoint Presentation</vt:lpstr>
      <vt:lpstr>CONTENT</vt:lpstr>
      <vt:lpstr>Introduction</vt:lpstr>
      <vt:lpstr>Objective</vt:lpstr>
      <vt:lpstr>Website Structure</vt:lpstr>
      <vt:lpstr>UI Development</vt:lpstr>
      <vt:lpstr>Scripting Language</vt:lpstr>
      <vt:lpstr>Database</vt:lpstr>
      <vt:lpstr>XAMPP</vt:lpstr>
      <vt:lpstr>Features of website</vt:lpstr>
      <vt:lpstr>Home Page</vt:lpstr>
      <vt:lpstr>Shop Page</vt:lpstr>
      <vt:lpstr>Registration Page</vt:lpstr>
      <vt:lpstr>Login Page</vt:lpstr>
      <vt:lpstr>Shopping Cart Page</vt:lpstr>
      <vt:lpstr>Contact Us Page</vt:lpstr>
      <vt:lpstr>Tables used</vt:lpstr>
      <vt:lpstr>Advantage Of E-Commerce</vt:lpstr>
      <vt:lpstr>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Sourav</dc:creator>
  <cp:lastModifiedBy>Sahej Singh</cp:lastModifiedBy>
  <cp:revision>10</cp:revision>
  <dcterms:created xsi:type="dcterms:W3CDTF">2020-06-06T13:50:24Z</dcterms:created>
  <dcterms:modified xsi:type="dcterms:W3CDTF">2020-06-08T05:10:19Z</dcterms:modified>
</cp:coreProperties>
</file>