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02"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2</a:t>
            </a:fld>
            <a:endParaRPr lang="en-IN"/>
          </a:p>
        </p:txBody>
      </p:sp>
    </p:spTree>
    <p:extLst>
      <p:ext uri="{BB962C8B-B14F-4D97-AF65-F5344CB8AC3E}">
        <p14:creationId xmlns:p14="http://schemas.microsoft.com/office/powerpoint/2010/main" val="1899921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3</a:t>
            </a:fld>
            <a:endParaRPr lang="en-IN"/>
          </a:p>
        </p:txBody>
      </p:sp>
    </p:spTree>
    <p:extLst>
      <p:ext uri="{BB962C8B-B14F-4D97-AF65-F5344CB8AC3E}">
        <p14:creationId xmlns:p14="http://schemas.microsoft.com/office/powerpoint/2010/main" val="3684405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50009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91364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05927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7661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4110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19583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197098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30792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29574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77261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64451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39254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70132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67241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93230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30901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2735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9/11/2024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40944532"/>
      </p:ext>
    </p:extLst>
  </p:cSld>
  <p:clrMap bg1="dk1" tx1="lt1" bg2="dk2" tx2="lt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slideLayout" Target="../slideLayouts/slideLayout1.xml" /><Relationship Id="rId1" Type="http://schemas.openxmlformats.org/officeDocument/2006/relationships/themeOverride" Target="../theme/themeOverride3.xml" /></Relationships>
</file>

<file path=ppt/slides/_rels/slide11.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slideLayout" Target="../slideLayouts/slideLayout6.xml" /><Relationship Id="rId1" Type="http://schemas.openxmlformats.org/officeDocument/2006/relationships/themeOverride" Target="../theme/themeOverride4.xml" /><Relationship Id="rId4" Type="http://schemas.openxmlformats.org/officeDocument/2006/relationships/image" Target="../media/image9.png" /></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 /><Relationship Id="rId1" Type="http://schemas.openxmlformats.org/officeDocument/2006/relationships/themeOverride" Target="../theme/themeOverride5.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 /><Relationship Id="rId1" Type="http://schemas.openxmlformats.org/officeDocument/2006/relationships/themeOverride" Target="../theme/themeOverride1.xml" /></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 /><Relationship Id="rId1" Type="http://schemas.openxmlformats.org/officeDocument/2006/relationships/themeOverride" Target="../theme/themeOverride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913411" y="2091288"/>
            <a:ext cx="10896600" cy="3416320"/>
          </a:xfrm>
          <a:prstGeom prst="rect">
            <a:avLst/>
          </a:prstGeom>
          <a:noFill/>
        </p:spPr>
        <p:txBody>
          <a:bodyPr wrap="square" lIns="91440" tIns="45720" rIns="91440" bIns="45720" rtlCol="0" anchor="t">
            <a:spAutoFit/>
          </a:bodyPr>
          <a:lstStyle/>
          <a:p>
            <a:r>
              <a:rPr lang="en-US" sz="2400" b="1" dirty="0">
                <a:solidFill>
                  <a:schemeClr val="bg1"/>
                </a:solidFill>
                <a:latin typeface="roboto"/>
                <a:ea typeface="roboto"/>
                <a:cs typeface="roboto"/>
              </a:rPr>
              <a:t>STUDENT NAME            </a:t>
            </a:r>
            <a:r>
              <a:rPr lang="en-US" sz="2400" dirty="0">
                <a:solidFill>
                  <a:schemeClr val="bg1"/>
                </a:solidFill>
                <a:latin typeface="roboto"/>
                <a:ea typeface="roboto"/>
                <a:cs typeface="roboto"/>
              </a:rPr>
              <a:t>: </a:t>
            </a:r>
            <a:r>
              <a:rPr lang="en-GB" sz="2400" dirty="0">
                <a:solidFill>
                  <a:schemeClr val="bg1"/>
                </a:solidFill>
                <a:latin typeface="roboto"/>
                <a:ea typeface="roboto"/>
                <a:cs typeface="roboto"/>
              </a:rPr>
              <a:t>R. </a:t>
            </a:r>
            <a:r>
              <a:rPr lang="en-GB" sz="2400" dirty="0" err="1">
                <a:solidFill>
                  <a:schemeClr val="bg1"/>
                </a:solidFill>
                <a:latin typeface="roboto"/>
                <a:ea typeface="roboto"/>
                <a:cs typeface="roboto"/>
              </a:rPr>
              <a:t>saranya</a:t>
            </a:r>
            <a:endParaRPr lang="en-US" sz="2400" dirty="0">
              <a:solidFill>
                <a:schemeClr val="bg1"/>
              </a:solidFill>
              <a:latin typeface="roboto"/>
              <a:ea typeface="roboto"/>
              <a:cs typeface="roboto"/>
            </a:endParaRPr>
          </a:p>
          <a:p>
            <a:endParaRPr lang="en-US" sz="2400" dirty="0">
              <a:solidFill>
                <a:schemeClr val="bg1"/>
              </a:solidFill>
              <a:latin typeface="roboto"/>
              <a:ea typeface="roboto"/>
              <a:cs typeface="roboto"/>
            </a:endParaRPr>
          </a:p>
          <a:p>
            <a:r>
              <a:rPr lang="en-US" sz="2400" b="1" dirty="0">
                <a:solidFill>
                  <a:schemeClr val="bg1"/>
                </a:solidFill>
                <a:latin typeface="roboto"/>
                <a:ea typeface="roboto"/>
                <a:cs typeface="roboto"/>
              </a:rPr>
              <a:t>NAAN MUDHALVAN ID  </a:t>
            </a:r>
            <a:r>
              <a:rPr lang="en-US" sz="2400" dirty="0">
                <a:solidFill>
                  <a:schemeClr val="bg1"/>
                </a:solidFill>
                <a:latin typeface="roboto"/>
                <a:ea typeface="roboto"/>
                <a:cs typeface="roboto"/>
              </a:rPr>
              <a:t>: </a:t>
            </a:r>
            <a:r>
              <a:rPr lang="en-GB" sz="2400" dirty="0">
                <a:solidFill>
                  <a:schemeClr val="bg1"/>
                </a:solidFill>
                <a:latin typeface="roboto"/>
                <a:ea typeface="roboto"/>
                <a:cs typeface="roboto"/>
              </a:rPr>
              <a:t>312204658 /AF5450AF602EA4BA6B843AB024DB919F</a:t>
            </a:r>
            <a:endParaRPr lang="en-US" sz="2400" dirty="0">
              <a:solidFill>
                <a:schemeClr val="bg1"/>
              </a:solidFill>
              <a:latin typeface="roboto"/>
              <a:ea typeface="roboto"/>
              <a:cs typeface="roboto"/>
            </a:endParaRPr>
          </a:p>
          <a:p>
            <a:endParaRPr lang="en-US" sz="2400" dirty="0">
              <a:solidFill>
                <a:schemeClr val="bg1"/>
              </a:solidFill>
              <a:latin typeface="roboto"/>
              <a:ea typeface="+mn-lt"/>
              <a:cs typeface="+mn-lt"/>
            </a:endParaRPr>
          </a:p>
          <a:p>
            <a:r>
              <a:rPr lang="en-US" sz="2400" b="1" dirty="0">
                <a:solidFill>
                  <a:schemeClr val="bg1"/>
                </a:solidFill>
                <a:latin typeface="roboto"/>
                <a:ea typeface="roboto"/>
                <a:cs typeface="roboto"/>
              </a:rPr>
              <a:t>DEPARTMENT</a:t>
            </a:r>
            <a:r>
              <a:rPr lang="en-US" sz="2400" dirty="0">
                <a:solidFill>
                  <a:schemeClr val="bg1"/>
                </a:solidFill>
                <a:latin typeface="roboto"/>
                <a:ea typeface="roboto"/>
                <a:cs typeface="roboto"/>
              </a:rPr>
              <a:t>                : B.COM [</a:t>
            </a:r>
            <a:r>
              <a:rPr lang="en-GB" sz="2400" dirty="0">
                <a:solidFill>
                  <a:schemeClr val="bg1"/>
                </a:solidFill>
                <a:latin typeface="roboto"/>
                <a:ea typeface="roboto"/>
                <a:cs typeface="roboto"/>
              </a:rPr>
              <a:t>Accounting and finance</a:t>
            </a:r>
            <a:r>
              <a:rPr lang="en-US" sz="2400" dirty="0">
                <a:solidFill>
                  <a:schemeClr val="bg1"/>
                </a:solidFill>
                <a:latin typeface="roboto"/>
                <a:ea typeface="roboto"/>
                <a:cs typeface="roboto"/>
              </a:rPr>
              <a:t>]</a:t>
            </a:r>
          </a:p>
          <a:p>
            <a:endParaRPr lang="en-US" sz="2400" dirty="0">
              <a:solidFill>
                <a:schemeClr val="bg1"/>
              </a:solidFill>
              <a:latin typeface="roboto"/>
              <a:ea typeface="roboto"/>
              <a:cs typeface="roboto"/>
            </a:endParaRPr>
          </a:p>
          <a:p>
            <a:r>
              <a:rPr lang="en-US" sz="2400" b="1" dirty="0">
                <a:solidFill>
                  <a:schemeClr val="bg1"/>
                </a:solidFill>
                <a:latin typeface="roboto"/>
                <a:ea typeface="roboto"/>
                <a:cs typeface="roboto"/>
              </a:rPr>
              <a:t>COLLEGE</a:t>
            </a:r>
            <a:r>
              <a:rPr lang="en-US" sz="2400" dirty="0">
                <a:solidFill>
                  <a:schemeClr val="bg1"/>
                </a:solidFill>
                <a:latin typeface="roboto"/>
                <a:ea typeface="roboto"/>
                <a:cs typeface="roboto"/>
              </a:rPr>
              <a:t>                       : </a:t>
            </a:r>
            <a:r>
              <a:rPr lang="en-GB" sz="2400" dirty="0">
                <a:solidFill>
                  <a:schemeClr val="bg1"/>
                </a:solidFill>
                <a:latin typeface="roboto"/>
                <a:ea typeface="roboto"/>
                <a:cs typeface="roboto"/>
              </a:rPr>
              <a:t>New Prince Shri </a:t>
            </a:r>
            <a:r>
              <a:rPr lang="en-GB" sz="2400" dirty="0" err="1">
                <a:solidFill>
                  <a:schemeClr val="bg1"/>
                </a:solidFill>
                <a:latin typeface="roboto"/>
                <a:ea typeface="roboto"/>
                <a:cs typeface="roboto"/>
              </a:rPr>
              <a:t>Bhavani</a:t>
            </a:r>
            <a:r>
              <a:rPr lang="en-GB" sz="2400" dirty="0">
                <a:solidFill>
                  <a:schemeClr val="bg1"/>
                </a:solidFill>
                <a:latin typeface="roboto"/>
                <a:ea typeface="roboto"/>
                <a:cs typeface="roboto"/>
              </a:rPr>
              <a:t> Arts and Science </a:t>
            </a:r>
            <a:endParaRPr lang="en-US" sz="2400" dirty="0">
              <a:solidFill>
                <a:schemeClr val="bg1"/>
              </a:solidFill>
              <a:latin typeface="roboto"/>
              <a:ea typeface="roboto"/>
              <a:cs typeface="roboto"/>
            </a:endParaRPr>
          </a:p>
          <a:p>
            <a:r>
              <a:rPr lang="en-US" sz="2400" dirty="0">
                <a:solidFill>
                  <a:schemeClr val="bg1"/>
                </a:solidFill>
                <a:latin typeface="roboto"/>
                <a:ea typeface="roboto"/>
                <a:cs typeface="roboto"/>
              </a:rPr>
              <a:t>           `</a:t>
            </a:r>
            <a:endParaRPr lang="en-IN" sz="2400" dirty="0">
              <a:solidFill>
                <a:schemeClr val="bg1"/>
              </a:solidFill>
              <a:latin typeface="roboto"/>
              <a:ea typeface="roboto"/>
              <a:cs typeface="roboto"/>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6" name="object 6"/>
          <p:cNvPicPr/>
          <p:nvPr/>
        </p:nvPicPr>
        <p:blipFill>
          <a:blip r:embed="rId3" cstate="print"/>
          <a:stretch>
            <a:fillRect/>
          </a:stretch>
        </p:blipFill>
        <p:spPr>
          <a:xfrm>
            <a:off x="1666875" y="6467475"/>
            <a:ext cx="76200" cy="177800"/>
          </a:xfrm>
          <a:prstGeom prst="rect">
            <a:avLst/>
          </a:prstGeom>
        </p:spPr>
      </p:pic>
      <p:sp>
        <p:nvSpPr>
          <p:cNvPr id="8" name="object 8"/>
          <p:cNvSpPr txBox="1"/>
          <p:nvPr/>
        </p:nvSpPr>
        <p:spPr>
          <a:xfrm>
            <a:off x="739775" y="484692"/>
            <a:ext cx="3303904" cy="505908"/>
          </a:xfrm>
          <a:prstGeom prst="rect">
            <a:avLst/>
          </a:prstGeom>
        </p:spPr>
        <p:txBody>
          <a:bodyPr vert="horz" wrap="square" lIns="0" tIns="13335" rIns="0" bIns="0" rtlCol="0">
            <a:spAutoFit/>
          </a:bodyPr>
          <a:lstStyle/>
          <a:p>
            <a:pPr marL="12700">
              <a:lnSpc>
                <a:spcPct val="100000"/>
              </a:lnSpc>
              <a:spcBef>
                <a:spcPts val="105"/>
              </a:spcBef>
            </a:pPr>
            <a:r>
              <a:rPr lang="en-US" sz="3200" b="1" spc="15" dirty="0">
                <a:solidFill>
                  <a:schemeClr val="bg1"/>
                </a:solidFill>
                <a:latin typeface="Trebuchet MS"/>
                <a:cs typeface="Trebuchet MS"/>
              </a:rPr>
              <a:t>Modelling</a:t>
            </a:r>
            <a:endParaRPr sz="3200" dirty="0">
              <a:solidFill>
                <a:schemeClr val="bg1"/>
              </a:solidFill>
              <a:latin typeface="Trebuchet MS"/>
              <a:cs typeface="Trebuchet MS"/>
            </a:endParaRPr>
          </a:p>
        </p:txBody>
      </p:sp>
      <p:sp>
        <p:nvSpPr>
          <p:cNvPr id="3" name="TextBox 2">
            <a:extLst>
              <a:ext uri="{FF2B5EF4-FFF2-40B4-BE49-F238E27FC236}">
                <a16:creationId xmlns:a16="http://schemas.microsoft.com/office/drawing/2014/main" id="{17D0BDAF-5DF6-3FD0-E188-2116BD599222}"/>
              </a:ext>
            </a:extLst>
          </p:cNvPr>
          <p:cNvSpPr txBox="1"/>
          <p:nvPr/>
        </p:nvSpPr>
        <p:spPr>
          <a:xfrm>
            <a:off x="739775" y="1398837"/>
            <a:ext cx="8993724" cy="4401205"/>
          </a:xfrm>
          <a:prstGeom prst="rect">
            <a:avLst/>
          </a:prstGeom>
          <a:noFill/>
        </p:spPr>
        <p:txBody>
          <a:bodyPr wrap="square">
            <a:spAutoFit/>
          </a:bodyPr>
          <a:lstStyle/>
          <a:p>
            <a:r>
              <a:rPr lang="en-US" sz="2800" dirty="0">
                <a:solidFill>
                  <a:schemeClr val="bg1"/>
                </a:solidFill>
                <a:latin typeface="Calibri" panose="020F0502020204030204" pitchFamily="34" charset="0"/>
                <a:cs typeface="Calibri" panose="020F0502020204030204" pitchFamily="34" charset="0"/>
              </a:rPr>
              <a:t>The modeling process involved organizing the employee data into relevant categories and preparing it for visualization. This included the creation of pivot tables to segment the data based on various attributes such as employment type, pay zone, and diversity metrics. Excel functions were used to calculate necessary metrics, and filters were applied to isolate specific segments of the data for in-depth analysis. Once the data was structured, charts such as bar graphs, pie charts, and line graphs were created to visualize the relationships and trends within the dataset.</a:t>
            </a:r>
            <a:endParaRPr lang="en-IN" sz="2800" dirty="0">
              <a:solidFill>
                <a:schemeClr val="bg1"/>
              </a:solidFill>
              <a:latin typeface="Calibri" panose="020F0502020204030204" pitchFamily="34" charset="0"/>
              <a:cs typeface="Calibri" panose="020F0502020204030204" pitchFamily="34" charset="0"/>
            </a:endParaRPr>
          </a:p>
        </p:txBody>
      </p:sp>
      <p:sp>
        <p:nvSpPr>
          <p:cNvPr id="10" name="object 9"/>
          <p:cNvSpPr txBox="1">
            <a:spLocks noGrp="1"/>
          </p:cNvSpPr>
          <p:nvPr>
            <p:ph type="sldNum" sz="quarter" idx="12"/>
          </p:nvPr>
        </p:nvSpPr>
        <p:spPr>
          <a:xfrm>
            <a:off x="10352540" y="625476"/>
            <a:ext cx="838199" cy="437940"/>
          </a:xfrm>
          <a:prstGeom prst="rect">
            <a:avLst/>
          </a:prstGeom>
        </p:spPr>
        <p:txBody>
          <a:bodyPr vert="horz" wrap="square" lIns="0" tIns="6985" rIns="0" bIns="0" rtlCol="0">
            <a:spAutoFit/>
          </a:bodyPr>
          <a:lstStyle/>
          <a:p>
            <a:pPr marL="38100">
              <a:lnSpc>
                <a:spcPct val="100000"/>
              </a:lnSpc>
              <a:spcBef>
                <a:spcPts val="55"/>
              </a:spcBef>
            </a:pPr>
            <a:r>
              <a:rPr lang="en-US" spc="10" dirty="0"/>
              <a:t>10</a:t>
            </a:r>
            <a:endParaRPr spc="10" dirty="0"/>
          </a:p>
        </p:txBody>
      </p:sp>
    </p:spTree>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505908"/>
          </a:xfrm>
          <a:prstGeom prst="rect">
            <a:avLst/>
          </a:prstGeom>
        </p:spPr>
        <p:txBody>
          <a:bodyPr vert="horz" wrap="square" lIns="0" tIns="13335" rIns="0" bIns="0" rtlCol="0">
            <a:spAutoFit/>
          </a:bodyPr>
          <a:lstStyle/>
          <a:p>
            <a:pPr marL="12700">
              <a:lnSpc>
                <a:spcPct val="100000"/>
              </a:lnSpc>
              <a:spcBef>
                <a:spcPts val="105"/>
              </a:spcBef>
            </a:pPr>
            <a:r>
              <a:rPr lang="en-US" sz="3200" b="1" dirty="0">
                <a:solidFill>
                  <a:schemeClr val="bg1"/>
                </a:solidFill>
                <a:latin typeface="Trebuchet MS" panose="020B0603020202020204" pitchFamily="34" charset="0"/>
              </a:rPr>
              <a:t>Results</a:t>
            </a:r>
            <a:endParaRPr sz="3200" b="1" dirty="0">
              <a:solidFill>
                <a:schemeClr val="bg1"/>
              </a:solidFill>
              <a:latin typeface="Trebuchet MS" panose="020B0603020202020204" pitchFamily="34" charset="0"/>
            </a:endParaRPr>
          </a:p>
        </p:txBody>
      </p:sp>
      <p:pic>
        <p:nvPicPr>
          <p:cNvPr id="2" name="Picture 1" descr="A graph on a sheet of paper">
            <a:extLst>
              <a:ext uri="{FF2B5EF4-FFF2-40B4-BE49-F238E27FC236}">
                <a16:creationId xmlns:a16="http://schemas.microsoft.com/office/drawing/2014/main" id="{B81B01F7-10FF-DA7D-50F6-7ED6E1E19685}"/>
              </a:ext>
            </a:extLst>
          </p:cNvPr>
          <p:cNvPicPr>
            <a:picLocks noChangeAspect="1"/>
          </p:cNvPicPr>
          <p:nvPr/>
        </p:nvPicPr>
        <p:blipFill>
          <a:blip r:embed="rId4"/>
          <a:stretch>
            <a:fillRect/>
          </a:stretch>
        </p:blipFill>
        <p:spPr>
          <a:xfrm>
            <a:off x="91440" y="1148150"/>
            <a:ext cx="9733280" cy="5181461"/>
          </a:xfrm>
          <a:prstGeom prst="rect">
            <a:avLst/>
          </a:prstGeom>
          <a:effectLst>
            <a:innerShdw blurRad="63500" dist="50800" dir="13500000">
              <a:prstClr val="black">
                <a:alpha val="50000"/>
              </a:prstClr>
            </a:innerShdw>
          </a:effectLst>
        </p:spPr>
      </p:pic>
      <p:sp>
        <p:nvSpPr>
          <p:cNvPr id="8" name="object 9"/>
          <p:cNvSpPr txBox="1">
            <a:spLocks noGrp="1"/>
          </p:cNvSpPr>
          <p:nvPr>
            <p:ph type="sldNum" sz="quarter" idx="12"/>
          </p:nvPr>
        </p:nvSpPr>
        <p:spPr>
          <a:xfrm>
            <a:off x="10352540" y="625476"/>
            <a:ext cx="838199" cy="437940"/>
          </a:xfrm>
          <a:prstGeom prst="rect">
            <a:avLst/>
          </a:prstGeom>
        </p:spPr>
        <p:txBody>
          <a:bodyPr vert="horz" wrap="square" lIns="0" tIns="6985" rIns="0" bIns="0" rtlCol="0">
            <a:spAutoFit/>
          </a:bodyPr>
          <a:lstStyle/>
          <a:p>
            <a:pPr marL="38100">
              <a:lnSpc>
                <a:spcPct val="100000"/>
              </a:lnSpc>
              <a:spcBef>
                <a:spcPts val="55"/>
              </a:spcBef>
            </a:pPr>
            <a:r>
              <a:rPr lang="en-US" spc="10" dirty="0"/>
              <a:t>11</a:t>
            </a:r>
            <a:endParaRPr spc="10" dirty="0"/>
          </a:p>
        </p:txBody>
      </p:sp>
    </p:spTree>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sz="3200" b="1" dirty="0">
                <a:solidFill>
                  <a:schemeClr val="bg1"/>
                </a:solidFill>
                <a:latin typeface="Trebuchet MS" panose="020B0603020202020204" pitchFamily="34" charset="0"/>
                <a:cs typeface="Times New Roman" panose="02020603050405020304" pitchFamily="18" charset="0"/>
              </a:rPr>
              <a:t>Conclusion</a:t>
            </a:r>
            <a:endParaRPr lang="en-IN" sz="3200" b="1" dirty="0">
              <a:solidFill>
                <a:schemeClr val="bg1"/>
              </a:solidFill>
              <a:latin typeface="Trebuchet MS" panose="020B0603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2334F703-2B9A-29D3-9B15-D3B5AEE14D19}"/>
              </a:ext>
            </a:extLst>
          </p:cNvPr>
          <p:cNvSpPr txBox="1"/>
          <p:nvPr/>
        </p:nvSpPr>
        <p:spPr>
          <a:xfrm>
            <a:off x="762000" y="1371601"/>
            <a:ext cx="10210800" cy="5262979"/>
          </a:xfrm>
          <a:prstGeom prst="rect">
            <a:avLst/>
          </a:prstGeom>
          <a:noFill/>
        </p:spPr>
        <p:txBody>
          <a:bodyPr wrap="square">
            <a:spAutoFit/>
          </a:bodyPr>
          <a:lstStyle/>
          <a:p>
            <a:r>
              <a:rPr lang="en-US" sz="2800" dirty="0">
                <a:solidFill>
                  <a:schemeClr val="bg1"/>
                </a:solidFill>
                <a:latin typeface="Calibri" panose="020F0502020204030204" pitchFamily="34" charset="0"/>
                <a:cs typeface="Calibri" panose="020F0502020204030204" pitchFamily="34" charset="0"/>
              </a:rPr>
              <a:t>The data visualization project successfully transformed raw employee data into meaningful insights through the use of Excel. By focusing on key workforce metrics such as diversity, employment types, pay zones, and termination trends, the project provides HR professionals and management with a comprehensive view of the organization’s workforce. The intuitive and accessible visualizations created offer a powerful tool for understanding complex data, allowing for more informed decision-making and strategic planning. The simplicity and effectiveness of the Excel-based approach demonstrate that even without advanced tools, significant insights can be derived, making this project both impactful and practical for any organization looking to optimize its human resources management.</a:t>
            </a:r>
            <a:endParaRPr lang="en-IN" sz="2800" dirty="0">
              <a:solidFill>
                <a:schemeClr val="bg1"/>
              </a:solidFill>
              <a:latin typeface="Calibri" panose="020F0502020204030204" pitchFamily="34" charset="0"/>
              <a:cs typeface="Calibri" panose="020F0502020204030204" pitchFamily="34" charset="0"/>
            </a:endParaRPr>
          </a:p>
        </p:txBody>
      </p:sp>
      <p:sp>
        <p:nvSpPr>
          <p:cNvPr id="5" name="object 9"/>
          <p:cNvSpPr txBox="1">
            <a:spLocks noGrp="1"/>
          </p:cNvSpPr>
          <p:nvPr>
            <p:ph type="sldNum" sz="quarter" idx="12"/>
          </p:nvPr>
        </p:nvSpPr>
        <p:spPr>
          <a:xfrm>
            <a:off x="10352540" y="625476"/>
            <a:ext cx="838199" cy="437940"/>
          </a:xfrm>
          <a:prstGeom prst="rect">
            <a:avLst/>
          </a:prstGeom>
        </p:spPr>
        <p:txBody>
          <a:bodyPr vert="horz" wrap="square" lIns="0" tIns="6985" rIns="0" bIns="0" rtlCol="0">
            <a:spAutoFit/>
          </a:bodyPr>
          <a:lstStyle/>
          <a:p>
            <a:pPr marL="38100">
              <a:lnSpc>
                <a:spcPct val="100000"/>
              </a:lnSpc>
              <a:spcBef>
                <a:spcPts val="55"/>
              </a:spcBef>
            </a:pPr>
            <a:r>
              <a:rPr lang="en-US" spc="10" dirty="0"/>
              <a:t>12</a:t>
            </a:r>
            <a:endParaRPr spc="10" dirty="0"/>
          </a:p>
        </p:txBody>
      </p:sp>
    </p:spTree>
    <p:extLst>
      <p:ext uri="{BB962C8B-B14F-4D97-AF65-F5344CB8AC3E}">
        <p14:creationId xmlns:p14="http://schemas.microsoft.com/office/powerpoint/2010/main" val="298644229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85800" y="3195935"/>
            <a:ext cx="11049000" cy="584775"/>
          </a:xfrm>
          <a:prstGeom prst="rect">
            <a:avLst/>
          </a:prstGeom>
          <a:noFill/>
        </p:spPr>
        <p:txBody>
          <a:bodyPr wrap="square" lIns="91440" tIns="45720" rIns="91440" bIns="45720" rtlCol="0" anchor="t">
            <a:spAutoFit/>
          </a:bodyPr>
          <a:lstStyle/>
          <a:p>
            <a:r>
              <a:rPr lang="en-US" sz="3200" dirty="0">
                <a:solidFill>
                  <a:schemeClr val="bg1"/>
                </a:solidFill>
                <a:latin typeface="Calibri" panose="020F0502020204030204" pitchFamily="34" charset="0"/>
                <a:ea typeface="roboto"/>
                <a:cs typeface="Calibri" panose="020F0502020204030204" pitchFamily="34" charset="0"/>
              </a:rPr>
              <a:t>Employee Analysis Based on Department and Gender using Excel</a:t>
            </a:r>
            <a:endParaRPr lang="en-IN" sz="3200" dirty="0">
              <a:solidFill>
                <a:schemeClr val="bg1"/>
              </a:solidFill>
              <a:latin typeface="Calibri" panose="020F0502020204030204" pitchFamily="34" charset="0"/>
              <a:ea typeface="roboto"/>
              <a:cs typeface="Calibri" panose="020F0502020204030204" pitchFamily="34" charset="0"/>
            </a:endParaRPr>
          </a:p>
        </p:txBody>
      </p:sp>
      <p:sp>
        <p:nvSpPr>
          <p:cNvPr id="4" name="TextBox 3">
            <a:extLst>
              <a:ext uri="{FF2B5EF4-FFF2-40B4-BE49-F238E27FC236}">
                <a16:creationId xmlns:a16="http://schemas.microsoft.com/office/drawing/2014/main" id="{D55ADE35-C35B-07C1-F5AA-C33B3DDB802E}"/>
              </a:ext>
            </a:extLst>
          </p:cNvPr>
          <p:cNvSpPr txBox="1"/>
          <p:nvPr/>
        </p:nvSpPr>
        <p:spPr>
          <a:xfrm>
            <a:off x="685800" y="1752600"/>
            <a:ext cx="9982200" cy="584775"/>
          </a:xfrm>
          <a:prstGeom prst="rect">
            <a:avLst/>
          </a:prstGeom>
          <a:noFill/>
        </p:spPr>
        <p:txBody>
          <a:bodyPr wrap="square" lIns="91440" tIns="45720" rIns="91440" bIns="45720" rtlCol="0" anchor="t">
            <a:spAutoFit/>
          </a:bodyPr>
          <a:lstStyle/>
          <a:p>
            <a:r>
              <a:rPr lang="en-US" sz="3200" b="1" dirty="0">
                <a:solidFill>
                  <a:schemeClr val="bg1"/>
                </a:solidFill>
                <a:latin typeface="Trebuchet MS" panose="020B0603020202020204" pitchFamily="34" charset="0"/>
                <a:ea typeface="roboto"/>
                <a:cs typeface="roboto"/>
              </a:rPr>
              <a:t>Project Title</a:t>
            </a:r>
            <a:endParaRPr lang="en-IN" sz="3200" b="1" dirty="0">
              <a:solidFill>
                <a:schemeClr val="bg1"/>
              </a:solidFill>
              <a:latin typeface="Trebuchet MS" panose="020B0603020202020204" pitchFamily="34" charset="0"/>
              <a:ea typeface="roboto"/>
              <a:cs typeface="roboto"/>
            </a:endParaRPr>
          </a:p>
        </p:txBody>
      </p:sp>
    </p:spTree>
    <p:extLst>
      <p:ext uri="{BB962C8B-B14F-4D97-AF65-F5344CB8AC3E}">
        <p14:creationId xmlns:p14="http://schemas.microsoft.com/office/powerpoint/2010/main" val="405369186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09600" y="2362200"/>
            <a:ext cx="9982200" cy="3539430"/>
          </a:xfrm>
          <a:prstGeom prst="rect">
            <a:avLst/>
          </a:prstGeom>
          <a:noFill/>
        </p:spPr>
        <p:txBody>
          <a:bodyPr wrap="square" lIns="91440" tIns="45720" rIns="91440" bIns="45720" rtlCol="0" anchor="t">
            <a:spAutoFit/>
          </a:bodyPr>
          <a:lstStyle/>
          <a:p>
            <a:pPr>
              <a:buFont typeface="+mj-lt"/>
              <a:buAutoNum type="arabicPeriod"/>
            </a:pPr>
            <a:r>
              <a:rPr lang="en-US" sz="2800" dirty="0">
                <a:solidFill>
                  <a:srgbClr val="0D0D0D"/>
                </a:solidFill>
                <a:latin typeface="Calibri" panose="020F0502020204030204" pitchFamily="34" charset="0"/>
                <a:cs typeface="Calibri" panose="020F0502020204030204" pitchFamily="34" charset="0"/>
              </a:rPr>
              <a:t>Problem Statement</a:t>
            </a:r>
          </a:p>
          <a:p>
            <a:pPr>
              <a:buFont typeface="+mj-lt"/>
              <a:buAutoNum type="arabicPeriod"/>
            </a:pPr>
            <a:r>
              <a:rPr lang="en-US" sz="2800" dirty="0">
                <a:solidFill>
                  <a:srgbClr val="0D0D0D"/>
                </a:solidFill>
                <a:latin typeface="Calibri" panose="020F0502020204030204" pitchFamily="34" charset="0"/>
                <a:cs typeface="Calibri" panose="020F0502020204030204" pitchFamily="34" charset="0"/>
              </a:rPr>
              <a:t>Project Overview</a:t>
            </a:r>
          </a:p>
          <a:p>
            <a:pPr>
              <a:buFont typeface="+mj-lt"/>
              <a:buAutoNum type="arabicPeriod"/>
            </a:pPr>
            <a:r>
              <a:rPr lang="en-US" sz="2800" dirty="0">
                <a:solidFill>
                  <a:srgbClr val="0D0D0D"/>
                </a:solidFill>
                <a:latin typeface="Calibri" panose="020F0502020204030204" pitchFamily="34" charset="0"/>
                <a:cs typeface="Calibri" panose="020F0502020204030204" pitchFamily="34" charset="0"/>
              </a:rPr>
              <a:t>End Users</a:t>
            </a:r>
          </a:p>
          <a:p>
            <a:pPr>
              <a:buFont typeface="+mj-lt"/>
              <a:buAutoNum type="arabicPeriod"/>
            </a:pPr>
            <a:r>
              <a:rPr lang="en-US" sz="2800" dirty="0">
                <a:solidFill>
                  <a:srgbClr val="0D0D0D"/>
                </a:solidFill>
                <a:latin typeface="Calibri" panose="020F0502020204030204" pitchFamily="34" charset="0"/>
                <a:cs typeface="Calibri" panose="020F0502020204030204" pitchFamily="34" charset="0"/>
              </a:rPr>
              <a:t>Our Solution and Proposition</a:t>
            </a:r>
          </a:p>
          <a:p>
            <a:pPr>
              <a:buFont typeface="+mj-lt"/>
              <a:buAutoNum type="arabicPeriod"/>
            </a:pPr>
            <a:r>
              <a:rPr lang="en-US" sz="2800" dirty="0">
                <a:solidFill>
                  <a:srgbClr val="0D0D0D"/>
                </a:solidFill>
                <a:latin typeface="Calibri" panose="020F0502020204030204" pitchFamily="34" charset="0"/>
                <a:cs typeface="Calibri" panose="020F0502020204030204" pitchFamily="34" charset="0"/>
              </a:rPr>
              <a:t>Dataset Description</a:t>
            </a:r>
          </a:p>
          <a:p>
            <a:pPr>
              <a:buFont typeface="+mj-lt"/>
              <a:buAutoNum type="arabicPeriod"/>
            </a:pPr>
            <a:r>
              <a:rPr lang="en-US" sz="2800" dirty="0">
                <a:solidFill>
                  <a:srgbClr val="0D0D0D"/>
                </a:solidFill>
                <a:latin typeface="Calibri" panose="020F0502020204030204" pitchFamily="34" charset="0"/>
                <a:cs typeface="Calibri" panose="020F0502020204030204" pitchFamily="34" charset="0"/>
              </a:rPr>
              <a:t>Modelling Approach</a:t>
            </a:r>
          </a:p>
          <a:p>
            <a:pPr>
              <a:buFont typeface="+mj-lt"/>
              <a:buAutoNum type="arabicPeriod"/>
            </a:pPr>
            <a:r>
              <a:rPr lang="en-US" sz="2800" dirty="0">
                <a:solidFill>
                  <a:srgbClr val="0D0D0D"/>
                </a:solidFill>
                <a:latin typeface="Calibri" panose="020F0502020204030204" pitchFamily="34" charset="0"/>
                <a:cs typeface="Calibri" panose="020F0502020204030204" pitchFamily="34" charset="0"/>
              </a:rPr>
              <a:t>Results and Discussion</a:t>
            </a:r>
          </a:p>
          <a:p>
            <a:pPr>
              <a:buFont typeface="+mj-lt"/>
              <a:buAutoNum type="arabicPeriod"/>
            </a:pPr>
            <a:r>
              <a:rPr lang="en-US" sz="2800" dirty="0">
                <a:solidFill>
                  <a:srgbClr val="0D0D0D"/>
                </a:solidFill>
                <a:latin typeface="Calibri" panose="020F0502020204030204" pitchFamily="34" charset="0"/>
                <a:cs typeface="Calibri" panose="020F0502020204030204" pitchFamily="34" charset="0"/>
              </a:rPr>
              <a:t>Conclusion</a:t>
            </a:r>
          </a:p>
        </p:txBody>
      </p:sp>
      <p:sp>
        <p:nvSpPr>
          <p:cNvPr id="4" name="TextBox 3">
            <a:extLst>
              <a:ext uri="{FF2B5EF4-FFF2-40B4-BE49-F238E27FC236}">
                <a16:creationId xmlns:a16="http://schemas.microsoft.com/office/drawing/2014/main" id="{D55ADE35-C35B-07C1-F5AA-C33B3DDB802E}"/>
              </a:ext>
            </a:extLst>
          </p:cNvPr>
          <p:cNvSpPr txBox="1"/>
          <p:nvPr/>
        </p:nvSpPr>
        <p:spPr>
          <a:xfrm>
            <a:off x="685800" y="939225"/>
            <a:ext cx="9982200" cy="584775"/>
          </a:xfrm>
          <a:prstGeom prst="rect">
            <a:avLst/>
          </a:prstGeom>
          <a:noFill/>
        </p:spPr>
        <p:txBody>
          <a:bodyPr wrap="square" lIns="91440" tIns="45720" rIns="91440" bIns="45720" rtlCol="0" anchor="t">
            <a:spAutoFit/>
          </a:bodyPr>
          <a:lstStyle/>
          <a:p>
            <a:r>
              <a:rPr lang="en-US" sz="3200" b="1" dirty="0">
                <a:solidFill>
                  <a:schemeClr val="bg1"/>
                </a:solidFill>
                <a:latin typeface="Trebuchet MS" panose="020B0603020202020204" pitchFamily="34" charset="0"/>
                <a:ea typeface="roboto"/>
                <a:cs typeface="roboto"/>
              </a:rPr>
              <a:t>INDEX</a:t>
            </a:r>
          </a:p>
        </p:txBody>
      </p:sp>
    </p:spTree>
    <p:extLst>
      <p:ext uri="{BB962C8B-B14F-4D97-AF65-F5344CB8AC3E}">
        <p14:creationId xmlns:p14="http://schemas.microsoft.com/office/powerpoint/2010/main" val="148952763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grpSp>
        <p:nvGrpSpPr>
          <p:cNvPr id="2" name="object 2"/>
          <p:cNvGrpSpPr/>
          <p:nvPr/>
        </p:nvGrpSpPr>
        <p:grpSpPr>
          <a:xfrm>
            <a:off x="8001635" y="182626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50911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3200" b="1" spc="-20" dirty="0">
                <a:solidFill>
                  <a:schemeClr val="bg1"/>
                </a:solidFill>
                <a:latin typeface="Trebuchet MS" panose="020B0603020202020204" pitchFamily="34" charset="0"/>
              </a:rPr>
              <a:t>Problem Statement</a:t>
            </a:r>
            <a:endParaRPr sz="3200" b="1" dirty="0">
              <a:solidFill>
                <a:schemeClr val="bg1"/>
              </a:solidFill>
              <a:latin typeface="Trebuchet MS" panose="020B0603020202020204" pitchFamily="34"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1C24EE7A-6CEC-8F00-37F0-DBA808967DCE}"/>
              </a:ext>
            </a:extLst>
          </p:cNvPr>
          <p:cNvSpPr txBox="1"/>
          <p:nvPr/>
        </p:nvSpPr>
        <p:spPr>
          <a:xfrm>
            <a:off x="762000" y="2019300"/>
            <a:ext cx="7077075" cy="3108543"/>
          </a:xfrm>
          <a:prstGeom prst="rect">
            <a:avLst/>
          </a:prstGeom>
          <a:noFill/>
        </p:spPr>
        <p:txBody>
          <a:bodyPr wrap="square" lIns="91440" tIns="45720" rIns="91440" bIns="45720" rtlCol="0" anchor="t">
            <a:spAutoFit/>
          </a:bodyPr>
          <a:lstStyle/>
          <a:p>
            <a:r>
              <a:rPr lang="en-US" sz="2800" dirty="0">
                <a:solidFill>
                  <a:schemeClr val="bg1"/>
                </a:solidFill>
                <a:latin typeface="Calibri" panose="020F0502020204030204" pitchFamily="34" charset="0"/>
                <a:ea typeface="Calibri"/>
                <a:cs typeface="Calibri" panose="020F0502020204030204" pitchFamily="34" charset="0"/>
              </a:rPr>
              <a:t>To analyze the employees across different departments based on gender and areas of improvement in organizational practices. This analysis aims to support the organization's goals of enhancing employee performance while fostering an inclusive and equitable workplace.</a:t>
            </a:r>
          </a:p>
        </p:txBody>
      </p:sp>
    </p:spTree>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50911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US" sz="3200" b="1" spc="5" dirty="0">
                <a:solidFill>
                  <a:schemeClr val="bg1"/>
                </a:solidFill>
                <a:latin typeface="Trebuchet MS" panose="020B0603020202020204" pitchFamily="34" charset="0"/>
              </a:rPr>
              <a:t>Project Overview</a:t>
            </a:r>
            <a:endParaRPr sz="3200" b="1" dirty="0">
              <a:solidFill>
                <a:schemeClr val="bg1"/>
              </a:solidFill>
              <a:latin typeface="Trebuchet MS" panose="020B0603020202020204" pitchFamily="34"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C455B44A-6427-A2C7-940B-1483038913D9}"/>
              </a:ext>
            </a:extLst>
          </p:cNvPr>
          <p:cNvSpPr txBox="1"/>
          <p:nvPr/>
        </p:nvSpPr>
        <p:spPr>
          <a:xfrm>
            <a:off x="739775" y="2019300"/>
            <a:ext cx="7261225" cy="3970318"/>
          </a:xfrm>
          <a:prstGeom prst="rect">
            <a:avLst/>
          </a:prstGeom>
          <a:noFill/>
        </p:spPr>
        <p:txBody>
          <a:bodyPr wrap="square" lIns="91440" tIns="45720" rIns="91440" bIns="45720" anchor="t">
            <a:spAutoFit/>
          </a:bodyPr>
          <a:lstStyle/>
          <a:p>
            <a:r>
              <a:rPr lang="en-US" sz="2800" dirty="0">
                <a:solidFill>
                  <a:schemeClr val="bg1"/>
                </a:solidFill>
                <a:latin typeface="Calibri" panose="020F0502020204030204" pitchFamily="34" charset="0"/>
                <a:cs typeface="Calibri" panose="020F0502020204030204" pitchFamily="34" charset="0"/>
              </a:rPr>
              <a:t>This project involves analyzing an employee dataset using Excel to create visual representations of key workforce metrics. The focus is on diversity, employment types (permanent  vs. temporary), location  and employee termination trends. The goal is to provide clear and actionable insights that can help the HR department and management in decision-making processes.</a:t>
            </a:r>
            <a:endParaRPr lang="en-IN" sz="2800" dirty="0">
              <a:solidFill>
                <a:schemeClr val="bg1"/>
              </a:solidFill>
              <a:latin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lang="en-US" sz="3200" b="1" spc="25" dirty="0">
                <a:solidFill>
                  <a:schemeClr val="bg1"/>
                </a:solidFill>
                <a:latin typeface="Trebuchet MS" panose="020B0603020202020204" pitchFamily="34" charset="0"/>
              </a:rPr>
              <a:t>Who are the End Users ?</a:t>
            </a:r>
            <a:endParaRPr sz="3200" b="1" dirty="0">
              <a:solidFill>
                <a:schemeClr val="bg1"/>
              </a:solidFill>
              <a:latin typeface="Trebuchet MS" panose="020B0603020202020204" pitchFamily="34"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48305A3-B07D-0834-D1D2-E36CB81B8195}"/>
              </a:ext>
            </a:extLst>
          </p:cNvPr>
          <p:cNvSpPr txBox="1"/>
          <p:nvPr/>
        </p:nvSpPr>
        <p:spPr>
          <a:xfrm>
            <a:off x="699452" y="2133600"/>
            <a:ext cx="8980940" cy="3970318"/>
          </a:xfrm>
          <a:prstGeom prst="rect">
            <a:avLst/>
          </a:prstGeom>
          <a:noFill/>
        </p:spPr>
        <p:txBody>
          <a:bodyPr wrap="square" lIns="91440" tIns="45720" rIns="91440" bIns="45720" anchor="t">
            <a:spAutoFit/>
          </a:bodyPr>
          <a:lstStyle/>
          <a:p>
            <a:r>
              <a:rPr lang="en-US" sz="2800" dirty="0">
                <a:solidFill>
                  <a:schemeClr val="bg1"/>
                </a:solidFill>
                <a:latin typeface="Calibri" panose="020F0502020204030204" pitchFamily="34" charset="0"/>
                <a:cs typeface="Calibri" panose="020F0502020204030204" pitchFamily="34" charset="0"/>
              </a:rPr>
              <a:t>The primary end users of this project are :</a:t>
            </a:r>
          </a:p>
          <a:p>
            <a:endParaRPr lang="en-IN" sz="2800" dirty="0">
              <a:solidFill>
                <a:schemeClr val="bg1"/>
              </a:solidFill>
              <a:latin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US" sz="2800" dirty="0">
                <a:solidFill>
                  <a:schemeClr val="bg1"/>
                </a:solidFill>
                <a:latin typeface="Calibri" panose="020F0502020204030204" pitchFamily="34" charset="0"/>
                <a:cs typeface="Calibri" panose="020F0502020204030204" pitchFamily="34" charset="0"/>
              </a:rPr>
              <a:t> HR professionals </a:t>
            </a:r>
            <a:endParaRPr lang="en-IN" sz="2800" dirty="0">
              <a:solidFill>
                <a:schemeClr val="bg1"/>
              </a:solidFill>
              <a:latin typeface="Calibri" panose="020F0502020204030204" pitchFamily="34" charset="0"/>
              <a:ea typeface="Calibri"/>
              <a:cs typeface="Calibri" panose="020F0502020204030204" pitchFamily="34" charset="0"/>
            </a:endParaRPr>
          </a:p>
          <a:p>
            <a:pPr marL="457200" indent="-457200">
              <a:buFont typeface="Wingdings" panose="05000000000000000000" pitchFamily="2" charset="2"/>
              <a:buChar char="Ø"/>
            </a:pPr>
            <a:r>
              <a:rPr lang="en-US" sz="2800" dirty="0">
                <a:solidFill>
                  <a:schemeClr val="bg1"/>
                </a:solidFill>
                <a:latin typeface="Calibri" panose="020F0502020204030204" pitchFamily="34" charset="0"/>
                <a:cs typeface="Calibri" panose="020F0502020204030204" pitchFamily="34" charset="0"/>
              </a:rPr>
              <a:t> Management teams </a:t>
            </a:r>
            <a:endParaRPr lang="en-US" sz="2800" dirty="0">
              <a:solidFill>
                <a:schemeClr val="bg1"/>
              </a:solidFill>
              <a:latin typeface="Calibri" panose="020F0502020204030204" pitchFamily="34" charset="0"/>
              <a:ea typeface="Calibri"/>
              <a:cs typeface="Calibri" panose="020F0502020204030204" pitchFamily="34" charset="0"/>
            </a:endParaRPr>
          </a:p>
          <a:p>
            <a:pPr marL="457200" indent="-457200">
              <a:buFont typeface="Wingdings" panose="05000000000000000000" pitchFamily="2" charset="2"/>
              <a:buChar char="Ø"/>
            </a:pPr>
            <a:r>
              <a:rPr lang="en-US" sz="2800" dirty="0">
                <a:solidFill>
                  <a:schemeClr val="bg1"/>
                </a:solidFill>
                <a:latin typeface="Calibri" panose="020F0502020204030204" pitchFamily="34" charset="0"/>
                <a:ea typeface="Calibri"/>
                <a:cs typeface="Calibri" panose="020F0502020204030204" pitchFamily="34" charset="0"/>
              </a:rPr>
              <a:t> Employees</a:t>
            </a:r>
          </a:p>
          <a:p>
            <a:pPr marL="457200" indent="-457200">
              <a:buFont typeface="Wingdings" panose="05000000000000000000" pitchFamily="2" charset="2"/>
              <a:buChar char="Ø"/>
            </a:pPr>
            <a:r>
              <a:rPr lang="en-US" sz="2800" dirty="0">
                <a:solidFill>
                  <a:schemeClr val="bg1"/>
                </a:solidFill>
                <a:latin typeface="Calibri" panose="020F0502020204030204" pitchFamily="34" charset="0"/>
                <a:ea typeface="Calibri"/>
                <a:cs typeface="Calibri" panose="020F0502020204030204" pitchFamily="34" charset="0"/>
              </a:rPr>
              <a:t> Supervisors</a:t>
            </a:r>
          </a:p>
          <a:p>
            <a:pPr marL="457200" indent="-457200">
              <a:buFont typeface="Wingdings" panose="05000000000000000000" pitchFamily="2" charset="2"/>
              <a:buChar char="Ø"/>
            </a:pPr>
            <a:r>
              <a:rPr lang="en-US" sz="2800" dirty="0">
                <a:solidFill>
                  <a:schemeClr val="bg1"/>
                </a:solidFill>
                <a:latin typeface="Calibri" panose="020F0502020204030204" pitchFamily="34" charset="0"/>
                <a:ea typeface="Calibri"/>
                <a:cs typeface="Calibri" panose="020F0502020204030204" pitchFamily="34" charset="0"/>
              </a:rPr>
              <a:t> Analysts</a:t>
            </a:r>
          </a:p>
          <a:p>
            <a:pPr marL="457200" indent="-457200">
              <a:buFont typeface="Wingdings" panose="05000000000000000000" pitchFamily="2" charset="2"/>
              <a:buChar char="Ø"/>
            </a:pPr>
            <a:r>
              <a:rPr lang="en-US" sz="2800" dirty="0">
                <a:solidFill>
                  <a:schemeClr val="bg1"/>
                </a:solidFill>
                <a:latin typeface="Calibri" panose="020F0502020204030204" pitchFamily="34" charset="0"/>
                <a:ea typeface="Calibri"/>
                <a:cs typeface="Calibri" panose="020F0502020204030204" pitchFamily="34" charset="0"/>
              </a:rPr>
              <a:t> Creditors</a:t>
            </a:r>
          </a:p>
          <a:p>
            <a:endParaRPr lang="en-US" sz="2800" dirty="0">
              <a:solidFill>
                <a:schemeClr val="bg1"/>
              </a:solidFill>
              <a:latin typeface="Calibri" panose="020F0502020204030204" pitchFamily="34" charset="0"/>
              <a:ea typeface="Calibri"/>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857885"/>
            <a:ext cx="9763125" cy="505908"/>
          </a:xfrm>
          <a:prstGeom prst="rect">
            <a:avLst/>
          </a:prstGeom>
        </p:spPr>
        <p:txBody>
          <a:bodyPr vert="horz" wrap="square" lIns="0" tIns="13335" rIns="0" bIns="0" rtlCol="0">
            <a:spAutoFit/>
          </a:bodyPr>
          <a:lstStyle/>
          <a:p>
            <a:pPr marL="12700">
              <a:lnSpc>
                <a:spcPct val="100000"/>
              </a:lnSpc>
              <a:spcBef>
                <a:spcPts val="105"/>
              </a:spcBef>
            </a:pPr>
            <a:r>
              <a:rPr lang="en-US" sz="3200" b="1" spc="10" dirty="0">
                <a:solidFill>
                  <a:schemeClr val="bg1"/>
                </a:solidFill>
                <a:latin typeface="Trebuchet MS" panose="020B0603020202020204" pitchFamily="34" charset="0"/>
              </a:rPr>
              <a:t>Our Solution and its Value Proposition</a:t>
            </a:r>
            <a:endParaRPr sz="3200" b="1" dirty="0">
              <a:solidFill>
                <a:schemeClr val="bg1"/>
              </a:solidFill>
              <a:latin typeface="Trebuchet MS" panose="020B0603020202020204" pitchFamily="34" charset="0"/>
            </a:endParaRP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FD597543-346A-DEEF-9CF7-CC75FA4C6932}"/>
              </a:ext>
            </a:extLst>
          </p:cNvPr>
          <p:cNvSpPr txBox="1"/>
          <p:nvPr/>
        </p:nvSpPr>
        <p:spPr>
          <a:xfrm>
            <a:off x="558165" y="1950040"/>
            <a:ext cx="9576435" cy="3539430"/>
          </a:xfrm>
          <a:prstGeom prst="rect">
            <a:avLst/>
          </a:prstGeom>
          <a:noFill/>
        </p:spPr>
        <p:txBody>
          <a:bodyPr wrap="square">
            <a:spAutoFit/>
          </a:bodyPr>
          <a:lstStyle/>
          <a:p>
            <a:r>
              <a:rPr lang="en-US" sz="2800" dirty="0">
                <a:solidFill>
                  <a:schemeClr val="bg1"/>
                </a:solidFill>
                <a:latin typeface="Calibri" panose="020F0502020204030204" pitchFamily="34" charset="0"/>
                <a:cs typeface="Calibri" panose="020F0502020204030204" pitchFamily="34" charset="0"/>
              </a:rPr>
              <a:t>The solution involves using Excel to create various charts and graphs that visualize the employee data effectively. By breaking down the data into understandable components, such as diversity metrics, employment types, pay zones, and termination rates, the project provides a comprehensive overview of the workforce. The value proposition lies in the ability to quickly identify trends, disparities, and areas of improvement, ultimately aiding in more informed decision-making</a:t>
            </a:r>
            <a:endParaRPr lang="en-IN" sz="2800" dirty="0">
              <a:solidFill>
                <a:schemeClr val="bg1"/>
              </a:solidFill>
              <a:latin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sz="3200" b="1" dirty="0">
                <a:solidFill>
                  <a:schemeClr val="bg1"/>
                </a:solidFill>
                <a:latin typeface="Trebuchet MS" panose="020B0603020202020204" pitchFamily="34" charset="0"/>
              </a:rPr>
              <a:t>Dataset Description</a:t>
            </a:r>
          </a:p>
        </p:txBody>
      </p:sp>
      <p:sp>
        <p:nvSpPr>
          <p:cNvPr id="4" name="TextBox 3">
            <a:extLst>
              <a:ext uri="{FF2B5EF4-FFF2-40B4-BE49-F238E27FC236}">
                <a16:creationId xmlns:a16="http://schemas.microsoft.com/office/drawing/2014/main" id="{22E8CC0B-4B28-6874-20B6-13CD380982FF}"/>
              </a:ext>
            </a:extLst>
          </p:cNvPr>
          <p:cNvSpPr txBox="1"/>
          <p:nvPr/>
        </p:nvSpPr>
        <p:spPr>
          <a:xfrm>
            <a:off x="646112" y="2133600"/>
            <a:ext cx="8878888" cy="2246769"/>
          </a:xfrm>
          <a:prstGeom prst="rect">
            <a:avLst/>
          </a:prstGeom>
          <a:noFill/>
        </p:spPr>
        <p:txBody>
          <a:bodyPr wrap="square">
            <a:spAutoFit/>
          </a:bodyPr>
          <a:lstStyle/>
          <a:p>
            <a:r>
              <a:rPr lang="en-US" sz="2800" dirty="0">
                <a:solidFill>
                  <a:schemeClr val="bg1"/>
                </a:solidFill>
                <a:latin typeface="Calibri" panose="020F0502020204030204" pitchFamily="34" charset="0"/>
                <a:cs typeface="Calibri" panose="020F0502020204030204" pitchFamily="34" charset="0"/>
              </a:rPr>
              <a:t>The dataset includes employee demographics, employment type (contract, full-time, part-time), pay zone information, and termination records. This data provides a holistic view of the workforce, allowing for the analysis of various aspects of employment within the organization.</a:t>
            </a:r>
            <a:endParaRPr lang="en-IN" sz="2800" dirty="0">
              <a:solidFill>
                <a:schemeClr val="bg1"/>
              </a:solidFill>
              <a:latin typeface="Calibri" panose="020F0502020204030204" pitchFamily="34" charset="0"/>
              <a:cs typeface="Calibri" panose="020F0502020204030204" pitchFamily="34" charset="0"/>
            </a:endParaRPr>
          </a:p>
        </p:txBody>
      </p:sp>
      <p:sp>
        <p:nvSpPr>
          <p:cNvPr id="6" name="object 9"/>
          <p:cNvSpPr txBox="1">
            <a:spLocks noGrp="1"/>
          </p:cNvSpPr>
          <p:nvPr>
            <p:ph type="sldNum" sz="quarter" idx="12"/>
          </p:nvPr>
        </p:nvSpPr>
        <p:spPr>
          <a:xfrm>
            <a:off x="10352540" y="625476"/>
            <a:ext cx="838199" cy="437940"/>
          </a:xfrm>
          <a:prstGeom prst="rect">
            <a:avLst/>
          </a:prstGeom>
        </p:spPr>
        <p:txBody>
          <a:bodyPr vert="horz" wrap="square" lIns="0" tIns="6985" rIns="0" bIns="0" rtlCol="0">
            <a:spAutoFit/>
          </a:bodyPr>
          <a:lstStyle/>
          <a:p>
            <a:pPr marL="38100">
              <a:lnSpc>
                <a:spcPct val="100000"/>
              </a:lnSpc>
              <a:spcBef>
                <a:spcPts val="55"/>
              </a:spcBef>
            </a:pPr>
            <a:r>
              <a:rPr lang="en-US" spc="10" dirty="0"/>
              <a:t>8</a:t>
            </a:r>
            <a:endParaRPr spc="10" dirty="0"/>
          </a:p>
        </p:txBody>
      </p:sp>
    </p:spTree>
    <p:extLst>
      <p:ext uri="{BB962C8B-B14F-4D97-AF65-F5344CB8AC3E}">
        <p14:creationId xmlns:p14="http://schemas.microsoft.com/office/powerpoint/2010/main" val="272066061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654938"/>
            <a:ext cx="8480425" cy="509114"/>
          </a:xfrm>
          <a:prstGeom prst="rect">
            <a:avLst/>
          </a:prstGeom>
        </p:spPr>
        <p:txBody>
          <a:bodyPr vert="horz" wrap="square" lIns="0" tIns="16510" rIns="0" bIns="0" rtlCol="0">
            <a:spAutoFit/>
          </a:bodyPr>
          <a:lstStyle/>
          <a:p>
            <a:pPr marL="12700">
              <a:lnSpc>
                <a:spcPct val="100000"/>
              </a:lnSpc>
              <a:spcBef>
                <a:spcPts val="130"/>
              </a:spcBef>
            </a:pPr>
            <a:r>
              <a:rPr lang="en-US" sz="3200" b="1" spc="15" dirty="0">
                <a:solidFill>
                  <a:schemeClr val="bg1"/>
                </a:solidFill>
                <a:latin typeface="Trebuchet MS" panose="020B0603020202020204" pitchFamily="34" charset="0"/>
              </a:rPr>
              <a:t>The “WOW” in our solution</a:t>
            </a:r>
            <a:endParaRPr sz="3200" b="1" dirty="0">
              <a:solidFill>
                <a:schemeClr val="bg1"/>
              </a:solidFill>
              <a:latin typeface="Trebuchet MS" panose="020B0603020202020204" pitchFamily="34" charset="0"/>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E2AC7BE-D908-9C87-9B14-F7D60740EC65}"/>
              </a:ext>
            </a:extLst>
          </p:cNvPr>
          <p:cNvSpPr txBox="1"/>
          <p:nvPr/>
        </p:nvSpPr>
        <p:spPr>
          <a:xfrm>
            <a:off x="739774" y="1828800"/>
            <a:ext cx="9242425" cy="3108543"/>
          </a:xfrm>
          <a:prstGeom prst="rect">
            <a:avLst/>
          </a:prstGeom>
          <a:noFill/>
        </p:spPr>
        <p:txBody>
          <a:bodyPr wrap="square">
            <a:spAutoFit/>
          </a:bodyPr>
          <a:lstStyle/>
          <a:p>
            <a:r>
              <a:rPr lang="en-US" sz="2800" dirty="0">
                <a:solidFill>
                  <a:schemeClr val="bg1"/>
                </a:solidFill>
                <a:latin typeface="Calibri" panose="020F0502020204030204" pitchFamily="34" charset="0"/>
                <a:cs typeface="Calibri" panose="020F0502020204030204" pitchFamily="34" charset="0"/>
              </a:rPr>
              <a:t>The "wow" factor in this solution is the simplicity and accessibility of using Excel to uncover deep insights from complex employee data. Despite the challenges of handling diverse data points, the visualizations offer a clear, engaging, and easily interpretable view of the workforce. This empowers users to make data-driven decisions without needing advanced analytical tools.</a:t>
            </a:r>
          </a:p>
        </p:txBody>
      </p:sp>
      <p:sp>
        <p:nvSpPr>
          <p:cNvPr id="10" name="object 9"/>
          <p:cNvSpPr txBox="1">
            <a:spLocks noGrp="1"/>
          </p:cNvSpPr>
          <p:nvPr>
            <p:ph type="sldNum" sz="quarter" idx="12"/>
          </p:nvPr>
        </p:nvSpPr>
        <p:spPr>
          <a:xfrm>
            <a:off x="10352540" y="625476"/>
            <a:ext cx="838199" cy="437940"/>
          </a:xfrm>
          <a:prstGeom prst="rect">
            <a:avLst/>
          </a:prstGeom>
        </p:spPr>
        <p:txBody>
          <a:bodyPr vert="horz" wrap="square" lIns="0" tIns="6985" rIns="0" bIns="0" rtlCol="0">
            <a:spAutoFit/>
          </a:bodyPr>
          <a:lstStyle/>
          <a:p>
            <a:pPr marL="38100">
              <a:lnSpc>
                <a:spcPct val="100000"/>
              </a:lnSpc>
              <a:spcBef>
                <a:spcPts val="55"/>
              </a:spcBef>
            </a:pPr>
            <a:r>
              <a:rPr lang="en-US" spc="10" dirty="0"/>
              <a:t>9</a:t>
            </a:r>
            <a:endParaRPr spc="10" dirty="0"/>
          </a:p>
        </p:txBody>
      </p:sp>
    </p:spTree>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2.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3.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4.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5.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docProps/app.xml><?xml version="1.0" encoding="utf-8"?>
<Properties xmlns="http://schemas.openxmlformats.org/officeDocument/2006/extended-properties" xmlns:vt="http://schemas.openxmlformats.org/officeDocument/2006/docPropsVTypes">
  <Template/>
  <TotalTime>262</TotalTime>
  <Words>578</Words>
  <Application>Microsoft Office PowerPoint</Application>
  <PresentationFormat>Widescreen</PresentationFormat>
  <Paragraphs>58</Paragraphs>
  <Slides>12</Slides>
  <Notes>3</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vt:lpstr>
      <vt:lpstr>PowerPoint Presentation</vt:lpstr>
      <vt:lpstr>PowerPoint Presentation</vt:lpstr>
      <vt:lpstr>PowerPoint Presentation</vt:lpstr>
      <vt:lpstr>Problem Statement</vt:lpstr>
      <vt:lpstr>Project Overview</vt:lpstr>
      <vt:lpstr>Who are the End Users ?</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Valli Meera</dc:creator>
  <cp:lastModifiedBy>Guest User</cp:lastModifiedBy>
  <cp:revision>156</cp:revision>
  <dcterms:created xsi:type="dcterms:W3CDTF">2024-03-29T15:07:22Z</dcterms:created>
  <dcterms:modified xsi:type="dcterms:W3CDTF">2024-09-11T05:13:38Z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