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24295260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24295260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24295260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24295260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37fa323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7fa323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2d1ffcfd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2d1ffcfd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2d1ffcfd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2d1ffcfd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c66516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c66516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2429526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2429526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2429526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2429526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2429526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2429526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2429526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2429526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24295260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24295260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24295260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24295260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2429526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2429526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sz="3600"/>
              <a:t>An LLVM-based Hybrid Binary Translation System</a:t>
            </a:r>
            <a:endParaRPr sz="3600"/>
          </a:p>
        </p:txBody>
      </p:sp>
      <p:sp>
        <p:nvSpPr>
          <p:cNvPr id="55" name="Google Shape;55;p13"/>
          <p:cNvSpPr txBox="1"/>
          <p:nvPr>
            <p:ph idx="1" type="subTitle"/>
          </p:nvPr>
        </p:nvSpPr>
        <p:spPr>
          <a:xfrm>
            <a:off x="311700" y="2834125"/>
            <a:ext cx="8520600" cy="12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TW" sz="1400"/>
              <a:t>Bor-Yeh Shen, Jyun-Yan You, Wuu Yang, Wei-Chung Hsu</a:t>
            </a:r>
            <a:endParaRPr sz="1400"/>
          </a:p>
          <a:p>
            <a:pPr indent="0" lvl="0" marL="0" rtl="0" algn="ctr">
              <a:spcBef>
                <a:spcPts val="0"/>
              </a:spcBef>
              <a:spcAft>
                <a:spcPts val="0"/>
              </a:spcAft>
              <a:buClr>
                <a:schemeClr val="dk1"/>
              </a:buClr>
              <a:buSzPts val="1100"/>
              <a:buFont typeface="Arial"/>
              <a:buNone/>
            </a:pPr>
            <a:r>
              <a:rPr lang="zh-TW" sz="1400"/>
              <a:t>Institute of Computer Science and Engineering</a:t>
            </a:r>
            <a:endParaRPr sz="1400"/>
          </a:p>
          <a:p>
            <a:pPr indent="0" lvl="0" marL="0" rtl="0" algn="ctr">
              <a:spcBef>
                <a:spcPts val="0"/>
              </a:spcBef>
              <a:spcAft>
                <a:spcPts val="0"/>
              </a:spcAft>
              <a:buClr>
                <a:schemeClr val="dk1"/>
              </a:buClr>
              <a:buSzPts val="1100"/>
              <a:buFont typeface="Arial"/>
              <a:buNone/>
            </a:pPr>
            <a:r>
              <a:rPr lang="zh-TW" sz="1400"/>
              <a:t>National Chiao Tung University</a:t>
            </a:r>
            <a:endParaRPr sz="1400"/>
          </a:p>
          <a:p>
            <a:pPr indent="0" lvl="0" marL="0" rtl="0" algn="ctr">
              <a:spcBef>
                <a:spcPts val="0"/>
              </a:spcBef>
              <a:spcAft>
                <a:spcPts val="0"/>
              </a:spcAft>
              <a:buClr>
                <a:schemeClr val="dk1"/>
              </a:buClr>
              <a:buSzPts val="1100"/>
              <a:buFont typeface="Arial"/>
              <a:buNone/>
            </a:pPr>
            <a:r>
              <a:rPr lang="zh-TW" sz="1400"/>
              <a:t>Hsinchu City 30010, Taiwan, R.O.C.</a:t>
            </a:r>
            <a:endParaRPr sz="1400"/>
          </a:p>
          <a:p>
            <a:pPr indent="0" lvl="0" marL="0" rtl="0" algn="ctr">
              <a:spcBef>
                <a:spcPts val="0"/>
              </a:spcBef>
              <a:spcAft>
                <a:spcPts val="0"/>
              </a:spcAft>
              <a:buClr>
                <a:schemeClr val="dk1"/>
              </a:buClr>
              <a:buSzPts val="1100"/>
              <a:buFont typeface="Arial"/>
              <a:buNone/>
            </a:pPr>
            <a:r>
              <a:rPr lang="zh-TW" sz="1400"/>
              <a:t>{byshen,jyyou,wuuyang,hsu}@cs.nctu.edu.tw</a:t>
            </a:r>
            <a:endParaRPr sz="1400"/>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DBT in HBT</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t>1) The dynamic translator translates a contiguous block of instructions (in the source image) into LLVM IR until it meets a branch instruction and performs some basic optimizations on these IR.</a:t>
            </a:r>
            <a:endParaRPr sz="1200"/>
          </a:p>
          <a:p>
            <a:pPr indent="0" lvl="0" marL="0" rtl="0" algn="l">
              <a:spcBef>
                <a:spcPts val="1600"/>
              </a:spcBef>
              <a:spcAft>
                <a:spcPts val="0"/>
              </a:spcAft>
              <a:buClr>
                <a:schemeClr val="dk1"/>
              </a:buClr>
              <a:buSzPts val="1100"/>
              <a:buFont typeface="Arial"/>
              <a:buNone/>
            </a:pPr>
            <a:r>
              <a:rPr lang="zh-TW" sz="1200"/>
              <a:t>2) The LLVM IR is compiled to native code by the LLVM JIT compiler. Some target-specific optimizations are also performed in this stage.</a:t>
            </a:r>
            <a:endParaRPr sz="1200"/>
          </a:p>
          <a:p>
            <a:pPr indent="0" lvl="0" marL="0" rtl="0" algn="l">
              <a:spcBef>
                <a:spcPts val="1600"/>
              </a:spcBef>
              <a:spcAft>
                <a:spcPts val="0"/>
              </a:spcAft>
              <a:buClr>
                <a:schemeClr val="dk1"/>
              </a:buClr>
              <a:buSzPts val="1100"/>
              <a:buFont typeface="Arial"/>
              <a:buNone/>
            </a:pPr>
            <a:r>
              <a:rPr lang="zh-TW" sz="1200"/>
              <a:t>3) The source address of block entry and the entry of its corresponding native code are saved to an address translation table for later code cache lookup.</a:t>
            </a:r>
            <a:endParaRPr sz="1200"/>
          </a:p>
          <a:p>
            <a:pPr indent="0" lvl="0" marL="0" rtl="0" algn="l">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3"/>
          <p:cNvPicPr preferRelativeResize="0"/>
          <p:nvPr/>
        </p:nvPicPr>
        <p:blipFill>
          <a:blip r:embed="rId3">
            <a:alphaModFix/>
          </a:blip>
          <a:stretch>
            <a:fillRect/>
          </a:stretch>
        </p:blipFill>
        <p:spPr>
          <a:xfrm>
            <a:off x="3123011" y="445025"/>
            <a:ext cx="2992039" cy="412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Indirect Branch Handling</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Address Mapping Table</a:t>
            </a:r>
            <a:endParaRPr/>
          </a:p>
          <a:p>
            <a:pPr indent="-317500" lvl="1" marL="914400" rtl="0" algn="l">
              <a:spcBef>
                <a:spcPts val="0"/>
              </a:spcBef>
              <a:spcAft>
                <a:spcPts val="0"/>
              </a:spcAft>
              <a:buSzPts val="1400"/>
              <a:buChar char="○"/>
            </a:pPr>
            <a:r>
              <a:rPr lang="zh-TW"/>
              <a:t>entry : an address which indirect branch need in the source image and its corresponding address in the target binary</a:t>
            </a:r>
            <a:endParaRPr/>
          </a:p>
          <a:p>
            <a:pPr indent="-317500" lvl="1" marL="914400" rtl="0" algn="l">
              <a:spcBef>
                <a:spcPts val="0"/>
              </a:spcBef>
              <a:spcAft>
                <a:spcPts val="0"/>
              </a:spcAft>
              <a:buSzPts val="1400"/>
              <a:buChar char="○"/>
            </a:pPr>
            <a:r>
              <a:rPr lang="zh-TW"/>
              <a:t>when branch target address cannot be found in the address mapping table, the dynamic translator is invoked</a:t>
            </a:r>
            <a:endParaRPr/>
          </a:p>
          <a:p>
            <a:pPr indent="-317500" lvl="1" marL="914400" rtl="0" algn="l">
              <a:spcBef>
                <a:spcPts val="0"/>
              </a:spcBef>
              <a:spcAft>
                <a:spcPts val="0"/>
              </a:spcAft>
              <a:buSzPts val="1400"/>
              <a:buChar char="○"/>
            </a:pPr>
            <a:r>
              <a:rPr lang="zh-TW"/>
              <a:t>implement the address mapping table by using the LLVM switch statement</a:t>
            </a:r>
            <a:endParaRPr/>
          </a:p>
        </p:txBody>
      </p:sp>
      <p:pic>
        <p:nvPicPr>
          <p:cNvPr id="125" name="Google Shape;125;p24"/>
          <p:cNvPicPr preferRelativeResize="0"/>
          <p:nvPr/>
        </p:nvPicPr>
        <p:blipFill>
          <a:blip r:embed="rId3">
            <a:alphaModFix/>
          </a:blip>
          <a:stretch>
            <a:fillRect/>
          </a:stretch>
        </p:blipFill>
        <p:spPr>
          <a:xfrm>
            <a:off x="3153400" y="2893275"/>
            <a:ext cx="2297575" cy="208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Experimental Results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It compare the difference between LLVM-based HBT and DBT systems</a:t>
            </a:r>
            <a:endParaRPr/>
          </a:p>
          <a:p>
            <a:pPr indent="-342900" lvl="0" marL="457200" rtl="0" algn="l">
              <a:spcBef>
                <a:spcPts val="0"/>
              </a:spcBef>
              <a:spcAft>
                <a:spcPts val="0"/>
              </a:spcAft>
              <a:buSzPts val="1800"/>
              <a:buChar char="●"/>
            </a:pPr>
            <a:r>
              <a:rPr lang="zh-TW"/>
              <a:t>use EEMBC version 1.1 as benchmark</a:t>
            </a:r>
            <a:endParaRPr/>
          </a:p>
          <a:p>
            <a:pPr indent="-342900" lvl="0" marL="457200" rtl="0" algn="l">
              <a:spcBef>
                <a:spcPts val="0"/>
              </a:spcBef>
              <a:spcAft>
                <a:spcPts val="0"/>
              </a:spcAft>
              <a:buSzPts val="1800"/>
              <a:buChar char="●"/>
            </a:pPr>
            <a:r>
              <a:rPr lang="zh-TW"/>
              <a:t>LLVM version 3.0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6"/>
          <p:cNvPicPr preferRelativeResize="0"/>
          <p:nvPr/>
        </p:nvPicPr>
        <p:blipFill>
          <a:blip r:embed="rId3">
            <a:alphaModFix/>
          </a:blip>
          <a:stretch>
            <a:fillRect/>
          </a:stretch>
        </p:blipFill>
        <p:spPr>
          <a:xfrm>
            <a:off x="581025" y="1057275"/>
            <a:ext cx="7981950" cy="302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Goal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The goal of the paper is combining the merits of both SBT and DBT.</a:t>
            </a:r>
            <a:endParaRPr/>
          </a:p>
          <a:p>
            <a:pPr indent="-342900" lvl="0" marL="457200" rtl="0" algn="l">
              <a:spcBef>
                <a:spcPts val="0"/>
              </a:spcBef>
              <a:spcAft>
                <a:spcPts val="0"/>
              </a:spcAft>
              <a:buSzPts val="1800"/>
              <a:buChar char="●"/>
            </a:pPr>
            <a:r>
              <a:rPr lang="zh-TW"/>
              <a:t>It first translates binary statically. If a run-time exception happens, the HBT system switches to dynamic translation.</a:t>
            </a:r>
            <a:endParaRPr/>
          </a:p>
          <a:p>
            <a:pPr indent="-342900" lvl="0" marL="457200" rtl="0" algn="l">
              <a:spcBef>
                <a:spcPts val="0"/>
              </a:spcBef>
              <a:spcAft>
                <a:spcPts val="1600"/>
              </a:spcAft>
              <a:buSzPts val="1800"/>
              <a:buChar char="●"/>
            </a:pPr>
            <a:r>
              <a:rPr lang="zh-TW"/>
              <a:t>It leverages the LLVM infrastructure to translate source binary code, optimize, and generate target binary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Static binary translation (SBT)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merits</a:t>
            </a:r>
            <a:endParaRPr/>
          </a:p>
          <a:p>
            <a:pPr indent="-317500" lvl="1" marL="914400" rtl="0" algn="l">
              <a:spcBef>
                <a:spcPts val="0"/>
              </a:spcBef>
              <a:spcAft>
                <a:spcPts val="0"/>
              </a:spcAft>
              <a:buSzPts val="1400"/>
              <a:buChar char="○"/>
            </a:pPr>
            <a:r>
              <a:rPr lang="zh-TW"/>
              <a:t>SBT can perform whole-program optimizations and do not incur run-time overheads</a:t>
            </a:r>
            <a:endParaRPr/>
          </a:p>
          <a:p>
            <a:pPr indent="-317500" lvl="1" marL="914400" rtl="0" algn="l">
              <a:spcBef>
                <a:spcPts val="0"/>
              </a:spcBef>
              <a:spcAft>
                <a:spcPts val="0"/>
              </a:spcAft>
              <a:buSzPts val="1400"/>
              <a:buChar char="○"/>
            </a:pPr>
            <a:r>
              <a:rPr lang="zh-TW"/>
              <a:t>SBT can perform time-consuming, deep optimizations</a:t>
            </a:r>
            <a:endParaRPr/>
          </a:p>
          <a:p>
            <a:pPr indent="-342900" lvl="0" marL="457200" rtl="0" algn="l">
              <a:spcBef>
                <a:spcPts val="0"/>
              </a:spcBef>
              <a:spcAft>
                <a:spcPts val="0"/>
              </a:spcAft>
              <a:buSzPts val="1800"/>
              <a:buChar char="●"/>
            </a:pPr>
            <a:r>
              <a:rPr lang="zh-TW"/>
              <a:t>disadvantages</a:t>
            </a:r>
            <a:endParaRPr/>
          </a:p>
          <a:p>
            <a:pPr indent="-317500" lvl="1" marL="914400" rtl="0" algn="l">
              <a:spcBef>
                <a:spcPts val="0"/>
              </a:spcBef>
              <a:spcAft>
                <a:spcPts val="0"/>
              </a:spcAft>
              <a:buSzPts val="1400"/>
              <a:buChar char="○"/>
            </a:pPr>
            <a:r>
              <a:rPr lang="zh-TW"/>
              <a:t>SBT is hard to handle code discovery and the code location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Dynamic binary translation (DBT)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merits</a:t>
            </a:r>
            <a:endParaRPr/>
          </a:p>
          <a:p>
            <a:pPr indent="-317500" lvl="1" marL="914400" rtl="0" algn="l">
              <a:spcBef>
                <a:spcPts val="0"/>
              </a:spcBef>
              <a:spcAft>
                <a:spcPts val="0"/>
              </a:spcAft>
              <a:buSzPts val="1400"/>
              <a:buChar char="○"/>
            </a:pPr>
            <a:r>
              <a:rPr lang="zh-TW"/>
              <a:t>DBT is easy to handle code discovery and code location</a:t>
            </a:r>
            <a:endParaRPr/>
          </a:p>
          <a:p>
            <a:pPr indent="-342900" lvl="0" marL="457200" rtl="0" algn="l">
              <a:spcBef>
                <a:spcPts val="0"/>
              </a:spcBef>
              <a:spcAft>
                <a:spcPts val="0"/>
              </a:spcAft>
              <a:buSzPts val="1800"/>
              <a:buChar char="●"/>
            </a:pPr>
            <a:r>
              <a:rPr lang="zh-TW"/>
              <a:t>disadvantage</a:t>
            </a:r>
            <a:endParaRPr/>
          </a:p>
          <a:p>
            <a:pPr indent="-317500" lvl="1" marL="914400" rtl="0" algn="l">
              <a:spcBef>
                <a:spcPts val="0"/>
              </a:spcBef>
              <a:spcAft>
                <a:spcPts val="0"/>
              </a:spcAft>
              <a:buSzPts val="1400"/>
              <a:buChar char="○"/>
            </a:pPr>
            <a:r>
              <a:rPr lang="zh-TW"/>
              <a:t>Translation time of DBT accounts for a part of the execution time</a:t>
            </a:r>
            <a:endParaRPr/>
          </a:p>
          <a:p>
            <a:pPr indent="-317500" lvl="1" marL="914400" rtl="0" algn="l">
              <a:spcBef>
                <a:spcPts val="0"/>
              </a:spcBef>
              <a:spcAft>
                <a:spcPts val="0"/>
              </a:spcAft>
              <a:buSzPts val="1400"/>
              <a:buChar char="○"/>
            </a:pPr>
            <a:r>
              <a:rPr lang="zh-TW"/>
              <a:t>DBT cannot perform aggressive optimizations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LLVM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LLVM is an open source compiler framework which can convert machine-independent instructions to machine-dependent assembly code</a:t>
            </a:r>
            <a:endParaRPr/>
          </a:p>
          <a:p>
            <a:pPr indent="-342900" lvl="0" marL="457200" rtl="0" algn="l">
              <a:spcBef>
                <a:spcPts val="0"/>
              </a:spcBef>
              <a:spcAft>
                <a:spcPts val="0"/>
              </a:spcAft>
              <a:buSzPts val="1800"/>
              <a:buChar char="●"/>
            </a:pPr>
            <a:r>
              <a:rPr lang="zh-TW"/>
              <a:t>LLVM has three part: frontend, optimizer, and backend</a:t>
            </a:r>
            <a:endParaRPr/>
          </a:p>
          <a:p>
            <a:pPr indent="-317500" lvl="1" marL="914400" rtl="0" algn="l">
              <a:spcBef>
                <a:spcPts val="0"/>
              </a:spcBef>
              <a:spcAft>
                <a:spcPts val="0"/>
              </a:spcAft>
              <a:buSzPts val="1400"/>
              <a:buChar char="○"/>
            </a:pPr>
            <a:r>
              <a:rPr lang="zh-TW"/>
              <a:t>In frontend, souce code is translated into LLVM IR</a:t>
            </a:r>
            <a:endParaRPr/>
          </a:p>
          <a:p>
            <a:pPr indent="-317500" lvl="1" marL="914400" rtl="0" algn="l">
              <a:spcBef>
                <a:spcPts val="0"/>
              </a:spcBef>
              <a:spcAft>
                <a:spcPts val="0"/>
              </a:spcAft>
              <a:buSzPts val="1400"/>
              <a:buChar char="○"/>
            </a:pPr>
            <a:r>
              <a:rPr lang="zh-TW"/>
              <a:t>In optimizer, it does optimization on LLVM IR</a:t>
            </a:r>
            <a:endParaRPr/>
          </a:p>
          <a:p>
            <a:pPr indent="-317500" lvl="1" marL="914400" rtl="0" algn="l">
              <a:spcBef>
                <a:spcPts val="0"/>
              </a:spcBef>
              <a:spcAft>
                <a:spcPts val="0"/>
              </a:spcAft>
              <a:buSzPts val="1400"/>
              <a:buChar char="○"/>
            </a:pPr>
            <a:r>
              <a:rPr lang="zh-TW"/>
              <a:t>In backend, LLVM IR is translated into target binary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SBT in HBT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t>1) Instructions in the source binary are read and decoded by the object reader and the LLVM MC disassembler respectively.</a:t>
            </a:r>
            <a:endParaRPr sz="1200"/>
          </a:p>
          <a:p>
            <a:pPr indent="0" lvl="0" marL="0" rtl="0" algn="l">
              <a:spcBef>
                <a:spcPts val="1600"/>
              </a:spcBef>
              <a:spcAft>
                <a:spcPts val="0"/>
              </a:spcAft>
              <a:buClr>
                <a:schemeClr val="dk1"/>
              </a:buClr>
              <a:buSzPts val="1100"/>
              <a:buFont typeface="Arial"/>
              <a:buNone/>
            </a:pPr>
            <a:r>
              <a:rPr lang="zh-TW" sz="1200"/>
              <a:t>2) The static translator translates the IR of the LLVM MC disassembler into LLVM instructions (LLVM IR) and saves the result to an LLVM bitcode file.</a:t>
            </a:r>
            <a:endParaRPr sz="1200"/>
          </a:p>
          <a:p>
            <a:pPr indent="0" lvl="0" marL="0" rtl="0" algn="l">
              <a:spcBef>
                <a:spcPts val="1600"/>
              </a:spcBef>
              <a:spcAft>
                <a:spcPts val="0"/>
              </a:spcAft>
              <a:buClr>
                <a:schemeClr val="dk1"/>
              </a:buClr>
              <a:buSzPts val="1100"/>
              <a:buFont typeface="Arial"/>
              <a:buNone/>
            </a:pPr>
            <a:r>
              <a:rPr lang="zh-TW" sz="1200"/>
              <a:t>3) The LLVM optimizer (opt) is used to perform target-independent optimizations on the above bitcode.</a:t>
            </a:r>
            <a:endParaRPr sz="1200"/>
          </a:p>
          <a:p>
            <a:pPr indent="0" lvl="0" marL="0" rtl="0" algn="l">
              <a:spcBef>
                <a:spcPts val="1600"/>
              </a:spcBef>
              <a:spcAft>
                <a:spcPts val="0"/>
              </a:spcAft>
              <a:buClr>
                <a:schemeClr val="dk1"/>
              </a:buClr>
              <a:buSzPts val="1100"/>
              <a:buFont typeface="Arial"/>
              <a:buNone/>
            </a:pPr>
            <a:r>
              <a:rPr lang="zh-TW" sz="1200"/>
              <a:t>4) The optimized bitcode is compiled to the target assembly by the LLVM static compiler (llc). When compiling bitcode to target assembly, llc also performs some target-specific optimizations.</a:t>
            </a:r>
            <a:endParaRPr sz="1200"/>
          </a:p>
          <a:p>
            <a:pPr indent="0" lvl="0" marL="0" rtl="0" algn="l">
              <a:spcBef>
                <a:spcPts val="1600"/>
              </a:spcBef>
              <a:spcAft>
                <a:spcPts val="0"/>
              </a:spcAft>
              <a:buClr>
                <a:schemeClr val="dk1"/>
              </a:buClr>
              <a:buSzPts val="1100"/>
              <a:buFont typeface="Arial"/>
              <a:buNone/>
            </a:pPr>
            <a:r>
              <a:rPr lang="zh-TW" sz="1200"/>
              <a:t>5) The target assembly is assembled to target object code by the target assembler.</a:t>
            </a:r>
            <a:endParaRPr sz="1200"/>
          </a:p>
          <a:p>
            <a:pPr indent="0" lvl="0" marL="0" rtl="0" algn="l">
              <a:spcBef>
                <a:spcPts val="1600"/>
              </a:spcBef>
              <a:spcAft>
                <a:spcPts val="0"/>
              </a:spcAft>
              <a:buClr>
                <a:schemeClr val="dk1"/>
              </a:buClr>
              <a:buSzPts val="1100"/>
              <a:buFont typeface="Arial"/>
              <a:buNone/>
            </a:pPr>
            <a:r>
              <a:rPr lang="zh-TW" sz="1200"/>
              <a:t>6) Finally, the target linker reads a customized linker script generated by the object reader and links the source image together with the target objects. A run-time system which includes a dynamic translator and a system call emulator is dynamically linked with the target binary.</a:t>
            </a:r>
            <a:endParaRPr sz="1200"/>
          </a:p>
          <a:p>
            <a:pPr indent="0" lvl="0" marL="0" rtl="0" algn="l">
              <a:spcBef>
                <a:spcPts val="160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2587900" y="445025"/>
            <a:ext cx="3591054" cy="439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between SBT and DBT in HBT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t>1) Before the translated binary starts execution, it needs initialization, which includes creating a dynamic translator, allocating stack space for the translated binary, pushing arguments into the source stack, etc.</a:t>
            </a:r>
            <a:endParaRPr sz="1200"/>
          </a:p>
          <a:p>
            <a:pPr indent="0" lvl="0" marL="0" rtl="0" algn="l">
              <a:spcBef>
                <a:spcPts val="1600"/>
              </a:spcBef>
              <a:spcAft>
                <a:spcPts val="0"/>
              </a:spcAft>
              <a:buClr>
                <a:schemeClr val="dk1"/>
              </a:buClr>
              <a:buSzPts val="1100"/>
              <a:buFont typeface="Arial"/>
              <a:buNone/>
            </a:pPr>
            <a:r>
              <a:rPr lang="zh-TW" sz="1200"/>
              <a:t>2) After initialization, execution starts from the program entry point.</a:t>
            </a:r>
            <a:endParaRPr sz="1200"/>
          </a:p>
          <a:p>
            <a:pPr indent="0" lvl="0" marL="0" rtl="0" algn="l">
              <a:spcBef>
                <a:spcPts val="1600"/>
              </a:spcBef>
              <a:spcAft>
                <a:spcPts val="0"/>
              </a:spcAft>
              <a:buClr>
                <a:schemeClr val="dk1"/>
              </a:buClr>
              <a:buSzPts val="1100"/>
              <a:buFont typeface="Arial"/>
              <a:buNone/>
            </a:pPr>
            <a:r>
              <a:rPr lang="zh-TW" sz="1200"/>
              <a:t>3) If the instruction under execution is an indirect branch, the address mapping table is consulted to find the corresponding address in the target binary. Execution continues from that address.</a:t>
            </a:r>
            <a:endParaRPr sz="1200"/>
          </a:p>
          <a:p>
            <a:pPr indent="0" lvl="0" marL="0" rtl="0" algn="l">
              <a:spcBef>
                <a:spcPts val="1600"/>
              </a:spcBef>
              <a:spcAft>
                <a:spcPts val="0"/>
              </a:spcAft>
              <a:buClr>
                <a:schemeClr val="dk1"/>
              </a:buClr>
              <a:buSzPts val="1100"/>
              <a:buFont typeface="Arial"/>
              <a:buNone/>
            </a:pPr>
            <a:r>
              <a:rPr lang="zh-TW" sz="1200"/>
              <a:t>4) If the address mapping table does not contain an entry for the destination of the indirect branch instruction, it will switch to the dynamic translator and looks up the destination of the indirect branch instruction in the code cache. If found, the translated code in the code cache is executed directly. Otherwise, if the destination has not been translated yet, The dynamic translator will find the destination in the source image, translate source instructions, put the translated code in the code cache, and execute the translated code.</a:t>
            </a:r>
            <a:endParaRPr sz="1200"/>
          </a:p>
          <a:p>
            <a:pPr indent="0" lvl="0" marL="0" rtl="0" algn="l">
              <a:spcBef>
                <a:spcPts val="160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1"/>
          <p:cNvPicPr preferRelativeResize="0"/>
          <p:nvPr/>
        </p:nvPicPr>
        <p:blipFill>
          <a:blip r:embed="rId3">
            <a:alphaModFix/>
          </a:blip>
          <a:stretch>
            <a:fillRect/>
          </a:stretch>
        </p:blipFill>
        <p:spPr>
          <a:xfrm>
            <a:off x="2371301" y="433401"/>
            <a:ext cx="4110475" cy="4602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