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1" r:id="rId15"/>
    <p:sldId id="282" r:id="rId16"/>
    <p:sldId id="268" r:id="rId17"/>
    <p:sldId id="269" r:id="rId18"/>
    <p:sldId id="271" r:id="rId19"/>
    <p:sldId id="270" r:id="rId20"/>
    <p:sldId id="273" r:id="rId21"/>
    <p:sldId id="272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CCFF99"/>
    <a:srgbClr val="66FF33"/>
    <a:srgbClr val="FF3300"/>
    <a:srgbClr val="CC3300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A32A34-3013-4898-8858-76913523AB2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52070-ADE7-48E6-8C71-F244C8B3724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2082B-9082-436E-B255-6631DC33AE8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0DD5AC3-63E7-474E-8AE7-AD323C29BF5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197BE6-110F-4132-AA6D-BDE779C37BA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AF1AF9-7D05-4B3A-B312-682F68B6248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67C82-52DD-46DE-8693-680B3B24840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829BA-7FF5-4BD7-9349-DED21F71705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25B2C-F372-46C2-A4E1-DFEDB2C3FEA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428E6-77A4-4E7A-8F9C-E0999DCE4E6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70741-D994-4912-8583-DCF03596F5D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5BA7E-1539-4298-894B-9EF8222EE74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13914D8-6CC4-4D10-A1A9-D5C1863246D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rgbClr val="0066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rgbClr val="006600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rgbClr val="006600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rgbClr val="006600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rgbClr val="006600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6600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6600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6600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6600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Assemblers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 descr="a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0"/>
            <a:ext cx="7772400" cy="5688013"/>
          </a:xfrm>
          <a:prstGeom prst="rect">
            <a:avLst/>
          </a:prstGeom>
          <a:noFill/>
        </p:spPr>
      </p:pic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6781800" y="1371600"/>
            <a:ext cx="1295400" cy="4343400"/>
          </a:xfrm>
          <a:prstGeom prst="rect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901825" y="1193800"/>
            <a:ext cx="787400" cy="5113338"/>
          </a:xfrm>
          <a:prstGeom prst="rect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457200" y="11430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TW" sz="3600">
                <a:solidFill>
                  <a:srgbClr val="006600"/>
                </a:solidFill>
              </a:rPr>
              <a:t>Assembly Program with Object Code</a:t>
            </a:r>
          </a:p>
        </p:txBody>
      </p:sp>
      <p:sp>
        <p:nvSpPr>
          <p:cNvPr id="116742" name="Oval 6"/>
          <p:cNvSpPr>
            <a:spLocks noChangeArrowheads="1"/>
          </p:cNvSpPr>
          <p:nvPr/>
        </p:nvSpPr>
        <p:spPr bwMode="auto">
          <a:xfrm>
            <a:off x="5008563" y="1524000"/>
            <a:ext cx="957262" cy="319088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3" name="Oval 7"/>
          <p:cNvSpPr>
            <a:spLocks noChangeArrowheads="1"/>
          </p:cNvSpPr>
          <p:nvPr/>
        </p:nvSpPr>
        <p:spPr bwMode="auto">
          <a:xfrm>
            <a:off x="2917825" y="5383213"/>
            <a:ext cx="957263" cy="319087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 flipH="1">
            <a:off x="3627438" y="1785938"/>
            <a:ext cx="1479550" cy="361473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2854325" y="3810000"/>
            <a:ext cx="1158875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CC3300"/>
                </a:solidFill>
              </a:rPr>
              <a:t>Forward</a:t>
            </a:r>
          </a:p>
          <a:p>
            <a:pPr algn="ctr"/>
            <a:r>
              <a:rPr lang="en-US" altLang="zh-TW">
                <a:solidFill>
                  <a:srgbClr val="CC3300"/>
                </a:solidFill>
              </a:rPr>
              <a:t>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 descr="a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8077200" cy="4078288"/>
          </a:xfrm>
          <a:prstGeom prst="rect">
            <a:avLst/>
          </a:prstGeom>
          <a:noFill/>
        </p:spPr>
      </p:pic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6940550" y="1471613"/>
            <a:ext cx="1136650" cy="3632200"/>
          </a:xfrm>
          <a:prstGeom prst="rect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1930400" y="1555750"/>
            <a:ext cx="758825" cy="3576638"/>
          </a:xfrm>
          <a:prstGeom prst="rect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457200" y="11430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TW" sz="3600">
                <a:solidFill>
                  <a:srgbClr val="006600"/>
                </a:solidFill>
              </a:rPr>
              <a:t>Assembly Program with Object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 descr="a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458200" cy="3265488"/>
          </a:xfrm>
          <a:prstGeom prst="rect">
            <a:avLst/>
          </a:prstGeom>
          <a:noFill/>
        </p:spPr>
      </p:pic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6969125" y="1704975"/>
            <a:ext cx="1108075" cy="2573338"/>
          </a:xfrm>
          <a:prstGeom prst="rect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1812925" y="1701800"/>
            <a:ext cx="774700" cy="2405063"/>
          </a:xfrm>
          <a:prstGeom prst="rect">
            <a:avLst/>
          </a:prstGeom>
          <a:noFill/>
          <a:ln w="254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457200" y="11430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TW" sz="3600">
                <a:solidFill>
                  <a:srgbClr val="006600"/>
                </a:solidFill>
              </a:rPr>
              <a:t>Assembly Program with Object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Forward Reference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Definition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A reference to a label that is defined </a:t>
            </a:r>
            <a:r>
              <a:rPr lang="en-US" altLang="zh-TW" dirty="0">
                <a:solidFill>
                  <a:srgbClr val="CC3300"/>
                </a:solidFill>
              </a:rPr>
              <a:t>later</a:t>
            </a:r>
            <a:r>
              <a:rPr lang="en-US" altLang="zh-TW" dirty="0"/>
              <a:t> in the program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Solution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Two passes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First pass: scan the source program for label definition, address accumulation, and address assignment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Second pass: perform most of the actual instruction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787400"/>
            <a:ext cx="8229600" cy="1274763"/>
          </a:xfrm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endParaRPr lang="en-US" altLang="zh-TW" sz="2400"/>
          </a:p>
          <a:p>
            <a:pPr>
              <a:lnSpc>
                <a:spcPct val="80000"/>
              </a:lnSpc>
            </a:pPr>
            <a:r>
              <a:rPr lang="en-US" altLang="zh-TW" sz="2800"/>
              <a:t>LOCCTR (Location Counter)</a:t>
            </a:r>
          </a:p>
          <a:p>
            <a:pPr>
              <a:lnSpc>
                <a:spcPct val="80000"/>
              </a:lnSpc>
            </a:pPr>
            <a:r>
              <a:rPr lang="en-US" altLang="zh-TW" sz="2800"/>
              <a:t>SYMBOL TABLE</a:t>
            </a:r>
          </a:p>
          <a:p>
            <a:pPr>
              <a:lnSpc>
                <a:spcPct val="80000"/>
              </a:lnSpc>
            </a:pPr>
            <a:endParaRPr lang="en-US" altLang="zh-TW" sz="2800"/>
          </a:p>
        </p:txBody>
      </p:sp>
      <p:graphicFrame>
        <p:nvGraphicFramePr>
          <p:cNvPr id="136238" name="Group 46"/>
          <p:cNvGraphicFramePr>
            <a:graphicFrameLocks noGrp="1"/>
          </p:cNvGraphicFramePr>
          <p:nvPr/>
        </p:nvGraphicFramePr>
        <p:xfrm>
          <a:off x="814388" y="2903538"/>
          <a:ext cx="3568700" cy="3627120"/>
        </p:xfrm>
        <a:graphic>
          <a:graphicData uri="http://schemas.openxmlformats.org/drawingml/2006/table">
            <a:tbl>
              <a:tblPr/>
              <a:tblGrid>
                <a:gridCol w="187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CLOOP</a:t>
                      </a: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RDREC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2039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/>
              <a:t>FIRST	STL	RETADR</a:t>
            </a:r>
          </a:p>
          <a:p>
            <a:pPr>
              <a:buFontTx/>
              <a:buNone/>
            </a:pPr>
            <a:r>
              <a:rPr lang="en-US" altLang="zh-TW" sz="2800"/>
              <a:t>	---- ----  X--- ----  ---- ----</a:t>
            </a:r>
          </a:p>
          <a:p>
            <a:pPr>
              <a:buFontTx/>
              <a:buNone/>
            </a:pPr>
            <a:r>
              <a:rPr lang="en-US" altLang="zh-TW" sz="2800"/>
              <a:t>	0001 0100  0001 0000  0011 0011</a:t>
            </a:r>
            <a:r>
              <a:rPr lang="en-US" altLang="zh-TW" sz="2800">
                <a:sym typeface="Wingdings" pitchFamily="2" charset="2"/>
              </a:rPr>
              <a:t>141033</a:t>
            </a:r>
            <a:endParaRPr lang="en-US" altLang="zh-TW" sz="2800"/>
          </a:p>
          <a:p>
            <a:pPr>
              <a:buFontTx/>
              <a:buNone/>
            </a:pPr>
            <a:endParaRPr lang="en-US" altLang="zh-TW" sz="2800"/>
          </a:p>
          <a:p>
            <a:pPr>
              <a:buFontTx/>
              <a:buNone/>
            </a:pPr>
            <a:r>
              <a:rPr lang="en-US" altLang="zh-TW" sz="2800"/>
              <a:t>	STCH	BUFFER,X</a:t>
            </a:r>
          </a:p>
          <a:p>
            <a:pPr>
              <a:buFontTx/>
              <a:buNone/>
            </a:pPr>
            <a:r>
              <a:rPr lang="en-US" altLang="zh-TW" sz="2800"/>
              <a:t>	---- ----  X--- ----  ---- ----</a:t>
            </a:r>
          </a:p>
          <a:p>
            <a:pPr>
              <a:buFontTx/>
              <a:buNone/>
            </a:pPr>
            <a:r>
              <a:rPr lang="en-US" altLang="zh-TW" sz="2800"/>
              <a:t>	 0101 0100  1001 0000  0011 1001</a:t>
            </a:r>
            <a:r>
              <a:rPr lang="en-US" altLang="zh-TW" sz="2800">
                <a:sym typeface="Wingdings" pitchFamily="2" charset="2"/>
              </a:rPr>
              <a:t>549039</a:t>
            </a:r>
            <a:endParaRPr lang="en-US" altLang="zh-TW" sz="2800"/>
          </a:p>
          <a:p>
            <a:pPr lvl="1">
              <a:buFontTx/>
              <a:buNone/>
            </a:pPr>
            <a:endParaRPr lang="en-US" altLang="zh-TW" sz="2400"/>
          </a:p>
          <a:p>
            <a:pPr lvl="1">
              <a:buFontTx/>
              <a:buNone/>
            </a:pPr>
            <a:endParaRPr lang="en-US" altLang="zh-TW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8025"/>
          </a:xfrm>
        </p:spPr>
        <p:txBody>
          <a:bodyPr/>
          <a:lstStyle/>
          <a:p>
            <a:r>
              <a:rPr lang="en-US" altLang="zh-TW" sz="4000"/>
              <a:t>Object Program Format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85838"/>
            <a:ext cx="8318500" cy="34639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/>
              <a:t>Header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600"/>
              <a:t>Col. 1	H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600"/>
              <a:t>Col. 2~7	Program name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600"/>
              <a:t>Col. 8~13	Starting address of object program (hex)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600"/>
              <a:t>Col. 14-19	Length of object program in bytes (hex)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Text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600"/>
              <a:t>Col.1 	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600"/>
              <a:t>Col.2~7	Starting address for object code in this record (hex)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600"/>
              <a:t>Col. 8~9	Length of object code in this record in bytes (hex)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600"/>
              <a:t>Col. 10~69	Object code, represented in hex (2 col. per byte)</a:t>
            </a:r>
          </a:p>
          <a:p>
            <a:pPr>
              <a:lnSpc>
                <a:spcPct val="80000"/>
              </a:lnSpc>
            </a:pPr>
            <a:r>
              <a:rPr lang="en-US" altLang="zh-TW" sz="2000"/>
              <a:t>End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600"/>
              <a:t>Col.1	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1600"/>
              <a:t>Col.2~7	Address of first executable instruction in object program  (hex)</a:t>
            </a:r>
          </a:p>
        </p:txBody>
      </p:sp>
      <p:pic>
        <p:nvPicPr>
          <p:cNvPr id="12083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7325" y="4503738"/>
            <a:ext cx="8799513" cy="2282825"/>
          </a:xfrm>
          <a:noFill/>
          <a:ln/>
        </p:spPr>
      </p:pic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246063" y="5370513"/>
            <a:ext cx="828675" cy="144462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9" name="AutoShape 7"/>
          <p:cNvSpPr>
            <a:spLocks/>
          </p:cNvSpPr>
          <p:nvPr/>
        </p:nvSpPr>
        <p:spPr bwMode="auto">
          <a:xfrm>
            <a:off x="3511550" y="6288088"/>
            <a:ext cx="4557713" cy="384175"/>
          </a:xfrm>
          <a:prstGeom prst="borderCallout2">
            <a:avLst>
              <a:gd name="adj1" fmla="val 29750"/>
              <a:gd name="adj2" fmla="val -1671"/>
              <a:gd name="adj3" fmla="val 29750"/>
              <a:gd name="adj4" fmla="val -26995"/>
              <a:gd name="adj5" fmla="val -221486"/>
              <a:gd name="adj6" fmla="val -53255"/>
            </a:avLst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>
                <a:solidFill>
                  <a:srgbClr val="CC3300"/>
                </a:solidFill>
              </a:rPr>
              <a:t>1033-2038: Storage reserved by the loader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Two Pass SIC Assembler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Pass 1 (define symbols)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Assign addresses to all statements in the program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Save the addresses assigned to all labels for use in Pass 2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Perform assembler directives, including those for address assignment, such as BYTE and RESW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Pass 2 (assemble instructions and generate object program)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Assemble instructions (generate opcode and look up addresses)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Generate data values defined by BYTE, WORD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Perform processing of assembler directives not done during Pass 1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Write the object program and the assembly listing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 Structures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2152650" y="4052888"/>
            <a:ext cx="1262063" cy="1495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Pass 1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5827713" y="4052888"/>
            <a:ext cx="1262062" cy="1495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Pass 2</a:t>
            </a:r>
          </a:p>
        </p:txBody>
      </p:sp>
      <p:sp>
        <p:nvSpPr>
          <p:cNvPr id="125958" name="AutoShape 6"/>
          <p:cNvSpPr>
            <a:spLocks noChangeArrowheads="1"/>
          </p:cNvSpPr>
          <p:nvPr/>
        </p:nvSpPr>
        <p:spPr bwMode="auto">
          <a:xfrm>
            <a:off x="3800475" y="4416425"/>
            <a:ext cx="1698625" cy="769938"/>
          </a:xfrm>
          <a:prstGeom prst="roundRect">
            <a:avLst>
              <a:gd name="adj" fmla="val 3546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Intermediate file</a:t>
            </a:r>
          </a:p>
        </p:txBody>
      </p:sp>
      <p:sp>
        <p:nvSpPr>
          <p:cNvPr id="125959" name="AutoShape 7"/>
          <p:cNvSpPr>
            <a:spLocks noChangeArrowheads="1"/>
          </p:cNvSpPr>
          <p:nvPr/>
        </p:nvSpPr>
        <p:spPr bwMode="auto">
          <a:xfrm>
            <a:off x="7446963" y="4416425"/>
            <a:ext cx="1582737" cy="769938"/>
          </a:xfrm>
          <a:prstGeom prst="roundRect">
            <a:avLst>
              <a:gd name="adj" fmla="val 3546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Object program</a:t>
            </a:r>
          </a:p>
        </p:txBody>
      </p:sp>
      <p:sp>
        <p:nvSpPr>
          <p:cNvPr id="125960" name="AutoShape 8"/>
          <p:cNvSpPr>
            <a:spLocks noChangeArrowheads="1"/>
          </p:cNvSpPr>
          <p:nvPr/>
        </p:nvSpPr>
        <p:spPr bwMode="auto">
          <a:xfrm>
            <a:off x="128588" y="4416425"/>
            <a:ext cx="1668462" cy="769938"/>
          </a:xfrm>
          <a:prstGeom prst="roundRect">
            <a:avLst>
              <a:gd name="adj" fmla="val 3546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Source program</a:t>
            </a:r>
          </a:p>
        </p:txBody>
      </p:sp>
      <p:sp>
        <p:nvSpPr>
          <p:cNvPr id="125961" name="AutoShape 9"/>
          <p:cNvSpPr>
            <a:spLocks noChangeArrowheads="1"/>
          </p:cNvSpPr>
          <p:nvPr/>
        </p:nvSpPr>
        <p:spPr bwMode="auto">
          <a:xfrm>
            <a:off x="3794125" y="2973388"/>
            <a:ext cx="1712913" cy="885825"/>
          </a:xfrm>
          <a:prstGeom prst="flowChartDocumen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OPTAB</a:t>
            </a:r>
          </a:p>
        </p:txBody>
      </p:sp>
      <p:sp>
        <p:nvSpPr>
          <p:cNvPr id="125962" name="AutoShape 10"/>
          <p:cNvSpPr>
            <a:spLocks noChangeArrowheads="1"/>
          </p:cNvSpPr>
          <p:nvPr/>
        </p:nvSpPr>
        <p:spPr bwMode="auto">
          <a:xfrm>
            <a:off x="3794125" y="5678488"/>
            <a:ext cx="1712913" cy="885825"/>
          </a:xfrm>
          <a:prstGeom prst="flowChartDocumen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SYMTAB</a:t>
            </a: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2263775" y="5821363"/>
            <a:ext cx="1046163" cy="6096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LOCCTR</a:t>
            </a:r>
          </a:p>
        </p:txBody>
      </p:sp>
      <p:cxnSp>
        <p:nvCxnSpPr>
          <p:cNvPr id="125964" name="AutoShape 12"/>
          <p:cNvCxnSpPr>
            <a:cxnSpLocks noChangeShapeType="1"/>
            <a:stCxn id="125960" idx="3"/>
            <a:endCxn id="125956" idx="1"/>
          </p:cNvCxnSpPr>
          <p:nvPr/>
        </p:nvCxnSpPr>
        <p:spPr bwMode="auto">
          <a:xfrm flipV="1">
            <a:off x="1797050" y="4800600"/>
            <a:ext cx="355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965" name="AutoShape 13"/>
          <p:cNvCxnSpPr>
            <a:cxnSpLocks noChangeShapeType="1"/>
            <a:stCxn id="125956" idx="3"/>
            <a:endCxn id="125958" idx="1"/>
          </p:cNvCxnSpPr>
          <p:nvPr/>
        </p:nvCxnSpPr>
        <p:spPr bwMode="auto">
          <a:xfrm>
            <a:off x="3414713" y="4800600"/>
            <a:ext cx="38576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966" name="AutoShape 14"/>
          <p:cNvCxnSpPr>
            <a:cxnSpLocks noChangeShapeType="1"/>
            <a:stCxn id="125958" idx="3"/>
            <a:endCxn id="125957" idx="1"/>
          </p:cNvCxnSpPr>
          <p:nvPr/>
        </p:nvCxnSpPr>
        <p:spPr bwMode="auto">
          <a:xfrm flipV="1">
            <a:off x="5499100" y="4800600"/>
            <a:ext cx="3286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967" name="AutoShape 15"/>
          <p:cNvCxnSpPr>
            <a:cxnSpLocks noChangeShapeType="1"/>
            <a:stCxn id="125957" idx="3"/>
            <a:endCxn id="125959" idx="1"/>
          </p:cNvCxnSpPr>
          <p:nvPr/>
        </p:nvCxnSpPr>
        <p:spPr bwMode="auto">
          <a:xfrm>
            <a:off x="7089775" y="4800600"/>
            <a:ext cx="3571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968" name="AutoShape 16"/>
          <p:cNvCxnSpPr>
            <a:cxnSpLocks noChangeShapeType="1"/>
            <a:stCxn id="125963" idx="3"/>
            <a:endCxn id="125962" idx="1"/>
          </p:cNvCxnSpPr>
          <p:nvPr/>
        </p:nvCxnSpPr>
        <p:spPr bwMode="auto">
          <a:xfrm flipV="1">
            <a:off x="3309938" y="6121400"/>
            <a:ext cx="484187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970" name="AutoShape 18"/>
          <p:cNvCxnSpPr>
            <a:cxnSpLocks noChangeShapeType="1"/>
            <a:stCxn id="125956" idx="2"/>
            <a:endCxn id="125963" idx="0"/>
          </p:cNvCxnSpPr>
          <p:nvPr/>
        </p:nvCxnSpPr>
        <p:spPr bwMode="auto">
          <a:xfrm>
            <a:off x="2784475" y="5548313"/>
            <a:ext cx="3175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25974" name="Group 22"/>
          <p:cNvGrpSpPr>
            <a:grpSpLocks/>
          </p:cNvGrpSpPr>
          <p:nvPr/>
        </p:nvGrpSpPr>
        <p:grpSpPr bwMode="auto">
          <a:xfrm>
            <a:off x="2784475" y="3810000"/>
            <a:ext cx="3675063" cy="242888"/>
            <a:chOff x="1754" y="2400"/>
            <a:chExt cx="2315" cy="153"/>
          </a:xfrm>
        </p:grpSpPr>
        <p:cxnSp>
          <p:nvCxnSpPr>
            <p:cNvPr id="125969" name="AutoShape 17"/>
            <p:cNvCxnSpPr>
              <a:cxnSpLocks noChangeShapeType="1"/>
              <a:stCxn id="125961" idx="2"/>
              <a:endCxn id="125956" idx="0"/>
            </p:cNvCxnSpPr>
            <p:nvPr/>
          </p:nvCxnSpPr>
          <p:spPr bwMode="auto">
            <a:xfrm flipH="1">
              <a:off x="1754" y="2400"/>
              <a:ext cx="1176" cy="1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5971" name="AutoShape 19"/>
            <p:cNvCxnSpPr>
              <a:cxnSpLocks noChangeShapeType="1"/>
              <a:stCxn id="125961" idx="2"/>
              <a:endCxn id="125957" idx="0"/>
            </p:cNvCxnSpPr>
            <p:nvPr/>
          </p:nvCxnSpPr>
          <p:spPr bwMode="auto">
            <a:xfrm>
              <a:off x="2930" y="2400"/>
              <a:ext cx="1139" cy="1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125972" name="AutoShape 20"/>
          <p:cNvCxnSpPr>
            <a:cxnSpLocks noChangeShapeType="1"/>
            <a:stCxn id="125962" idx="3"/>
            <a:endCxn id="125957" idx="2"/>
          </p:cNvCxnSpPr>
          <p:nvPr/>
        </p:nvCxnSpPr>
        <p:spPr bwMode="auto">
          <a:xfrm flipV="1">
            <a:off x="5507038" y="5548313"/>
            <a:ext cx="952500" cy="573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5973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457200" y="1443038"/>
            <a:ext cx="8229600" cy="1347787"/>
          </a:xfrm>
          <a:noFill/>
          <a:ln/>
        </p:spPr>
        <p:txBody>
          <a:bodyPr/>
          <a:lstStyle/>
          <a:p>
            <a:r>
              <a:rPr lang="en-US" altLang="zh-TW" sz="2400"/>
              <a:t>Operation Code Table (OPTAB)</a:t>
            </a:r>
          </a:p>
          <a:p>
            <a:r>
              <a:rPr lang="en-US" altLang="zh-TW" sz="2400"/>
              <a:t>Symbol Table (SYMTAB)</a:t>
            </a:r>
          </a:p>
          <a:p>
            <a:r>
              <a:rPr lang="en-US" altLang="zh-TW" sz="2400"/>
              <a:t>Location Counter (LOCCTR)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animBg="1"/>
      <p:bldP spid="125957" grpId="0" animBg="1"/>
      <p:bldP spid="125958" grpId="0" animBg="1"/>
      <p:bldP spid="125961" grpId="0" animBg="1"/>
      <p:bldP spid="125962" grpId="0" animBg="1"/>
      <p:bldP spid="1259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OPTAB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Contents: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Mnemonic operation codes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Machine language equivalents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Instruction format and length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During pass 1: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Validate operation codes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Find the instruction length to increase LOCCTR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During pass 2: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Determine the instruction format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Translate the operation codes to their machine language equivalents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Implementation: a </a:t>
            </a:r>
            <a:r>
              <a:rPr lang="en-US" altLang="zh-TW" sz="2400">
                <a:solidFill>
                  <a:srgbClr val="CC3300"/>
                </a:solidFill>
              </a:rPr>
              <a:t>static</a:t>
            </a:r>
            <a:r>
              <a:rPr lang="en-US" altLang="zh-TW" sz="2400"/>
              <a:t> hash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/>
              <a:t>Fundamental functions of an assembler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A simple SIC assembler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Assembler algorithm and data structure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Machine-dependent features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Instruction formats and addressing modes (SIC/XE)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Program relocation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Machine-independent features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Literals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symbol-defining statements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Expressions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Program blocks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Control sections and program linking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Design options: one-pass vs. multi-pass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LOCCTR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variable accumulated for address assignment, i.e., LOCCTR gives the address of the associated label.</a:t>
            </a:r>
          </a:p>
          <a:p>
            <a:r>
              <a:rPr lang="en-US" altLang="zh-TW"/>
              <a:t>LOCCTR is initialized to be the beginning address specified in the “start” statement.</a:t>
            </a:r>
          </a:p>
          <a:p>
            <a:r>
              <a:rPr lang="en-US" altLang="zh-TW"/>
              <a:t>After each source statement is processed during pass 1, instruction length or data area is added to LOCCTR.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SYMTAB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/>
              <a:t>Contents: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Label name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Label address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Flags (to indicate error conditions)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Data type or length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During pass 1: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Store label name and assigned address (from LOCCTR) in SYMTAB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During pass 2: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Symbols used as operands are looked up in SYMTAB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Implementation: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a </a:t>
            </a:r>
            <a:r>
              <a:rPr lang="en-US" altLang="zh-TW" sz="2000">
                <a:solidFill>
                  <a:srgbClr val="CC3300"/>
                </a:solidFill>
              </a:rPr>
              <a:t>dynamic</a:t>
            </a:r>
            <a:r>
              <a:rPr lang="en-US" altLang="zh-TW" sz="2000"/>
              <a:t> hash table for efficient insertion and retrieval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Should perform well with non-random keys (LOOP1, LOOP2).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TW"/>
              <a:t>Pseudo Code for Pass 1</a:t>
            </a:r>
          </a:p>
        </p:txBody>
      </p:sp>
      <p:pic>
        <p:nvPicPr>
          <p:cNvPr id="129027" name="Picture 3" descr="g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8229600" cy="5102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 descr="g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6363"/>
            <a:ext cx="8991600" cy="4702175"/>
          </a:xfrm>
          <a:prstGeom prst="rect">
            <a:avLst/>
          </a:prstGeom>
          <a:noFill/>
        </p:spPr>
      </p:pic>
      <p:sp>
        <p:nvSpPr>
          <p:cNvPr id="13005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/>
          <a:lstStyle/>
          <a:p>
            <a:r>
              <a:rPr lang="en-US" altLang="zh-TW"/>
              <a:t>Pseudo Code for Pass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 descr="g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04988"/>
            <a:ext cx="8382000" cy="3887787"/>
          </a:xfrm>
          <a:prstGeom prst="rect">
            <a:avLst/>
          </a:prstGeom>
          <a:noFill/>
        </p:spPr>
      </p:pic>
      <p:sp>
        <p:nvSpPr>
          <p:cNvPr id="13107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/>
          <a:lstStyle/>
          <a:p>
            <a:r>
              <a:rPr lang="en-US" altLang="zh-TW"/>
              <a:t>Pseudo Code for Pass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3" descr="g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7848600" cy="4537075"/>
          </a:xfrm>
          <a:prstGeom prst="rect">
            <a:avLst/>
          </a:prstGeom>
          <a:noFill/>
        </p:spPr>
      </p:pic>
      <p:sp>
        <p:nvSpPr>
          <p:cNvPr id="132101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/>
          <a:lstStyle/>
          <a:p>
            <a:r>
              <a:rPr lang="en-US" altLang="zh-TW"/>
              <a:t>Pseudo Code for Pass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 descr="g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41350" y="1509713"/>
            <a:ext cx="9601200" cy="4262437"/>
          </a:xfrm>
          <a:prstGeom prst="rect">
            <a:avLst/>
          </a:prstGeom>
          <a:noFill/>
        </p:spPr>
      </p:pic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TW" sz="4400">
                <a:solidFill>
                  <a:srgbClr val="006600"/>
                </a:solidFill>
              </a:rPr>
              <a:t>Pseudo Code for Pass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 descr="g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85938"/>
            <a:ext cx="9448800" cy="3130550"/>
          </a:xfrm>
          <a:prstGeom prst="rect">
            <a:avLst/>
          </a:prstGeom>
          <a:noFill/>
        </p:spPr>
      </p:pic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TW" sz="4400">
                <a:solidFill>
                  <a:srgbClr val="006600"/>
                </a:solidFill>
              </a:rPr>
              <a:t>Pseudo Code for Pass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/>
              <a:t>Basic SIC Assembler</a:t>
            </a:r>
            <a:br>
              <a:rPr lang="en-US" altLang="zh-TW" sz="4000"/>
            </a:br>
            <a:r>
              <a:rPr lang="en-US" altLang="zh-TW" sz="4000"/>
              <a:t/>
            </a:r>
            <a:br>
              <a:rPr lang="en-US" altLang="zh-TW" sz="4000"/>
            </a:br>
            <a:r>
              <a:rPr lang="en-US" altLang="zh-TW" sz="3200"/>
              <a:t>Functions, Algorithm, and 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Chap 2</a:t>
            </a:r>
            <a:endParaRPr lang="en-US" altLang="zh-TW" dirty="0"/>
          </a:p>
        </p:txBody>
      </p:sp>
      <p:sp>
        <p:nvSpPr>
          <p:cNvPr id="74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Role of Assembler</a:t>
            </a:r>
          </a:p>
        </p:txBody>
      </p:sp>
      <p:sp>
        <p:nvSpPr>
          <p:cNvPr id="14340" name="Text Box 1028"/>
          <p:cNvSpPr txBox="1">
            <a:spLocks noChangeArrowheads="1"/>
          </p:cNvSpPr>
          <p:nvPr/>
        </p:nvSpPr>
        <p:spPr bwMode="auto">
          <a:xfrm>
            <a:off x="0" y="2209800"/>
            <a:ext cx="1600200" cy="1004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i="0" dirty="0"/>
              <a:t>Source</a:t>
            </a:r>
          </a:p>
          <a:p>
            <a:pPr algn="ctr">
              <a:spcBef>
                <a:spcPct val="50000"/>
              </a:spcBef>
            </a:pPr>
            <a:r>
              <a:rPr lang="en-US" altLang="zh-TW" i="0" dirty="0"/>
              <a:t>Program</a:t>
            </a:r>
            <a:endParaRPr lang="en-US" altLang="zh-TW" b="0" i="0" dirty="0"/>
          </a:p>
        </p:txBody>
      </p:sp>
      <p:sp>
        <p:nvSpPr>
          <p:cNvPr id="14341" name="AutoShape 1029"/>
          <p:cNvSpPr>
            <a:spLocks noChangeArrowheads="1"/>
          </p:cNvSpPr>
          <p:nvPr/>
        </p:nvSpPr>
        <p:spPr bwMode="auto">
          <a:xfrm>
            <a:off x="2057400" y="2057400"/>
            <a:ext cx="1524000" cy="1219200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i="0" dirty="0">
                <a:solidFill>
                  <a:srgbClr val="CC0000"/>
                </a:solidFill>
              </a:rPr>
              <a:t>Assembler</a:t>
            </a:r>
          </a:p>
        </p:txBody>
      </p:sp>
      <p:sp>
        <p:nvSpPr>
          <p:cNvPr id="14342" name="Text Box 1030"/>
          <p:cNvSpPr txBox="1">
            <a:spLocks noChangeArrowheads="1"/>
          </p:cNvSpPr>
          <p:nvPr/>
        </p:nvSpPr>
        <p:spPr bwMode="auto">
          <a:xfrm>
            <a:off x="3810000" y="2133600"/>
            <a:ext cx="1219200" cy="1004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i="0"/>
              <a:t>Object</a:t>
            </a:r>
          </a:p>
          <a:p>
            <a:pPr algn="ctr">
              <a:spcBef>
                <a:spcPct val="50000"/>
              </a:spcBef>
            </a:pPr>
            <a:r>
              <a:rPr lang="en-US" altLang="zh-TW" i="0"/>
              <a:t>Code</a:t>
            </a:r>
          </a:p>
        </p:txBody>
      </p:sp>
      <p:sp>
        <p:nvSpPr>
          <p:cNvPr id="14343" name="AutoShape 1031"/>
          <p:cNvSpPr>
            <a:spLocks noChangeArrowheads="1"/>
          </p:cNvSpPr>
          <p:nvPr/>
        </p:nvSpPr>
        <p:spPr bwMode="auto">
          <a:xfrm>
            <a:off x="5387975" y="4800600"/>
            <a:ext cx="1447800" cy="1143000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i="0">
                <a:solidFill>
                  <a:srgbClr val="CC0000"/>
                </a:solidFill>
              </a:rPr>
              <a:t>Loader</a:t>
            </a:r>
          </a:p>
        </p:txBody>
      </p:sp>
      <p:sp>
        <p:nvSpPr>
          <p:cNvPr id="14344" name="Text Box 1032"/>
          <p:cNvSpPr txBox="1">
            <a:spLocks noChangeArrowheads="1"/>
          </p:cNvSpPr>
          <p:nvPr/>
        </p:nvSpPr>
        <p:spPr bwMode="auto">
          <a:xfrm>
            <a:off x="5257800" y="3657600"/>
            <a:ext cx="1698625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i="0"/>
              <a:t>Executable </a:t>
            </a:r>
          </a:p>
          <a:p>
            <a:pPr algn="ctr"/>
            <a:r>
              <a:rPr lang="en-US" altLang="zh-TW" i="0"/>
              <a:t>Code</a:t>
            </a:r>
            <a:endParaRPr lang="en-US" altLang="zh-TW" b="0" i="0"/>
          </a:p>
        </p:txBody>
      </p:sp>
      <p:sp>
        <p:nvSpPr>
          <p:cNvPr id="14345" name="Line 1033"/>
          <p:cNvSpPr>
            <a:spLocks noChangeShapeType="1"/>
          </p:cNvSpPr>
          <p:nvPr/>
        </p:nvSpPr>
        <p:spPr bwMode="auto">
          <a:xfrm>
            <a:off x="16002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035"/>
          <p:cNvSpPr>
            <a:spLocks noChangeShapeType="1"/>
          </p:cNvSpPr>
          <p:nvPr/>
        </p:nvSpPr>
        <p:spPr bwMode="auto">
          <a:xfrm>
            <a:off x="4953000" y="274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037"/>
          <p:cNvSpPr>
            <a:spLocks noChangeShapeType="1"/>
          </p:cNvSpPr>
          <p:nvPr/>
        </p:nvSpPr>
        <p:spPr bwMode="auto">
          <a:xfrm>
            <a:off x="35814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AutoShape 1038"/>
          <p:cNvSpPr>
            <a:spLocks noChangeArrowheads="1"/>
          </p:cNvSpPr>
          <p:nvPr/>
        </p:nvSpPr>
        <p:spPr bwMode="auto">
          <a:xfrm>
            <a:off x="5334000" y="2133600"/>
            <a:ext cx="1447800" cy="1143000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i="0">
                <a:solidFill>
                  <a:srgbClr val="CC0000"/>
                </a:solidFill>
              </a:rPr>
              <a:t>Linker</a:t>
            </a:r>
          </a:p>
        </p:txBody>
      </p:sp>
      <p:sp>
        <p:nvSpPr>
          <p:cNvPr id="14349" name="Line 1040"/>
          <p:cNvSpPr>
            <a:spLocks noChangeShapeType="1"/>
          </p:cNvSpPr>
          <p:nvPr/>
        </p:nvSpPr>
        <p:spPr bwMode="auto">
          <a:xfrm>
            <a:off x="60960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041"/>
          <p:cNvSpPr>
            <a:spLocks noChangeShapeType="1"/>
          </p:cNvSpPr>
          <p:nvPr/>
        </p:nvSpPr>
        <p:spPr bwMode="auto">
          <a:xfrm>
            <a:off x="6096000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229600" cy="666750"/>
          </a:xfrm>
        </p:spPr>
        <p:txBody>
          <a:bodyPr/>
          <a:lstStyle/>
          <a:p>
            <a:r>
              <a:rPr lang="en-US" altLang="zh-TW" sz="4000"/>
              <a:t>SIC Assembly Program</a:t>
            </a:r>
          </a:p>
        </p:txBody>
      </p:sp>
      <p:pic>
        <p:nvPicPr>
          <p:cNvPr id="108548" name="Picture 4" descr="g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5450" y="2046288"/>
            <a:ext cx="7870825" cy="4776787"/>
          </a:xfrm>
          <a:noFill/>
          <a:ln/>
        </p:spPr>
      </p:pic>
      <p:sp>
        <p:nvSpPr>
          <p:cNvPr id="108552" name="AutoShape 8"/>
          <p:cNvSpPr>
            <a:spLocks noChangeArrowheads="1"/>
          </p:cNvSpPr>
          <p:nvPr/>
        </p:nvSpPr>
        <p:spPr bwMode="auto">
          <a:xfrm>
            <a:off x="76200" y="849313"/>
            <a:ext cx="1430338" cy="622300"/>
          </a:xfrm>
          <a:prstGeom prst="wedgeRectCallout">
            <a:avLst>
              <a:gd name="adj1" fmla="val -6935"/>
              <a:gd name="adj2" fmla="val 156380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TW" sz="1600"/>
              <a:t>Line numbers</a:t>
            </a:r>
          </a:p>
          <a:p>
            <a:r>
              <a:rPr lang="en-US" altLang="zh-TW" sz="1600"/>
              <a:t>(for reference)</a:t>
            </a:r>
          </a:p>
        </p:txBody>
      </p:sp>
      <p:sp>
        <p:nvSpPr>
          <p:cNvPr id="108553" name="AutoShape 9"/>
          <p:cNvSpPr>
            <a:spLocks noChangeArrowheads="1"/>
          </p:cNvSpPr>
          <p:nvPr/>
        </p:nvSpPr>
        <p:spPr bwMode="auto">
          <a:xfrm>
            <a:off x="976313" y="1630363"/>
            <a:ext cx="1533525" cy="317500"/>
          </a:xfrm>
          <a:prstGeom prst="wedgeRectCallout">
            <a:avLst>
              <a:gd name="adj1" fmla="val -12218"/>
              <a:gd name="adj2" fmla="val 112500"/>
            </a:avLst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TW" sz="1600"/>
              <a:t>Address labels</a:t>
            </a:r>
          </a:p>
        </p:txBody>
      </p:sp>
      <p:sp>
        <p:nvSpPr>
          <p:cNvPr id="108554" name="AutoShape 10"/>
          <p:cNvSpPr>
            <a:spLocks noChangeArrowheads="1"/>
          </p:cNvSpPr>
          <p:nvPr/>
        </p:nvSpPr>
        <p:spPr bwMode="auto">
          <a:xfrm>
            <a:off x="2338388" y="917575"/>
            <a:ext cx="1895475" cy="422275"/>
          </a:xfrm>
          <a:prstGeom prst="wedgeRectCallout">
            <a:avLst>
              <a:gd name="adj1" fmla="val -36264"/>
              <a:gd name="adj2" fmla="val 238347"/>
            </a:avLst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TW" sz="1600"/>
              <a:t>Mnemonic opcode</a:t>
            </a:r>
          </a:p>
        </p:txBody>
      </p:sp>
      <p:sp>
        <p:nvSpPr>
          <p:cNvPr id="108555" name="AutoShape 11"/>
          <p:cNvSpPr>
            <a:spLocks noChangeArrowheads="1"/>
          </p:cNvSpPr>
          <p:nvPr/>
        </p:nvSpPr>
        <p:spPr bwMode="auto">
          <a:xfrm>
            <a:off x="3294063" y="1604963"/>
            <a:ext cx="1055687" cy="317500"/>
          </a:xfrm>
          <a:prstGeom prst="wedgeRectCallout">
            <a:avLst>
              <a:gd name="adj1" fmla="val -26542"/>
              <a:gd name="adj2" fmla="val 116500"/>
            </a:avLst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TW" sz="1600"/>
              <a:t>operands</a:t>
            </a:r>
          </a:p>
        </p:txBody>
      </p:sp>
      <p:sp>
        <p:nvSpPr>
          <p:cNvPr id="108556" name="AutoShape 12"/>
          <p:cNvSpPr>
            <a:spLocks noChangeArrowheads="1"/>
          </p:cNvSpPr>
          <p:nvPr/>
        </p:nvSpPr>
        <p:spPr bwMode="auto">
          <a:xfrm>
            <a:off x="5683250" y="1343025"/>
            <a:ext cx="1135063" cy="317500"/>
          </a:xfrm>
          <a:prstGeom prst="wedgeRectCallout">
            <a:avLst>
              <a:gd name="adj1" fmla="val -15315"/>
              <a:gd name="adj2" fmla="val 192000"/>
            </a:avLst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TW" sz="1600"/>
              <a:t>comments</a:t>
            </a:r>
          </a:p>
        </p:txBody>
      </p:sp>
      <p:sp>
        <p:nvSpPr>
          <p:cNvPr id="108557" name="Rectangle 13"/>
          <p:cNvSpPr>
            <a:spLocks noChangeArrowheads="1"/>
          </p:cNvSpPr>
          <p:nvPr/>
        </p:nvSpPr>
        <p:spPr bwMode="auto">
          <a:xfrm>
            <a:off x="1271588" y="2111375"/>
            <a:ext cx="6851650" cy="4683125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8" name="Oval 14"/>
          <p:cNvSpPr>
            <a:spLocks noChangeArrowheads="1"/>
          </p:cNvSpPr>
          <p:nvPr/>
        </p:nvSpPr>
        <p:spPr bwMode="auto">
          <a:xfrm>
            <a:off x="3294063" y="5335588"/>
            <a:ext cx="654050" cy="347662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9" name="Line 15"/>
          <p:cNvSpPr>
            <a:spLocks noChangeShapeType="1"/>
          </p:cNvSpPr>
          <p:nvPr/>
        </p:nvSpPr>
        <p:spPr bwMode="auto">
          <a:xfrm>
            <a:off x="4933950" y="2293938"/>
            <a:ext cx="3078163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60" name="Line 16"/>
          <p:cNvSpPr>
            <a:spLocks noChangeShapeType="1"/>
          </p:cNvSpPr>
          <p:nvPr/>
        </p:nvSpPr>
        <p:spPr bwMode="auto">
          <a:xfrm>
            <a:off x="2381250" y="3189288"/>
            <a:ext cx="1408113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61" name="Line 17"/>
          <p:cNvSpPr>
            <a:spLocks noChangeShapeType="1"/>
          </p:cNvSpPr>
          <p:nvPr/>
        </p:nvSpPr>
        <p:spPr bwMode="auto">
          <a:xfrm flipV="1">
            <a:off x="2349500" y="2519363"/>
            <a:ext cx="1627188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62" name="AutoShape 18"/>
          <p:cNvSpPr>
            <a:spLocks noChangeArrowheads="1"/>
          </p:cNvSpPr>
          <p:nvPr/>
        </p:nvSpPr>
        <p:spPr bwMode="auto">
          <a:xfrm>
            <a:off x="7024688" y="1263650"/>
            <a:ext cx="1887537" cy="682625"/>
          </a:xfrm>
          <a:prstGeom prst="leftArrowCallout">
            <a:avLst>
              <a:gd name="adj1" fmla="val 16741"/>
              <a:gd name="adj2" fmla="val 25000"/>
              <a:gd name="adj3" fmla="val 36075"/>
              <a:gd name="adj4" fmla="val 73435"/>
            </a:avLst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>
                <a:solidFill>
                  <a:srgbClr val="CC3300"/>
                </a:solidFill>
              </a:rPr>
              <a:t>Fixed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6" name="Picture 4" descr="g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19100" y="1916113"/>
            <a:ext cx="8185150" cy="3951287"/>
          </a:xfrm>
          <a:noFill/>
          <a:ln/>
        </p:spPr>
      </p:pic>
      <p:sp>
        <p:nvSpPr>
          <p:cNvPr id="110599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229600" cy="666750"/>
          </a:xfrm>
          <a:noFill/>
          <a:ln/>
        </p:spPr>
        <p:txBody>
          <a:bodyPr/>
          <a:lstStyle/>
          <a:p>
            <a:r>
              <a:rPr lang="en-US" altLang="zh-TW" sz="4000"/>
              <a:t>SIC Assembly Program</a:t>
            </a:r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1363663" y="1944688"/>
            <a:ext cx="6908800" cy="4021137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1" name="AutoShape 9"/>
          <p:cNvSpPr>
            <a:spLocks/>
          </p:cNvSpPr>
          <p:nvPr/>
        </p:nvSpPr>
        <p:spPr bwMode="auto">
          <a:xfrm>
            <a:off x="4908550" y="6184900"/>
            <a:ext cx="2249488" cy="369888"/>
          </a:xfrm>
          <a:prstGeom prst="borderCallout2">
            <a:avLst>
              <a:gd name="adj1" fmla="val 30903"/>
              <a:gd name="adj2" fmla="val -3389"/>
              <a:gd name="adj3" fmla="val 30903"/>
              <a:gd name="adj4" fmla="val -17361"/>
              <a:gd name="adj5" fmla="val -478972"/>
              <a:gd name="adj6" fmla="val -31759"/>
            </a:avLst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/>
              <a:t>Index addressing</a:t>
            </a:r>
          </a:p>
        </p:txBody>
      </p:sp>
      <p:sp>
        <p:nvSpPr>
          <p:cNvPr id="110602" name="Oval 10"/>
          <p:cNvSpPr>
            <a:spLocks noChangeArrowheads="1"/>
          </p:cNvSpPr>
          <p:nvPr/>
        </p:nvSpPr>
        <p:spPr bwMode="auto">
          <a:xfrm>
            <a:off x="4021138" y="4049713"/>
            <a:ext cx="290512" cy="347662"/>
          </a:xfrm>
          <a:prstGeom prst="ellips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3" name="AutoShape 11"/>
          <p:cNvSpPr>
            <a:spLocks/>
          </p:cNvSpPr>
          <p:nvPr/>
        </p:nvSpPr>
        <p:spPr bwMode="auto">
          <a:xfrm>
            <a:off x="1970088" y="1339850"/>
            <a:ext cx="2568575" cy="392113"/>
          </a:xfrm>
          <a:prstGeom prst="borderCallout2">
            <a:avLst>
              <a:gd name="adj1" fmla="val 29148"/>
              <a:gd name="adj2" fmla="val -2968"/>
              <a:gd name="adj3" fmla="val 29148"/>
              <a:gd name="adj4" fmla="val -5935"/>
              <a:gd name="adj5" fmla="val 174898"/>
              <a:gd name="adj6" fmla="val -16625"/>
            </a:avLst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TW"/>
              <a:t>Indicate comment lines</a:t>
            </a:r>
          </a:p>
        </p:txBody>
      </p:sp>
      <p:sp>
        <p:nvSpPr>
          <p:cNvPr id="110604" name="Oval 12"/>
          <p:cNvSpPr>
            <a:spLocks noChangeArrowheads="1"/>
          </p:cNvSpPr>
          <p:nvPr/>
        </p:nvSpPr>
        <p:spPr bwMode="auto">
          <a:xfrm>
            <a:off x="3367088" y="5164138"/>
            <a:ext cx="538162" cy="347662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5" name="Line 13"/>
          <p:cNvSpPr>
            <a:spLocks noChangeShapeType="1"/>
          </p:cNvSpPr>
          <p:nvPr/>
        </p:nvSpPr>
        <p:spPr bwMode="auto">
          <a:xfrm>
            <a:off x="2466975" y="3889375"/>
            <a:ext cx="1408113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4" name="Picture 4" descr="g0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30213" y="2273300"/>
            <a:ext cx="8428037" cy="2930525"/>
          </a:xfrm>
          <a:noFill/>
          <a:ln/>
        </p:spPr>
      </p:pic>
      <p:sp>
        <p:nvSpPr>
          <p:cNvPr id="112647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229600" cy="666750"/>
          </a:xfrm>
          <a:noFill/>
          <a:ln/>
        </p:spPr>
        <p:txBody>
          <a:bodyPr/>
          <a:lstStyle/>
          <a:p>
            <a:r>
              <a:rPr lang="en-US" altLang="zh-TW" sz="4000"/>
              <a:t>SIC Assembly Program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495425" y="2220913"/>
            <a:ext cx="6632575" cy="3090862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Assembler Directives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/>
              <a:t>Basic assembler directives (pseudo instructions):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START : </a:t>
            </a:r>
          </a:p>
          <a:p>
            <a:pPr lvl="2">
              <a:lnSpc>
                <a:spcPct val="80000"/>
              </a:lnSpc>
            </a:pPr>
            <a:r>
              <a:rPr lang="en-US" altLang="zh-TW" sz="1800"/>
              <a:t>Specify </a:t>
            </a:r>
            <a:r>
              <a:rPr lang="en-US" altLang="zh-TW" sz="1800">
                <a:solidFill>
                  <a:srgbClr val="CC3300"/>
                </a:solidFill>
              </a:rPr>
              <a:t>name</a:t>
            </a:r>
            <a:r>
              <a:rPr lang="en-US" altLang="zh-TW" sz="1800"/>
              <a:t> and </a:t>
            </a:r>
            <a:r>
              <a:rPr lang="en-US" altLang="zh-TW" sz="1800">
                <a:solidFill>
                  <a:srgbClr val="CC3300"/>
                </a:solidFill>
              </a:rPr>
              <a:t>starting address</a:t>
            </a:r>
            <a:r>
              <a:rPr lang="en-US" altLang="zh-TW" sz="1800"/>
              <a:t> for the program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END : </a:t>
            </a:r>
          </a:p>
          <a:p>
            <a:pPr lvl="2">
              <a:lnSpc>
                <a:spcPct val="80000"/>
              </a:lnSpc>
            </a:pPr>
            <a:r>
              <a:rPr lang="en-US" altLang="zh-TW" sz="1800"/>
              <a:t>Indicate the </a:t>
            </a:r>
            <a:r>
              <a:rPr lang="en-US" altLang="zh-TW" sz="1800">
                <a:solidFill>
                  <a:srgbClr val="CC3300"/>
                </a:solidFill>
              </a:rPr>
              <a:t>end</a:t>
            </a:r>
            <a:r>
              <a:rPr lang="en-US" altLang="zh-TW" sz="1800"/>
              <a:t> of the source program, and (optionally) the </a:t>
            </a:r>
            <a:r>
              <a:rPr lang="en-US" altLang="zh-TW" sz="1800">
                <a:solidFill>
                  <a:srgbClr val="CC3300"/>
                </a:solidFill>
              </a:rPr>
              <a:t>first executable instruction</a:t>
            </a:r>
            <a:r>
              <a:rPr lang="en-US" altLang="zh-TW" sz="1800"/>
              <a:t> in the program.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BYTE</a:t>
            </a:r>
            <a:r>
              <a:rPr lang="en-US" altLang="zh-TW" sz="1800"/>
              <a:t> : </a:t>
            </a:r>
          </a:p>
          <a:p>
            <a:pPr lvl="2">
              <a:lnSpc>
                <a:spcPct val="80000"/>
              </a:lnSpc>
            </a:pPr>
            <a:r>
              <a:rPr lang="en-US" altLang="zh-TW" sz="1800"/>
              <a:t>Generate character or hexadecimal constant, occupying as many bytes as needed to represent the constant.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WORD</a:t>
            </a:r>
            <a:r>
              <a:rPr lang="en-US" altLang="zh-TW" sz="1800"/>
              <a:t> :</a:t>
            </a:r>
          </a:p>
          <a:p>
            <a:pPr lvl="2">
              <a:lnSpc>
                <a:spcPct val="80000"/>
              </a:lnSpc>
            </a:pPr>
            <a:r>
              <a:rPr lang="en-US" altLang="zh-TW" sz="1800"/>
              <a:t>Generate one-word integer constant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RESB</a:t>
            </a:r>
            <a:r>
              <a:rPr lang="en-US" altLang="zh-TW" sz="1800"/>
              <a:t> :</a:t>
            </a:r>
          </a:p>
          <a:p>
            <a:pPr lvl="2">
              <a:lnSpc>
                <a:spcPct val="80000"/>
              </a:lnSpc>
            </a:pPr>
            <a:r>
              <a:rPr lang="en-US" altLang="zh-TW" sz="1800"/>
              <a:t>Reserve the indicated number of bytes for a data area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RESW</a:t>
            </a:r>
            <a:r>
              <a:rPr lang="en-US" altLang="zh-TW" sz="1800"/>
              <a:t> :</a:t>
            </a:r>
          </a:p>
          <a:p>
            <a:pPr lvl="2">
              <a:lnSpc>
                <a:spcPct val="80000"/>
              </a:lnSpc>
            </a:pPr>
            <a:r>
              <a:rPr lang="en-US" altLang="zh-TW" sz="1800"/>
              <a:t>Reserve the indicated number of words for a data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SIC Assembler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Assembler’s task:</a:t>
            </a:r>
          </a:p>
          <a:p>
            <a:pPr lvl="1"/>
            <a:r>
              <a:rPr lang="en-US" altLang="zh-TW" dirty="0"/>
              <a:t>Convert mnemonic operation codes to their machine language equivalents</a:t>
            </a:r>
          </a:p>
          <a:p>
            <a:pPr lvl="1"/>
            <a:r>
              <a:rPr lang="en-US" altLang="zh-TW" dirty="0"/>
              <a:t>Convert symbolic operands to their equivalent machine addresses </a:t>
            </a:r>
          </a:p>
          <a:p>
            <a:pPr lvl="1"/>
            <a:r>
              <a:rPr lang="en-US" altLang="zh-TW" dirty="0"/>
              <a:t>Build machine instructions in proper format</a:t>
            </a:r>
          </a:p>
          <a:p>
            <a:pPr lvl="1"/>
            <a:r>
              <a:rPr lang="en-US" altLang="zh-TW" dirty="0"/>
              <a:t>Convert data constants into internal machine representations (data formats)</a:t>
            </a:r>
          </a:p>
          <a:p>
            <a:pPr lvl="1"/>
            <a:r>
              <a:rPr lang="en-US" altLang="zh-TW" dirty="0"/>
              <a:t>Write object program and the assembly listing</a:t>
            </a:r>
          </a:p>
        </p:txBody>
      </p:sp>
      <p:grpSp>
        <p:nvGrpSpPr>
          <p:cNvPr id="115718" name="Group 6"/>
          <p:cNvGrpSpPr>
            <a:grpSpLocks/>
          </p:cNvGrpSpPr>
          <p:nvPr/>
        </p:nvGrpSpPr>
        <p:grpSpPr bwMode="auto">
          <a:xfrm>
            <a:off x="1233488" y="3149600"/>
            <a:ext cx="7527925" cy="909638"/>
            <a:chOff x="777" y="1984"/>
            <a:chExt cx="4742" cy="573"/>
          </a:xfrm>
        </p:grpSpPr>
        <p:sp>
          <p:nvSpPr>
            <p:cNvPr id="115716" name="Rectangle 4"/>
            <p:cNvSpPr>
              <a:spLocks noChangeArrowheads="1"/>
            </p:cNvSpPr>
            <p:nvPr/>
          </p:nvSpPr>
          <p:spPr bwMode="auto">
            <a:xfrm>
              <a:off x="777" y="1984"/>
              <a:ext cx="4727" cy="558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7" name="Text Box 5"/>
            <p:cNvSpPr txBox="1">
              <a:spLocks noChangeArrowheads="1"/>
            </p:cNvSpPr>
            <p:nvPr/>
          </p:nvSpPr>
          <p:spPr bwMode="auto">
            <a:xfrm>
              <a:off x="4955" y="2326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006600"/>
                  </a:solidFill>
                </a:rPr>
                <a:t>difficult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648</Words>
  <Application>Microsoft Office PowerPoint</Application>
  <PresentationFormat>On-screen Show (4:3)</PresentationFormat>
  <Paragraphs>163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新細明體</vt:lpstr>
      <vt:lpstr>Wingdings</vt:lpstr>
      <vt:lpstr>預設簡報設計</vt:lpstr>
      <vt:lpstr>Assemblers</vt:lpstr>
      <vt:lpstr>Outlines</vt:lpstr>
      <vt:lpstr>Basic SIC Assembler  Functions, Algorithm, and Data Structures</vt:lpstr>
      <vt:lpstr>Role of Assembler</vt:lpstr>
      <vt:lpstr>SIC Assembly Program</vt:lpstr>
      <vt:lpstr>SIC Assembly Program</vt:lpstr>
      <vt:lpstr>SIC Assembly Program</vt:lpstr>
      <vt:lpstr>Assembler Directives</vt:lpstr>
      <vt:lpstr>SIC Assembler</vt:lpstr>
      <vt:lpstr>PowerPoint Presentation</vt:lpstr>
      <vt:lpstr>PowerPoint Presentation</vt:lpstr>
      <vt:lpstr>PowerPoint Presentation</vt:lpstr>
      <vt:lpstr>Forward Reference</vt:lpstr>
      <vt:lpstr>PowerPoint Presentation</vt:lpstr>
      <vt:lpstr>PowerPoint Presentation</vt:lpstr>
      <vt:lpstr>Object Program Format</vt:lpstr>
      <vt:lpstr>Two Pass SIC Assembler</vt:lpstr>
      <vt:lpstr>Data Structures</vt:lpstr>
      <vt:lpstr>OPTAB</vt:lpstr>
      <vt:lpstr>LOCCTR</vt:lpstr>
      <vt:lpstr>SYMTAB</vt:lpstr>
      <vt:lpstr>Pseudo Code for Pass 1</vt:lpstr>
      <vt:lpstr>Pseudo Code for Pass 1</vt:lpstr>
      <vt:lpstr>Pseudo Code for Pass 1</vt:lpstr>
      <vt:lpstr>Pseudo Code for Pass 2</vt:lpstr>
      <vt:lpstr>PowerPoint Presentation</vt:lpstr>
      <vt:lpstr>PowerPoint Presentation</vt:lpstr>
    </vt:vector>
  </TitlesOfParts>
  <Company>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a</dc:creator>
  <cp:lastModifiedBy>Administrator</cp:lastModifiedBy>
  <cp:revision>117</cp:revision>
  <dcterms:created xsi:type="dcterms:W3CDTF">2003-02-20T07:40:19Z</dcterms:created>
  <dcterms:modified xsi:type="dcterms:W3CDTF">2019-02-21T04:25:10Z</dcterms:modified>
</cp:coreProperties>
</file>