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5532e5af8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532e5af8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5532e5af8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5532e5af8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532e5af8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532e5af8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532e5af8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532e5af8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532e5af8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532e5af8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532e5af8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532e5af8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532e5af8c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532e5af8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532e5af8c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532e5af8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8.png"/><Relationship Id="rId7"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idx="1" type="body"/>
          </p:nvPr>
        </p:nvSpPr>
        <p:spPr>
          <a:xfrm>
            <a:off x="1154950" y="496900"/>
            <a:ext cx="7032900" cy="393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3600">
                <a:solidFill>
                  <a:schemeClr val="dk1"/>
                </a:solidFill>
              </a:rPr>
              <a:t>Homogeneous coordinates: – </a:t>
            </a:r>
            <a:endParaRPr sz="3600">
              <a:solidFill>
                <a:schemeClr val="dk1"/>
              </a:solidFill>
            </a:endParaRPr>
          </a:p>
          <a:p>
            <a:pPr indent="0" lvl="0" marL="0" rtl="0" algn="l">
              <a:lnSpc>
                <a:spcPct val="100000"/>
              </a:lnSpc>
              <a:spcBef>
                <a:spcPts val="0"/>
              </a:spcBef>
              <a:spcAft>
                <a:spcPts val="0"/>
              </a:spcAft>
              <a:buNone/>
            </a:pPr>
            <a:r>
              <a:t/>
            </a:r>
            <a:endParaRPr sz="3600">
              <a:solidFill>
                <a:schemeClr val="dk1"/>
              </a:solidFill>
            </a:endParaRPr>
          </a:p>
          <a:p>
            <a:pPr indent="0" lvl="0" marL="0" rtl="0" algn="l">
              <a:lnSpc>
                <a:spcPct val="100000"/>
              </a:lnSpc>
              <a:spcBef>
                <a:spcPts val="0"/>
              </a:spcBef>
              <a:spcAft>
                <a:spcPts val="0"/>
              </a:spcAft>
              <a:buNone/>
            </a:pPr>
            <a:r>
              <a:rPr lang="en-GB" sz="3600">
                <a:solidFill>
                  <a:schemeClr val="dk1"/>
                </a:solidFill>
              </a:rPr>
              <a:t>consistent notation </a:t>
            </a:r>
            <a:endParaRPr sz="3600">
              <a:solidFill>
                <a:schemeClr val="dk1"/>
              </a:solidFill>
            </a:endParaRPr>
          </a:p>
          <a:p>
            <a:pPr indent="0" lvl="0" marL="0" rtl="0" algn="l">
              <a:lnSpc>
                <a:spcPct val="100000"/>
              </a:lnSpc>
              <a:spcBef>
                <a:spcPts val="0"/>
              </a:spcBef>
              <a:spcAft>
                <a:spcPts val="0"/>
              </a:spcAft>
              <a:buNone/>
            </a:pPr>
            <a:r>
              <a:rPr lang="en-GB" sz="3600">
                <a:solidFill>
                  <a:schemeClr val="dk1"/>
                </a:solidFill>
              </a:rPr>
              <a:t>several other good points (later)</a:t>
            </a:r>
            <a:endParaRPr sz="3600">
              <a:solidFill>
                <a:schemeClr val="dk1"/>
              </a:solidFill>
            </a:endParaRPr>
          </a:p>
          <a:p>
            <a:pPr indent="0" lvl="0" marL="0" rtl="0" algn="l">
              <a:lnSpc>
                <a:spcPct val="100000"/>
              </a:lnSpc>
              <a:spcBef>
                <a:spcPts val="0"/>
              </a:spcBef>
              <a:spcAft>
                <a:spcPts val="0"/>
              </a:spcAft>
              <a:buNone/>
            </a:pPr>
            <a:r>
              <a:t/>
            </a:r>
            <a:endParaRPr sz="36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nvSpPr>
        <p:spPr>
          <a:xfrm>
            <a:off x="402875" y="295450"/>
            <a:ext cx="2645700" cy="5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t>Translation</a:t>
            </a:r>
            <a:endParaRPr sz="1800"/>
          </a:p>
        </p:txBody>
      </p:sp>
      <p:pic>
        <p:nvPicPr>
          <p:cNvPr id="60" name="Google Shape;60;p14"/>
          <p:cNvPicPr preferRelativeResize="0"/>
          <p:nvPr/>
        </p:nvPicPr>
        <p:blipFill>
          <a:blip r:embed="rId3">
            <a:alphaModFix/>
          </a:blip>
          <a:stretch>
            <a:fillRect/>
          </a:stretch>
        </p:blipFill>
        <p:spPr>
          <a:xfrm>
            <a:off x="152400" y="971650"/>
            <a:ext cx="4995185" cy="1600100"/>
          </a:xfrm>
          <a:prstGeom prst="rect">
            <a:avLst/>
          </a:prstGeom>
          <a:noFill/>
          <a:ln>
            <a:noFill/>
          </a:ln>
        </p:spPr>
      </p:pic>
      <p:sp>
        <p:nvSpPr>
          <p:cNvPr id="61" name="Google Shape;61;p14"/>
          <p:cNvSpPr txBox="1"/>
          <p:nvPr/>
        </p:nvSpPr>
        <p:spPr>
          <a:xfrm>
            <a:off x="5788125" y="2189000"/>
            <a:ext cx="2242800" cy="5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t>Scaling</a:t>
            </a:r>
            <a:endParaRPr sz="1800"/>
          </a:p>
        </p:txBody>
      </p:sp>
      <p:pic>
        <p:nvPicPr>
          <p:cNvPr id="62" name="Google Shape;62;p14"/>
          <p:cNvPicPr preferRelativeResize="0"/>
          <p:nvPr/>
        </p:nvPicPr>
        <p:blipFill>
          <a:blip r:embed="rId4">
            <a:alphaModFix/>
          </a:blip>
          <a:stretch>
            <a:fillRect/>
          </a:stretch>
        </p:blipFill>
        <p:spPr>
          <a:xfrm>
            <a:off x="4025093" y="2918975"/>
            <a:ext cx="4688357" cy="1485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78825" y="431600"/>
            <a:ext cx="1702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Rotation</a:t>
            </a:r>
            <a:endParaRPr sz="1800"/>
          </a:p>
        </p:txBody>
      </p:sp>
      <p:pic>
        <p:nvPicPr>
          <p:cNvPr id="68" name="Google Shape;68;p15"/>
          <p:cNvPicPr preferRelativeResize="0"/>
          <p:nvPr/>
        </p:nvPicPr>
        <p:blipFill>
          <a:blip r:embed="rId3">
            <a:alphaModFix/>
          </a:blip>
          <a:stretch>
            <a:fillRect/>
          </a:stretch>
        </p:blipFill>
        <p:spPr>
          <a:xfrm>
            <a:off x="152400" y="1156700"/>
            <a:ext cx="4962525" cy="2076450"/>
          </a:xfrm>
          <a:prstGeom prst="rect">
            <a:avLst/>
          </a:prstGeom>
          <a:noFill/>
          <a:ln>
            <a:noFill/>
          </a:ln>
        </p:spPr>
      </p:pic>
      <p:pic>
        <p:nvPicPr>
          <p:cNvPr id="69" name="Google Shape;69;p15"/>
          <p:cNvPicPr preferRelativeResize="0"/>
          <p:nvPr/>
        </p:nvPicPr>
        <p:blipFill>
          <a:blip r:embed="rId4">
            <a:alphaModFix/>
          </a:blip>
          <a:stretch>
            <a:fillRect/>
          </a:stretch>
        </p:blipFill>
        <p:spPr>
          <a:xfrm>
            <a:off x="4942050" y="517038"/>
            <a:ext cx="3955525" cy="4109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idx="1" type="body"/>
          </p:nvPr>
        </p:nvSpPr>
        <p:spPr>
          <a:xfrm>
            <a:off x="311700" y="899775"/>
            <a:ext cx="8520600" cy="366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We know that a translation matrix can be combined with a translation matrix, scaling matrix with a scaling matrix and a rotation matrix with a rotation matrix. Since scaling and rotation matrices are 3*3 matrices, they can be combined as well, i.e. we can combine several scaling matrices with several rotation matrices. Translation matrices are additive in nature, therefore, we can not combine translation matrices with scaling and rotation matrices.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nvSpPr>
        <p:spPr>
          <a:xfrm>
            <a:off x="899775" y="1853275"/>
            <a:ext cx="7587600" cy="17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t> Basically, homogenous coordinates allow combine transformations to be easily represented by a matrix. The conversion to homogenous transformation is quite simple and allows for multiplication instead of addition when dealing with translation.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311700" y="483450"/>
            <a:ext cx="8520600" cy="408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point (x, y) of plane in homogeneous system is denoted by triple </a:t>
            </a:r>
            <a:endParaRPr/>
          </a:p>
          <a:p>
            <a:pPr indent="0" lvl="0" marL="0" rtl="0" algn="l">
              <a:spcBef>
                <a:spcPts val="1600"/>
              </a:spcBef>
              <a:spcAft>
                <a:spcPts val="0"/>
              </a:spcAft>
              <a:buNone/>
            </a:pPr>
            <a:r>
              <a:rPr lang="en-GB"/>
              <a:t>which preserves proportionality class of triples with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t>If      is not equal to zero, we can multiply every coordinate of by 1/ to obtain equivalent point                        </a:t>
            </a:r>
            <a:endParaRPr/>
          </a:p>
          <a:p>
            <a:pPr indent="457200" lvl="0" marL="1371600" rtl="0" algn="l">
              <a:spcBef>
                <a:spcPts val="1600"/>
              </a:spcBef>
              <a:spcAft>
                <a:spcPts val="0"/>
              </a:spcAft>
              <a:buNone/>
            </a:pPr>
            <a:r>
              <a:rPr lang="en-GB"/>
              <a:t> which is same as  </a:t>
            </a:r>
            <a:endParaRPr/>
          </a:p>
          <a:p>
            <a:pPr indent="0" lvl="0" marL="0" rtl="0" algn="l">
              <a:spcBef>
                <a:spcPts val="1600"/>
              </a:spcBef>
              <a:spcAft>
                <a:spcPts val="1600"/>
              </a:spcAft>
              <a:buNone/>
            </a:pPr>
            <a:r>
              <a:rPr lang="en-GB"/>
              <a:t>i.e. the Euclidean point (x,y) can be extended to homogeneous coordinate simply by adding „1” as third coordinate. For example, the points (2,1,1), (4,2,2) (200,100,100)… all corresponds to same Euclidean point (2,1). </a:t>
            </a:r>
            <a:endParaRPr/>
          </a:p>
        </p:txBody>
      </p:sp>
      <p:pic>
        <p:nvPicPr>
          <p:cNvPr id="85" name="Google Shape;85;p18"/>
          <p:cNvPicPr preferRelativeResize="0"/>
          <p:nvPr/>
        </p:nvPicPr>
        <p:blipFill>
          <a:blip r:embed="rId3">
            <a:alphaModFix/>
          </a:blip>
          <a:stretch>
            <a:fillRect/>
          </a:stretch>
        </p:blipFill>
        <p:spPr>
          <a:xfrm>
            <a:off x="7404325" y="598375"/>
            <a:ext cx="817983" cy="269850"/>
          </a:xfrm>
          <a:prstGeom prst="rect">
            <a:avLst/>
          </a:prstGeom>
          <a:noFill/>
          <a:ln>
            <a:noFill/>
          </a:ln>
        </p:spPr>
      </p:pic>
      <p:pic>
        <p:nvPicPr>
          <p:cNvPr id="86" name="Google Shape;86;p18"/>
          <p:cNvPicPr preferRelativeResize="0"/>
          <p:nvPr/>
        </p:nvPicPr>
        <p:blipFill>
          <a:blip r:embed="rId4">
            <a:alphaModFix/>
          </a:blip>
          <a:stretch>
            <a:fillRect/>
          </a:stretch>
        </p:blipFill>
        <p:spPr>
          <a:xfrm>
            <a:off x="474700" y="1571250"/>
            <a:ext cx="1756450" cy="584175"/>
          </a:xfrm>
          <a:prstGeom prst="rect">
            <a:avLst/>
          </a:prstGeom>
          <a:noFill/>
          <a:ln>
            <a:noFill/>
          </a:ln>
        </p:spPr>
      </p:pic>
      <p:pic>
        <p:nvPicPr>
          <p:cNvPr id="87" name="Google Shape;87;p18"/>
          <p:cNvPicPr preferRelativeResize="0"/>
          <p:nvPr/>
        </p:nvPicPr>
        <p:blipFill>
          <a:blip r:embed="rId5">
            <a:alphaModFix/>
          </a:blip>
          <a:stretch>
            <a:fillRect/>
          </a:stretch>
        </p:blipFill>
        <p:spPr>
          <a:xfrm>
            <a:off x="588850" y="2101697"/>
            <a:ext cx="322300" cy="309403"/>
          </a:xfrm>
          <a:prstGeom prst="rect">
            <a:avLst/>
          </a:prstGeom>
          <a:noFill/>
          <a:ln>
            <a:noFill/>
          </a:ln>
        </p:spPr>
      </p:pic>
      <p:pic>
        <p:nvPicPr>
          <p:cNvPr id="88" name="Google Shape;88;p18"/>
          <p:cNvPicPr preferRelativeResize="0"/>
          <p:nvPr/>
        </p:nvPicPr>
        <p:blipFill>
          <a:blip r:embed="rId6">
            <a:alphaModFix/>
          </a:blip>
          <a:stretch>
            <a:fillRect/>
          </a:stretch>
        </p:blipFill>
        <p:spPr>
          <a:xfrm>
            <a:off x="588850" y="2807350"/>
            <a:ext cx="1284550" cy="719925"/>
          </a:xfrm>
          <a:prstGeom prst="rect">
            <a:avLst/>
          </a:prstGeom>
          <a:noFill/>
          <a:ln>
            <a:noFill/>
          </a:ln>
        </p:spPr>
      </p:pic>
      <p:pic>
        <p:nvPicPr>
          <p:cNvPr id="89" name="Google Shape;89;p18"/>
          <p:cNvPicPr preferRelativeResize="0"/>
          <p:nvPr/>
        </p:nvPicPr>
        <p:blipFill>
          <a:blip r:embed="rId7">
            <a:alphaModFix/>
          </a:blip>
          <a:stretch>
            <a:fillRect/>
          </a:stretch>
        </p:blipFill>
        <p:spPr>
          <a:xfrm>
            <a:off x="4234975" y="2876725"/>
            <a:ext cx="1092045" cy="422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GB"/>
              <a:t>Euclidean coordinate (x,y) corresponds to homogeneous coordinate (x,y,1)</a:t>
            </a:r>
            <a:endParaRPr/>
          </a:p>
        </p:txBody>
      </p:sp>
      <p:pic>
        <p:nvPicPr>
          <p:cNvPr id="95" name="Google Shape;95;p19"/>
          <p:cNvPicPr preferRelativeResize="0"/>
          <p:nvPr/>
        </p:nvPicPr>
        <p:blipFill>
          <a:blip r:embed="rId3">
            <a:alphaModFix/>
          </a:blip>
          <a:stretch>
            <a:fillRect/>
          </a:stretch>
        </p:blipFill>
        <p:spPr>
          <a:xfrm>
            <a:off x="2114550" y="1581150"/>
            <a:ext cx="4914900" cy="1981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nvSpPr>
        <p:spPr>
          <a:xfrm>
            <a:off x="389450" y="429750"/>
            <a:ext cx="8313000" cy="44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t>What happens if w ≠ 1 ?</a:t>
            </a:r>
            <a:endParaRPr sz="2400"/>
          </a:p>
          <a:p>
            <a:pPr indent="0" lvl="0" marL="0" rtl="0" algn="l">
              <a:spcBef>
                <a:spcPts val="0"/>
              </a:spcBef>
              <a:spcAft>
                <a:spcPts val="0"/>
              </a:spcAft>
              <a:buNone/>
            </a:pPr>
            <a:r>
              <a:t/>
            </a:r>
            <a:endParaRPr/>
          </a:p>
          <a:p>
            <a:pPr indent="0" lvl="0" marL="0" rtl="0" algn="l">
              <a:spcBef>
                <a:spcPts val="0"/>
              </a:spcBef>
              <a:spcAft>
                <a:spcPts val="0"/>
              </a:spcAft>
              <a:buNone/>
            </a:pPr>
            <a:r>
              <a:rPr lang="en-GB"/>
              <a:t> • </a:t>
            </a:r>
            <a:r>
              <a:rPr lang="en-GB" sz="1800"/>
              <a:t>Well if w ≠ 1 then we can simply use our above calculation to find out the point we are working with.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GB" sz="1800"/>
              <a:t>• Consider the following however, [1 2 3 0.1]= [10 20 30 1] [1 2 3 0.001]= [1000 2000 3000 1] [1 2 3 0.000000001] = a point very far away.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GB" sz="1800"/>
              <a:t>• So that w tends to 0, we can start thinking about the point very far away; i.e at infinity.</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GB" sz="1800"/>
              <a:t>• This also allows us to represent vectors and scalars in the same fashion, using w=1 represent a scalar value or a point and w=0 to represent a vector in that direction.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