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308" r:id="rId21"/>
    <p:sldId id="278" r:id="rId22"/>
    <p:sldId id="300" r:id="rId23"/>
    <p:sldId id="301" r:id="rId24"/>
    <p:sldId id="303" r:id="rId25"/>
    <p:sldId id="304" r:id="rId26"/>
    <p:sldId id="305" r:id="rId27"/>
    <p:sldId id="306" r:id="rId28"/>
    <p:sldId id="307" r:id="rId29"/>
    <p:sldId id="280" r:id="rId30"/>
    <p:sldId id="281" r:id="rId31"/>
    <p:sldId id="282" r:id="rId32"/>
    <p:sldId id="310" r:id="rId33"/>
    <p:sldId id="283" r:id="rId34"/>
    <p:sldId id="311" r:id="rId35"/>
    <p:sldId id="316" r:id="rId36"/>
    <p:sldId id="284" r:id="rId37"/>
    <p:sldId id="285" r:id="rId38"/>
    <p:sldId id="286" r:id="rId39"/>
    <p:sldId id="287" r:id="rId40"/>
    <p:sldId id="312" r:id="rId41"/>
    <p:sldId id="313" r:id="rId42"/>
    <p:sldId id="288" r:id="rId43"/>
    <p:sldId id="289" r:id="rId44"/>
    <p:sldId id="290" r:id="rId45"/>
    <p:sldId id="291" r:id="rId46"/>
    <p:sldId id="292" r:id="rId47"/>
    <p:sldId id="293" r:id="rId48"/>
    <p:sldId id="294" r:id="rId49"/>
    <p:sldId id="309" r:id="rId50"/>
    <p:sldId id="296" r:id="rId51"/>
    <p:sldId id="297" r:id="rId52"/>
    <p:sldId id="29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BCE95-39D0-42F9-9EBD-3F0692599C1C}" type="datetimeFigureOut">
              <a:rPr lang="en-IN" smtClean="0"/>
              <a:pPr/>
              <a:t>16-09-2020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8EC3D-9EDE-4DBD-97BE-31D5FADF7D86}" type="slidenum">
              <a:rPr lang="en-IN" smtClean="0"/>
              <a:pPr/>
              <a:t>‹#›</a:t>
            </a:fld>
            <a:endParaRPr lang="en-IN"/>
          </a:p>
        </p:txBody>
      </p:sp>
    </p:spTree>
    <p:extLst>
      <p:ext uri="{BB962C8B-B14F-4D97-AF65-F5344CB8AC3E}">
        <p14:creationId xmlns:p14="http://schemas.microsoft.com/office/powerpoint/2010/main" val="277847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extLst>
      <p:ext uri="{BB962C8B-B14F-4D97-AF65-F5344CB8AC3E}">
        <p14:creationId xmlns:p14="http://schemas.microsoft.com/office/powerpoint/2010/main" val="262038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xfrm>
            <a:off x="1146175" y="685800"/>
            <a:ext cx="4568825" cy="3427413"/>
          </a:xfrm>
          <a:ln/>
        </p:spPr>
      </p:sp>
      <p:sp>
        <p:nvSpPr>
          <p:cNvPr id="77414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9252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146175" y="685800"/>
            <a:ext cx="4568825" cy="3427413"/>
          </a:xfrm>
          <a:ln/>
        </p:spPr>
      </p:sp>
      <p:sp>
        <p:nvSpPr>
          <p:cNvPr id="77619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56541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spect="1" noChangeArrowheads="1" noTextEdit="1"/>
          </p:cNvSpPr>
          <p:nvPr>
            <p:ph type="sldImg"/>
          </p:nvPr>
        </p:nvSpPr>
        <p:spPr>
          <a:xfrm>
            <a:off x="1146175" y="685800"/>
            <a:ext cx="4568825" cy="3427413"/>
          </a:xfrm>
          <a:ln/>
        </p:spPr>
      </p:sp>
      <p:sp>
        <p:nvSpPr>
          <p:cNvPr id="78438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05366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146175" y="685800"/>
            <a:ext cx="4568825" cy="3427413"/>
          </a:xfrm>
          <a:ln/>
        </p:spPr>
      </p:sp>
      <p:sp>
        <p:nvSpPr>
          <p:cNvPr id="78950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4130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xfrm>
            <a:off x="1181696" y="686405"/>
            <a:ext cx="4499075" cy="3427489"/>
          </a:xfrm>
          <a:ln/>
        </p:spPr>
      </p:sp>
      <p:sp>
        <p:nvSpPr>
          <p:cNvPr id="78643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23777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146175" y="685800"/>
            <a:ext cx="4568825" cy="3427413"/>
          </a:xfrm>
          <a:ln/>
        </p:spPr>
      </p:sp>
      <p:sp>
        <p:nvSpPr>
          <p:cNvPr id="79155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821020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935112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xfrm>
            <a:off x="1181696" y="686405"/>
            <a:ext cx="4499075" cy="3427489"/>
          </a:xfrm>
          <a:ln/>
        </p:spPr>
      </p:sp>
      <p:sp>
        <p:nvSpPr>
          <p:cNvPr id="7976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79043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xfrm>
            <a:off x="1181696" y="686405"/>
            <a:ext cx="4499075" cy="3427489"/>
          </a:xfrm>
          <a:ln/>
        </p:spPr>
      </p:sp>
      <p:sp>
        <p:nvSpPr>
          <p:cNvPr id="8458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4261726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81696" y="686405"/>
            <a:ext cx="4499075" cy="3427489"/>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72395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noTextEdit="1"/>
          </p:cNvSpPr>
          <p:nvPr>
            <p:ph type="sldImg"/>
          </p:nvPr>
        </p:nvSpPr>
        <p:spPr>
          <a:xfrm>
            <a:off x="1146175" y="685800"/>
            <a:ext cx="4568825" cy="3427413"/>
          </a:xfrm>
          <a:ln/>
        </p:spPr>
      </p:sp>
      <p:sp>
        <p:nvSpPr>
          <p:cNvPr id="86528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71740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81696" y="686405"/>
            <a:ext cx="4499075" cy="3427489"/>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92323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81696" y="686405"/>
            <a:ext cx="4499075" cy="3427489"/>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485161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3F9FDDE-1305-4792-8B3C-DC65194DDB34}"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27536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ED28868-F098-434B-9445-63363A2EAB1C}"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27836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81696" y="686405"/>
            <a:ext cx="4499075" cy="3427489"/>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695991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181696" y="686405"/>
            <a:ext cx="4499075" cy="3427489"/>
          </a:xfrm>
          <a:ln/>
        </p:spPr>
      </p:sp>
      <p:sp>
        <p:nvSpPr>
          <p:cNvPr id="81305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819516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181696" y="686405"/>
            <a:ext cx="4499075" cy="3427489"/>
          </a:xfrm>
          <a:ln/>
        </p:spPr>
      </p:sp>
      <p:sp>
        <p:nvSpPr>
          <p:cNvPr id="84173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143166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1026"/>
          <p:cNvSpPr>
            <a:spLocks noGrp="1" noRot="1" noChangeAspect="1" noChangeArrowheads="1" noTextEdit="1"/>
          </p:cNvSpPr>
          <p:nvPr>
            <p:ph type="sldImg"/>
          </p:nvPr>
        </p:nvSpPr>
        <p:spPr>
          <a:xfrm>
            <a:off x="1181696" y="686405"/>
            <a:ext cx="4499075" cy="3427489"/>
          </a:xfrm>
          <a:ln/>
        </p:spPr>
      </p:sp>
      <p:sp>
        <p:nvSpPr>
          <p:cNvPr id="873475" name="Rectangle 1027"/>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019466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Rot="1" noChangeAspect="1" noChangeArrowheads="1" noTextEdit="1"/>
          </p:cNvSpPr>
          <p:nvPr>
            <p:ph type="sldImg"/>
          </p:nvPr>
        </p:nvSpPr>
        <p:spPr>
          <a:xfrm>
            <a:off x="1181696" y="686405"/>
            <a:ext cx="4499075" cy="3427489"/>
          </a:xfrm>
          <a:ln/>
        </p:spPr>
      </p:sp>
      <p:sp>
        <p:nvSpPr>
          <p:cNvPr id="87552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28967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181696" y="686405"/>
            <a:ext cx="4499075" cy="3427489"/>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extLst>
      <p:ext uri="{BB962C8B-B14F-4D97-AF65-F5344CB8AC3E}">
        <p14:creationId xmlns:p14="http://schemas.microsoft.com/office/powerpoint/2010/main" val="101079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xfrm>
            <a:off x="1181696" y="686405"/>
            <a:ext cx="4499075" cy="3427489"/>
          </a:xfrm>
          <a:ln/>
        </p:spPr>
      </p:sp>
      <p:sp>
        <p:nvSpPr>
          <p:cNvPr id="78029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25440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Rot="1" noChangeAspect="1" noChangeArrowheads="1" noTextEdit="1"/>
          </p:cNvSpPr>
          <p:nvPr>
            <p:ph type="sldImg"/>
          </p:nvPr>
        </p:nvSpPr>
        <p:spPr>
          <a:xfrm>
            <a:off x="1181696" y="686405"/>
            <a:ext cx="4499075" cy="3427489"/>
          </a:xfrm>
          <a:ln/>
        </p:spPr>
      </p:sp>
      <p:sp>
        <p:nvSpPr>
          <p:cNvPr id="78233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344799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Rot="1" noChangeAspect="1" noChangeArrowheads="1" noTextEdit="1"/>
          </p:cNvSpPr>
          <p:nvPr>
            <p:ph type="sldImg"/>
          </p:nvPr>
        </p:nvSpPr>
        <p:spPr>
          <a:xfrm>
            <a:off x="1181696" y="686405"/>
            <a:ext cx="4499075" cy="3427489"/>
          </a:xfrm>
          <a:ln/>
        </p:spPr>
      </p:sp>
      <p:sp>
        <p:nvSpPr>
          <p:cNvPr id="86733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33792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Rot="1" noChangeAspect="1" noChangeArrowheads="1" noTextEdit="1"/>
          </p:cNvSpPr>
          <p:nvPr>
            <p:ph type="sldImg"/>
          </p:nvPr>
        </p:nvSpPr>
        <p:spPr>
          <a:xfrm>
            <a:off x="1181696" y="686405"/>
            <a:ext cx="4499075" cy="3427489"/>
          </a:xfrm>
          <a:ln/>
        </p:spPr>
      </p:sp>
      <p:sp>
        <p:nvSpPr>
          <p:cNvPr id="86937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540231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72803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spect="1" noChangeArrowheads="1" noTextEdit="1"/>
          </p:cNvSpPr>
          <p:nvPr>
            <p:ph type="sldImg"/>
          </p:nvPr>
        </p:nvSpPr>
        <p:spPr>
          <a:xfrm>
            <a:off x="1146175" y="685800"/>
            <a:ext cx="4568825" cy="3427413"/>
          </a:xfrm>
          <a:ln/>
        </p:spPr>
      </p:sp>
      <p:sp>
        <p:nvSpPr>
          <p:cNvPr id="77005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97970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ABF8D-54C7-448E-AC21-226789699928}" type="datetimeFigureOut">
              <a:rPr lang="en-IN" smtClean="0"/>
              <a:pPr/>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57416-FB1A-4BBC-BC81-73B9999FE96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ABF8D-54C7-448E-AC21-226789699928}" type="datetimeFigureOut">
              <a:rPr lang="en-IN" smtClean="0"/>
              <a:pPr/>
              <a:t>16-09-2020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57416-FB1A-4BBC-BC81-73B9999FE96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Lecture Notes for Chapter 2</a:t>
            </a:r>
            <a:br>
              <a:rPr lang="en-US" b="0" dirty="0" smtClean="0"/>
            </a:br>
            <a:endParaRPr lang="en-IN" dirty="0"/>
          </a:p>
        </p:txBody>
      </p:sp>
      <p:sp>
        <p:nvSpPr>
          <p:cNvPr id="3" name="Subtitle 2"/>
          <p:cNvSpPr>
            <a:spLocks noGrp="1"/>
          </p:cNvSpPr>
          <p:nvPr>
            <p:ph type="subTitle" idx="1"/>
          </p:nvPr>
        </p:nvSpPr>
        <p:spPr/>
        <p:txBody>
          <a:bodyPr/>
          <a:lstStyle/>
          <a:p>
            <a:r>
              <a:rPr lang="en-US" dirty="0" smtClean="0"/>
              <a:t>Data Mining: Data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1026"/>
          <p:cNvSpPr>
            <a:spLocks noGrp="1" noChangeArrowheads="1"/>
          </p:cNvSpPr>
          <p:nvPr>
            <p:ph type="title"/>
          </p:nvPr>
        </p:nvSpPr>
        <p:spPr>
          <a:xfrm>
            <a:off x="228600" y="0"/>
            <a:ext cx="8585200" cy="685800"/>
          </a:xfrm>
        </p:spPr>
        <p:txBody>
          <a:bodyPr>
            <a:normAutofit fontScale="90000"/>
          </a:bodyPr>
          <a:lstStyle/>
          <a:p>
            <a:r>
              <a:rPr lang="en-US"/>
              <a:t>Types of data sets </a:t>
            </a:r>
          </a:p>
        </p:txBody>
      </p:sp>
      <p:sp>
        <p:nvSpPr>
          <p:cNvPr id="866307" name="Rectangle 1027"/>
          <p:cNvSpPr>
            <a:spLocks noGrp="1" noChangeArrowheads="1"/>
          </p:cNvSpPr>
          <p:nvPr>
            <p:ph type="body" idx="1"/>
          </p:nvPr>
        </p:nvSpPr>
        <p:spPr>
          <a:xfrm>
            <a:off x="146050" y="990600"/>
            <a:ext cx="8394700" cy="5029200"/>
          </a:xfrm>
          <a:noFill/>
          <a:ln/>
        </p:spPr>
        <p:txBody>
          <a:bodyPr/>
          <a:lstStyle/>
          <a:p>
            <a:pPr marL="285750" indent="-285750">
              <a:lnSpc>
                <a:spcPct val="95000"/>
              </a:lnSpc>
              <a:spcBef>
                <a:spcPct val="20000"/>
              </a:spcBef>
            </a:pPr>
            <a:r>
              <a:rPr lang="en-US" sz="2600" b="1" dirty="0">
                <a:cs typeface="Times New Roman" pitchFamily="18" charset="0"/>
              </a:rPr>
              <a:t>Record</a:t>
            </a:r>
          </a:p>
          <a:p>
            <a:pPr lvl="1">
              <a:lnSpc>
                <a:spcPct val="95000"/>
              </a:lnSpc>
              <a:spcBef>
                <a:spcPct val="20000"/>
              </a:spcBef>
            </a:pPr>
            <a:r>
              <a:rPr lang="en-US" sz="1600" b="1" dirty="0">
                <a:cs typeface="Times New Roman" pitchFamily="18" charset="0"/>
              </a:rPr>
              <a:t>Data Matrix</a:t>
            </a:r>
          </a:p>
          <a:p>
            <a:pPr lvl="1">
              <a:lnSpc>
                <a:spcPct val="95000"/>
              </a:lnSpc>
              <a:spcBef>
                <a:spcPct val="20000"/>
              </a:spcBef>
            </a:pPr>
            <a:r>
              <a:rPr lang="en-US" sz="1600" b="1" dirty="0">
                <a:cs typeface="Times New Roman" pitchFamily="18" charset="0"/>
              </a:rPr>
              <a:t>Document Data</a:t>
            </a:r>
          </a:p>
          <a:p>
            <a:pPr lvl="1">
              <a:lnSpc>
                <a:spcPct val="95000"/>
              </a:lnSpc>
              <a:spcBef>
                <a:spcPct val="20000"/>
              </a:spcBef>
            </a:pPr>
            <a:r>
              <a:rPr lang="en-US" sz="1600" b="1" dirty="0">
                <a:cs typeface="Times New Roman" pitchFamily="18" charset="0"/>
              </a:rPr>
              <a:t>Transaction Data</a:t>
            </a:r>
            <a:endParaRPr lang="en-US" sz="1800" b="1" dirty="0"/>
          </a:p>
          <a:p>
            <a:pPr marL="285750" indent="-285750">
              <a:lnSpc>
                <a:spcPct val="95000"/>
              </a:lnSpc>
              <a:spcBef>
                <a:spcPct val="20000"/>
              </a:spcBef>
            </a:pPr>
            <a:r>
              <a:rPr lang="en-US" sz="2600" b="1" dirty="0">
                <a:cs typeface="Times New Roman" pitchFamily="18" charset="0"/>
              </a:rPr>
              <a:t>Graph</a:t>
            </a:r>
          </a:p>
          <a:p>
            <a:pPr lvl="1">
              <a:lnSpc>
                <a:spcPct val="95000"/>
              </a:lnSpc>
              <a:spcBef>
                <a:spcPct val="20000"/>
              </a:spcBef>
            </a:pPr>
            <a:r>
              <a:rPr lang="en-US" sz="1600" b="1" dirty="0">
                <a:cs typeface="Times New Roman" pitchFamily="18" charset="0"/>
              </a:rPr>
              <a:t>World Wide Web</a:t>
            </a:r>
          </a:p>
          <a:p>
            <a:pPr lvl="1">
              <a:lnSpc>
                <a:spcPct val="95000"/>
              </a:lnSpc>
              <a:spcBef>
                <a:spcPct val="20000"/>
              </a:spcBef>
            </a:pPr>
            <a:r>
              <a:rPr lang="en-US" sz="1600" b="1" dirty="0">
                <a:cs typeface="Times New Roman" pitchFamily="18" charset="0"/>
              </a:rPr>
              <a:t>Molecular Structures</a:t>
            </a:r>
          </a:p>
          <a:p>
            <a:pPr marL="285750" indent="-285750">
              <a:lnSpc>
                <a:spcPct val="95000"/>
              </a:lnSpc>
              <a:spcBef>
                <a:spcPct val="20000"/>
              </a:spcBef>
            </a:pPr>
            <a:r>
              <a:rPr lang="en-US" sz="2600" b="1" dirty="0">
                <a:cs typeface="Times New Roman" pitchFamily="18" charset="0"/>
              </a:rPr>
              <a:t>Ordered</a:t>
            </a:r>
          </a:p>
          <a:p>
            <a:pPr lvl="1">
              <a:lnSpc>
                <a:spcPct val="95000"/>
              </a:lnSpc>
              <a:spcBef>
                <a:spcPct val="20000"/>
              </a:spcBef>
            </a:pPr>
            <a:r>
              <a:rPr lang="en-US" sz="1600" b="1" dirty="0">
                <a:cs typeface="Times New Roman" pitchFamily="18" charset="0"/>
              </a:rPr>
              <a:t>Spatial Data</a:t>
            </a:r>
          </a:p>
          <a:p>
            <a:pPr lvl="1">
              <a:lnSpc>
                <a:spcPct val="95000"/>
              </a:lnSpc>
              <a:spcBef>
                <a:spcPct val="20000"/>
              </a:spcBef>
            </a:pPr>
            <a:r>
              <a:rPr lang="en-US" sz="1600" b="1" dirty="0">
                <a:cs typeface="Times New Roman" pitchFamily="18" charset="0"/>
              </a:rPr>
              <a:t>Temporal Data</a:t>
            </a:r>
          </a:p>
          <a:p>
            <a:pPr lvl="1">
              <a:lnSpc>
                <a:spcPct val="95000"/>
              </a:lnSpc>
              <a:spcBef>
                <a:spcPct val="20000"/>
              </a:spcBef>
            </a:pPr>
            <a:r>
              <a:rPr lang="en-US" sz="1600" b="1" dirty="0">
                <a:cs typeface="Times New Roman" pitchFamily="18" charset="0"/>
              </a:rPr>
              <a:t>Sequential Data</a:t>
            </a:r>
          </a:p>
          <a:p>
            <a:pPr lvl="1">
              <a:lnSpc>
                <a:spcPct val="95000"/>
              </a:lnSpc>
              <a:spcBef>
                <a:spcPct val="20000"/>
              </a:spcBef>
            </a:pPr>
            <a:r>
              <a:rPr lang="en-US" sz="1600" b="1" dirty="0">
                <a:cs typeface="Times New Roman" pitchFamily="18" charset="0"/>
              </a:rPr>
              <a:t>Genetic Sequence Data</a:t>
            </a:r>
          </a:p>
          <a:p>
            <a:pPr lvl="1">
              <a:lnSpc>
                <a:spcPct val="95000"/>
              </a:lnSpc>
              <a:spcBef>
                <a:spcPct val="20000"/>
              </a:spcBef>
              <a:buFont typeface="Arial" pitchFamily="34" charset="0"/>
              <a:buNone/>
            </a:pP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228600" y="0"/>
            <a:ext cx="8585200" cy="685800"/>
          </a:xfrm>
        </p:spPr>
        <p:txBody>
          <a:bodyPr/>
          <a:lstStyle/>
          <a:p>
            <a:r>
              <a:rPr lang="en-US" sz="2800"/>
              <a:t>Important Characteristics of Structured Data</a:t>
            </a:r>
          </a:p>
        </p:txBody>
      </p:sp>
      <p:sp>
        <p:nvSpPr>
          <p:cNvPr id="868355" name="Rectangle 3"/>
          <p:cNvSpPr>
            <a:spLocks noGrp="1" noChangeArrowheads="1"/>
          </p:cNvSpPr>
          <p:nvPr>
            <p:ph type="body" idx="1"/>
          </p:nvPr>
        </p:nvSpPr>
        <p:spPr>
          <a:xfrm>
            <a:off x="146050" y="990600"/>
            <a:ext cx="8394700" cy="5029200"/>
          </a:xfrm>
          <a:noFill/>
          <a:ln/>
        </p:spPr>
        <p:txBody>
          <a:bodyPr/>
          <a:lstStyle/>
          <a:p>
            <a:pPr lvl="1">
              <a:lnSpc>
                <a:spcPct val="95000"/>
              </a:lnSpc>
              <a:spcBef>
                <a:spcPct val="20000"/>
              </a:spcBef>
            </a:pPr>
            <a:r>
              <a:rPr lang="en-US" b="1"/>
              <a:t>Dimensionality</a:t>
            </a:r>
          </a:p>
          <a:p>
            <a:pPr lvl="2">
              <a:lnSpc>
                <a:spcPct val="95000"/>
              </a:lnSpc>
              <a:spcBef>
                <a:spcPct val="20000"/>
              </a:spcBef>
            </a:pPr>
            <a:r>
              <a:rPr lang="en-US" b="1"/>
              <a:t> Curse of Dimensionality</a:t>
            </a:r>
          </a:p>
          <a:p>
            <a:pPr lvl="1">
              <a:lnSpc>
                <a:spcPct val="95000"/>
              </a:lnSpc>
              <a:spcBef>
                <a:spcPct val="20000"/>
              </a:spcBef>
            </a:pPr>
            <a:endParaRPr lang="en-US" b="1"/>
          </a:p>
          <a:p>
            <a:pPr lvl="1">
              <a:lnSpc>
                <a:spcPct val="95000"/>
              </a:lnSpc>
              <a:spcBef>
                <a:spcPct val="20000"/>
              </a:spcBef>
            </a:pPr>
            <a:r>
              <a:rPr lang="en-US" b="1"/>
              <a:t>Sparsity</a:t>
            </a:r>
          </a:p>
          <a:p>
            <a:pPr lvl="2">
              <a:lnSpc>
                <a:spcPct val="95000"/>
              </a:lnSpc>
              <a:spcBef>
                <a:spcPct val="20000"/>
              </a:spcBef>
            </a:pPr>
            <a:r>
              <a:rPr lang="en-US" b="1"/>
              <a:t> Only presence counts</a:t>
            </a:r>
          </a:p>
          <a:p>
            <a:pPr lvl="1">
              <a:lnSpc>
                <a:spcPct val="95000"/>
              </a:lnSpc>
              <a:spcBef>
                <a:spcPct val="20000"/>
              </a:spcBef>
            </a:pPr>
            <a:endParaRPr lang="en-US" b="1"/>
          </a:p>
          <a:p>
            <a:pPr lvl="1">
              <a:lnSpc>
                <a:spcPct val="95000"/>
              </a:lnSpc>
              <a:spcBef>
                <a:spcPct val="20000"/>
              </a:spcBef>
            </a:pPr>
            <a:r>
              <a:rPr lang="en-US" b="1"/>
              <a:t>Resolution</a:t>
            </a:r>
          </a:p>
          <a:p>
            <a:pPr lvl="2">
              <a:lnSpc>
                <a:spcPct val="95000"/>
              </a:lnSpc>
              <a:spcBef>
                <a:spcPct val="20000"/>
              </a:spcBef>
            </a:pPr>
            <a:r>
              <a:rPr lang="en-US" b="1"/>
              <a:t> Patterns depend on the scale </a:t>
            </a:r>
          </a:p>
          <a:p>
            <a:pPr lvl="1">
              <a:lnSpc>
                <a:spcPct val="95000"/>
              </a:lnSpc>
              <a:spcBef>
                <a:spcPct val="20000"/>
              </a:spcBef>
            </a:pPr>
            <a:endParaRPr lang="en-US" sz="2000" b="1">
              <a:latin typeface="Times New Roman" pitchFamily="18" charset="0"/>
              <a:cs typeface="Times New Roman" pitchFamily="18" charset="0"/>
            </a:endParaRPr>
          </a:p>
          <a:p>
            <a:pPr lvl="1">
              <a:lnSpc>
                <a:spcPct val="95000"/>
              </a:lnSpc>
              <a:spcBef>
                <a:spcPct val="20000"/>
              </a:spcBef>
            </a:pPr>
            <a:endParaRPr lang="en-US" sz="2000" b="1">
              <a:latin typeface="Times New Roman" pitchFamily="18" charset="0"/>
              <a:cs typeface="Times New Roman" pitchFamily="18" charset="0"/>
            </a:endParaRPr>
          </a:p>
          <a:p>
            <a:pPr lvl="1">
              <a:lnSpc>
                <a:spcPct val="95000"/>
              </a:lnSpc>
              <a:spcBef>
                <a:spcPct val="20000"/>
              </a:spcBef>
            </a:pPr>
            <a:endParaRPr lang="en-US" sz="20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a:t>Record Data </a:t>
            </a:r>
          </a:p>
        </p:txBody>
      </p:sp>
      <p:sp>
        <p:nvSpPr>
          <p:cNvPr id="771079" name="Rectangle 7"/>
          <p:cNvSpPr>
            <a:spLocks noGrp="1" noChangeArrowheads="1"/>
          </p:cNvSpPr>
          <p:nvPr>
            <p:ph type="body" idx="1"/>
          </p:nvPr>
        </p:nvSpPr>
        <p:spPr/>
        <p:txBody>
          <a:bodyPr/>
          <a:lstStyle/>
          <a:p>
            <a:r>
              <a:rPr lang="en-US"/>
              <a:t>Data that consists of a collection of records, each of which consists of a fixed set of attributes </a:t>
            </a:r>
          </a:p>
          <a:p>
            <a:pPr lvl="1"/>
            <a:endParaRPr lang="en-US"/>
          </a:p>
          <a:p>
            <a:pPr lvl="1"/>
            <a:endParaRPr lang="en-US"/>
          </a:p>
        </p:txBody>
      </p:sp>
      <p:graphicFrame>
        <p:nvGraphicFramePr>
          <p:cNvPr id="771077" name="Object 5"/>
          <p:cNvGraphicFramePr>
            <a:graphicFrameLocks noChangeAspect="1"/>
          </p:cNvGraphicFramePr>
          <p:nvPr/>
        </p:nvGraphicFramePr>
        <p:xfrm>
          <a:off x="3131840" y="2996952"/>
          <a:ext cx="3419475" cy="3656013"/>
        </p:xfrm>
        <a:graphic>
          <a:graphicData uri="http://schemas.openxmlformats.org/presentationml/2006/ole">
            <mc:AlternateContent xmlns:mc="http://schemas.openxmlformats.org/markup-compatibility/2006">
              <mc:Choice xmlns:v="urn:schemas-microsoft-com:vml" Requires="v">
                <p:oleObj spid="_x0000_s3094" name="Document" r:id="rId4" imgW="5405628" imgH="5779008" progId="">
                  <p:embed/>
                </p:oleObj>
              </mc:Choice>
              <mc:Fallback>
                <p:oleObj name="Document" r:id="rId4" imgW="5405628" imgH="5779008"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2996952"/>
                        <a:ext cx="3419475"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9" name="Rectangle 5"/>
          <p:cNvSpPr>
            <a:spLocks noGrp="1" noChangeArrowheads="1"/>
          </p:cNvSpPr>
          <p:nvPr>
            <p:ph type="title"/>
          </p:nvPr>
        </p:nvSpPr>
        <p:spPr/>
        <p:txBody>
          <a:bodyPr/>
          <a:lstStyle/>
          <a:p>
            <a:r>
              <a:rPr lang="en-US"/>
              <a:t>Data Matrix </a:t>
            </a:r>
          </a:p>
        </p:txBody>
      </p:sp>
      <p:sp>
        <p:nvSpPr>
          <p:cNvPr id="769030" name="Rectangle 6"/>
          <p:cNvSpPr>
            <a:spLocks noGrp="1" noChangeArrowheads="1"/>
          </p:cNvSpPr>
          <p:nvPr>
            <p:ph type="body" idx="1"/>
          </p:nvPr>
        </p:nvSpPr>
        <p:spPr>
          <a:xfrm>
            <a:off x="411163" y="1143000"/>
            <a:ext cx="8318500" cy="3124200"/>
          </a:xfrm>
        </p:spPr>
        <p:txBody>
          <a:bodyPr/>
          <a:lstStyle/>
          <a:p>
            <a:r>
              <a:rPr lang="en-US" sz="2400"/>
              <a:t>If data objects have the same fixed set of numeric attributes, then the data objects can be thought of as points in a multi-dimensional space, where each dimension represents a distinct attribute </a:t>
            </a:r>
          </a:p>
          <a:p>
            <a:pPr lvl="4"/>
            <a:endParaRPr lang="en-US" sz="1800"/>
          </a:p>
          <a:p>
            <a:r>
              <a:rPr lang="en-US" sz="2400"/>
              <a:t>Such data set can be represented by an m by n matrix, where there are m rows, one for each object, and n columns, one for each attribute</a:t>
            </a:r>
          </a:p>
        </p:txBody>
      </p:sp>
      <p:graphicFrame>
        <p:nvGraphicFramePr>
          <p:cNvPr id="769028" name="Object 4"/>
          <p:cNvGraphicFramePr>
            <a:graphicFrameLocks noChangeAspect="1"/>
          </p:cNvGraphicFramePr>
          <p:nvPr/>
        </p:nvGraphicFramePr>
        <p:xfrm>
          <a:off x="990600" y="4435475"/>
          <a:ext cx="6705600" cy="1736725"/>
        </p:xfrm>
        <a:graphic>
          <a:graphicData uri="http://schemas.openxmlformats.org/presentationml/2006/ole">
            <mc:AlternateContent xmlns:mc="http://schemas.openxmlformats.org/markup-compatibility/2006">
              <mc:Choice xmlns:v="urn:schemas-microsoft-com:vml" Requires="v">
                <p:oleObj spid="_x0000_s4118" name="VISIO" r:id="rId4" imgW="5706222" imgH="1480748" progId="">
                  <p:embed/>
                </p:oleObj>
              </mc:Choice>
              <mc:Fallback>
                <p:oleObj name="VISIO" r:id="rId4" imgW="5706222" imgH="1480748"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435475"/>
                        <a:ext cx="67056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6" name="Rectangle 6"/>
          <p:cNvSpPr>
            <a:spLocks noGrp="1" noChangeArrowheads="1"/>
          </p:cNvSpPr>
          <p:nvPr>
            <p:ph type="title"/>
          </p:nvPr>
        </p:nvSpPr>
        <p:spPr/>
        <p:txBody>
          <a:bodyPr/>
          <a:lstStyle/>
          <a:p>
            <a:r>
              <a:rPr lang="en-US"/>
              <a:t>Document Data</a:t>
            </a:r>
          </a:p>
        </p:txBody>
      </p:sp>
      <p:sp>
        <p:nvSpPr>
          <p:cNvPr id="773127" name="Rectangle 7"/>
          <p:cNvSpPr>
            <a:spLocks noGrp="1" noChangeArrowheads="1"/>
          </p:cNvSpPr>
          <p:nvPr>
            <p:ph type="body" idx="1"/>
          </p:nvPr>
        </p:nvSpPr>
        <p:spPr>
          <a:xfrm>
            <a:off x="467544" y="1340768"/>
            <a:ext cx="8229600" cy="4525963"/>
          </a:xfrm>
        </p:spPr>
        <p:txBody>
          <a:bodyPr/>
          <a:lstStyle/>
          <a:p>
            <a:r>
              <a:rPr lang="en-US" dirty="0"/>
              <a:t>Each document becomes a `term' vector, </a:t>
            </a:r>
          </a:p>
          <a:p>
            <a:pPr lvl="1"/>
            <a:r>
              <a:rPr lang="en-US" dirty="0"/>
              <a:t>each term is a component (attribute) of the vector,</a:t>
            </a:r>
          </a:p>
          <a:p>
            <a:pPr lvl="1"/>
            <a:r>
              <a:rPr lang="en-US" dirty="0"/>
              <a:t>the value of each component is the number of times the corresponding term occurs in the document. </a:t>
            </a:r>
          </a:p>
          <a:p>
            <a:pPr lvl="1"/>
            <a:endParaRPr lang="en-US" dirty="0"/>
          </a:p>
          <a:p>
            <a:pPr lvl="1"/>
            <a:endParaRPr lang="en-US" dirty="0"/>
          </a:p>
        </p:txBody>
      </p:sp>
      <p:graphicFrame>
        <p:nvGraphicFramePr>
          <p:cNvPr id="773125" name="Object 5"/>
          <p:cNvGraphicFramePr>
            <a:graphicFrameLocks noChangeAspect="1"/>
          </p:cNvGraphicFramePr>
          <p:nvPr/>
        </p:nvGraphicFramePr>
        <p:xfrm>
          <a:off x="1979712" y="3933056"/>
          <a:ext cx="6408712" cy="2402227"/>
        </p:xfrm>
        <a:graphic>
          <a:graphicData uri="http://schemas.openxmlformats.org/presentationml/2006/ole">
            <mc:AlternateContent xmlns:mc="http://schemas.openxmlformats.org/markup-compatibility/2006">
              <mc:Choice xmlns:v="urn:schemas-microsoft-com:vml" Requires="v">
                <p:oleObj spid="_x0000_s5142" name="Visio" r:id="rId4" imgW="5925718" imgH="2693902" progId="">
                  <p:embed/>
                </p:oleObj>
              </mc:Choice>
              <mc:Fallback>
                <p:oleObj name="Visio" r:id="rId4" imgW="5925718" imgH="2693902"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3933056"/>
                        <a:ext cx="6408712" cy="240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4" name="Rectangle 6"/>
          <p:cNvSpPr>
            <a:spLocks noGrp="1" noChangeArrowheads="1"/>
          </p:cNvSpPr>
          <p:nvPr>
            <p:ph type="title"/>
          </p:nvPr>
        </p:nvSpPr>
        <p:spPr/>
        <p:txBody>
          <a:bodyPr/>
          <a:lstStyle/>
          <a:p>
            <a:r>
              <a:rPr lang="en-US"/>
              <a:t>Transaction Data</a:t>
            </a:r>
          </a:p>
        </p:txBody>
      </p:sp>
      <p:sp>
        <p:nvSpPr>
          <p:cNvPr id="775175" name="Rectangle 7"/>
          <p:cNvSpPr>
            <a:spLocks noGrp="1" noChangeArrowheads="1"/>
          </p:cNvSpPr>
          <p:nvPr>
            <p:ph type="body" idx="1"/>
          </p:nvPr>
        </p:nvSpPr>
        <p:spPr/>
        <p:txBody>
          <a:bodyPr/>
          <a:lstStyle/>
          <a:p>
            <a:r>
              <a:rPr lang="en-US" dirty="0"/>
              <a:t>A special type of record data, where </a:t>
            </a:r>
          </a:p>
          <a:p>
            <a:pPr lvl="1"/>
            <a:r>
              <a:rPr lang="en-US" dirty="0"/>
              <a:t>each record (transaction) involves a set of items.  </a:t>
            </a:r>
          </a:p>
          <a:p>
            <a:pPr lvl="1"/>
            <a:r>
              <a:rPr lang="en-US" dirty="0"/>
              <a:t>For example, consider a grocery store.  The set of products purchased by a customer during one shopping trip constitute a transaction, while the individual products that were purchased are the items. </a:t>
            </a:r>
          </a:p>
          <a:p>
            <a:pPr lvl="1"/>
            <a:endParaRPr lang="en-US" dirty="0"/>
          </a:p>
          <a:p>
            <a:pPr lvl="1"/>
            <a:endParaRPr lang="en-US" dirty="0"/>
          </a:p>
        </p:txBody>
      </p:sp>
      <p:graphicFrame>
        <p:nvGraphicFramePr>
          <p:cNvPr id="775173" name="Object 5"/>
          <p:cNvGraphicFramePr>
            <a:graphicFrameLocks noChangeAspect="1"/>
          </p:cNvGraphicFramePr>
          <p:nvPr/>
        </p:nvGraphicFramePr>
        <p:xfrm>
          <a:off x="2627784" y="4506913"/>
          <a:ext cx="4495800" cy="2351087"/>
        </p:xfrm>
        <a:graphic>
          <a:graphicData uri="http://schemas.openxmlformats.org/presentationml/2006/ole">
            <mc:AlternateContent xmlns:mc="http://schemas.openxmlformats.org/markup-compatibility/2006">
              <mc:Choice xmlns:v="urn:schemas-microsoft-com:vml" Requires="v">
                <p:oleObj spid="_x0000_s6166" name="Document" r:id="rId4" imgW="3823716" imgH="1999488" progId="">
                  <p:embed/>
                </p:oleObj>
              </mc:Choice>
              <mc:Fallback>
                <p:oleObj name="Document" r:id="rId4" imgW="3823716" imgH="1999488"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4506913"/>
                        <a:ext cx="449580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t>Graph Data </a:t>
            </a:r>
          </a:p>
        </p:txBody>
      </p:sp>
      <p:sp>
        <p:nvSpPr>
          <p:cNvPr id="783368" name="Rectangle 8"/>
          <p:cNvSpPr>
            <a:spLocks noGrp="1" noChangeArrowheads="1"/>
          </p:cNvSpPr>
          <p:nvPr>
            <p:ph type="body" idx="1"/>
          </p:nvPr>
        </p:nvSpPr>
        <p:spPr/>
        <p:txBody>
          <a:bodyPr>
            <a:normAutofit/>
          </a:bodyPr>
          <a:lstStyle/>
          <a:p>
            <a:pPr algn="just"/>
            <a:r>
              <a:rPr lang="en-US" sz="1400" dirty="0" smtClean="0"/>
              <a:t>A graph can sometimes be a convenient  and powerful  specific cases representation for data. We consider two specific cases: 1) the graph captures relationships among data objects and 2)the data objects themselves are </a:t>
            </a:r>
            <a:r>
              <a:rPr lang="en-US" sz="1400" dirty="0" err="1" smtClean="0"/>
              <a:t>reppresented</a:t>
            </a:r>
            <a:r>
              <a:rPr lang="en-US" sz="1400" dirty="0" smtClean="0"/>
              <a:t> as graphs.</a:t>
            </a:r>
          </a:p>
          <a:p>
            <a:pPr algn="just"/>
            <a:r>
              <a:rPr lang="en-US" sz="1400" b="1" dirty="0" smtClean="0"/>
              <a:t>Data  with Relationships among objects:  </a:t>
            </a:r>
            <a:r>
              <a:rPr lang="en-US" sz="1400" dirty="0" smtClean="0"/>
              <a:t>The relationships  among objects frequently convey important information.  </a:t>
            </a:r>
            <a:endParaRPr lang="en-US" sz="1400" dirty="0"/>
          </a:p>
          <a:p>
            <a:pPr algn="just"/>
            <a:r>
              <a:rPr lang="en-US" sz="1400" dirty="0" smtClean="0"/>
              <a:t>The data objects are mapped to nodes of the graph, while the relationships among  objects are captured  by the links between objects and link properties, such as direction  and weights.</a:t>
            </a:r>
          </a:p>
          <a:p>
            <a:pPr algn="just"/>
            <a:r>
              <a:rPr lang="en-US" sz="1400" dirty="0" smtClean="0"/>
              <a:t> </a:t>
            </a:r>
          </a:p>
        </p:txBody>
      </p:sp>
      <p:graphicFrame>
        <p:nvGraphicFramePr>
          <p:cNvPr id="783365" name="Object 5"/>
          <p:cNvGraphicFramePr>
            <a:graphicFrameLocks noChangeAspect="1"/>
          </p:cNvGraphicFramePr>
          <p:nvPr/>
        </p:nvGraphicFramePr>
        <p:xfrm>
          <a:off x="539552" y="3356992"/>
          <a:ext cx="3556000" cy="2730500"/>
        </p:xfrm>
        <a:graphic>
          <a:graphicData uri="http://schemas.openxmlformats.org/presentationml/2006/ole">
            <mc:AlternateContent xmlns:mc="http://schemas.openxmlformats.org/markup-compatibility/2006">
              <mc:Choice xmlns:v="urn:schemas-microsoft-com:vml" Requires="v">
                <p:oleObj spid="_x0000_s7196" name="VISIO" r:id="rId4" imgW="839724" imgH="646176" progId="">
                  <p:embed/>
                </p:oleObj>
              </mc:Choice>
              <mc:Fallback>
                <p:oleObj name="VISIO" r:id="rId4" imgW="839724" imgH="646176"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356992"/>
                        <a:ext cx="35560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3923928" y="3645024"/>
            <a:ext cx="4536504" cy="3139321"/>
          </a:xfrm>
          <a:prstGeom prst="rect">
            <a:avLst/>
          </a:prstGeom>
          <a:noFill/>
        </p:spPr>
        <p:txBody>
          <a:bodyPr wrap="square" rtlCol="0">
            <a:spAutoFit/>
          </a:bodyPr>
          <a:lstStyle/>
          <a:p>
            <a:pPr>
              <a:buFont typeface="Arial" pitchFamily="34" charset="0"/>
              <a:buChar char="•"/>
            </a:pPr>
            <a:r>
              <a:rPr lang="en-US" dirty="0" smtClean="0"/>
              <a:t> Consider web pages on the World Wide Web, which contain both text and links to other pages.</a:t>
            </a:r>
          </a:p>
          <a:p>
            <a:pPr>
              <a:buFont typeface="Arial" pitchFamily="34" charset="0"/>
              <a:buChar char="•"/>
            </a:pPr>
            <a:r>
              <a:rPr lang="en-US" dirty="0" smtClean="0"/>
              <a:t>  In order to process search engines, Web search engines collect and process web pages to extract their contents.</a:t>
            </a:r>
          </a:p>
          <a:p>
            <a:pPr>
              <a:buFont typeface="Arial" pitchFamily="34" charset="0"/>
              <a:buChar char="•"/>
            </a:pPr>
            <a:r>
              <a:rPr lang="en-US" dirty="0" smtClean="0"/>
              <a:t> It is well known, however, that the links to and from each page provide a great deal of information about the relevance of a web page to a query, and thus, must also be taken into consideration.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7" name="Rectangle 7"/>
          <p:cNvSpPr>
            <a:spLocks noGrp="1" noChangeArrowheads="1"/>
          </p:cNvSpPr>
          <p:nvPr>
            <p:ph type="title"/>
          </p:nvPr>
        </p:nvSpPr>
        <p:spPr/>
        <p:txBody>
          <a:bodyPr/>
          <a:lstStyle/>
          <a:p>
            <a:r>
              <a:rPr lang="en-US"/>
              <a:t>Chemical Data </a:t>
            </a:r>
          </a:p>
        </p:txBody>
      </p:sp>
      <p:sp>
        <p:nvSpPr>
          <p:cNvPr id="788488" name="Rectangle 8"/>
          <p:cNvSpPr>
            <a:spLocks noGrp="1" noChangeArrowheads="1"/>
          </p:cNvSpPr>
          <p:nvPr>
            <p:ph type="body" idx="1"/>
          </p:nvPr>
        </p:nvSpPr>
        <p:spPr/>
        <p:txBody>
          <a:bodyPr/>
          <a:lstStyle/>
          <a:p>
            <a:r>
              <a:rPr lang="en-US" sz="1400" dirty="0" smtClean="0"/>
              <a:t>Data with objects that are graphs:  If  objects have structure, that  is, the objects contain </a:t>
            </a:r>
            <a:r>
              <a:rPr lang="en-US" sz="1400" dirty="0" err="1" smtClean="0"/>
              <a:t>subobjects</a:t>
            </a:r>
            <a:r>
              <a:rPr lang="en-US" sz="1400" dirty="0" smtClean="0"/>
              <a:t> that have relationships, then such objects are frequently represented as graphs.</a:t>
            </a:r>
          </a:p>
          <a:p>
            <a:r>
              <a:rPr lang="en-US" sz="1400" dirty="0" smtClean="0"/>
              <a:t>For example, the structure of chemical compounds can be represented by a graph, where nodes are atoms and the links between nodes are  chemical bonds. </a:t>
            </a:r>
          </a:p>
          <a:p>
            <a:r>
              <a:rPr lang="en-US" sz="1400" dirty="0" smtClean="0"/>
              <a:t>Below figure shows a ball-and-stick diagram  of the chemical compound  Benzene </a:t>
            </a:r>
            <a:r>
              <a:rPr lang="en-US" sz="1400" dirty="0"/>
              <a:t>Molecule: </a:t>
            </a:r>
            <a:r>
              <a:rPr lang="en-US" sz="1400" dirty="0" smtClean="0"/>
              <a:t>C</a:t>
            </a:r>
            <a:r>
              <a:rPr lang="en-US" sz="1400" baseline="-25000" dirty="0" smtClean="0"/>
              <a:t>6</a:t>
            </a:r>
            <a:r>
              <a:rPr lang="en-US" sz="1400" dirty="0" smtClean="0"/>
              <a:t>H</a:t>
            </a:r>
            <a:r>
              <a:rPr lang="en-US" sz="1400" baseline="-25000" dirty="0" smtClean="0"/>
              <a:t>6     </a:t>
            </a:r>
            <a:r>
              <a:rPr lang="en-US" sz="1400" dirty="0" smtClean="0"/>
              <a:t>which contains  atoms  of carbon (black) and hydrogen (gray).</a:t>
            </a:r>
          </a:p>
          <a:p>
            <a:r>
              <a:rPr lang="en-US" sz="1400" dirty="0" smtClean="0"/>
              <a:t>A graph representation makes it possible to determine which substructure  occur frequently in a set of compounds and to ascertain whether the presence of any of these substructures is associated with the presence or absence of certain chemical properties, such as melting point or heat of formation.</a:t>
            </a:r>
          </a:p>
          <a:p>
            <a:r>
              <a:rPr lang="en-US" sz="1400" dirty="0" smtClean="0"/>
              <a:t> Substructure mining, which is a branch of data mining that analyzes the data. </a:t>
            </a:r>
          </a:p>
          <a:p>
            <a:endParaRPr lang="en-US" sz="1400" dirty="0"/>
          </a:p>
          <a:p>
            <a:pPr>
              <a:buNone/>
            </a:pPr>
            <a:endParaRPr lang="en-US" dirty="0"/>
          </a:p>
        </p:txBody>
      </p:sp>
      <p:graphicFrame>
        <p:nvGraphicFramePr>
          <p:cNvPr id="788486" name="Object 6"/>
          <p:cNvGraphicFramePr>
            <a:graphicFrameLocks noChangeAspect="1"/>
          </p:cNvGraphicFramePr>
          <p:nvPr/>
        </p:nvGraphicFramePr>
        <p:xfrm>
          <a:off x="5508104" y="4005064"/>
          <a:ext cx="2696989" cy="2514642"/>
        </p:xfrm>
        <a:graphic>
          <a:graphicData uri="http://schemas.openxmlformats.org/presentationml/2006/ole">
            <mc:AlternateContent xmlns:mc="http://schemas.openxmlformats.org/markup-compatibility/2006">
              <mc:Choice xmlns:v="urn:schemas-microsoft-com:vml" Requires="v">
                <p:oleObj spid="_x0000_s8214" name="VISIO" r:id="rId4" imgW="5792724" imgH="5411724" progId="">
                  <p:embed/>
                </p:oleObj>
              </mc:Choice>
              <mc:Fallback>
                <p:oleObj name="VISIO" r:id="rId4" imgW="5792724" imgH="5411724"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4005064"/>
                        <a:ext cx="2696989" cy="251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20" name="Rectangle 12"/>
          <p:cNvSpPr>
            <a:spLocks noGrp="1" noChangeArrowheads="1"/>
          </p:cNvSpPr>
          <p:nvPr>
            <p:ph type="title"/>
          </p:nvPr>
        </p:nvSpPr>
        <p:spPr/>
        <p:txBody>
          <a:bodyPr/>
          <a:lstStyle/>
          <a:p>
            <a:r>
              <a:rPr lang="en-US"/>
              <a:t>Ordered Data </a:t>
            </a:r>
          </a:p>
        </p:txBody>
      </p:sp>
      <p:sp>
        <p:nvSpPr>
          <p:cNvPr id="785421" name="Rectangle 13"/>
          <p:cNvSpPr>
            <a:spLocks noGrp="1" noChangeArrowheads="1"/>
          </p:cNvSpPr>
          <p:nvPr>
            <p:ph type="body" idx="1"/>
          </p:nvPr>
        </p:nvSpPr>
        <p:spPr/>
        <p:txBody>
          <a:bodyPr/>
          <a:lstStyle/>
          <a:p>
            <a:r>
              <a:rPr lang="en-US"/>
              <a:t>Sequences of transactions</a:t>
            </a:r>
          </a:p>
        </p:txBody>
      </p:sp>
      <p:pic>
        <p:nvPicPr>
          <p:cNvPr id="785414" name="Picture 6"/>
          <p:cNvPicPr>
            <a:picLocks noChangeAspect="1" noChangeArrowheads="1"/>
          </p:cNvPicPr>
          <p:nvPr/>
        </p:nvPicPr>
        <p:blipFill>
          <a:blip r:embed="rId3" cstate="print"/>
          <a:srcRect/>
          <a:stretch>
            <a:fillRect/>
          </a:stretch>
        </p:blipFill>
        <p:spPr bwMode="auto">
          <a:xfrm>
            <a:off x="2117725" y="2408238"/>
            <a:ext cx="5121275" cy="3840162"/>
          </a:xfrm>
          <a:prstGeom prst="rect">
            <a:avLst/>
          </a:prstGeom>
          <a:noFill/>
          <a:ln w="12700">
            <a:noFill/>
            <a:miter lim="800000"/>
            <a:headEnd/>
            <a:tailEnd/>
          </a:ln>
          <a:effectLst/>
        </p:spPr>
      </p:pic>
      <p:sp>
        <p:nvSpPr>
          <p:cNvPr id="785415" name="Text Box 7"/>
          <p:cNvSpPr txBox="1">
            <a:spLocks noChangeArrowheads="1"/>
          </p:cNvSpPr>
          <p:nvPr/>
        </p:nvSpPr>
        <p:spPr bwMode="auto">
          <a:xfrm>
            <a:off x="2422525" y="5486400"/>
            <a:ext cx="2057400" cy="701675"/>
          </a:xfrm>
          <a:prstGeom prst="rect">
            <a:avLst/>
          </a:prstGeom>
          <a:noFill/>
          <a:ln w="12700">
            <a:noFill/>
            <a:miter lim="800000"/>
            <a:headEnd/>
            <a:tailEnd/>
          </a:ln>
          <a:effectLst/>
        </p:spPr>
        <p:txBody>
          <a:bodyPr>
            <a:spAutoFit/>
          </a:bodyPr>
          <a:lstStyle/>
          <a:p>
            <a:pPr>
              <a:spcBef>
                <a:spcPct val="50000"/>
              </a:spcBef>
            </a:pPr>
            <a:r>
              <a:rPr lang="en-US" sz="2000"/>
              <a:t>An element of the sequence</a:t>
            </a:r>
          </a:p>
        </p:txBody>
      </p:sp>
      <p:sp>
        <p:nvSpPr>
          <p:cNvPr id="785416" name="AutoShape 8"/>
          <p:cNvSpPr>
            <a:spLocks/>
          </p:cNvSpPr>
          <p:nvPr/>
        </p:nvSpPr>
        <p:spPr bwMode="auto">
          <a:xfrm rot="16200000">
            <a:off x="2994025" y="4457700"/>
            <a:ext cx="533400" cy="1371600"/>
          </a:xfrm>
          <a:prstGeom prst="leftBrace">
            <a:avLst>
              <a:gd name="adj1" fmla="val 21429"/>
              <a:gd name="adj2" fmla="val 50000"/>
            </a:avLst>
          </a:prstGeom>
          <a:noFill/>
          <a:ln w="25400">
            <a:solidFill>
              <a:srgbClr val="FF0000"/>
            </a:solidFill>
            <a:round/>
            <a:headEnd/>
            <a:tailEnd/>
          </a:ln>
          <a:effectLst/>
        </p:spPr>
        <p:txBody>
          <a:bodyPr wrap="none" anchor="ctr"/>
          <a:lstStyle/>
          <a:p>
            <a:endParaRPr lang="en-IN"/>
          </a:p>
        </p:txBody>
      </p:sp>
      <p:sp>
        <p:nvSpPr>
          <p:cNvPr id="785417" name="Text Box 9"/>
          <p:cNvSpPr txBox="1">
            <a:spLocks noChangeArrowheads="1"/>
          </p:cNvSpPr>
          <p:nvPr/>
        </p:nvSpPr>
        <p:spPr bwMode="auto">
          <a:xfrm>
            <a:off x="2514600" y="1828800"/>
            <a:ext cx="2057400" cy="396875"/>
          </a:xfrm>
          <a:prstGeom prst="rect">
            <a:avLst/>
          </a:prstGeom>
          <a:noFill/>
          <a:ln w="12700">
            <a:noFill/>
            <a:miter lim="800000"/>
            <a:headEnd/>
            <a:tailEnd/>
          </a:ln>
          <a:effectLst/>
        </p:spPr>
        <p:txBody>
          <a:bodyPr>
            <a:spAutoFit/>
          </a:bodyPr>
          <a:lstStyle/>
          <a:p>
            <a:pPr>
              <a:spcBef>
                <a:spcPct val="50000"/>
              </a:spcBef>
            </a:pPr>
            <a:r>
              <a:rPr lang="en-US" sz="2000"/>
              <a:t>Items/Events</a:t>
            </a:r>
          </a:p>
        </p:txBody>
      </p:sp>
      <p:sp>
        <p:nvSpPr>
          <p:cNvPr id="785418" name="Line 10"/>
          <p:cNvSpPr>
            <a:spLocks noChangeShapeType="1"/>
          </p:cNvSpPr>
          <p:nvPr/>
        </p:nvSpPr>
        <p:spPr bwMode="auto">
          <a:xfrm>
            <a:off x="3124200" y="2286000"/>
            <a:ext cx="0" cy="838200"/>
          </a:xfrm>
          <a:prstGeom prst="line">
            <a:avLst/>
          </a:prstGeom>
          <a:noFill/>
          <a:ln w="25400">
            <a:solidFill>
              <a:srgbClr val="FF0000"/>
            </a:solidFill>
            <a:round/>
            <a:headEnd/>
            <a:tailEnd type="triangle" w="med" len="med"/>
          </a:ln>
          <a:effectLst/>
        </p:spPr>
        <p:txBody>
          <a:bodyPr/>
          <a:lstStyle/>
          <a:p>
            <a:endParaRPr lang="en-IN"/>
          </a:p>
        </p:txBody>
      </p:sp>
      <p:sp>
        <p:nvSpPr>
          <p:cNvPr id="785419" name="Line 11"/>
          <p:cNvSpPr>
            <a:spLocks noChangeShapeType="1"/>
          </p:cNvSpPr>
          <p:nvPr/>
        </p:nvSpPr>
        <p:spPr bwMode="auto">
          <a:xfrm>
            <a:off x="3581400" y="2286000"/>
            <a:ext cx="0" cy="838200"/>
          </a:xfrm>
          <a:prstGeom prst="line">
            <a:avLst/>
          </a:prstGeom>
          <a:noFill/>
          <a:ln w="25400">
            <a:solidFill>
              <a:srgbClr val="FF0000"/>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ChangeArrowheads="1"/>
          </p:cNvSpPr>
          <p:nvPr>
            <p:ph type="title"/>
          </p:nvPr>
        </p:nvSpPr>
        <p:spPr/>
        <p:txBody>
          <a:bodyPr/>
          <a:lstStyle/>
          <a:p>
            <a:r>
              <a:rPr lang="en-US"/>
              <a:t>Ordered Data </a:t>
            </a:r>
          </a:p>
        </p:txBody>
      </p:sp>
      <p:sp>
        <p:nvSpPr>
          <p:cNvPr id="790534" name="Rectangle 6"/>
          <p:cNvSpPr>
            <a:spLocks noGrp="1" noChangeArrowheads="1"/>
          </p:cNvSpPr>
          <p:nvPr>
            <p:ph type="body" idx="1"/>
          </p:nvPr>
        </p:nvSpPr>
        <p:spPr/>
        <p:txBody>
          <a:bodyPr/>
          <a:lstStyle/>
          <a:p>
            <a:r>
              <a:rPr lang="en-US"/>
              <a:t> Genomic sequence data</a:t>
            </a:r>
          </a:p>
        </p:txBody>
      </p:sp>
      <p:graphicFrame>
        <p:nvGraphicFramePr>
          <p:cNvPr id="790532" name="Object 4"/>
          <p:cNvGraphicFramePr>
            <a:graphicFrameLocks noChangeAspect="1"/>
          </p:cNvGraphicFramePr>
          <p:nvPr/>
        </p:nvGraphicFramePr>
        <p:xfrm>
          <a:off x="1600200" y="1828800"/>
          <a:ext cx="4278313" cy="3651250"/>
        </p:xfrm>
        <a:graphic>
          <a:graphicData uri="http://schemas.openxmlformats.org/presentationml/2006/ole">
            <mc:AlternateContent xmlns:mc="http://schemas.openxmlformats.org/markup-compatibility/2006">
              <mc:Choice xmlns:v="urn:schemas-microsoft-com:vml" Requires="v">
                <p:oleObj spid="_x0000_s9238" name="VISIO" r:id="rId4" imgW="2330196" imgH="1991868" progId="">
                  <p:embed/>
                </p:oleObj>
              </mc:Choice>
              <mc:Fallback>
                <p:oleObj name="VISIO" r:id="rId4" imgW="2330196" imgH="1991868"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828800"/>
                        <a:ext cx="4278313"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p:txBody>
          <a:bodyPr>
            <a:normAutofit fontScale="90000"/>
          </a:bodyPr>
          <a:lstStyle/>
          <a:p>
            <a:r>
              <a:rPr lang="en-US"/>
              <a:t>What is Data?</a:t>
            </a:r>
          </a:p>
        </p:txBody>
      </p:sp>
      <p:sp>
        <p:nvSpPr>
          <p:cNvPr id="649225" name="Rectangle 9"/>
          <p:cNvSpPr>
            <a:spLocks noGrp="1" noChangeArrowheads="1"/>
          </p:cNvSpPr>
          <p:nvPr>
            <p:ph type="body" sz="half" idx="1"/>
          </p:nvPr>
        </p:nvSpPr>
        <p:spPr/>
        <p:txBody>
          <a:bodyPr/>
          <a:lstStyle/>
          <a:p>
            <a:r>
              <a:rPr lang="en-US" sz="2000"/>
              <a:t>Collection of data objects and their attributes</a:t>
            </a:r>
          </a:p>
          <a:p>
            <a:pPr lvl="4"/>
            <a:endParaRPr lang="en-US" sz="1600"/>
          </a:p>
          <a:p>
            <a:r>
              <a:rPr lang="en-US" sz="2000"/>
              <a:t>An attribute is a property or characteristic of an object</a:t>
            </a:r>
          </a:p>
          <a:p>
            <a:pPr lvl="1"/>
            <a:r>
              <a:rPr lang="en-US" sz="1800"/>
              <a:t>Examples: eye color of a person, temperature, etc.</a:t>
            </a:r>
          </a:p>
          <a:p>
            <a:pPr lvl="1"/>
            <a:r>
              <a:rPr lang="en-US" sz="1800"/>
              <a:t>Attribute is also known as variable, field, characteristic, or feature</a:t>
            </a:r>
          </a:p>
          <a:p>
            <a:r>
              <a:rPr lang="en-US" sz="2000"/>
              <a:t>A collection of attributes describe an object</a:t>
            </a:r>
          </a:p>
          <a:p>
            <a:pPr lvl="1"/>
            <a:r>
              <a:rPr lang="en-US" sz="1800"/>
              <a:t>Object is also known as record, point, case, sample, entity, or instance</a:t>
            </a:r>
          </a:p>
          <a:p>
            <a:pPr lvl="4"/>
            <a:endParaRPr lang="en-US" sz="1600"/>
          </a:p>
        </p:txBody>
      </p:sp>
      <p:grpSp>
        <p:nvGrpSpPr>
          <p:cNvPr id="2" name="Group 16"/>
          <p:cNvGrpSpPr>
            <a:grpSpLocks/>
          </p:cNvGrpSpPr>
          <p:nvPr/>
        </p:nvGrpSpPr>
        <p:grpSpPr bwMode="auto">
          <a:xfrm>
            <a:off x="5638800" y="1752600"/>
            <a:ext cx="3513138" cy="4191000"/>
            <a:chOff x="3403" y="1104"/>
            <a:chExt cx="2213" cy="2640"/>
          </a:xfrm>
        </p:grpSpPr>
        <p:graphicFrame>
          <p:nvGraphicFramePr>
            <p:cNvPr id="649226"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spid="_x0000_s1046" name="Document" r:id="rId4" imgW="5405628" imgH="5779008" progId="">
                    <p:embed/>
                  </p:oleObj>
                </mc:Choice>
                <mc:Fallback>
                  <p:oleObj name="Document" r:id="rId4" imgW="5405628" imgH="5779008"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922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ffectLst/>
          </p:spPr>
          <p:txBody>
            <a:bodyPr wrap="none" anchor="ctr"/>
            <a:lstStyle/>
            <a:p>
              <a:endParaRPr lang="en-IN"/>
            </a:p>
          </p:txBody>
        </p:sp>
      </p:grpSp>
      <p:sp>
        <p:nvSpPr>
          <p:cNvPr id="649230" name="Text Box 14"/>
          <p:cNvSpPr txBox="1">
            <a:spLocks noChangeArrowheads="1"/>
          </p:cNvSpPr>
          <p:nvPr/>
        </p:nvSpPr>
        <p:spPr bwMode="auto">
          <a:xfrm>
            <a:off x="6477000" y="1219200"/>
            <a:ext cx="1447800" cy="396875"/>
          </a:xfrm>
          <a:prstGeom prst="rect">
            <a:avLst/>
          </a:prstGeom>
          <a:noFill/>
          <a:ln w="12700">
            <a:noFill/>
            <a:miter lim="800000"/>
            <a:headEnd/>
            <a:tailEnd/>
          </a:ln>
          <a:effectLst/>
        </p:spPr>
        <p:txBody>
          <a:bodyPr>
            <a:spAutoFit/>
          </a:bodyPr>
          <a:lstStyle/>
          <a:p>
            <a:pPr>
              <a:spcBef>
                <a:spcPct val="50000"/>
              </a:spcBef>
            </a:pPr>
            <a:r>
              <a:rPr lang="en-US" sz="2000">
                <a:solidFill>
                  <a:srgbClr val="FF0000"/>
                </a:solidFill>
              </a:rPr>
              <a:t>Attributes</a:t>
            </a:r>
          </a:p>
        </p:txBody>
      </p:sp>
      <p:sp>
        <p:nvSpPr>
          <p:cNvPr id="649231" name="AutoShape 15"/>
          <p:cNvSpPr>
            <a:spLocks/>
          </p:cNvSpPr>
          <p:nvPr/>
        </p:nvSpPr>
        <p:spPr bwMode="auto">
          <a:xfrm>
            <a:off x="5257800" y="2667000"/>
            <a:ext cx="381000" cy="3124200"/>
          </a:xfrm>
          <a:prstGeom prst="leftBrace">
            <a:avLst>
              <a:gd name="adj1" fmla="val 68333"/>
              <a:gd name="adj2" fmla="val 50000"/>
            </a:avLst>
          </a:prstGeom>
          <a:noFill/>
          <a:ln w="12700">
            <a:solidFill>
              <a:schemeClr val="tx1"/>
            </a:solidFill>
            <a:round/>
            <a:headEnd/>
            <a:tailEnd/>
          </a:ln>
          <a:effectLst/>
        </p:spPr>
        <p:txBody>
          <a:bodyPr wrap="none" anchor="ctr"/>
          <a:lstStyle/>
          <a:p>
            <a:endParaRPr lang="en-IN"/>
          </a:p>
        </p:txBody>
      </p:sp>
      <p:sp>
        <p:nvSpPr>
          <p:cNvPr id="649233" name="Text Box 17"/>
          <p:cNvSpPr txBox="1">
            <a:spLocks noChangeArrowheads="1"/>
          </p:cNvSpPr>
          <p:nvPr/>
        </p:nvSpPr>
        <p:spPr bwMode="auto">
          <a:xfrm>
            <a:off x="4191000" y="4038600"/>
            <a:ext cx="1143000" cy="396875"/>
          </a:xfrm>
          <a:prstGeom prst="rect">
            <a:avLst/>
          </a:prstGeom>
          <a:noFill/>
          <a:ln w="12700">
            <a:noFill/>
            <a:miter lim="800000"/>
            <a:headEnd/>
            <a:tailEnd/>
          </a:ln>
          <a:effectLst/>
        </p:spPr>
        <p:txBody>
          <a:bodyPr>
            <a:spAutoFit/>
          </a:bodyPr>
          <a:lstStyle/>
          <a:p>
            <a:pPr>
              <a:spcBef>
                <a:spcPct val="50000"/>
              </a:spcBef>
            </a:pPr>
            <a:r>
              <a:rPr lang="en-US" sz="2000">
                <a:solidFill>
                  <a:srgbClr val="FF0000"/>
                </a:solidFill>
              </a:rPr>
              <a:t>Objects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7465" name="Picture 9" descr="sst_land_temp_82_best"/>
          <p:cNvPicPr>
            <a:picLocks noGrp="1" noChangeAspect="1" noChangeArrowheads="1" noCrop="1"/>
          </p:cNvPicPr>
          <p:nvPr>
            <p:ph idx="4294967295"/>
          </p:nvPr>
        </p:nvPicPr>
        <p:blipFill>
          <a:blip r:embed="rId2" cstate="print"/>
          <a:srcRect/>
          <a:stretch>
            <a:fillRect/>
          </a:stretch>
        </p:blipFill>
        <p:spPr>
          <a:xfrm>
            <a:off x="2438400" y="1427163"/>
            <a:ext cx="6629400" cy="4973637"/>
          </a:xfrm>
          <a:noFill/>
          <a:ln/>
        </p:spPr>
      </p:pic>
      <p:sp>
        <p:nvSpPr>
          <p:cNvPr id="787458" name="Rectangle 2"/>
          <p:cNvSpPr>
            <a:spLocks noGrp="1" noChangeArrowheads="1"/>
          </p:cNvSpPr>
          <p:nvPr>
            <p:ph type="title"/>
          </p:nvPr>
        </p:nvSpPr>
        <p:spPr/>
        <p:txBody>
          <a:bodyPr/>
          <a:lstStyle/>
          <a:p>
            <a:r>
              <a:rPr lang="en-US" sz="2800"/>
              <a:t>Ordered Data</a:t>
            </a:r>
          </a:p>
        </p:txBody>
      </p:sp>
      <p:sp>
        <p:nvSpPr>
          <p:cNvPr id="787467" name="Rectangle 11"/>
          <p:cNvSpPr>
            <a:spLocks noGrp="1" noChangeArrowheads="1"/>
          </p:cNvSpPr>
          <p:nvPr>
            <p:ph type="body" idx="1"/>
          </p:nvPr>
        </p:nvSpPr>
        <p:spPr/>
        <p:txBody>
          <a:bodyPr/>
          <a:lstStyle/>
          <a:p>
            <a:r>
              <a:rPr lang="en-US"/>
              <a:t>Spatio-Temporal Data</a:t>
            </a:r>
          </a:p>
        </p:txBody>
      </p:sp>
      <p:sp>
        <p:nvSpPr>
          <p:cNvPr id="787459" name="Rectangle 3"/>
          <p:cNvSpPr>
            <a:spLocks noChangeArrowheads="1"/>
          </p:cNvSpPr>
          <p:nvPr/>
        </p:nvSpPr>
        <p:spPr bwMode="auto">
          <a:xfrm>
            <a:off x="2667000" y="2667000"/>
            <a:ext cx="9144000" cy="0"/>
          </a:xfrm>
          <a:prstGeom prst="rect">
            <a:avLst/>
          </a:prstGeom>
          <a:noFill/>
          <a:ln w="9525">
            <a:noFill/>
            <a:miter lim="800000"/>
            <a:headEnd/>
            <a:tailEnd/>
          </a:ln>
          <a:effectLst/>
        </p:spPr>
        <p:txBody>
          <a:bodyPr>
            <a:spAutoFit/>
          </a:bodyPr>
          <a:lstStyle/>
          <a:p>
            <a:endParaRPr lang="en-IN"/>
          </a:p>
        </p:txBody>
      </p:sp>
      <p:sp>
        <p:nvSpPr>
          <p:cNvPr id="787468" name="Text Box 12"/>
          <p:cNvSpPr txBox="1">
            <a:spLocks noChangeArrowheads="1"/>
          </p:cNvSpPr>
          <p:nvPr/>
        </p:nvSpPr>
        <p:spPr bwMode="auto">
          <a:xfrm>
            <a:off x="838200" y="2955925"/>
            <a:ext cx="2286000" cy="1006475"/>
          </a:xfrm>
          <a:prstGeom prst="rect">
            <a:avLst/>
          </a:prstGeom>
          <a:noFill/>
          <a:ln w="12700">
            <a:noFill/>
            <a:miter lim="800000"/>
            <a:headEnd/>
            <a:tailEnd/>
          </a:ln>
          <a:effectLst/>
        </p:spPr>
        <p:txBody>
          <a:bodyPr>
            <a:spAutoFit/>
          </a:bodyPr>
          <a:lstStyle/>
          <a:p>
            <a:pPr>
              <a:spcBef>
                <a:spcPct val="50000"/>
              </a:spcBef>
            </a:pPr>
            <a:r>
              <a:rPr lang="en-US" sz="2000"/>
              <a:t>Average Monthly Temperature of land and ocean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normAutofit fontScale="77500" lnSpcReduction="20000"/>
          </a:bodyPr>
          <a:lstStyle/>
          <a:p>
            <a:r>
              <a:rPr lang="en-US" dirty="0"/>
              <a:t>What kinds of data quality problems?</a:t>
            </a:r>
          </a:p>
          <a:p>
            <a:r>
              <a:rPr lang="en-US" dirty="0"/>
              <a:t>How can we detect problems with the data? </a:t>
            </a:r>
          </a:p>
          <a:p>
            <a:r>
              <a:rPr lang="en-US" dirty="0"/>
              <a:t>What can we do about these problems? </a:t>
            </a:r>
            <a:r>
              <a:rPr lang="en-US" dirty="0" smtClean="0"/>
              <a:t>  Preventing data quality problems is typically not an option, data mining focuses on</a:t>
            </a:r>
          </a:p>
          <a:p>
            <a:pPr>
              <a:buFont typeface="Wingdings" pitchFamily="2" charset="2"/>
              <a:buChar char="v"/>
            </a:pPr>
            <a:r>
              <a:rPr lang="en-US" dirty="0" smtClean="0"/>
              <a:t> the detection and correction of data quality (Data cleaning)</a:t>
            </a:r>
          </a:p>
          <a:p>
            <a:pPr>
              <a:buFont typeface="Wingdings" pitchFamily="2" charset="2"/>
              <a:buChar char="v"/>
            </a:pPr>
            <a:r>
              <a:rPr lang="en-US" dirty="0" smtClean="0"/>
              <a:t> The use of algorithms that can tolerate poor data quality.</a:t>
            </a:r>
          </a:p>
          <a:p>
            <a:r>
              <a:rPr lang="en-US" dirty="0" smtClean="0"/>
              <a:t>Examples </a:t>
            </a:r>
            <a:r>
              <a:rPr lang="en-US" dirty="0"/>
              <a:t>of data quality problems: </a:t>
            </a:r>
          </a:p>
          <a:p>
            <a:pPr lvl="1"/>
            <a:r>
              <a:rPr lang="en-US" dirty="0"/>
              <a:t>Noise and outliers </a:t>
            </a:r>
          </a:p>
          <a:p>
            <a:pPr lvl="1"/>
            <a:r>
              <a:rPr lang="en-US" dirty="0"/>
              <a:t>missing values </a:t>
            </a:r>
          </a:p>
          <a:p>
            <a:pPr lvl="1"/>
            <a:r>
              <a:rPr lang="en-US" dirty="0"/>
              <a:t>duplicate data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and Data Collection Issues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unrealistic to expect the data to be perfect</a:t>
            </a:r>
          </a:p>
          <a:p>
            <a:r>
              <a:rPr lang="en-US" dirty="0" smtClean="0"/>
              <a:t> Values or even entire data objects may be missing</a:t>
            </a:r>
          </a:p>
          <a:p>
            <a:r>
              <a:rPr lang="en-US" dirty="0" smtClean="0"/>
              <a:t>Spurious or duplicate objects; i.e., multiple data objects that all correspond to a single “real” value. E.g., there might be two different records for a person who has recently lived at two different addresses</a:t>
            </a:r>
          </a:p>
          <a:p>
            <a:r>
              <a:rPr lang="en-US" dirty="0" smtClean="0"/>
              <a:t>There may be inconsistencies- a person has a height of 2 meters, but weighs only 2 kilograms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and Data collection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The measurement error refers to any problem resulting from the measurement process</a:t>
            </a:r>
          </a:p>
          <a:p>
            <a:r>
              <a:rPr lang="en-US" dirty="0" smtClean="0"/>
              <a:t> A common problems is that the value recorded differs from the true value to some extent</a:t>
            </a:r>
          </a:p>
          <a:p>
            <a:r>
              <a:rPr lang="en-US" dirty="0" smtClean="0"/>
              <a:t>For continuous attributes, the numerical difference of the measured and true value is called the error.</a:t>
            </a:r>
          </a:p>
          <a:p>
            <a:r>
              <a:rPr lang="en-US" dirty="0" smtClean="0"/>
              <a:t>The data collection error refers to errors such as omitting data objects or attribute values or inappropriately including a data object.</a:t>
            </a:r>
          </a:p>
          <a:p>
            <a:r>
              <a:rPr lang="en-US" dirty="0" smtClean="0"/>
              <a:t>Both measurement errors and data collection errors can be either systematic or random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Within particular domains, there are certain types of data errors that are commonplace, and there often exist well-developed techniques for detecting and/or correcting these errors.</a:t>
            </a:r>
          </a:p>
          <a:p>
            <a:r>
              <a:rPr lang="en-US" dirty="0" smtClean="0"/>
              <a:t>For example, keyboard errors are common when data is entered manually, and as a result, many data entry programs have techniques for detecting and, with human intervention, correcting such errors.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72" name="Rectangle 8"/>
          <p:cNvSpPr>
            <a:spLocks noGrp="1" noChangeArrowheads="1"/>
          </p:cNvSpPr>
          <p:nvPr>
            <p:ph type="title"/>
          </p:nvPr>
        </p:nvSpPr>
        <p:spPr/>
        <p:txBody>
          <a:bodyPr/>
          <a:lstStyle/>
          <a:p>
            <a:r>
              <a:rPr lang="en-US"/>
              <a:t>Noise</a:t>
            </a:r>
          </a:p>
        </p:txBody>
      </p:sp>
      <p:sp>
        <p:nvSpPr>
          <p:cNvPr id="830473" name="Rectangle 9"/>
          <p:cNvSpPr>
            <a:spLocks noGrp="1" noChangeArrowheads="1"/>
          </p:cNvSpPr>
          <p:nvPr>
            <p:ph type="body" idx="1"/>
          </p:nvPr>
        </p:nvSpPr>
        <p:spPr/>
        <p:txBody>
          <a:bodyPr/>
          <a:lstStyle/>
          <a:p>
            <a:r>
              <a:rPr lang="en-US"/>
              <a:t>Noise refers to modification of original values</a:t>
            </a:r>
          </a:p>
          <a:p>
            <a:pPr lvl="1"/>
            <a:r>
              <a:rPr lang="en-US"/>
              <a:t>Examples: distortion of a person’s voice when talking on a poor phone and “snow” on television screen</a:t>
            </a:r>
          </a:p>
          <a:p>
            <a:pPr lvl="1"/>
            <a:endParaRPr lang="en-US"/>
          </a:p>
          <a:p>
            <a:pPr lvl="1"/>
            <a:endParaRPr lang="en-US"/>
          </a:p>
        </p:txBody>
      </p:sp>
      <p:pic>
        <p:nvPicPr>
          <p:cNvPr id="830468" name="Picture 4"/>
          <p:cNvPicPr>
            <a:picLocks noChangeAspect="1" noChangeArrowheads="1"/>
          </p:cNvPicPr>
          <p:nvPr/>
        </p:nvPicPr>
        <p:blipFill>
          <a:blip r:embed="rId2" cstate="print"/>
          <a:srcRect l="6250"/>
          <a:stretch>
            <a:fillRect/>
          </a:stretch>
        </p:blipFill>
        <p:spPr bwMode="auto">
          <a:xfrm>
            <a:off x="523308" y="3209429"/>
            <a:ext cx="4103688" cy="3282950"/>
          </a:xfrm>
          <a:prstGeom prst="rect">
            <a:avLst/>
          </a:prstGeom>
          <a:noFill/>
          <a:ln w="12700">
            <a:noFill/>
            <a:miter lim="800000"/>
            <a:headEnd/>
            <a:tailEnd/>
          </a:ln>
          <a:effectLst/>
        </p:spPr>
      </p:pic>
      <p:pic>
        <p:nvPicPr>
          <p:cNvPr id="830469" name="Picture 5"/>
          <p:cNvPicPr>
            <a:picLocks noChangeAspect="1" noChangeArrowheads="1"/>
          </p:cNvPicPr>
          <p:nvPr/>
        </p:nvPicPr>
        <p:blipFill>
          <a:blip r:embed="rId3" cstate="print"/>
          <a:srcRect l="8392" r="6250"/>
          <a:stretch>
            <a:fillRect/>
          </a:stretch>
        </p:blipFill>
        <p:spPr bwMode="auto">
          <a:xfrm>
            <a:off x="4719638" y="3284984"/>
            <a:ext cx="3738562" cy="3284538"/>
          </a:xfrm>
          <a:prstGeom prst="rect">
            <a:avLst/>
          </a:prstGeom>
          <a:noFill/>
          <a:ln w="12700">
            <a:noFill/>
            <a:miter lim="800000"/>
            <a:headEnd/>
            <a:tailEnd/>
          </a:ln>
          <a:effectLst/>
        </p:spPr>
      </p:pic>
      <p:sp>
        <p:nvSpPr>
          <p:cNvPr id="830470" name="Text Box 6"/>
          <p:cNvSpPr txBox="1">
            <a:spLocks noChangeArrowheads="1"/>
          </p:cNvSpPr>
          <p:nvPr/>
        </p:nvSpPr>
        <p:spPr bwMode="auto">
          <a:xfrm>
            <a:off x="1676400" y="5943600"/>
            <a:ext cx="1905000" cy="304800"/>
          </a:xfrm>
          <a:prstGeom prst="rect">
            <a:avLst/>
          </a:prstGeom>
          <a:noFill/>
          <a:ln w="12700">
            <a:noFill/>
            <a:miter lim="800000"/>
            <a:headEnd/>
            <a:tailEnd/>
          </a:ln>
          <a:effectLst/>
        </p:spPr>
        <p:txBody>
          <a:bodyPr>
            <a:spAutoFit/>
          </a:bodyPr>
          <a:lstStyle/>
          <a:p>
            <a:pPr>
              <a:spcBef>
                <a:spcPct val="50000"/>
              </a:spcBef>
            </a:pPr>
            <a:r>
              <a:rPr lang="en-US"/>
              <a:t>Two Sine Waves</a:t>
            </a:r>
          </a:p>
        </p:txBody>
      </p:sp>
      <p:sp>
        <p:nvSpPr>
          <p:cNvPr id="830471" name="Text Box 7"/>
          <p:cNvSpPr txBox="1">
            <a:spLocks noChangeArrowheads="1"/>
          </p:cNvSpPr>
          <p:nvPr/>
        </p:nvSpPr>
        <p:spPr bwMode="auto">
          <a:xfrm>
            <a:off x="5181600" y="5943600"/>
            <a:ext cx="2514600" cy="304800"/>
          </a:xfrm>
          <a:prstGeom prst="rect">
            <a:avLst/>
          </a:prstGeom>
          <a:noFill/>
          <a:ln w="12700">
            <a:noFill/>
            <a:miter lim="800000"/>
            <a:headEnd/>
            <a:tailEnd/>
          </a:ln>
          <a:effectLst/>
        </p:spPr>
        <p:txBody>
          <a:bodyPr>
            <a:spAutoFit/>
          </a:bodyPr>
          <a:lstStyle/>
          <a:p>
            <a:pPr>
              <a:spcBef>
                <a:spcPct val="50000"/>
              </a:spcBef>
            </a:pPr>
            <a:r>
              <a:rPr lang="en-US"/>
              <a:t>Two Sine Waves + Noise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Bias and Accuracy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statistics and experimental science, the quality of the measurement process and the resulting data are measured by precision and bias.</a:t>
            </a:r>
          </a:p>
          <a:p>
            <a:r>
              <a:rPr lang="en-US" dirty="0" smtClean="0"/>
              <a:t> Precision – the closeness of repeated measurements (of the same quantity) to one another  (often measured by the standard deviation of a set of values)</a:t>
            </a:r>
          </a:p>
          <a:p>
            <a:r>
              <a:rPr lang="en-US" dirty="0" smtClean="0"/>
              <a:t>Bias- A systematic variation of measurements from the quantity being measured ( measured by taking the difference between the mean of the set of values and the known value of the quantity being measured) </a:t>
            </a:r>
          </a:p>
          <a:p>
            <a:r>
              <a:rPr lang="en-US" dirty="0" smtClean="0"/>
              <a:t>Accuracy- The closeness of measurements to the true value of the quantity being measured.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We have a standard laboratory weight with a mass of 1g and want to assess the precision and bias of our new laboratory scale.</a:t>
            </a:r>
          </a:p>
          <a:p>
            <a:r>
              <a:rPr lang="en-US" dirty="0" smtClean="0"/>
              <a:t> We weigh the mass five times, and obtain the following five values :{1.015, 0.990, 1.013, 1.001, 0.986} the mean of this value is 1.001</a:t>
            </a:r>
          </a:p>
          <a:p>
            <a:r>
              <a:rPr lang="en-US" dirty="0" smtClean="0"/>
              <a:t>Hence, the bias is 0.001.  (1.001-1)</a:t>
            </a:r>
          </a:p>
          <a:p>
            <a:r>
              <a:rPr lang="en-US" dirty="0" smtClean="0"/>
              <a:t> The precision, is measured by the standard deviation, is 0.013</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descr="standard-deviation-formula.gif"/>
          <p:cNvPicPr>
            <a:picLocks noGrp="1" noChangeAspect="1"/>
          </p:cNvPicPr>
          <p:nvPr>
            <p:ph idx="1"/>
          </p:nvPr>
        </p:nvPicPr>
        <p:blipFill>
          <a:blip r:embed="rId2" cstate="print"/>
          <a:stretch>
            <a:fillRect/>
          </a:stretch>
        </p:blipFill>
        <p:spPr>
          <a:xfrm>
            <a:off x="2843783" y="1196752"/>
            <a:ext cx="1800225" cy="1008112"/>
          </a:xfrm>
          <a:prstGeom prst="rect">
            <a:avLst/>
          </a:prstGeom>
        </p:spPr>
      </p:pic>
      <p:sp>
        <p:nvSpPr>
          <p:cNvPr id="12" name="TextBox 11"/>
          <p:cNvSpPr txBox="1"/>
          <p:nvPr/>
        </p:nvSpPr>
        <p:spPr>
          <a:xfrm>
            <a:off x="1619672" y="2492896"/>
            <a:ext cx="6048672" cy="2554545"/>
          </a:xfrm>
          <a:prstGeom prst="rect">
            <a:avLst/>
          </a:prstGeom>
          <a:noFill/>
        </p:spPr>
        <p:txBody>
          <a:bodyPr wrap="square" rtlCol="0">
            <a:spAutoFit/>
          </a:bodyPr>
          <a:lstStyle/>
          <a:p>
            <a:r>
              <a:rPr lang="en-US" sz="2000" dirty="0" smtClean="0"/>
              <a:t>µ is mean -  mean of the values (add all the values/Total number of values) (5.005/5)= 1.001</a:t>
            </a:r>
          </a:p>
          <a:p>
            <a:endParaRPr lang="en-US" sz="2000" dirty="0" smtClean="0"/>
          </a:p>
          <a:p>
            <a:endParaRPr lang="en-US" sz="2000" dirty="0" smtClean="0"/>
          </a:p>
          <a:p>
            <a:r>
              <a:rPr lang="en-US" sz="2000" dirty="0" smtClean="0"/>
              <a:t>σ is standard </a:t>
            </a:r>
            <a:r>
              <a:rPr lang="en-US" sz="2000" dirty="0" err="1" smtClean="0"/>
              <a:t>deivation</a:t>
            </a:r>
            <a:r>
              <a:rPr lang="en-US" sz="2000" dirty="0" smtClean="0"/>
              <a:t> </a:t>
            </a:r>
          </a:p>
          <a:p>
            <a:r>
              <a:rPr lang="en-US" sz="2000" dirty="0" smtClean="0"/>
              <a:t>Variance is </a:t>
            </a:r>
            <a:r>
              <a:rPr lang="el-GR" sz="2000" dirty="0" smtClean="0"/>
              <a:t>σ</a:t>
            </a:r>
            <a:r>
              <a:rPr lang="en-US" sz="2000" baseline="30000" dirty="0" smtClean="0"/>
              <a:t>2 </a:t>
            </a:r>
            <a:r>
              <a:rPr lang="en-US" sz="2000" dirty="0" smtClean="0"/>
              <a:t>=  (1.015-1.001)</a:t>
            </a:r>
            <a:r>
              <a:rPr lang="en-US" sz="2000" baseline="30000" dirty="0" smtClean="0"/>
              <a:t>2</a:t>
            </a:r>
            <a:r>
              <a:rPr lang="en-US" sz="2000" dirty="0" smtClean="0"/>
              <a:t> + (0.990-1.001)</a:t>
            </a:r>
            <a:r>
              <a:rPr lang="en-US" sz="2000" baseline="30000" dirty="0" smtClean="0"/>
              <a:t>2</a:t>
            </a:r>
            <a:r>
              <a:rPr lang="en-US" sz="2000" dirty="0" smtClean="0"/>
              <a:t> + (1.013-1.001)</a:t>
            </a:r>
            <a:r>
              <a:rPr lang="en-US" sz="2000" baseline="30000" dirty="0" smtClean="0"/>
              <a:t>2</a:t>
            </a:r>
            <a:r>
              <a:rPr lang="en-US" sz="2000" dirty="0" smtClean="0"/>
              <a:t> + (1.001- 1.001)</a:t>
            </a:r>
            <a:r>
              <a:rPr lang="en-US" sz="2000" baseline="30000" dirty="0" smtClean="0"/>
              <a:t>2</a:t>
            </a:r>
            <a:r>
              <a:rPr lang="en-US" sz="2000" dirty="0" smtClean="0"/>
              <a:t> + (0.986 -1.001)</a:t>
            </a:r>
            <a:r>
              <a:rPr lang="en-US" sz="2000" baseline="30000" dirty="0" smtClean="0"/>
              <a:t>2  </a:t>
            </a:r>
            <a:r>
              <a:rPr lang="en-US" sz="2000" dirty="0" smtClean="0"/>
              <a:t> = 0.000686/5= 0.0001372= square root of answer=  0.012</a:t>
            </a:r>
            <a:endParaRPr lang="en-US" sz="2000" baseline="30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t>Outliers</a:t>
            </a:r>
          </a:p>
        </p:txBody>
      </p:sp>
      <p:sp>
        <p:nvSpPr>
          <p:cNvPr id="831491" name="Rectangle 3"/>
          <p:cNvSpPr>
            <a:spLocks noGrp="1" noChangeArrowheads="1"/>
          </p:cNvSpPr>
          <p:nvPr>
            <p:ph type="body" idx="1"/>
          </p:nvPr>
        </p:nvSpPr>
        <p:spPr/>
        <p:txBody>
          <a:bodyPr/>
          <a:lstStyle/>
          <a:p>
            <a:r>
              <a:rPr lang="en-US"/>
              <a:t>Outliers are data objects with characteristics that are considerably different than most of the other data objects in the data set</a:t>
            </a:r>
          </a:p>
          <a:p>
            <a:endParaRPr lang="en-US"/>
          </a:p>
        </p:txBody>
      </p:sp>
      <p:grpSp>
        <p:nvGrpSpPr>
          <p:cNvPr id="2" name="Group 4"/>
          <p:cNvGrpSpPr>
            <a:grpSpLocks/>
          </p:cNvGrpSpPr>
          <p:nvPr/>
        </p:nvGrpSpPr>
        <p:grpSpPr bwMode="auto">
          <a:xfrm>
            <a:off x="1691680" y="3352800"/>
            <a:ext cx="4267200" cy="3505200"/>
            <a:chOff x="3648" y="2448"/>
            <a:chExt cx="2112" cy="1872"/>
          </a:xfrm>
        </p:grpSpPr>
        <p:pic>
          <p:nvPicPr>
            <p:cNvPr id="831493" name="Picture 5"/>
            <p:cNvPicPr>
              <a:picLocks noChangeAspect="1" noChangeArrowheads="1"/>
            </p:cNvPicPr>
            <p:nvPr/>
          </p:nvPicPr>
          <p:blipFill>
            <a:blip r:embed="rId2" cstate="print"/>
            <a:srcRect/>
            <a:stretch>
              <a:fillRect/>
            </a:stretch>
          </p:blipFill>
          <p:spPr bwMode="auto">
            <a:xfrm>
              <a:off x="3648" y="2448"/>
              <a:ext cx="2112" cy="1872"/>
            </a:xfrm>
            <a:prstGeom prst="rect">
              <a:avLst/>
            </a:prstGeom>
            <a:noFill/>
            <a:ln w="12700">
              <a:noFill/>
              <a:miter lim="800000"/>
              <a:headEnd/>
              <a:tailEnd/>
            </a:ln>
            <a:effectLst/>
          </p:spPr>
        </p:pic>
        <p:sp>
          <p:nvSpPr>
            <p:cNvPr id="831494" name="Oval 6"/>
            <p:cNvSpPr>
              <a:spLocks noChangeArrowheads="1"/>
            </p:cNvSpPr>
            <p:nvPr/>
          </p:nvSpPr>
          <p:spPr bwMode="auto">
            <a:xfrm>
              <a:off x="3766" y="2961"/>
              <a:ext cx="86" cy="84"/>
            </a:xfrm>
            <a:prstGeom prst="ellipse">
              <a:avLst/>
            </a:prstGeom>
            <a:noFill/>
            <a:ln w="19050">
              <a:solidFill>
                <a:srgbClr val="FF3300"/>
              </a:solidFill>
              <a:round/>
              <a:headEnd/>
              <a:tailEnd/>
            </a:ln>
            <a:effectLst/>
          </p:spPr>
          <p:txBody>
            <a:bodyPr wrap="none" anchor="ctr"/>
            <a:lstStyle/>
            <a:p>
              <a:endParaRPr lang="en-IN"/>
            </a:p>
          </p:txBody>
        </p:sp>
        <p:sp>
          <p:nvSpPr>
            <p:cNvPr id="831495" name="Oval 7"/>
            <p:cNvSpPr>
              <a:spLocks noChangeArrowheads="1"/>
            </p:cNvSpPr>
            <p:nvPr/>
          </p:nvSpPr>
          <p:spPr bwMode="auto">
            <a:xfrm>
              <a:off x="3907" y="3224"/>
              <a:ext cx="86" cy="84"/>
            </a:xfrm>
            <a:prstGeom prst="ellipse">
              <a:avLst/>
            </a:prstGeom>
            <a:noFill/>
            <a:ln w="19050">
              <a:solidFill>
                <a:srgbClr val="FF3300"/>
              </a:solidFill>
              <a:round/>
              <a:headEnd/>
              <a:tailEnd/>
            </a:ln>
            <a:effectLst/>
          </p:spPr>
          <p:txBody>
            <a:bodyPr wrap="none" anchor="ctr"/>
            <a:lstStyle/>
            <a:p>
              <a:endParaRPr lang="en-IN"/>
            </a:p>
          </p:txBody>
        </p:sp>
        <p:sp>
          <p:nvSpPr>
            <p:cNvPr id="831496" name="Oval 8"/>
            <p:cNvSpPr>
              <a:spLocks noChangeArrowheads="1"/>
            </p:cNvSpPr>
            <p:nvPr/>
          </p:nvSpPr>
          <p:spPr bwMode="auto">
            <a:xfrm>
              <a:off x="5612" y="3871"/>
              <a:ext cx="86" cy="85"/>
            </a:xfrm>
            <a:prstGeom prst="ellipse">
              <a:avLst/>
            </a:prstGeom>
            <a:noFill/>
            <a:ln w="19050">
              <a:solidFill>
                <a:srgbClr val="FF3300"/>
              </a:solidFill>
              <a:round/>
              <a:headEnd/>
              <a:tailEnd/>
            </a:ln>
            <a:effectLst/>
          </p:spPr>
          <p:txBody>
            <a:bodyPr wrap="none" anchor="ctr"/>
            <a:lstStyle/>
            <a:p>
              <a:endParaRPr lang="en-IN"/>
            </a:p>
          </p:txBody>
        </p:sp>
        <p:sp>
          <p:nvSpPr>
            <p:cNvPr id="831497" name="Oval 9"/>
            <p:cNvSpPr>
              <a:spLocks noChangeArrowheads="1"/>
            </p:cNvSpPr>
            <p:nvPr/>
          </p:nvSpPr>
          <p:spPr bwMode="auto">
            <a:xfrm>
              <a:off x="4319" y="3937"/>
              <a:ext cx="86" cy="84"/>
            </a:xfrm>
            <a:prstGeom prst="ellipse">
              <a:avLst/>
            </a:prstGeom>
            <a:noFill/>
            <a:ln w="19050">
              <a:solidFill>
                <a:srgbClr val="FF3300"/>
              </a:solidFill>
              <a:round/>
              <a:headEnd/>
              <a:tailEnd/>
            </a:ln>
            <a:effectLst/>
          </p:spPr>
          <p:txBody>
            <a:bodyPr wrap="none" anchor="ctr"/>
            <a:lstStyle/>
            <a:p>
              <a:endParaRPr lang="en-IN"/>
            </a:p>
          </p:txBody>
        </p:sp>
        <p:sp>
          <p:nvSpPr>
            <p:cNvPr id="831498" name="Rectangle 10"/>
            <p:cNvSpPr>
              <a:spLocks noChangeArrowheads="1"/>
            </p:cNvSpPr>
            <p:nvPr/>
          </p:nvSpPr>
          <p:spPr bwMode="auto">
            <a:xfrm>
              <a:off x="4944" y="3072"/>
              <a:ext cx="192" cy="240"/>
            </a:xfrm>
            <a:prstGeom prst="rect">
              <a:avLst/>
            </a:prstGeom>
            <a:solidFill>
              <a:schemeClr val="bg1"/>
            </a:solidFill>
            <a:ln w="12700">
              <a:noFill/>
              <a:miter lim="800000"/>
              <a:headEnd/>
              <a:tailEnd/>
            </a:ln>
            <a:effectLst/>
          </p:spPr>
          <p:txBody>
            <a:bodyPr wrap="none" anchor="ctr"/>
            <a:lstStyle/>
            <a:p>
              <a:endParaRPr lang="en-IN"/>
            </a:p>
          </p:txBody>
        </p:sp>
        <p:sp>
          <p:nvSpPr>
            <p:cNvPr id="831499" name="Rectangle 11"/>
            <p:cNvSpPr>
              <a:spLocks noChangeArrowheads="1"/>
            </p:cNvSpPr>
            <p:nvPr/>
          </p:nvSpPr>
          <p:spPr bwMode="auto">
            <a:xfrm>
              <a:off x="3888" y="3120"/>
              <a:ext cx="192" cy="240"/>
            </a:xfrm>
            <a:prstGeom prst="rect">
              <a:avLst/>
            </a:prstGeom>
            <a:solidFill>
              <a:schemeClr val="bg1"/>
            </a:solidFill>
            <a:ln w="12700">
              <a:noFill/>
              <a:miter lim="800000"/>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1026"/>
          <p:cNvSpPr>
            <a:spLocks noGrp="1" noChangeArrowheads="1"/>
          </p:cNvSpPr>
          <p:nvPr>
            <p:ph type="title"/>
          </p:nvPr>
        </p:nvSpPr>
        <p:spPr/>
        <p:txBody>
          <a:bodyPr/>
          <a:lstStyle/>
          <a:p>
            <a:r>
              <a:rPr lang="en-US"/>
              <a:t>Attribute Values</a:t>
            </a:r>
          </a:p>
        </p:txBody>
      </p:sp>
      <p:sp>
        <p:nvSpPr>
          <p:cNvPr id="826371" name="Rectangle 1027"/>
          <p:cNvSpPr>
            <a:spLocks noGrp="1" noChangeArrowheads="1"/>
          </p:cNvSpPr>
          <p:nvPr>
            <p:ph type="body" idx="1"/>
          </p:nvPr>
        </p:nvSpPr>
        <p:spPr>
          <a:xfrm>
            <a:off x="411163" y="1143000"/>
            <a:ext cx="8428037" cy="5181600"/>
          </a:xfrm>
        </p:spPr>
        <p:txBody>
          <a:bodyPr>
            <a:normAutofit fontScale="92500"/>
          </a:bodyPr>
          <a:lstStyle/>
          <a:p>
            <a:pPr>
              <a:lnSpc>
                <a:spcPct val="90000"/>
              </a:lnSpc>
            </a:pPr>
            <a:r>
              <a:rPr lang="en-US"/>
              <a:t>Attribute values are numbers or symbols assigned to an attribute</a:t>
            </a:r>
          </a:p>
          <a:p>
            <a:pPr lvl="4">
              <a:lnSpc>
                <a:spcPct val="90000"/>
              </a:lnSpc>
            </a:pPr>
            <a:endParaRPr lang="en-US"/>
          </a:p>
          <a:p>
            <a:pPr>
              <a:lnSpc>
                <a:spcPct val="90000"/>
              </a:lnSpc>
            </a:pPr>
            <a:r>
              <a:rPr lang="en-US"/>
              <a:t>Distinction between attributes and attribute values</a:t>
            </a:r>
          </a:p>
          <a:p>
            <a:pPr lvl="1">
              <a:lnSpc>
                <a:spcPct val="90000"/>
              </a:lnSpc>
            </a:pPr>
            <a:r>
              <a:rPr lang="en-US"/>
              <a:t>Same attribute can be mapped to different attribute values</a:t>
            </a:r>
          </a:p>
          <a:p>
            <a:pPr lvl="2">
              <a:lnSpc>
                <a:spcPct val="90000"/>
              </a:lnSpc>
            </a:pPr>
            <a:r>
              <a:rPr lang="en-US"/>
              <a:t> Example: height can be measured in feet or meters</a:t>
            </a:r>
          </a:p>
          <a:p>
            <a:pPr lvl="4">
              <a:lnSpc>
                <a:spcPct val="90000"/>
              </a:lnSpc>
            </a:pPr>
            <a:endParaRPr lang="en-US"/>
          </a:p>
          <a:p>
            <a:pPr lvl="1">
              <a:lnSpc>
                <a:spcPct val="90000"/>
              </a:lnSpc>
            </a:pPr>
            <a:r>
              <a:rPr lang="en-US"/>
              <a:t>Different attributes can be mapped to the same set of values</a:t>
            </a:r>
          </a:p>
          <a:p>
            <a:pPr lvl="2">
              <a:lnSpc>
                <a:spcPct val="90000"/>
              </a:lnSpc>
            </a:pPr>
            <a:r>
              <a:rPr lang="en-US"/>
              <a:t> Example: Attribute values for ID and age are integers</a:t>
            </a:r>
          </a:p>
          <a:p>
            <a:pPr lvl="2">
              <a:lnSpc>
                <a:spcPct val="90000"/>
              </a:lnSpc>
            </a:pPr>
            <a:r>
              <a:rPr lang="en-US"/>
              <a:t> But properties of attribute values can be different</a:t>
            </a:r>
          </a:p>
          <a:p>
            <a:pPr lvl="3">
              <a:lnSpc>
                <a:spcPct val="90000"/>
              </a:lnSpc>
            </a:pPr>
            <a:r>
              <a:rPr lang="en-US"/>
              <a:t>ID has no limit but age has a maximum and minimum value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6" name="Rectangle 4"/>
          <p:cNvSpPr>
            <a:spLocks noGrp="1" noChangeArrowheads="1"/>
          </p:cNvSpPr>
          <p:nvPr>
            <p:ph type="title"/>
          </p:nvPr>
        </p:nvSpPr>
        <p:spPr/>
        <p:txBody>
          <a:bodyPr/>
          <a:lstStyle/>
          <a:p>
            <a:r>
              <a:rPr lang="en-US"/>
              <a:t>Missing Values</a:t>
            </a:r>
          </a:p>
        </p:txBody>
      </p:sp>
      <p:sp>
        <p:nvSpPr>
          <p:cNvPr id="796677" name="Rectangle 5"/>
          <p:cNvSpPr>
            <a:spLocks noGrp="1" noChangeArrowheads="1"/>
          </p:cNvSpPr>
          <p:nvPr>
            <p:ph type="body" idx="1"/>
          </p:nvPr>
        </p:nvSpPr>
        <p:spPr/>
        <p:txBody>
          <a:bodyPr>
            <a:normAutofit fontScale="92500" lnSpcReduction="20000"/>
          </a:bodyPr>
          <a:lstStyle/>
          <a:p>
            <a:pPr>
              <a:lnSpc>
                <a:spcPct val="90000"/>
              </a:lnSpc>
            </a:pPr>
            <a:r>
              <a:rPr lang="en-US"/>
              <a:t>Reasons for missing values</a:t>
            </a:r>
          </a:p>
          <a:p>
            <a:pPr lvl="1">
              <a:lnSpc>
                <a:spcPct val="90000"/>
              </a:lnSpc>
            </a:pPr>
            <a:r>
              <a:rPr lang="en-US"/>
              <a:t>Information is not collected </a:t>
            </a:r>
            <a:br>
              <a:rPr lang="en-US"/>
            </a:br>
            <a:r>
              <a:rPr lang="en-US"/>
              <a:t>(e.g., people decline to give their age and weight)</a:t>
            </a:r>
          </a:p>
          <a:p>
            <a:pPr lvl="1">
              <a:lnSpc>
                <a:spcPct val="90000"/>
              </a:lnSpc>
            </a:pPr>
            <a:r>
              <a:rPr lang="en-US"/>
              <a:t>Attributes may not be applicable to all cases </a:t>
            </a:r>
            <a:br>
              <a:rPr lang="en-US"/>
            </a:br>
            <a:r>
              <a:rPr lang="en-US"/>
              <a:t>(e.g., annual income is not applicable to children)</a:t>
            </a:r>
          </a:p>
          <a:p>
            <a:pPr lvl="1">
              <a:lnSpc>
                <a:spcPct val="90000"/>
              </a:lnSpc>
            </a:pPr>
            <a:endParaRPr lang="en-US"/>
          </a:p>
          <a:p>
            <a:pPr>
              <a:lnSpc>
                <a:spcPct val="90000"/>
              </a:lnSpc>
            </a:pPr>
            <a:r>
              <a:rPr lang="en-US"/>
              <a:t>Handling missing values</a:t>
            </a:r>
          </a:p>
          <a:p>
            <a:pPr lvl="1">
              <a:lnSpc>
                <a:spcPct val="90000"/>
              </a:lnSpc>
            </a:pPr>
            <a:r>
              <a:rPr lang="en-US"/>
              <a:t>Eliminate Data Objects</a:t>
            </a:r>
          </a:p>
          <a:p>
            <a:pPr lvl="1">
              <a:lnSpc>
                <a:spcPct val="90000"/>
              </a:lnSpc>
            </a:pPr>
            <a:r>
              <a:rPr lang="en-US"/>
              <a:t>Estimate Missing Values</a:t>
            </a:r>
          </a:p>
          <a:p>
            <a:pPr lvl="1">
              <a:lnSpc>
                <a:spcPct val="90000"/>
              </a:lnSpc>
            </a:pPr>
            <a:r>
              <a:rPr lang="en-US"/>
              <a:t>Ignore the Missing Value During Analysis</a:t>
            </a:r>
          </a:p>
          <a:p>
            <a:pPr lvl="1">
              <a:lnSpc>
                <a:spcPct val="90000"/>
              </a:lnSpc>
            </a:pPr>
            <a:r>
              <a:rPr lang="en-US"/>
              <a:t>Replace with all possible values (weighted by their probabilities)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a:t>Duplicate Data</a:t>
            </a:r>
          </a:p>
        </p:txBody>
      </p:sp>
      <p:sp>
        <p:nvSpPr>
          <p:cNvPr id="833539" name="Rectangle 3"/>
          <p:cNvSpPr>
            <a:spLocks noGrp="1" noChangeArrowheads="1"/>
          </p:cNvSpPr>
          <p:nvPr>
            <p:ph type="body" idx="1"/>
          </p:nvPr>
        </p:nvSpPr>
        <p:spPr/>
        <p:txBody>
          <a:bodyPr>
            <a:normAutofit fontScale="92500" lnSpcReduction="10000"/>
          </a:bodyPr>
          <a:lstStyle/>
          <a:p>
            <a:r>
              <a:rPr lang="en-US"/>
              <a:t>Data set may include data objects that are duplicates, or almost duplicates of one another</a:t>
            </a:r>
          </a:p>
          <a:p>
            <a:pPr lvl="1"/>
            <a:r>
              <a:rPr lang="en-US"/>
              <a:t>Major issue when merging data from heterogeous sources</a:t>
            </a:r>
          </a:p>
          <a:p>
            <a:pPr lvl="1"/>
            <a:endParaRPr lang="en-US"/>
          </a:p>
          <a:p>
            <a:r>
              <a:rPr lang="en-US"/>
              <a:t>Examples:</a:t>
            </a:r>
          </a:p>
          <a:p>
            <a:pPr lvl="1"/>
            <a:r>
              <a:rPr lang="en-US"/>
              <a:t>Same person with multiple email addresses</a:t>
            </a:r>
          </a:p>
          <a:p>
            <a:pPr lvl="1"/>
            <a:endParaRPr lang="en-US"/>
          </a:p>
          <a:p>
            <a:r>
              <a:rPr lang="en-US"/>
              <a:t>Data cleaning</a:t>
            </a:r>
          </a:p>
          <a:p>
            <a:pPr lvl="1"/>
            <a:r>
              <a:rPr lang="en-US"/>
              <a:t>Process of dealing with duplicate data issues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Related to Application</a:t>
            </a:r>
            <a:endParaRPr lang="en-IN" dirty="0"/>
          </a:p>
        </p:txBody>
      </p:sp>
      <p:sp>
        <p:nvSpPr>
          <p:cNvPr id="3" name="Content Placeholder 2"/>
          <p:cNvSpPr>
            <a:spLocks noGrp="1"/>
          </p:cNvSpPr>
          <p:nvPr>
            <p:ph idx="1"/>
          </p:nvPr>
        </p:nvSpPr>
        <p:spPr/>
        <p:txBody>
          <a:bodyPr/>
          <a:lstStyle/>
          <a:p>
            <a:r>
              <a:rPr lang="en-US" dirty="0" smtClean="0"/>
              <a:t>Timeliness</a:t>
            </a:r>
          </a:p>
          <a:p>
            <a:r>
              <a:rPr lang="en-US" dirty="0" smtClean="0"/>
              <a:t>Relevance</a:t>
            </a:r>
          </a:p>
          <a:p>
            <a:r>
              <a:rPr lang="en-US" dirty="0" smtClean="0"/>
              <a:t>Knowledge </a:t>
            </a:r>
            <a:r>
              <a:rPr lang="en-US" smtClean="0"/>
              <a:t>about data</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1026"/>
          <p:cNvSpPr>
            <a:spLocks noGrp="1" noChangeArrowheads="1"/>
          </p:cNvSpPr>
          <p:nvPr>
            <p:ph type="title"/>
          </p:nvPr>
        </p:nvSpPr>
        <p:spPr/>
        <p:txBody>
          <a:bodyPr/>
          <a:lstStyle/>
          <a:p>
            <a:r>
              <a:rPr lang="en-US"/>
              <a:t>Data Preprocessing</a:t>
            </a:r>
          </a:p>
        </p:txBody>
      </p:sp>
      <p:sp>
        <p:nvSpPr>
          <p:cNvPr id="832515" name="Rectangle 1027"/>
          <p:cNvSpPr>
            <a:spLocks noGrp="1" noChangeArrowheads="1"/>
          </p:cNvSpPr>
          <p:nvPr>
            <p:ph type="body" idx="1"/>
          </p:nvPr>
        </p:nvSpPr>
        <p:spPr/>
        <p:txBody>
          <a:bodyPr/>
          <a:lstStyle/>
          <a:p>
            <a:r>
              <a:rPr lang="en-US" dirty="0"/>
              <a:t>Aggregation</a:t>
            </a:r>
          </a:p>
          <a:p>
            <a:r>
              <a:rPr lang="en-US" dirty="0"/>
              <a:t>Sampling</a:t>
            </a:r>
          </a:p>
          <a:p>
            <a:r>
              <a:rPr lang="en-US" dirty="0"/>
              <a:t>Dimensionality </a:t>
            </a:r>
            <a:r>
              <a:rPr lang="en-US" dirty="0" smtClean="0"/>
              <a:t>Reduction.</a:t>
            </a:r>
            <a:endParaRPr lang="en-US" dirty="0"/>
          </a:p>
          <a:p>
            <a:r>
              <a:rPr lang="en-US" dirty="0"/>
              <a:t>Discretization and Binarization</a:t>
            </a:r>
          </a:p>
          <a:p>
            <a:r>
              <a:rPr lang="en-US" dirty="0"/>
              <a:t>Attribute Transformation</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a:t>
            </a:r>
            <a:endParaRPr lang="en-IN" dirty="0"/>
          </a:p>
        </p:txBody>
      </p:sp>
      <p:sp>
        <p:nvSpPr>
          <p:cNvPr id="3" name="Content Placeholder 2"/>
          <p:cNvSpPr>
            <a:spLocks noGrp="1"/>
          </p:cNvSpPr>
          <p:nvPr>
            <p:ph idx="1"/>
          </p:nvPr>
        </p:nvSpPr>
        <p:spPr/>
        <p:txBody>
          <a:bodyPr>
            <a:normAutofit fontScale="92500" lnSpcReduction="20000"/>
          </a:bodyPr>
          <a:lstStyle/>
          <a:p>
            <a:r>
              <a:rPr lang="en-IN" sz="1900" dirty="0" smtClean="0"/>
              <a:t>Sometimes “less is more” and this is the case with aggregation, the combining of two or more objects into a single object.</a:t>
            </a:r>
          </a:p>
          <a:p>
            <a:r>
              <a:rPr lang="en-IN" sz="1900" dirty="0" smtClean="0"/>
              <a:t>Consider a data set consisting of transactions (data objects) recording the daily sales of products in various store locations(</a:t>
            </a:r>
            <a:r>
              <a:rPr lang="en-IN" sz="1900" dirty="0" err="1" smtClean="0"/>
              <a:t>Bangalore,Dehli,Kolkata,Mumbai</a:t>
            </a:r>
            <a:r>
              <a:rPr lang="en-IN" sz="1900" dirty="0" smtClean="0"/>
              <a:t>,..) for different days over the course of a year.</a:t>
            </a:r>
          </a:p>
          <a:p>
            <a:r>
              <a:rPr lang="en-IN" sz="1900" dirty="0" smtClean="0"/>
              <a:t>One way to aggregate transactions for this data set is to replace all the transactions of a single store with a single storewide transaction.</a:t>
            </a:r>
          </a:p>
          <a:p>
            <a:r>
              <a:rPr lang="en-IN" sz="1900" dirty="0" smtClean="0"/>
              <a:t>This reduces the hundreds or thousands of transactions that occur daily at a specific store to a single daily transaction, and the number of data objects is reduced to the number of stores.</a:t>
            </a:r>
          </a:p>
          <a:p>
            <a:r>
              <a:rPr lang="en-IN" sz="1900" dirty="0" smtClean="0"/>
              <a:t>How an aggregate transaction is created; i.e., how the values of each attribute are combined across all the records corresponding to a particular location to create the aggregate transaction that represents the sales of single store or date.</a:t>
            </a:r>
          </a:p>
          <a:p>
            <a:r>
              <a:rPr lang="en-IN" sz="1900" dirty="0" smtClean="0"/>
              <a:t>Quantitative attributes, such as price, are typically aggregated by taking a sum or an average.</a:t>
            </a:r>
          </a:p>
          <a:p>
            <a:r>
              <a:rPr lang="en-IN" sz="1900" dirty="0" smtClean="0"/>
              <a:t>A qualitative attributes, such as item, can either be omitted or summarized as the set of all the items that are sold at that location.</a:t>
            </a:r>
          </a:p>
          <a:p>
            <a:endParaRPr lang="en-IN" dirty="0" smtClean="0"/>
          </a:p>
        </p:txBody>
      </p:sp>
    </p:spTree>
    <p:extLst>
      <p:ext uri="{BB962C8B-B14F-4D97-AF65-F5344CB8AC3E}">
        <p14:creationId xmlns:p14="http://schemas.microsoft.com/office/powerpoint/2010/main" val="3666443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Motivations for aggregation</a:t>
            </a:r>
            <a:endParaRPr lang="en-IN" dirty="0"/>
          </a:p>
        </p:txBody>
      </p:sp>
      <p:sp>
        <p:nvSpPr>
          <p:cNvPr id="3" name="Content Placeholder 2"/>
          <p:cNvSpPr>
            <a:spLocks noGrp="1"/>
          </p:cNvSpPr>
          <p:nvPr>
            <p:ph idx="1"/>
          </p:nvPr>
        </p:nvSpPr>
        <p:spPr/>
        <p:txBody>
          <a:bodyPr>
            <a:normAutofit/>
          </a:bodyPr>
          <a:lstStyle/>
          <a:p>
            <a:r>
              <a:rPr lang="en-IN" sz="1800" dirty="0"/>
              <a:t> </a:t>
            </a:r>
            <a:r>
              <a:rPr lang="en-IN" sz="1800" dirty="0" smtClean="0"/>
              <a:t>The smaller data sets resulting from the data reduction require less memory and processing time, aggregate may permit the use of expensive data mining algorithms.</a:t>
            </a:r>
          </a:p>
          <a:p>
            <a:r>
              <a:rPr lang="en-IN" sz="1800" dirty="0"/>
              <a:t> </a:t>
            </a:r>
            <a:r>
              <a:rPr lang="en-IN" sz="1800" dirty="0" smtClean="0"/>
              <a:t>aggregation can act as a change of scope or scale by providing a high-level view of the data instead of a low-level view.</a:t>
            </a:r>
          </a:p>
          <a:p>
            <a:r>
              <a:rPr lang="en-IN" sz="1800" dirty="0"/>
              <a:t> </a:t>
            </a:r>
            <a:r>
              <a:rPr lang="en-IN" sz="1800" dirty="0" smtClean="0"/>
              <a:t>aggregating over store locations and months gives us a monthly, per store view of the data instead of a daily, per item view.</a:t>
            </a:r>
          </a:p>
          <a:p>
            <a:r>
              <a:rPr lang="en-IN" sz="1800" dirty="0" smtClean="0"/>
              <a:t>The behaviour of groups of objects or attributes is often more stable than that of individual objects or attributes.</a:t>
            </a:r>
          </a:p>
          <a:p>
            <a:r>
              <a:rPr lang="en-IN" sz="1800" dirty="0"/>
              <a:t> </a:t>
            </a:r>
            <a:r>
              <a:rPr lang="en-IN" sz="1800" dirty="0" smtClean="0"/>
              <a:t>Averages or totals, have less variability than the individual objects being aggregated.</a:t>
            </a:r>
          </a:p>
          <a:p>
            <a:r>
              <a:rPr lang="en-IN" sz="1800" dirty="0" smtClean="0"/>
              <a:t>A Disadvantage of aggregation is the potential loss of interesting details.</a:t>
            </a:r>
          </a:p>
          <a:p>
            <a:r>
              <a:rPr lang="en-IN" sz="1800" dirty="0" smtClean="0"/>
              <a:t>In the store example aggregating over months loses information about which day of the week has the highest sales.</a:t>
            </a:r>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1476961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a:t>Aggregation</a:t>
            </a:r>
          </a:p>
        </p:txBody>
      </p:sp>
      <p:sp>
        <p:nvSpPr>
          <p:cNvPr id="844804" name="Text Box 4"/>
          <p:cNvSpPr txBox="1">
            <a:spLocks noChangeArrowheads="1"/>
          </p:cNvSpPr>
          <p:nvPr/>
        </p:nvSpPr>
        <p:spPr bwMode="auto">
          <a:xfrm>
            <a:off x="1676400" y="3657600"/>
            <a:ext cx="1600200" cy="304800"/>
          </a:xfrm>
          <a:prstGeom prst="rect">
            <a:avLst/>
          </a:prstGeom>
          <a:noFill/>
          <a:ln w="12700">
            <a:noFill/>
            <a:miter lim="800000"/>
            <a:headEnd/>
            <a:tailEnd/>
          </a:ln>
          <a:effectLst/>
        </p:spPr>
        <p:txBody>
          <a:bodyPr>
            <a:spAutoFit/>
          </a:bodyPr>
          <a:lstStyle/>
          <a:p>
            <a:pPr>
              <a:spcBef>
                <a:spcPct val="50000"/>
              </a:spcBef>
            </a:pPr>
            <a:endParaRPr lang="en-US"/>
          </a:p>
        </p:txBody>
      </p:sp>
      <p:sp>
        <p:nvSpPr>
          <p:cNvPr id="844805" name="Text Box 5"/>
          <p:cNvSpPr txBox="1">
            <a:spLocks noChangeArrowheads="1"/>
          </p:cNvSpPr>
          <p:nvPr/>
        </p:nvSpPr>
        <p:spPr bwMode="auto">
          <a:xfrm>
            <a:off x="838200" y="5654675"/>
            <a:ext cx="2895600" cy="517525"/>
          </a:xfrm>
          <a:prstGeom prst="rect">
            <a:avLst/>
          </a:prstGeom>
          <a:noFill/>
          <a:ln w="12700">
            <a:noFill/>
            <a:miter lim="800000"/>
            <a:headEnd/>
            <a:tailEnd/>
          </a:ln>
          <a:effectLst/>
        </p:spPr>
        <p:txBody>
          <a:bodyPr>
            <a:spAutoFit/>
          </a:bodyPr>
          <a:lstStyle/>
          <a:p>
            <a:pPr>
              <a:spcBef>
                <a:spcPct val="50000"/>
              </a:spcBef>
            </a:pPr>
            <a:r>
              <a:rPr lang="en-US"/>
              <a:t>Standard Deviation of Average Monthly Precipitation</a:t>
            </a:r>
          </a:p>
        </p:txBody>
      </p:sp>
      <p:sp>
        <p:nvSpPr>
          <p:cNvPr id="844806" name="Rectangle 6"/>
          <p:cNvSpPr>
            <a:spLocks noChangeArrowheads="1"/>
          </p:cNvSpPr>
          <p:nvPr/>
        </p:nvSpPr>
        <p:spPr bwMode="auto">
          <a:xfrm>
            <a:off x="1717675" y="5984875"/>
            <a:ext cx="184150" cy="304800"/>
          </a:xfrm>
          <a:prstGeom prst="rect">
            <a:avLst/>
          </a:prstGeom>
          <a:noFill/>
          <a:ln w="12700">
            <a:noFill/>
            <a:miter lim="800000"/>
            <a:headEnd/>
            <a:tailEnd/>
          </a:ln>
          <a:effectLst/>
        </p:spPr>
        <p:txBody>
          <a:bodyPr wrap="none">
            <a:spAutoFit/>
          </a:bodyPr>
          <a:lstStyle/>
          <a:p>
            <a:pPr>
              <a:spcBef>
                <a:spcPct val="50000"/>
              </a:spcBef>
            </a:pPr>
            <a:endParaRPr lang="en-US"/>
          </a:p>
        </p:txBody>
      </p:sp>
      <p:sp>
        <p:nvSpPr>
          <p:cNvPr id="844807" name="Text Box 7"/>
          <p:cNvSpPr txBox="1">
            <a:spLocks noChangeArrowheads="1"/>
          </p:cNvSpPr>
          <p:nvPr/>
        </p:nvSpPr>
        <p:spPr bwMode="auto">
          <a:xfrm>
            <a:off x="5410200" y="5654675"/>
            <a:ext cx="2895600" cy="517525"/>
          </a:xfrm>
          <a:prstGeom prst="rect">
            <a:avLst/>
          </a:prstGeom>
          <a:noFill/>
          <a:ln w="12700">
            <a:noFill/>
            <a:miter lim="800000"/>
            <a:headEnd/>
            <a:tailEnd/>
          </a:ln>
          <a:effectLst/>
        </p:spPr>
        <p:txBody>
          <a:bodyPr>
            <a:spAutoFit/>
          </a:bodyPr>
          <a:lstStyle/>
          <a:p>
            <a:pPr>
              <a:spcBef>
                <a:spcPct val="50000"/>
              </a:spcBef>
            </a:pPr>
            <a:r>
              <a:rPr lang="en-US"/>
              <a:t>Standard Deviation of Average Yearly Precipitation</a:t>
            </a:r>
          </a:p>
        </p:txBody>
      </p:sp>
      <p:pic>
        <p:nvPicPr>
          <p:cNvPr id="844808" name="Picture 8"/>
          <p:cNvPicPr>
            <a:picLocks noChangeAspect="1" noChangeArrowheads="1"/>
          </p:cNvPicPr>
          <p:nvPr/>
        </p:nvPicPr>
        <p:blipFill>
          <a:blip r:embed="rId3" cstate="print"/>
          <a:srcRect l="2975" r="18164"/>
          <a:stretch>
            <a:fillRect/>
          </a:stretch>
        </p:blipFill>
        <p:spPr bwMode="auto">
          <a:xfrm>
            <a:off x="152400" y="1768475"/>
            <a:ext cx="4038600" cy="3840163"/>
          </a:xfrm>
          <a:prstGeom prst="rect">
            <a:avLst/>
          </a:prstGeom>
          <a:noFill/>
          <a:ln w="12700">
            <a:noFill/>
            <a:miter lim="800000"/>
            <a:headEnd/>
            <a:tailEnd/>
          </a:ln>
          <a:effectLst/>
        </p:spPr>
      </p:pic>
      <p:pic>
        <p:nvPicPr>
          <p:cNvPr id="844809" name="Picture 9"/>
          <p:cNvPicPr>
            <a:picLocks noChangeAspect="1" noChangeArrowheads="1"/>
          </p:cNvPicPr>
          <p:nvPr/>
        </p:nvPicPr>
        <p:blipFill>
          <a:blip r:embed="rId4" cstate="print"/>
          <a:srcRect l="7861" r="5850"/>
          <a:stretch>
            <a:fillRect/>
          </a:stretch>
        </p:blipFill>
        <p:spPr bwMode="auto">
          <a:xfrm>
            <a:off x="4648200" y="1768475"/>
            <a:ext cx="4495800" cy="3840163"/>
          </a:xfrm>
          <a:prstGeom prst="rect">
            <a:avLst/>
          </a:prstGeom>
          <a:noFill/>
          <a:ln w="12700">
            <a:noFill/>
            <a:miter lim="800000"/>
            <a:headEnd/>
            <a:tailEnd/>
          </a:ln>
          <a:effectLst/>
        </p:spPr>
      </p:pic>
      <p:sp>
        <p:nvSpPr>
          <p:cNvPr id="844810" name="Text Box 10"/>
          <p:cNvSpPr txBox="1">
            <a:spLocks noChangeArrowheads="1"/>
          </p:cNvSpPr>
          <p:nvPr/>
        </p:nvSpPr>
        <p:spPr bwMode="auto">
          <a:xfrm>
            <a:off x="533400" y="1143000"/>
            <a:ext cx="4800600" cy="396875"/>
          </a:xfrm>
          <a:prstGeom prst="rect">
            <a:avLst/>
          </a:prstGeom>
          <a:noFill/>
          <a:ln w="12700">
            <a:noFill/>
            <a:miter lim="800000"/>
            <a:headEnd/>
            <a:tailEnd/>
          </a:ln>
          <a:effectLst/>
        </p:spPr>
        <p:txBody>
          <a:bodyPr>
            <a:spAutoFit/>
          </a:bodyPr>
          <a:lstStyle/>
          <a:p>
            <a:pPr>
              <a:spcBef>
                <a:spcPct val="50000"/>
              </a:spcBef>
            </a:pPr>
            <a:r>
              <a:rPr lang="en-US" sz="2000"/>
              <a:t>Variation of Precipitation in Australia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228600" y="0"/>
            <a:ext cx="8585200" cy="685800"/>
          </a:xfrm>
        </p:spPr>
        <p:txBody>
          <a:bodyPr>
            <a:normAutofit fontScale="90000"/>
          </a:bodyPr>
          <a:lstStyle/>
          <a:p>
            <a:r>
              <a:rPr lang="en-US"/>
              <a:t>Sampling </a:t>
            </a:r>
          </a:p>
        </p:txBody>
      </p:sp>
      <p:sp>
        <p:nvSpPr>
          <p:cNvPr id="870403" name="Rectangle 3"/>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r>
              <a:rPr lang="en-US" sz="2400" b="1">
                <a:latin typeface="Times New Roman" pitchFamily="18" charset="0"/>
                <a:ea typeface="MS Mincho" pitchFamily="49" charset="-128"/>
              </a:rPr>
              <a:t>Sampling is the main technique employed for data selection.</a:t>
            </a:r>
          </a:p>
          <a:p>
            <a:pPr lvl="1" algn="just">
              <a:lnSpc>
                <a:spcPct val="95000"/>
              </a:lnSpc>
              <a:spcBef>
                <a:spcPct val="20000"/>
              </a:spcBef>
            </a:pPr>
            <a:r>
              <a:rPr lang="en-US" sz="2000" b="1">
                <a:latin typeface="Times New Roman" pitchFamily="18" charset="0"/>
                <a:ea typeface="MS Mincho" pitchFamily="49" charset="-128"/>
              </a:rPr>
              <a:t>It is often used for both the preliminary investigation of the data and the final data analysis.</a:t>
            </a:r>
          </a:p>
          <a:p>
            <a:pPr lvl="1" algn="just">
              <a:lnSpc>
                <a:spcPct val="95000"/>
              </a:lnSpc>
              <a:spcBef>
                <a:spcPct val="20000"/>
              </a:spcBef>
              <a:buFont typeface="Arial" pitchFamily="34" charset="0"/>
              <a:buNone/>
            </a:pPr>
            <a:r>
              <a:rPr lang="en-US" sz="2000" b="1">
                <a:latin typeface="Times New Roman" pitchFamily="18" charset="0"/>
                <a:ea typeface="MS Mincho" pitchFamily="49" charset="-128"/>
              </a:rPr>
              <a:t> </a:t>
            </a:r>
            <a:endParaRPr lang="en-US" sz="2000" b="1">
              <a:latin typeface="Times New Roman" pitchFamily="18" charset="0"/>
              <a:cs typeface="Times New Roman" pitchFamily="18" charset="0"/>
            </a:endParaRPr>
          </a:p>
          <a:p>
            <a:pPr marL="285750" indent="-285750" algn="just">
              <a:lnSpc>
                <a:spcPct val="95000"/>
              </a:lnSpc>
              <a:spcBef>
                <a:spcPct val="20000"/>
              </a:spcBef>
            </a:pPr>
            <a:r>
              <a:rPr lang="en-US" sz="2400" b="1">
                <a:latin typeface="Times New Roman" pitchFamily="18" charset="0"/>
                <a:cs typeface="Times New Roman" pitchFamily="18" charset="0"/>
              </a:rPr>
              <a:t>Statisticians sample because </a:t>
            </a:r>
            <a:r>
              <a:rPr lang="en-US" sz="2400" b="1">
                <a:solidFill>
                  <a:srgbClr val="CC3300"/>
                </a:solidFill>
                <a:latin typeface="Times New Roman" pitchFamily="18" charset="0"/>
                <a:cs typeface="Times New Roman" pitchFamily="18" charset="0"/>
              </a:rPr>
              <a:t>obtaining</a:t>
            </a:r>
            <a:r>
              <a:rPr lang="en-US" sz="2400" b="1">
                <a:latin typeface="Times New Roman" pitchFamily="18" charset="0"/>
                <a:cs typeface="Times New Roman" pitchFamily="18" charset="0"/>
              </a:rPr>
              <a:t> the entire set of data of interest is too expensive or time consuming.</a:t>
            </a:r>
          </a:p>
          <a:p>
            <a:pPr marL="285750" indent="-285750" algn="just">
              <a:lnSpc>
                <a:spcPct val="95000"/>
              </a:lnSpc>
              <a:spcBef>
                <a:spcPct val="20000"/>
              </a:spcBef>
              <a:buFont typeface="Monotype Sorts" pitchFamily="2" charset="2"/>
              <a:buNone/>
            </a:pPr>
            <a:r>
              <a:rPr lang="en-US" sz="2400" b="1">
                <a:latin typeface="Times New Roman" pitchFamily="18" charset="0"/>
                <a:cs typeface="Times New Roman" pitchFamily="18" charset="0"/>
              </a:rPr>
              <a:t> </a:t>
            </a:r>
          </a:p>
          <a:p>
            <a:pPr marL="285750" indent="-285750" algn="just">
              <a:lnSpc>
                <a:spcPct val="95000"/>
              </a:lnSpc>
              <a:spcBef>
                <a:spcPct val="20000"/>
              </a:spcBef>
            </a:pPr>
            <a:r>
              <a:rPr lang="en-US" sz="2400" b="1">
                <a:latin typeface="Times New Roman" pitchFamily="18" charset="0"/>
                <a:cs typeface="Times New Roman" pitchFamily="18" charset="0"/>
              </a:rPr>
              <a:t>Sampling is used in data mining because </a:t>
            </a:r>
            <a:r>
              <a:rPr lang="en-US" sz="2400" b="1">
                <a:solidFill>
                  <a:srgbClr val="CC3300"/>
                </a:solidFill>
                <a:latin typeface="Times New Roman" pitchFamily="18" charset="0"/>
                <a:cs typeface="Times New Roman" pitchFamily="18" charset="0"/>
              </a:rPr>
              <a:t>processing</a:t>
            </a:r>
            <a:r>
              <a:rPr lang="en-US" sz="2400" b="1">
                <a:latin typeface="Times New Roman" pitchFamily="18" charset="0"/>
                <a:cs typeface="Times New Roman" pitchFamily="18" charset="0"/>
              </a:rPr>
              <a:t> the entire set of data of interest is too expensive or time consuming.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lstStyle/>
          <a:p>
            <a:r>
              <a:rPr lang="en-US"/>
              <a:t>The key principle for effective sampling is the following: </a:t>
            </a:r>
          </a:p>
          <a:p>
            <a:pPr lvl="1"/>
            <a:r>
              <a:rPr lang="en-US"/>
              <a:t>using a sample will work almost as well as using the entire data sets, if the sample is representative</a:t>
            </a:r>
            <a:br>
              <a:rPr lang="en-US"/>
            </a:br>
            <a:endParaRPr lang="en-US"/>
          </a:p>
          <a:p>
            <a:pPr lvl="1"/>
            <a:r>
              <a:rPr lang="en-US"/>
              <a:t>A sample is representative if it has approximately the same property (of interest) as the original set of data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a:t>Simple Random Sampling</a:t>
            </a:r>
          </a:p>
          <a:p>
            <a:pPr lvl="1">
              <a:lnSpc>
                <a:spcPct val="90000"/>
              </a:lnSpc>
            </a:pPr>
            <a:r>
              <a:rPr lang="en-US" sz="2000"/>
              <a:t>There is an equal probability of selecting any particular item</a:t>
            </a:r>
          </a:p>
          <a:p>
            <a:pPr lvl="4">
              <a:lnSpc>
                <a:spcPct val="90000"/>
              </a:lnSpc>
            </a:pPr>
            <a:endParaRPr lang="en-US" sz="1800"/>
          </a:p>
          <a:p>
            <a:pPr>
              <a:lnSpc>
                <a:spcPct val="90000"/>
              </a:lnSpc>
            </a:pPr>
            <a:r>
              <a:rPr lang="en-US" sz="2400"/>
              <a:t>Sampling without replacement</a:t>
            </a:r>
          </a:p>
          <a:p>
            <a:pPr lvl="1">
              <a:lnSpc>
                <a:spcPct val="90000"/>
              </a:lnSpc>
            </a:pPr>
            <a:r>
              <a:rPr lang="en-US" sz="2000"/>
              <a:t>As each item is selected, it is removed from the population</a:t>
            </a:r>
          </a:p>
          <a:p>
            <a:pPr lvl="4">
              <a:lnSpc>
                <a:spcPct val="90000"/>
              </a:lnSpc>
            </a:pPr>
            <a:endParaRPr lang="en-US" sz="1800"/>
          </a:p>
          <a:p>
            <a:pPr>
              <a:lnSpc>
                <a:spcPct val="90000"/>
              </a:lnSpc>
            </a:pPr>
            <a:r>
              <a:rPr lang="en-US" sz="2400"/>
              <a:t>Sampling with replacement</a:t>
            </a:r>
          </a:p>
          <a:p>
            <a:pPr lvl="1">
              <a:lnSpc>
                <a:spcPct val="90000"/>
              </a:lnSpc>
            </a:pPr>
            <a:r>
              <a:rPr lang="en-US" sz="2000"/>
              <a:t>Objects are not removed from the population as they are selected for the sample.   </a:t>
            </a:r>
          </a:p>
          <a:p>
            <a:pPr lvl="2">
              <a:lnSpc>
                <a:spcPct val="90000"/>
              </a:lnSpc>
            </a:pPr>
            <a:r>
              <a:rPr lang="en-US" sz="1800"/>
              <a:t>  In sampling with replacement, the same object can be picked up more than once</a:t>
            </a:r>
          </a:p>
          <a:p>
            <a:pPr lvl="4">
              <a:lnSpc>
                <a:spcPct val="90000"/>
              </a:lnSpc>
            </a:pPr>
            <a:endParaRPr lang="en-US" sz="1800"/>
          </a:p>
          <a:p>
            <a:pPr>
              <a:lnSpc>
                <a:spcPct val="90000"/>
              </a:lnSpc>
            </a:pPr>
            <a:r>
              <a:rPr lang="en-US" sz="2400"/>
              <a:t>Stratified sampling</a:t>
            </a:r>
          </a:p>
          <a:p>
            <a:pPr lvl="1">
              <a:lnSpc>
                <a:spcPct val="90000"/>
              </a:lnSpc>
            </a:pPr>
            <a:r>
              <a:rPr lang="en-US" sz="2000"/>
              <a:t>Split the data into several partitions; then draw random samples from each partition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228600" y="0"/>
            <a:ext cx="8585200" cy="685800"/>
          </a:xfrm>
        </p:spPr>
        <p:txBody>
          <a:bodyPr>
            <a:normAutofit fontScale="90000"/>
          </a:bodyPr>
          <a:lstStyle/>
          <a:p>
            <a:r>
              <a:rPr lang="en-US"/>
              <a:t>Measurement of Length </a:t>
            </a:r>
          </a:p>
        </p:txBody>
      </p:sp>
      <p:sp>
        <p:nvSpPr>
          <p:cNvPr id="864259" name="Rectangle 3"/>
          <p:cNvSpPr>
            <a:spLocks noGrp="1" noChangeArrowheads="1"/>
          </p:cNvSpPr>
          <p:nvPr>
            <p:ph type="body" idx="1"/>
          </p:nvPr>
        </p:nvSpPr>
        <p:spPr>
          <a:xfrm>
            <a:off x="146050" y="990600"/>
            <a:ext cx="8394700" cy="5029200"/>
          </a:xfrm>
          <a:noFill/>
          <a:ln/>
        </p:spPr>
        <p:txBody>
          <a:bodyPr/>
          <a:lstStyle/>
          <a:p>
            <a:pPr marL="285750" indent="-285750">
              <a:lnSpc>
                <a:spcPct val="95000"/>
              </a:lnSpc>
              <a:spcBef>
                <a:spcPct val="20000"/>
              </a:spcBef>
            </a:pPr>
            <a:r>
              <a:rPr lang="en-US" sz="2000" b="1"/>
              <a:t>The way you measure an attribute is somewhat may not match the attributes properties.</a:t>
            </a:r>
          </a:p>
          <a:p>
            <a:pPr lvl="1">
              <a:lnSpc>
                <a:spcPct val="95000"/>
              </a:lnSpc>
              <a:spcBef>
                <a:spcPct val="20000"/>
              </a:spcBef>
            </a:pPr>
            <a:endParaRPr lang="en-US" sz="1800" b="1">
              <a:latin typeface="Times New Roman" pitchFamily="18" charset="0"/>
              <a:cs typeface="Times New Roman" pitchFamily="18" charset="0"/>
            </a:endParaRPr>
          </a:p>
          <a:p>
            <a:pPr lvl="1">
              <a:lnSpc>
                <a:spcPct val="95000"/>
              </a:lnSpc>
              <a:spcBef>
                <a:spcPct val="20000"/>
              </a:spcBef>
            </a:pPr>
            <a:endParaRPr lang="en-US" sz="2000" b="1">
              <a:latin typeface="Times New Roman" pitchFamily="18" charset="0"/>
              <a:cs typeface="Times New Roman" pitchFamily="18" charset="0"/>
            </a:endParaRPr>
          </a:p>
        </p:txBody>
      </p:sp>
      <p:graphicFrame>
        <p:nvGraphicFramePr>
          <p:cNvPr id="864260" name="Object 4"/>
          <p:cNvGraphicFramePr>
            <a:graphicFrameLocks noChangeAspect="1"/>
          </p:cNvGraphicFramePr>
          <p:nvPr/>
        </p:nvGraphicFramePr>
        <p:xfrm>
          <a:off x="1295400" y="1676400"/>
          <a:ext cx="5591175" cy="4438650"/>
        </p:xfrm>
        <a:graphic>
          <a:graphicData uri="http://schemas.openxmlformats.org/presentationml/2006/ole">
            <mc:AlternateContent xmlns:mc="http://schemas.openxmlformats.org/markup-compatibility/2006">
              <mc:Choice xmlns:v="urn:schemas-microsoft-com:vml" Requires="v">
                <p:oleObj spid="_x0000_s2070" name="VISIO" r:id="rId4" imgW="5582412" imgH="4442460" progId="">
                  <p:embed/>
                </p:oleObj>
              </mc:Choice>
              <mc:Fallback>
                <p:oleObj name="VISIO" r:id="rId4" imgW="5582412" imgH="44424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76400"/>
                        <a:ext cx="55911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9F67045-EE50-4815-9221-A6488C80DC08}" type="slidenum">
              <a:rPr lang="en-US" altLang="en-US" sz="1200"/>
              <a:pPr eaLnBrk="1" hangingPunct="1"/>
              <a:t>40</a:t>
            </a:fld>
            <a:endParaRPr lang="en-US" altLang="en-US" sz="1200"/>
          </a:p>
        </p:txBody>
      </p:sp>
      <p:sp>
        <p:nvSpPr>
          <p:cNvPr id="49155" name="Text Box 2"/>
          <p:cNvSpPr txBox="1">
            <a:spLocks noChangeArrowheads="1"/>
          </p:cNvSpPr>
          <p:nvPr/>
        </p:nvSpPr>
        <p:spPr bwMode="auto">
          <a:xfrm>
            <a:off x="152400" y="3810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3200" b="1">
                <a:solidFill>
                  <a:schemeClr val="tx2"/>
                </a:solidFill>
              </a:rPr>
              <a:t>Sampling: With or without Replacement</a:t>
            </a:r>
          </a:p>
        </p:txBody>
      </p:sp>
      <p:sp>
        <p:nvSpPr>
          <p:cNvPr id="49156" name="Text Box 3"/>
          <p:cNvSpPr txBox="1">
            <a:spLocks noChangeArrowheads="1"/>
          </p:cNvSpPr>
          <p:nvPr/>
        </p:nvSpPr>
        <p:spPr bwMode="auto">
          <a:xfrm rot="-1013563">
            <a:off x="3733800" y="2819400"/>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SRSWOR</a:t>
            </a:r>
          </a:p>
          <a:p>
            <a:r>
              <a:rPr lang="en-US" altLang="en-US">
                <a:latin typeface="Times New Roman" panose="02020603050405020304" pitchFamily="18" charset="0"/>
              </a:rPr>
              <a:t>(simple random</a:t>
            </a:r>
          </a:p>
          <a:p>
            <a:r>
              <a:rPr lang="en-US" altLang="en-US">
                <a:latin typeface="Times New Roman" panose="02020603050405020304" pitchFamily="18" charset="0"/>
              </a:rPr>
              <a:t> sample without </a:t>
            </a:r>
          </a:p>
          <a:p>
            <a:r>
              <a:rPr lang="en-US" altLang="en-US">
                <a:latin typeface="Times New Roman" panose="02020603050405020304" pitchFamily="18" charset="0"/>
              </a:rPr>
              <a:t>replacement)</a:t>
            </a:r>
          </a:p>
        </p:txBody>
      </p:sp>
      <p:grpSp>
        <p:nvGrpSpPr>
          <p:cNvPr id="49157" name="Group 4"/>
          <p:cNvGrpSpPr>
            <a:grpSpLocks/>
          </p:cNvGrpSpPr>
          <p:nvPr/>
        </p:nvGrpSpPr>
        <p:grpSpPr bwMode="auto">
          <a:xfrm>
            <a:off x="5695950" y="1771650"/>
            <a:ext cx="2438400" cy="1676400"/>
            <a:chOff x="3588" y="1116"/>
            <a:chExt cx="1536" cy="1056"/>
          </a:xfrm>
        </p:grpSpPr>
        <p:sp>
          <p:nvSpPr>
            <p:cNvPr id="49178"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9"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80"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81"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49158" name="Text Box 9"/>
          <p:cNvSpPr txBox="1">
            <a:spLocks noChangeArrowheads="1"/>
          </p:cNvSpPr>
          <p:nvPr/>
        </p:nvSpPr>
        <p:spPr bwMode="auto">
          <a:xfrm rot="848056">
            <a:off x="3962400"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SRSWR</a:t>
            </a:r>
          </a:p>
        </p:txBody>
      </p:sp>
      <p:grpSp>
        <p:nvGrpSpPr>
          <p:cNvPr id="49159" name="Group 10"/>
          <p:cNvGrpSpPr>
            <a:grpSpLocks/>
          </p:cNvGrpSpPr>
          <p:nvPr/>
        </p:nvGrpSpPr>
        <p:grpSpPr bwMode="auto">
          <a:xfrm>
            <a:off x="5772150" y="4457700"/>
            <a:ext cx="2438400" cy="1676400"/>
            <a:chOff x="3636" y="2808"/>
            <a:chExt cx="1536" cy="1056"/>
          </a:xfrm>
        </p:grpSpPr>
        <p:sp>
          <p:nvSpPr>
            <p:cNvPr id="49174"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5"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6"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7"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49160" name="Group 15"/>
          <p:cNvGrpSpPr>
            <a:grpSpLocks/>
          </p:cNvGrpSpPr>
          <p:nvPr/>
        </p:nvGrpSpPr>
        <p:grpSpPr bwMode="auto">
          <a:xfrm>
            <a:off x="876300" y="1905000"/>
            <a:ext cx="2724150" cy="4556125"/>
            <a:chOff x="564" y="1284"/>
            <a:chExt cx="1716" cy="2870"/>
          </a:xfrm>
        </p:grpSpPr>
        <p:sp>
          <p:nvSpPr>
            <p:cNvPr id="49163"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4"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5"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6"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7"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8"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9"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0"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1"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2"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3" name="Text Box 26"/>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Raw Data</a:t>
              </a:r>
            </a:p>
          </p:txBody>
        </p:sp>
      </p:grpSp>
      <p:sp>
        <p:nvSpPr>
          <p:cNvPr id="49161"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9162"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4218324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E86C26B-5217-46CC-96C7-99A3CF254682}" type="slidenum">
              <a:rPr lang="en-US" altLang="en-US" sz="1200"/>
              <a:pPr eaLnBrk="1" hangingPunct="1"/>
              <a:t>41</a:t>
            </a:fld>
            <a:endParaRPr lang="en-US" altLang="en-US" sz="1200"/>
          </a:p>
        </p:txBody>
      </p:sp>
      <p:sp>
        <p:nvSpPr>
          <p:cNvPr id="50179" name="Rectangle 2"/>
          <p:cNvSpPr>
            <a:spLocks noGrp="1" noChangeArrowheads="1"/>
          </p:cNvSpPr>
          <p:nvPr>
            <p:ph type="title"/>
          </p:nvPr>
        </p:nvSpPr>
        <p:spPr>
          <a:xfrm>
            <a:off x="228600" y="304800"/>
            <a:ext cx="8686800" cy="838200"/>
          </a:xfrm>
        </p:spPr>
        <p:txBody>
          <a:bodyPr>
            <a:normAutofit fontScale="90000"/>
          </a:bodyPr>
          <a:lstStyle/>
          <a:p>
            <a:pPr eaLnBrk="1" hangingPunct="1"/>
            <a:r>
              <a:rPr lang="en-US" altLang="en-US" smtClean="0"/>
              <a:t>Sampling: Cluster or Stratified Sampling</a:t>
            </a:r>
          </a:p>
        </p:txBody>
      </p:sp>
      <p:grpSp>
        <p:nvGrpSpPr>
          <p:cNvPr id="50180" name="Group 3"/>
          <p:cNvGrpSpPr>
            <a:grpSpLocks/>
          </p:cNvGrpSpPr>
          <p:nvPr/>
        </p:nvGrpSpPr>
        <p:grpSpPr bwMode="auto">
          <a:xfrm>
            <a:off x="520700" y="2698750"/>
            <a:ext cx="3751263" cy="3348038"/>
            <a:chOff x="274" y="1418"/>
            <a:chExt cx="2363" cy="2109"/>
          </a:xfrm>
        </p:grpSpPr>
        <p:sp>
          <p:nvSpPr>
            <p:cNvPr id="50201"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2"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3"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4"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5"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6"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7"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8"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09"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0" name="Freeform 13"/>
            <p:cNvSpPr>
              <a:spLocks/>
            </p:cNvSpPr>
            <p:nvPr/>
          </p:nvSpPr>
          <p:spPr bwMode="auto">
            <a:xfrm>
              <a:off x="1376" y="1763"/>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0211"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2"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3"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4"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5"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6"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7"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8"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19"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0" name="Freeform 23"/>
            <p:cNvSpPr>
              <a:spLocks/>
            </p:cNvSpPr>
            <p:nvPr/>
          </p:nvSpPr>
          <p:spPr bwMode="auto">
            <a:xfrm>
              <a:off x="1061" y="2373"/>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50221" name="Group 24"/>
            <p:cNvGrpSpPr>
              <a:grpSpLocks/>
            </p:cNvGrpSpPr>
            <p:nvPr/>
          </p:nvGrpSpPr>
          <p:grpSpPr bwMode="auto">
            <a:xfrm>
              <a:off x="551" y="1796"/>
              <a:ext cx="542" cy="954"/>
              <a:chOff x="551" y="1796"/>
              <a:chExt cx="542" cy="954"/>
            </a:xfrm>
          </p:grpSpPr>
          <p:sp>
            <p:nvSpPr>
              <p:cNvPr id="50222"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3"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4"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5"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6"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7"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8"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29"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30"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31"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232" name="Freeform 35"/>
              <p:cNvSpPr>
                <a:spLocks/>
              </p:cNvSpPr>
              <p:nvPr/>
            </p:nvSpPr>
            <p:spPr bwMode="auto">
              <a:xfrm>
                <a:off x="551" y="1796"/>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sp>
        <p:nvSpPr>
          <p:cNvPr id="50181"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50182" name="Group 37"/>
          <p:cNvGrpSpPr>
            <a:grpSpLocks/>
          </p:cNvGrpSpPr>
          <p:nvPr/>
        </p:nvGrpSpPr>
        <p:grpSpPr bwMode="auto">
          <a:xfrm>
            <a:off x="5241925" y="3225800"/>
            <a:ext cx="2398713" cy="2214563"/>
            <a:chOff x="3302" y="2032"/>
            <a:chExt cx="1511" cy="1395"/>
          </a:xfrm>
        </p:grpSpPr>
        <p:sp>
          <p:nvSpPr>
            <p:cNvPr id="50185"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6"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7"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8"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89"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0"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1"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2"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3"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4"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5"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6"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7"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0198" name="Freeform 51"/>
            <p:cNvSpPr>
              <a:spLocks/>
            </p:cNvSpPr>
            <p:nvPr/>
          </p:nvSpPr>
          <p:spPr bwMode="auto">
            <a:xfrm>
              <a:off x="4127" y="2032"/>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0199" name="Freeform 52"/>
            <p:cNvSpPr>
              <a:spLocks/>
            </p:cNvSpPr>
            <p:nvPr/>
          </p:nvSpPr>
          <p:spPr bwMode="auto">
            <a:xfrm>
              <a:off x="3812" y="2642"/>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0200" name="Freeform 53"/>
            <p:cNvSpPr>
              <a:spLocks/>
            </p:cNvSpPr>
            <p:nvPr/>
          </p:nvSpPr>
          <p:spPr bwMode="auto">
            <a:xfrm>
              <a:off x="3302" y="2065"/>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50183" name="Text Box 54"/>
          <p:cNvSpPr txBox="1">
            <a:spLocks noChangeArrowheads="1"/>
          </p:cNvSpPr>
          <p:nvPr/>
        </p:nvSpPr>
        <p:spPr bwMode="auto">
          <a:xfrm>
            <a:off x="1463675"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Raw Data </a:t>
            </a:r>
          </a:p>
        </p:txBody>
      </p:sp>
      <p:sp>
        <p:nvSpPr>
          <p:cNvPr id="50184" name="Text Box 55"/>
          <p:cNvSpPr txBox="1">
            <a:spLocks noChangeArrowheads="1"/>
          </p:cNvSpPr>
          <p:nvPr/>
        </p:nvSpPr>
        <p:spPr bwMode="auto">
          <a:xfrm>
            <a:off x="5043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Cluster/Stratified Sample</a:t>
            </a:r>
          </a:p>
        </p:txBody>
      </p:sp>
    </p:spTree>
    <p:extLst>
      <p:ext uri="{BB962C8B-B14F-4D97-AF65-F5344CB8AC3E}">
        <p14:creationId xmlns:p14="http://schemas.microsoft.com/office/powerpoint/2010/main" val="3951449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28600" y="0"/>
            <a:ext cx="8585200" cy="685800"/>
          </a:xfrm>
        </p:spPr>
        <p:txBody>
          <a:bodyPr>
            <a:normAutofit fontScale="90000"/>
          </a:bodyPr>
          <a:lstStyle/>
          <a:p>
            <a:r>
              <a:rPr lang="en-US"/>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pitchFamily="2"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cstate="print"/>
          <a:srcRect l="10422" r="12462"/>
          <a:stretch>
            <a:fillRect/>
          </a:stretch>
        </p:blipFill>
        <p:spPr bwMode="auto">
          <a:xfrm>
            <a:off x="457200" y="1752600"/>
            <a:ext cx="2819400" cy="2741613"/>
          </a:xfrm>
          <a:prstGeom prst="rect">
            <a:avLst/>
          </a:prstGeom>
          <a:noFill/>
          <a:ln w="12700">
            <a:noFill/>
            <a:miter lim="800000"/>
            <a:headEnd/>
            <a:tailEnd/>
          </a:ln>
          <a:effectLst/>
        </p:spPr>
      </p:pic>
      <p:pic>
        <p:nvPicPr>
          <p:cNvPr id="809989" name="Picture 1029"/>
          <p:cNvPicPr>
            <a:picLocks noChangeAspect="1" noChangeArrowheads="1"/>
          </p:cNvPicPr>
          <p:nvPr/>
        </p:nvPicPr>
        <p:blipFill>
          <a:blip r:embed="rId4" cstate="print"/>
          <a:srcRect l="10422" t="13898" r="14546" b="11060"/>
          <a:stretch>
            <a:fillRect/>
          </a:stretch>
        </p:blipFill>
        <p:spPr bwMode="auto">
          <a:xfrm>
            <a:off x="3276600" y="2209800"/>
            <a:ext cx="2743200" cy="2057400"/>
          </a:xfrm>
          <a:prstGeom prst="rect">
            <a:avLst/>
          </a:prstGeom>
          <a:noFill/>
          <a:ln w="12700">
            <a:noFill/>
            <a:miter lim="800000"/>
            <a:headEnd/>
            <a:tailEnd/>
          </a:ln>
          <a:effectLst/>
        </p:spPr>
      </p:pic>
      <p:pic>
        <p:nvPicPr>
          <p:cNvPr id="809990" name="Picture 1030"/>
          <p:cNvPicPr>
            <a:picLocks noChangeAspect="1" noChangeArrowheads="1"/>
          </p:cNvPicPr>
          <p:nvPr/>
        </p:nvPicPr>
        <p:blipFill>
          <a:blip r:embed="rId5" cstate="print"/>
          <a:srcRect l="11681" r="13287"/>
          <a:stretch>
            <a:fillRect/>
          </a:stretch>
        </p:blipFill>
        <p:spPr bwMode="auto">
          <a:xfrm>
            <a:off x="6096000" y="1828800"/>
            <a:ext cx="2743200" cy="2741613"/>
          </a:xfrm>
          <a:prstGeom prst="rect">
            <a:avLst/>
          </a:prstGeom>
          <a:noFill/>
          <a:ln w="12700">
            <a:noFill/>
            <a:miter lim="800000"/>
            <a:headEnd/>
            <a:tailEnd/>
          </a:ln>
          <a:effectLst/>
        </p:spPr>
      </p:pic>
      <p:sp>
        <p:nvSpPr>
          <p:cNvPr id="809991" name="Text Box 1031"/>
          <p:cNvSpPr txBox="1">
            <a:spLocks noChangeArrowheads="1"/>
          </p:cNvSpPr>
          <p:nvPr/>
        </p:nvSpPr>
        <p:spPr bwMode="auto">
          <a:xfrm>
            <a:off x="914400" y="4495800"/>
            <a:ext cx="8077200" cy="304800"/>
          </a:xfrm>
          <a:prstGeom prst="rect">
            <a:avLst/>
          </a:prstGeom>
          <a:noFill/>
          <a:ln w="12700">
            <a:noFill/>
            <a:miter lim="800000"/>
            <a:headEnd/>
            <a:tailEnd/>
          </a:ln>
          <a:effectLst/>
        </p:spPr>
        <p:txBody>
          <a:bodyPr>
            <a:spAutoFit/>
          </a:bodyPr>
          <a:lstStyle/>
          <a:p>
            <a:pPr>
              <a:spcBef>
                <a:spcPct val="50000"/>
              </a:spcBef>
            </a:pPr>
            <a:r>
              <a:rPr lang="en-US"/>
              <a:t>8000 points		         2000 Points			500 Points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228600" y="0"/>
            <a:ext cx="8585200" cy="685800"/>
          </a:xfrm>
        </p:spPr>
        <p:txBody>
          <a:bodyPr>
            <a:normAutofit fontScale="90000"/>
          </a:bodyPr>
          <a:lstStyle/>
          <a:p>
            <a:r>
              <a:rPr lang="en-US"/>
              <a:t>Sample Size</a:t>
            </a:r>
          </a:p>
        </p:txBody>
      </p:sp>
      <p:sp>
        <p:nvSpPr>
          <p:cNvPr id="812035" name="Rectangle 3"/>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tabLst>
                <a:tab pos="1198563" algn="l"/>
              </a:tabLst>
            </a:pPr>
            <a:r>
              <a:rPr lang="en-US" b="1">
                <a:latin typeface="Times New Roman" pitchFamily="18" charset="0"/>
                <a:cs typeface="Times New Roman" pitchFamily="18" charset="0"/>
              </a:rPr>
              <a:t>What sample size is necessary to get at least one object from each of 10 groups.</a:t>
            </a:r>
          </a:p>
        </p:txBody>
      </p:sp>
      <p:pic>
        <p:nvPicPr>
          <p:cNvPr id="812036" name="Picture 4"/>
          <p:cNvPicPr>
            <a:picLocks noChangeAspect="1" noChangeArrowheads="1"/>
          </p:cNvPicPr>
          <p:nvPr/>
        </p:nvPicPr>
        <p:blipFill>
          <a:blip r:embed="rId3" cstate="print"/>
          <a:srcRect l="14552"/>
          <a:stretch>
            <a:fillRect/>
          </a:stretch>
        </p:blipFill>
        <p:spPr bwMode="auto">
          <a:xfrm>
            <a:off x="304800" y="2590800"/>
            <a:ext cx="3132138" cy="2749550"/>
          </a:xfrm>
          <a:prstGeom prst="rect">
            <a:avLst/>
          </a:prstGeom>
          <a:noFill/>
          <a:ln w="12700">
            <a:noFill/>
            <a:miter lim="800000"/>
            <a:headEnd/>
            <a:tailEnd/>
          </a:ln>
          <a:effectLst/>
        </p:spPr>
      </p:pic>
      <p:pic>
        <p:nvPicPr>
          <p:cNvPr id="812037" name="Picture 5"/>
          <p:cNvPicPr>
            <a:picLocks noChangeAspect="1" noChangeArrowheads="1"/>
          </p:cNvPicPr>
          <p:nvPr/>
        </p:nvPicPr>
        <p:blipFill>
          <a:blip r:embed="rId4" cstate="print"/>
          <a:srcRect/>
          <a:stretch>
            <a:fillRect/>
          </a:stretch>
        </p:blipFill>
        <p:spPr bwMode="auto">
          <a:xfrm>
            <a:off x="2971800" y="1905000"/>
            <a:ext cx="5484813" cy="4113213"/>
          </a:xfrm>
          <a:prstGeom prst="rect">
            <a:avLst/>
          </a:prstGeom>
          <a:noFill/>
          <a:ln w="12700">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13" name="Rectangle 9"/>
          <p:cNvSpPr>
            <a:spLocks noGrp="1" noChangeArrowheads="1"/>
          </p:cNvSpPr>
          <p:nvPr>
            <p:ph type="title"/>
          </p:nvPr>
        </p:nvSpPr>
        <p:spPr/>
        <p:txBody>
          <a:bodyPr>
            <a:normAutofit fontScale="90000"/>
          </a:bodyPr>
          <a:lstStyle/>
          <a:p>
            <a:r>
              <a:rPr lang="en-US"/>
              <a:t>Curse of Dimensionality</a:t>
            </a:r>
          </a:p>
        </p:txBody>
      </p:sp>
      <p:sp>
        <p:nvSpPr>
          <p:cNvPr id="840714" name="Rectangle 10"/>
          <p:cNvSpPr>
            <a:spLocks noGrp="1" noChangeArrowheads="1"/>
          </p:cNvSpPr>
          <p:nvPr>
            <p:ph type="body" sz="half" idx="1"/>
          </p:nvPr>
        </p:nvSpPr>
        <p:spPr/>
        <p:txBody>
          <a:bodyPr/>
          <a:lstStyle/>
          <a:p>
            <a:r>
              <a:rPr lang="en-US" sz="2400"/>
              <a:t>When dimensionality increases, data becomes increasingly sparse in the space that it occupies</a:t>
            </a:r>
          </a:p>
          <a:p>
            <a:endParaRPr lang="en-US" sz="2400"/>
          </a:p>
          <a:p>
            <a:r>
              <a:rPr lang="en-US" sz="2400"/>
              <a:t>Definitions of density and distance between points, which is critical for clustering and outlier detection, become less meaningful</a:t>
            </a:r>
          </a:p>
        </p:txBody>
      </p:sp>
      <p:sp>
        <p:nvSpPr>
          <p:cNvPr id="840708" name="Text Box 4"/>
          <p:cNvSpPr txBox="1">
            <a:spLocks noChangeArrowheads="1"/>
          </p:cNvSpPr>
          <p:nvPr/>
        </p:nvSpPr>
        <p:spPr bwMode="auto">
          <a:xfrm>
            <a:off x="1676400" y="3657600"/>
            <a:ext cx="1600200" cy="304800"/>
          </a:xfrm>
          <a:prstGeom prst="rect">
            <a:avLst/>
          </a:prstGeom>
          <a:noFill/>
          <a:ln w="12700">
            <a:noFill/>
            <a:miter lim="800000"/>
            <a:headEnd/>
            <a:tailEnd/>
          </a:ln>
          <a:effectLst/>
        </p:spPr>
        <p:txBody>
          <a:bodyPr>
            <a:spAutoFit/>
          </a:bodyPr>
          <a:lstStyle/>
          <a:p>
            <a:pPr>
              <a:spcBef>
                <a:spcPct val="50000"/>
              </a:spcBef>
            </a:pPr>
            <a:endParaRPr lang="en-US"/>
          </a:p>
        </p:txBody>
      </p:sp>
      <p:sp>
        <p:nvSpPr>
          <p:cNvPr id="840709" name="Rectangle 5"/>
          <p:cNvSpPr>
            <a:spLocks noChangeArrowheads="1"/>
          </p:cNvSpPr>
          <p:nvPr/>
        </p:nvSpPr>
        <p:spPr bwMode="auto">
          <a:xfrm>
            <a:off x="1717675" y="5984875"/>
            <a:ext cx="184150" cy="304800"/>
          </a:xfrm>
          <a:prstGeom prst="rect">
            <a:avLst/>
          </a:prstGeom>
          <a:noFill/>
          <a:ln w="12700">
            <a:noFill/>
            <a:miter lim="800000"/>
            <a:headEnd/>
            <a:tailEnd/>
          </a:ln>
          <a:effectLst/>
        </p:spPr>
        <p:txBody>
          <a:bodyPr wrap="none">
            <a:spAutoFit/>
          </a:bodyPr>
          <a:lstStyle/>
          <a:p>
            <a:pPr>
              <a:spcBef>
                <a:spcPct val="50000"/>
              </a:spcBef>
            </a:pPr>
            <a:endParaRPr lang="en-US"/>
          </a:p>
        </p:txBody>
      </p:sp>
      <p:pic>
        <p:nvPicPr>
          <p:cNvPr id="840715" name="Picture 11"/>
          <p:cNvPicPr>
            <a:picLocks noGrp="1" noChangeAspect="1" noChangeArrowheads="1"/>
          </p:cNvPicPr>
          <p:nvPr>
            <p:ph sz="half" idx="2"/>
          </p:nvPr>
        </p:nvPicPr>
        <p:blipFill>
          <a:blip r:embed="rId3" cstate="print"/>
          <a:srcRect/>
          <a:stretch>
            <a:fillRect/>
          </a:stretch>
        </p:blipFill>
        <p:spPr>
          <a:xfrm>
            <a:off x="4572000" y="1447800"/>
            <a:ext cx="4572000" cy="3429000"/>
          </a:xfrm>
          <a:noFill/>
          <a:ln/>
        </p:spPr>
      </p:pic>
      <p:sp>
        <p:nvSpPr>
          <p:cNvPr id="840717" name="Text Box 13"/>
          <p:cNvSpPr txBox="1">
            <a:spLocks noChangeArrowheads="1"/>
          </p:cNvSpPr>
          <p:nvPr/>
        </p:nvSpPr>
        <p:spPr bwMode="auto">
          <a:xfrm>
            <a:off x="4648200" y="5181600"/>
            <a:ext cx="4038600" cy="836613"/>
          </a:xfrm>
          <a:prstGeom prst="rect">
            <a:avLst/>
          </a:prstGeom>
          <a:noFill/>
          <a:ln w="12700">
            <a:noFill/>
            <a:miter lim="800000"/>
            <a:headEnd/>
            <a:tailEnd/>
          </a:ln>
          <a:effectLst/>
        </p:spPr>
        <p:txBody>
          <a:bodyPr>
            <a:spAutoFit/>
          </a:bodyPr>
          <a:lstStyle/>
          <a:p>
            <a:pPr marL="114300" indent="-114300">
              <a:spcBef>
                <a:spcPct val="50000"/>
              </a:spcBef>
              <a:buFontTx/>
              <a:buChar char="•"/>
            </a:pPr>
            <a:r>
              <a:rPr lang="en-US"/>
              <a:t>Randomly generate 500 points</a:t>
            </a:r>
          </a:p>
          <a:p>
            <a:pPr marL="114300" indent="-114300">
              <a:spcBef>
                <a:spcPct val="50000"/>
              </a:spcBef>
              <a:buFontTx/>
              <a:buChar char="•"/>
            </a:pPr>
            <a:r>
              <a:rPr lang="en-US"/>
              <a:t>Compute difference between max and min distance between any pair of points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en-US"/>
              <a:t>Dimensionality Reduction</a:t>
            </a:r>
          </a:p>
        </p:txBody>
      </p:sp>
      <p:sp>
        <p:nvSpPr>
          <p:cNvPr id="848899" name="Rectangle 3"/>
          <p:cNvSpPr>
            <a:spLocks noGrp="1" noChangeArrowheads="1"/>
          </p:cNvSpPr>
          <p:nvPr>
            <p:ph type="body" idx="1"/>
          </p:nvPr>
        </p:nvSpPr>
        <p:spPr/>
        <p:txBody>
          <a:bodyPr>
            <a:normAutofit fontScale="92500" lnSpcReduction="20000"/>
          </a:bodyPr>
          <a:lstStyle/>
          <a:p>
            <a:pPr>
              <a:lnSpc>
                <a:spcPct val="90000"/>
              </a:lnSpc>
            </a:pPr>
            <a:r>
              <a:rPr lang="en-US"/>
              <a:t>Purpose:</a:t>
            </a:r>
          </a:p>
          <a:p>
            <a:pPr lvl="1">
              <a:lnSpc>
                <a:spcPct val="90000"/>
              </a:lnSpc>
            </a:pPr>
            <a:r>
              <a:rPr lang="en-US"/>
              <a:t>Avoid curse of dimensionality</a:t>
            </a:r>
          </a:p>
          <a:p>
            <a:pPr lvl="1">
              <a:lnSpc>
                <a:spcPct val="90000"/>
              </a:lnSpc>
            </a:pPr>
            <a:r>
              <a:rPr lang="en-US"/>
              <a:t>Reduce amount of time and memory required by data mining algorithms</a:t>
            </a:r>
          </a:p>
          <a:p>
            <a:pPr lvl="1">
              <a:lnSpc>
                <a:spcPct val="90000"/>
              </a:lnSpc>
            </a:pPr>
            <a:r>
              <a:rPr lang="en-US"/>
              <a:t>Allow data to be more easily visualized</a:t>
            </a:r>
          </a:p>
          <a:p>
            <a:pPr lvl="1">
              <a:lnSpc>
                <a:spcPct val="90000"/>
              </a:lnSpc>
            </a:pPr>
            <a:r>
              <a:rPr lang="en-US"/>
              <a:t>May help to eliminate irrelevant features or reduce noise</a:t>
            </a:r>
          </a:p>
          <a:p>
            <a:pPr lvl="4">
              <a:lnSpc>
                <a:spcPct val="90000"/>
              </a:lnSpc>
            </a:pPr>
            <a:endParaRPr lang="en-US"/>
          </a:p>
          <a:p>
            <a:pPr>
              <a:lnSpc>
                <a:spcPct val="90000"/>
              </a:lnSpc>
            </a:pPr>
            <a:r>
              <a:rPr lang="en-US"/>
              <a:t>Techniques</a:t>
            </a:r>
          </a:p>
          <a:p>
            <a:pPr lvl="1">
              <a:lnSpc>
                <a:spcPct val="90000"/>
              </a:lnSpc>
            </a:pPr>
            <a:r>
              <a:rPr lang="en-US"/>
              <a:t>Principle Component Analysis</a:t>
            </a:r>
          </a:p>
          <a:p>
            <a:pPr lvl="1">
              <a:lnSpc>
                <a:spcPct val="90000"/>
              </a:lnSpc>
            </a:pPr>
            <a:r>
              <a:rPr lang="en-US"/>
              <a:t>Singular Value Decomposition</a:t>
            </a:r>
          </a:p>
          <a:p>
            <a:pPr lvl="1">
              <a:lnSpc>
                <a:spcPct val="90000"/>
              </a:lnSpc>
            </a:pPr>
            <a:r>
              <a:rPr lang="en-US"/>
              <a:t>Others: supervised and non-linear techniques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120" name="Rectangle 32"/>
          <p:cNvSpPr>
            <a:spLocks noGrp="1" noChangeArrowheads="1"/>
          </p:cNvSpPr>
          <p:nvPr>
            <p:ph type="title"/>
          </p:nvPr>
        </p:nvSpPr>
        <p:spPr/>
        <p:txBody>
          <a:bodyPr/>
          <a:lstStyle/>
          <a:p>
            <a:r>
              <a:rPr lang="en-US"/>
              <a:t>Dimensionality Reduction: PCA</a:t>
            </a:r>
          </a:p>
        </p:txBody>
      </p:sp>
      <p:sp>
        <p:nvSpPr>
          <p:cNvPr id="857121" name="Rectangle 33"/>
          <p:cNvSpPr>
            <a:spLocks noGrp="1" noChangeArrowheads="1"/>
          </p:cNvSpPr>
          <p:nvPr>
            <p:ph type="body" idx="1"/>
          </p:nvPr>
        </p:nvSpPr>
        <p:spPr/>
        <p:txBody>
          <a:bodyPr/>
          <a:lstStyle/>
          <a:p>
            <a:r>
              <a:rPr lang="en-US"/>
              <a:t>Goal is to find a projection that captures the largest  amount of variation in data</a:t>
            </a:r>
          </a:p>
          <a:p>
            <a:endParaRPr lang="en-US"/>
          </a:p>
        </p:txBody>
      </p:sp>
      <p:sp>
        <p:nvSpPr>
          <p:cNvPr id="857123" name="Line 35"/>
          <p:cNvSpPr>
            <a:spLocks noChangeShapeType="1"/>
          </p:cNvSpPr>
          <p:nvPr/>
        </p:nvSpPr>
        <p:spPr bwMode="auto">
          <a:xfrm flipV="1">
            <a:off x="2889250" y="2641600"/>
            <a:ext cx="0" cy="2628900"/>
          </a:xfrm>
          <a:prstGeom prst="line">
            <a:avLst/>
          </a:prstGeom>
          <a:noFill/>
          <a:ln w="12700">
            <a:solidFill>
              <a:schemeClr val="tx1"/>
            </a:solidFill>
            <a:round/>
            <a:headEnd type="none" w="sm" len="sm"/>
            <a:tailEnd type="triangle" w="sm" len="sm"/>
          </a:ln>
          <a:effectLst/>
        </p:spPr>
        <p:txBody>
          <a:bodyPr wrap="none" anchor="ctr"/>
          <a:lstStyle/>
          <a:p>
            <a:endParaRPr lang="en-IN"/>
          </a:p>
        </p:txBody>
      </p:sp>
      <p:sp>
        <p:nvSpPr>
          <p:cNvPr id="857124" name="Line 36"/>
          <p:cNvSpPr>
            <a:spLocks noChangeShapeType="1"/>
          </p:cNvSpPr>
          <p:nvPr/>
        </p:nvSpPr>
        <p:spPr bwMode="auto">
          <a:xfrm>
            <a:off x="2889250" y="5270500"/>
            <a:ext cx="2717800" cy="0"/>
          </a:xfrm>
          <a:prstGeom prst="line">
            <a:avLst/>
          </a:prstGeom>
          <a:noFill/>
          <a:ln w="12700">
            <a:solidFill>
              <a:schemeClr val="tx1"/>
            </a:solidFill>
            <a:round/>
            <a:headEnd type="none" w="sm" len="sm"/>
            <a:tailEnd type="triangle" w="sm" len="sm"/>
          </a:ln>
          <a:effectLst/>
        </p:spPr>
        <p:txBody>
          <a:bodyPr wrap="none" anchor="ctr"/>
          <a:lstStyle/>
          <a:p>
            <a:endParaRPr lang="en-IN"/>
          </a:p>
        </p:txBody>
      </p:sp>
      <p:sp>
        <p:nvSpPr>
          <p:cNvPr id="857125" name="Line 37"/>
          <p:cNvSpPr>
            <a:spLocks noChangeShapeType="1"/>
          </p:cNvSpPr>
          <p:nvPr/>
        </p:nvSpPr>
        <p:spPr bwMode="auto">
          <a:xfrm flipV="1">
            <a:off x="2901950" y="3856038"/>
            <a:ext cx="2590800" cy="1400175"/>
          </a:xfrm>
          <a:prstGeom prst="line">
            <a:avLst/>
          </a:prstGeom>
          <a:noFill/>
          <a:ln w="28575">
            <a:solidFill>
              <a:schemeClr val="tx2"/>
            </a:solidFill>
            <a:round/>
            <a:headEnd type="none" w="sm" len="sm"/>
            <a:tailEnd type="triangle" w="sm" len="sm"/>
          </a:ln>
          <a:effectLst/>
        </p:spPr>
        <p:txBody>
          <a:bodyPr wrap="none" anchor="ctr"/>
          <a:lstStyle/>
          <a:p>
            <a:endParaRPr lang="en-IN"/>
          </a:p>
        </p:txBody>
      </p:sp>
      <p:sp>
        <p:nvSpPr>
          <p:cNvPr id="857127" name="Oval 39"/>
          <p:cNvSpPr>
            <a:spLocks noChangeArrowheads="1"/>
          </p:cNvSpPr>
          <p:nvPr/>
        </p:nvSpPr>
        <p:spPr bwMode="auto">
          <a:xfrm>
            <a:off x="3435350" y="46767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28" name="Oval 40"/>
          <p:cNvSpPr>
            <a:spLocks noChangeArrowheads="1"/>
          </p:cNvSpPr>
          <p:nvPr/>
        </p:nvSpPr>
        <p:spPr bwMode="auto">
          <a:xfrm>
            <a:off x="3714750" y="445293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29" name="Oval 41"/>
          <p:cNvSpPr>
            <a:spLocks noChangeArrowheads="1"/>
          </p:cNvSpPr>
          <p:nvPr/>
        </p:nvSpPr>
        <p:spPr bwMode="auto">
          <a:xfrm>
            <a:off x="3244850" y="496728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0" name="Oval 42"/>
          <p:cNvSpPr>
            <a:spLocks noChangeArrowheads="1"/>
          </p:cNvSpPr>
          <p:nvPr/>
        </p:nvSpPr>
        <p:spPr bwMode="auto">
          <a:xfrm>
            <a:off x="3854450" y="4559300"/>
            <a:ext cx="74613"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1" name="Oval 43"/>
          <p:cNvSpPr>
            <a:spLocks noChangeArrowheads="1"/>
          </p:cNvSpPr>
          <p:nvPr/>
        </p:nvSpPr>
        <p:spPr bwMode="auto">
          <a:xfrm>
            <a:off x="3702050" y="46640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2" name="Oval 44"/>
          <p:cNvSpPr>
            <a:spLocks noChangeArrowheads="1"/>
          </p:cNvSpPr>
          <p:nvPr/>
        </p:nvSpPr>
        <p:spPr bwMode="auto">
          <a:xfrm>
            <a:off x="4273550" y="46513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3" name="Oval 45"/>
          <p:cNvSpPr>
            <a:spLocks noChangeArrowheads="1"/>
          </p:cNvSpPr>
          <p:nvPr/>
        </p:nvSpPr>
        <p:spPr bwMode="auto">
          <a:xfrm>
            <a:off x="4146550" y="49815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4" name="Oval 46"/>
          <p:cNvSpPr>
            <a:spLocks noChangeArrowheads="1"/>
          </p:cNvSpPr>
          <p:nvPr/>
        </p:nvSpPr>
        <p:spPr bwMode="auto">
          <a:xfrm>
            <a:off x="3917950" y="4875213"/>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5" name="Oval 47"/>
          <p:cNvSpPr>
            <a:spLocks noChangeArrowheads="1"/>
          </p:cNvSpPr>
          <p:nvPr/>
        </p:nvSpPr>
        <p:spPr bwMode="auto">
          <a:xfrm>
            <a:off x="4108450" y="43338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6" name="Oval 48"/>
          <p:cNvSpPr>
            <a:spLocks noChangeArrowheads="1"/>
          </p:cNvSpPr>
          <p:nvPr/>
        </p:nvSpPr>
        <p:spPr bwMode="auto">
          <a:xfrm>
            <a:off x="4705350" y="445293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7" name="Oval 49"/>
          <p:cNvSpPr>
            <a:spLocks noChangeArrowheads="1"/>
          </p:cNvSpPr>
          <p:nvPr/>
        </p:nvSpPr>
        <p:spPr bwMode="auto">
          <a:xfrm>
            <a:off x="5086350" y="3937000"/>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8" name="Oval 50"/>
          <p:cNvSpPr>
            <a:spLocks noChangeArrowheads="1"/>
          </p:cNvSpPr>
          <p:nvPr/>
        </p:nvSpPr>
        <p:spPr bwMode="auto">
          <a:xfrm>
            <a:off x="3549650" y="50069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39" name="Oval 51"/>
          <p:cNvSpPr>
            <a:spLocks noChangeArrowheads="1"/>
          </p:cNvSpPr>
          <p:nvPr/>
        </p:nvSpPr>
        <p:spPr bwMode="auto">
          <a:xfrm>
            <a:off x="4375150" y="430688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40" name="Oval 52"/>
          <p:cNvSpPr>
            <a:spLocks noChangeArrowheads="1"/>
          </p:cNvSpPr>
          <p:nvPr/>
        </p:nvSpPr>
        <p:spPr bwMode="auto">
          <a:xfrm>
            <a:off x="4654550" y="40163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41" name="Oval 53"/>
          <p:cNvSpPr>
            <a:spLocks noChangeArrowheads="1"/>
          </p:cNvSpPr>
          <p:nvPr/>
        </p:nvSpPr>
        <p:spPr bwMode="auto">
          <a:xfrm>
            <a:off x="3892550" y="43465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42" name="Oval 54"/>
          <p:cNvSpPr>
            <a:spLocks noChangeArrowheads="1"/>
          </p:cNvSpPr>
          <p:nvPr/>
        </p:nvSpPr>
        <p:spPr bwMode="auto">
          <a:xfrm>
            <a:off x="4502150" y="4149725"/>
            <a:ext cx="74613"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43" name="Oval 55"/>
          <p:cNvSpPr>
            <a:spLocks noChangeArrowheads="1"/>
          </p:cNvSpPr>
          <p:nvPr/>
        </p:nvSpPr>
        <p:spPr bwMode="auto">
          <a:xfrm>
            <a:off x="4616450" y="4691063"/>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44" name="Freeform 56"/>
          <p:cNvSpPr>
            <a:spLocks/>
          </p:cNvSpPr>
          <p:nvPr/>
        </p:nvSpPr>
        <p:spPr bwMode="auto">
          <a:xfrm>
            <a:off x="3060700" y="3824288"/>
            <a:ext cx="2312988" cy="1597025"/>
          </a:xfrm>
          <a:custGeom>
            <a:avLst/>
            <a:gdLst/>
            <a:ahLst/>
            <a:cxnLst>
              <a:cxn ang="0">
                <a:pos x="4" y="796"/>
              </a:cxn>
              <a:cxn ang="0">
                <a:pos x="212" y="388"/>
              </a:cxn>
              <a:cxn ang="0">
                <a:pos x="716" y="132"/>
              </a:cxn>
              <a:cxn ang="0">
                <a:pos x="1356" y="20"/>
              </a:cxn>
              <a:cxn ang="0">
                <a:pos x="1324" y="252"/>
              </a:cxn>
              <a:cxn ang="0">
                <a:pos x="940" y="700"/>
              </a:cxn>
              <a:cxn ang="0">
                <a:pos x="188" y="948"/>
              </a:cxn>
              <a:cxn ang="0">
                <a:pos x="4" y="796"/>
              </a:cxn>
            </a:cxnLst>
            <a:rect l="0" t="0" r="r" b="b"/>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cap="flat" cmpd="sng">
            <a:solidFill>
              <a:srgbClr val="FF0000"/>
            </a:solidFill>
            <a:prstDash val="dash"/>
            <a:round/>
            <a:headEnd type="none" w="sm" len="sm"/>
            <a:tailEnd type="none" w="sm" len="sm"/>
          </a:ln>
          <a:effectLst/>
        </p:spPr>
        <p:txBody>
          <a:bodyPr wrap="none" anchor="ctr"/>
          <a:lstStyle/>
          <a:p>
            <a:endParaRPr lang="en-IN"/>
          </a:p>
        </p:txBody>
      </p:sp>
      <p:sp>
        <p:nvSpPr>
          <p:cNvPr id="857145" name="Oval 57"/>
          <p:cNvSpPr>
            <a:spLocks noChangeArrowheads="1"/>
          </p:cNvSpPr>
          <p:nvPr/>
        </p:nvSpPr>
        <p:spPr bwMode="auto">
          <a:xfrm>
            <a:off x="3371850" y="5192713"/>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7149" name="Text Box 61"/>
          <p:cNvSpPr txBox="1">
            <a:spLocks noChangeArrowheads="1"/>
          </p:cNvSpPr>
          <p:nvPr/>
        </p:nvSpPr>
        <p:spPr bwMode="auto">
          <a:xfrm>
            <a:off x="2378075" y="2590800"/>
            <a:ext cx="438150" cy="457200"/>
          </a:xfrm>
          <a:prstGeom prst="rect">
            <a:avLst/>
          </a:prstGeom>
          <a:noFill/>
          <a:ln w="12700" cap="sq">
            <a:noFill/>
            <a:miter lim="800000"/>
            <a:headEnd type="none" w="sm" len="sm"/>
            <a:tailEnd/>
          </a:ln>
          <a:effectLst/>
        </p:spPr>
        <p:txBody>
          <a:bodyPr wrap="none" anchor="ctr">
            <a:spAutoFit/>
          </a:bodyPr>
          <a:lstStyle/>
          <a:p>
            <a:pPr algn="ctr"/>
            <a:r>
              <a:rPr lang="en-US" sz="2400" b="0">
                <a:latin typeface="Times New Roman" pitchFamily="18" charset="0"/>
              </a:rPr>
              <a:t>x</a:t>
            </a:r>
            <a:r>
              <a:rPr lang="en-US" sz="2400" b="0" baseline="-25000">
                <a:latin typeface="Times New Roman" pitchFamily="18" charset="0"/>
              </a:rPr>
              <a:t>2</a:t>
            </a:r>
          </a:p>
        </p:txBody>
      </p:sp>
      <p:sp>
        <p:nvSpPr>
          <p:cNvPr id="857150" name="Text Box 62"/>
          <p:cNvSpPr txBox="1">
            <a:spLocks noChangeArrowheads="1"/>
          </p:cNvSpPr>
          <p:nvPr/>
        </p:nvSpPr>
        <p:spPr bwMode="auto">
          <a:xfrm>
            <a:off x="5486400" y="5334000"/>
            <a:ext cx="438150" cy="457200"/>
          </a:xfrm>
          <a:prstGeom prst="rect">
            <a:avLst/>
          </a:prstGeom>
          <a:noFill/>
          <a:ln w="12700" cap="sq">
            <a:noFill/>
            <a:miter lim="800000"/>
            <a:headEnd type="none" w="sm" len="sm"/>
            <a:tailEnd/>
          </a:ln>
          <a:effectLst/>
        </p:spPr>
        <p:txBody>
          <a:bodyPr wrap="none" anchor="ctr">
            <a:spAutoFit/>
          </a:bodyPr>
          <a:lstStyle/>
          <a:p>
            <a:pPr algn="ctr"/>
            <a:r>
              <a:rPr lang="en-US" sz="2400" b="0">
                <a:latin typeface="Times New Roman" pitchFamily="18" charset="0"/>
              </a:rPr>
              <a:t>x</a:t>
            </a:r>
            <a:r>
              <a:rPr lang="en-US" sz="2400" b="0" baseline="-25000">
                <a:latin typeface="Times New Roman" pitchFamily="18" charset="0"/>
              </a:rPr>
              <a:t>1</a:t>
            </a:r>
          </a:p>
        </p:txBody>
      </p:sp>
      <p:sp>
        <p:nvSpPr>
          <p:cNvPr id="857151" name="Text Box 63"/>
          <p:cNvSpPr txBox="1">
            <a:spLocks noChangeArrowheads="1"/>
          </p:cNvSpPr>
          <p:nvPr/>
        </p:nvSpPr>
        <p:spPr bwMode="auto">
          <a:xfrm>
            <a:off x="5562600" y="3505200"/>
            <a:ext cx="319088" cy="457200"/>
          </a:xfrm>
          <a:prstGeom prst="rect">
            <a:avLst/>
          </a:prstGeom>
          <a:noFill/>
          <a:ln w="12700" cap="sq">
            <a:noFill/>
            <a:miter lim="800000"/>
            <a:headEnd type="none" w="sm" len="sm"/>
            <a:tailEnd/>
          </a:ln>
          <a:effectLst/>
        </p:spPr>
        <p:txBody>
          <a:bodyPr wrap="none" anchor="ctr">
            <a:spAutoFit/>
          </a:bodyPr>
          <a:lstStyle/>
          <a:p>
            <a:pPr algn="ctr"/>
            <a:r>
              <a:rPr lang="en-US" sz="2400" b="0">
                <a:latin typeface="Times New Roman" pitchFamily="18" charset="0"/>
              </a:rPr>
              <a:t>e</a:t>
            </a:r>
            <a:endParaRPr lang="en-US" sz="2400" b="0" baseline="-25000">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44" name="Rectangle 32"/>
          <p:cNvSpPr>
            <a:spLocks noGrp="1" noChangeArrowheads="1"/>
          </p:cNvSpPr>
          <p:nvPr>
            <p:ph type="title"/>
          </p:nvPr>
        </p:nvSpPr>
        <p:spPr/>
        <p:txBody>
          <a:bodyPr/>
          <a:lstStyle/>
          <a:p>
            <a:r>
              <a:rPr lang="en-US"/>
              <a:t>Dimensionality Reduction: PCA</a:t>
            </a:r>
          </a:p>
        </p:txBody>
      </p:sp>
      <p:sp>
        <p:nvSpPr>
          <p:cNvPr id="858145" name="Rectangle 33"/>
          <p:cNvSpPr>
            <a:spLocks noGrp="1" noChangeArrowheads="1"/>
          </p:cNvSpPr>
          <p:nvPr>
            <p:ph type="body" idx="1"/>
          </p:nvPr>
        </p:nvSpPr>
        <p:spPr/>
        <p:txBody>
          <a:bodyPr/>
          <a:lstStyle/>
          <a:p>
            <a:r>
              <a:rPr lang="en-US"/>
              <a:t>Find the eigenvectors of the covariance matrix</a:t>
            </a:r>
          </a:p>
          <a:p>
            <a:r>
              <a:rPr lang="en-US"/>
              <a:t>The eigenvectors define the new space</a:t>
            </a:r>
          </a:p>
        </p:txBody>
      </p:sp>
      <p:sp>
        <p:nvSpPr>
          <p:cNvPr id="858146" name="Line 34"/>
          <p:cNvSpPr>
            <a:spLocks noChangeShapeType="1"/>
          </p:cNvSpPr>
          <p:nvPr/>
        </p:nvSpPr>
        <p:spPr bwMode="auto">
          <a:xfrm flipV="1">
            <a:off x="2889250" y="3098800"/>
            <a:ext cx="0" cy="2628900"/>
          </a:xfrm>
          <a:prstGeom prst="line">
            <a:avLst/>
          </a:prstGeom>
          <a:noFill/>
          <a:ln w="12700">
            <a:solidFill>
              <a:schemeClr val="tx1"/>
            </a:solidFill>
            <a:round/>
            <a:headEnd type="none" w="sm" len="sm"/>
            <a:tailEnd type="triangle" w="sm" len="sm"/>
          </a:ln>
          <a:effectLst/>
        </p:spPr>
        <p:txBody>
          <a:bodyPr wrap="none" anchor="ctr"/>
          <a:lstStyle/>
          <a:p>
            <a:endParaRPr lang="en-IN"/>
          </a:p>
        </p:txBody>
      </p:sp>
      <p:sp>
        <p:nvSpPr>
          <p:cNvPr id="858147" name="Line 35"/>
          <p:cNvSpPr>
            <a:spLocks noChangeShapeType="1"/>
          </p:cNvSpPr>
          <p:nvPr/>
        </p:nvSpPr>
        <p:spPr bwMode="auto">
          <a:xfrm>
            <a:off x="2889250" y="5727700"/>
            <a:ext cx="2717800" cy="0"/>
          </a:xfrm>
          <a:prstGeom prst="line">
            <a:avLst/>
          </a:prstGeom>
          <a:noFill/>
          <a:ln w="12700">
            <a:solidFill>
              <a:schemeClr val="tx1"/>
            </a:solidFill>
            <a:round/>
            <a:headEnd type="none" w="sm" len="sm"/>
            <a:tailEnd type="triangle" w="sm" len="sm"/>
          </a:ln>
          <a:effectLst/>
        </p:spPr>
        <p:txBody>
          <a:bodyPr wrap="none" anchor="ctr"/>
          <a:lstStyle/>
          <a:p>
            <a:endParaRPr lang="en-IN"/>
          </a:p>
        </p:txBody>
      </p:sp>
      <p:sp>
        <p:nvSpPr>
          <p:cNvPr id="858148" name="Line 36"/>
          <p:cNvSpPr>
            <a:spLocks noChangeShapeType="1"/>
          </p:cNvSpPr>
          <p:nvPr/>
        </p:nvSpPr>
        <p:spPr bwMode="auto">
          <a:xfrm flipV="1">
            <a:off x="2901950" y="4313238"/>
            <a:ext cx="2590800" cy="1400175"/>
          </a:xfrm>
          <a:prstGeom prst="line">
            <a:avLst/>
          </a:prstGeom>
          <a:noFill/>
          <a:ln w="28575">
            <a:solidFill>
              <a:schemeClr val="tx2"/>
            </a:solidFill>
            <a:round/>
            <a:headEnd type="none" w="sm" len="sm"/>
            <a:tailEnd type="triangle" w="sm" len="sm"/>
          </a:ln>
          <a:effectLst/>
        </p:spPr>
        <p:txBody>
          <a:bodyPr wrap="none" anchor="ctr"/>
          <a:lstStyle/>
          <a:p>
            <a:endParaRPr lang="en-IN"/>
          </a:p>
        </p:txBody>
      </p:sp>
      <p:sp>
        <p:nvSpPr>
          <p:cNvPr id="858149" name="Oval 37"/>
          <p:cNvSpPr>
            <a:spLocks noChangeArrowheads="1"/>
          </p:cNvSpPr>
          <p:nvPr/>
        </p:nvSpPr>
        <p:spPr bwMode="auto">
          <a:xfrm>
            <a:off x="3435350" y="51339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0" name="Oval 38"/>
          <p:cNvSpPr>
            <a:spLocks noChangeArrowheads="1"/>
          </p:cNvSpPr>
          <p:nvPr/>
        </p:nvSpPr>
        <p:spPr bwMode="auto">
          <a:xfrm>
            <a:off x="3714750" y="491013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1" name="Oval 39"/>
          <p:cNvSpPr>
            <a:spLocks noChangeArrowheads="1"/>
          </p:cNvSpPr>
          <p:nvPr/>
        </p:nvSpPr>
        <p:spPr bwMode="auto">
          <a:xfrm>
            <a:off x="3244850" y="542448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2" name="Oval 40"/>
          <p:cNvSpPr>
            <a:spLocks noChangeArrowheads="1"/>
          </p:cNvSpPr>
          <p:nvPr/>
        </p:nvSpPr>
        <p:spPr bwMode="auto">
          <a:xfrm>
            <a:off x="3854450" y="5016500"/>
            <a:ext cx="74613"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3" name="Oval 41"/>
          <p:cNvSpPr>
            <a:spLocks noChangeArrowheads="1"/>
          </p:cNvSpPr>
          <p:nvPr/>
        </p:nvSpPr>
        <p:spPr bwMode="auto">
          <a:xfrm>
            <a:off x="3702050" y="51212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4" name="Oval 42"/>
          <p:cNvSpPr>
            <a:spLocks noChangeArrowheads="1"/>
          </p:cNvSpPr>
          <p:nvPr/>
        </p:nvSpPr>
        <p:spPr bwMode="auto">
          <a:xfrm>
            <a:off x="4273550" y="51085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5" name="Oval 43"/>
          <p:cNvSpPr>
            <a:spLocks noChangeArrowheads="1"/>
          </p:cNvSpPr>
          <p:nvPr/>
        </p:nvSpPr>
        <p:spPr bwMode="auto">
          <a:xfrm>
            <a:off x="4146550" y="54387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6" name="Oval 44"/>
          <p:cNvSpPr>
            <a:spLocks noChangeArrowheads="1"/>
          </p:cNvSpPr>
          <p:nvPr/>
        </p:nvSpPr>
        <p:spPr bwMode="auto">
          <a:xfrm>
            <a:off x="3917950" y="5332413"/>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7" name="Oval 45"/>
          <p:cNvSpPr>
            <a:spLocks noChangeArrowheads="1"/>
          </p:cNvSpPr>
          <p:nvPr/>
        </p:nvSpPr>
        <p:spPr bwMode="auto">
          <a:xfrm>
            <a:off x="4108450" y="47910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8" name="Oval 46"/>
          <p:cNvSpPr>
            <a:spLocks noChangeArrowheads="1"/>
          </p:cNvSpPr>
          <p:nvPr/>
        </p:nvSpPr>
        <p:spPr bwMode="auto">
          <a:xfrm>
            <a:off x="4705350" y="491013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59" name="Oval 47"/>
          <p:cNvSpPr>
            <a:spLocks noChangeArrowheads="1"/>
          </p:cNvSpPr>
          <p:nvPr/>
        </p:nvSpPr>
        <p:spPr bwMode="auto">
          <a:xfrm>
            <a:off x="5086350" y="4394200"/>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0" name="Oval 48"/>
          <p:cNvSpPr>
            <a:spLocks noChangeArrowheads="1"/>
          </p:cNvSpPr>
          <p:nvPr/>
        </p:nvSpPr>
        <p:spPr bwMode="auto">
          <a:xfrm>
            <a:off x="3549650" y="54641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1" name="Oval 49"/>
          <p:cNvSpPr>
            <a:spLocks noChangeArrowheads="1"/>
          </p:cNvSpPr>
          <p:nvPr/>
        </p:nvSpPr>
        <p:spPr bwMode="auto">
          <a:xfrm>
            <a:off x="4375150" y="4764088"/>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2" name="Oval 50"/>
          <p:cNvSpPr>
            <a:spLocks noChangeArrowheads="1"/>
          </p:cNvSpPr>
          <p:nvPr/>
        </p:nvSpPr>
        <p:spPr bwMode="auto">
          <a:xfrm>
            <a:off x="4654550" y="44735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3" name="Oval 51"/>
          <p:cNvSpPr>
            <a:spLocks noChangeArrowheads="1"/>
          </p:cNvSpPr>
          <p:nvPr/>
        </p:nvSpPr>
        <p:spPr bwMode="auto">
          <a:xfrm>
            <a:off x="3892550" y="4803775"/>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4" name="Oval 52"/>
          <p:cNvSpPr>
            <a:spLocks noChangeArrowheads="1"/>
          </p:cNvSpPr>
          <p:nvPr/>
        </p:nvSpPr>
        <p:spPr bwMode="auto">
          <a:xfrm>
            <a:off x="4502150" y="4606925"/>
            <a:ext cx="74613" cy="76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5" name="Oval 53"/>
          <p:cNvSpPr>
            <a:spLocks noChangeArrowheads="1"/>
          </p:cNvSpPr>
          <p:nvPr/>
        </p:nvSpPr>
        <p:spPr bwMode="auto">
          <a:xfrm>
            <a:off x="4616450" y="5148263"/>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6" name="Freeform 54"/>
          <p:cNvSpPr>
            <a:spLocks/>
          </p:cNvSpPr>
          <p:nvPr/>
        </p:nvSpPr>
        <p:spPr bwMode="auto">
          <a:xfrm>
            <a:off x="3060700" y="4281488"/>
            <a:ext cx="2312988" cy="1597025"/>
          </a:xfrm>
          <a:custGeom>
            <a:avLst/>
            <a:gdLst/>
            <a:ahLst/>
            <a:cxnLst>
              <a:cxn ang="0">
                <a:pos x="4" y="796"/>
              </a:cxn>
              <a:cxn ang="0">
                <a:pos x="212" y="388"/>
              </a:cxn>
              <a:cxn ang="0">
                <a:pos x="716" y="132"/>
              </a:cxn>
              <a:cxn ang="0">
                <a:pos x="1356" y="20"/>
              </a:cxn>
              <a:cxn ang="0">
                <a:pos x="1324" y="252"/>
              </a:cxn>
              <a:cxn ang="0">
                <a:pos x="940" y="700"/>
              </a:cxn>
              <a:cxn ang="0">
                <a:pos x="188" y="948"/>
              </a:cxn>
              <a:cxn ang="0">
                <a:pos x="4" y="796"/>
              </a:cxn>
            </a:cxnLst>
            <a:rect l="0" t="0" r="r" b="b"/>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cap="flat" cmpd="sng">
            <a:solidFill>
              <a:srgbClr val="FF0000"/>
            </a:solidFill>
            <a:prstDash val="dash"/>
            <a:round/>
            <a:headEnd type="none" w="sm" len="sm"/>
            <a:tailEnd type="none" w="sm" len="sm"/>
          </a:ln>
          <a:effectLst/>
        </p:spPr>
        <p:txBody>
          <a:bodyPr wrap="none" anchor="ctr"/>
          <a:lstStyle/>
          <a:p>
            <a:endParaRPr lang="en-IN"/>
          </a:p>
        </p:txBody>
      </p:sp>
      <p:sp>
        <p:nvSpPr>
          <p:cNvPr id="858167" name="Oval 55"/>
          <p:cNvSpPr>
            <a:spLocks noChangeArrowheads="1"/>
          </p:cNvSpPr>
          <p:nvPr/>
        </p:nvSpPr>
        <p:spPr bwMode="auto">
          <a:xfrm>
            <a:off x="3371850" y="5649913"/>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858168" name="Text Box 56"/>
          <p:cNvSpPr txBox="1">
            <a:spLocks noChangeArrowheads="1"/>
          </p:cNvSpPr>
          <p:nvPr/>
        </p:nvSpPr>
        <p:spPr bwMode="auto">
          <a:xfrm>
            <a:off x="2378075" y="3048000"/>
            <a:ext cx="438150" cy="457200"/>
          </a:xfrm>
          <a:prstGeom prst="rect">
            <a:avLst/>
          </a:prstGeom>
          <a:noFill/>
          <a:ln w="12700" cap="sq">
            <a:noFill/>
            <a:miter lim="800000"/>
            <a:headEnd type="none" w="sm" len="sm"/>
            <a:tailEnd/>
          </a:ln>
          <a:effectLst/>
        </p:spPr>
        <p:txBody>
          <a:bodyPr wrap="none" anchor="ctr">
            <a:spAutoFit/>
          </a:bodyPr>
          <a:lstStyle/>
          <a:p>
            <a:pPr algn="ctr"/>
            <a:r>
              <a:rPr lang="en-US" sz="2400" b="0">
                <a:latin typeface="Times New Roman" pitchFamily="18" charset="0"/>
              </a:rPr>
              <a:t>x</a:t>
            </a:r>
            <a:r>
              <a:rPr lang="en-US" sz="2400" b="0" baseline="-25000">
                <a:latin typeface="Times New Roman" pitchFamily="18" charset="0"/>
              </a:rPr>
              <a:t>2</a:t>
            </a:r>
          </a:p>
        </p:txBody>
      </p:sp>
      <p:sp>
        <p:nvSpPr>
          <p:cNvPr id="858169" name="Text Box 57"/>
          <p:cNvSpPr txBox="1">
            <a:spLocks noChangeArrowheads="1"/>
          </p:cNvSpPr>
          <p:nvPr/>
        </p:nvSpPr>
        <p:spPr bwMode="auto">
          <a:xfrm>
            <a:off x="5486400" y="5791200"/>
            <a:ext cx="438150" cy="457200"/>
          </a:xfrm>
          <a:prstGeom prst="rect">
            <a:avLst/>
          </a:prstGeom>
          <a:noFill/>
          <a:ln w="12700" cap="sq">
            <a:noFill/>
            <a:miter lim="800000"/>
            <a:headEnd type="none" w="sm" len="sm"/>
            <a:tailEnd/>
          </a:ln>
          <a:effectLst/>
        </p:spPr>
        <p:txBody>
          <a:bodyPr wrap="none" anchor="ctr">
            <a:spAutoFit/>
          </a:bodyPr>
          <a:lstStyle/>
          <a:p>
            <a:pPr algn="ctr"/>
            <a:r>
              <a:rPr lang="en-US" sz="2400" b="0">
                <a:latin typeface="Times New Roman" pitchFamily="18" charset="0"/>
              </a:rPr>
              <a:t>x</a:t>
            </a:r>
            <a:r>
              <a:rPr lang="en-US" sz="2400" b="0" baseline="-25000">
                <a:latin typeface="Times New Roman" pitchFamily="18" charset="0"/>
              </a:rPr>
              <a:t>1</a:t>
            </a:r>
          </a:p>
        </p:txBody>
      </p:sp>
      <p:sp>
        <p:nvSpPr>
          <p:cNvPr id="858170" name="Text Box 58"/>
          <p:cNvSpPr txBox="1">
            <a:spLocks noChangeArrowheads="1"/>
          </p:cNvSpPr>
          <p:nvPr/>
        </p:nvSpPr>
        <p:spPr bwMode="auto">
          <a:xfrm>
            <a:off x="5562600" y="3962400"/>
            <a:ext cx="319088" cy="457200"/>
          </a:xfrm>
          <a:prstGeom prst="rect">
            <a:avLst/>
          </a:prstGeom>
          <a:noFill/>
          <a:ln w="12700" cap="sq">
            <a:noFill/>
            <a:miter lim="800000"/>
            <a:headEnd type="none" w="sm" len="sm"/>
            <a:tailEnd/>
          </a:ln>
          <a:effectLst/>
        </p:spPr>
        <p:txBody>
          <a:bodyPr wrap="none" anchor="ctr">
            <a:spAutoFit/>
          </a:bodyPr>
          <a:lstStyle/>
          <a:p>
            <a:pPr algn="ctr"/>
            <a:r>
              <a:rPr lang="en-US" sz="2400" b="0">
                <a:latin typeface="Times New Roman" pitchFamily="18" charset="0"/>
              </a:rPr>
              <a:t>e</a:t>
            </a:r>
            <a:endParaRPr lang="en-US" sz="2400" b="0" baseline="-2500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71" name="Rectangle 7"/>
          <p:cNvSpPr>
            <a:spLocks noGrp="1" noChangeArrowheads="1"/>
          </p:cNvSpPr>
          <p:nvPr>
            <p:ph type="title"/>
          </p:nvPr>
        </p:nvSpPr>
        <p:spPr/>
        <p:txBody>
          <a:bodyPr/>
          <a:lstStyle/>
          <a:p>
            <a:r>
              <a:rPr lang="en-CA" altLang="zh-CN">
                <a:ea typeface="SimSun" pitchFamily="2" charset="-122"/>
              </a:rPr>
              <a:t>Dimensionality Reduction: ISOMAP</a:t>
            </a:r>
            <a:endParaRPr lang="en-US"/>
          </a:p>
        </p:txBody>
      </p:sp>
      <p:sp>
        <p:nvSpPr>
          <p:cNvPr id="856072" name="Rectangle 8"/>
          <p:cNvSpPr>
            <a:spLocks noGrp="1" noChangeArrowheads="1"/>
          </p:cNvSpPr>
          <p:nvPr>
            <p:ph type="body" idx="1"/>
          </p:nvPr>
        </p:nvSpPr>
        <p:spPr>
          <a:xfrm>
            <a:off x="411163" y="4724400"/>
            <a:ext cx="8318500" cy="1600200"/>
          </a:xfrm>
        </p:spPr>
        <p:txBody>
          <a:bodyPr/>
          <a:lstStyle/>
          <a:p>
            <a:r>
              <a:rPr lang="en-CA" altLang="zh-CN" sz="2400">
                <a:ea typeface="SimSun" pitchFamily="2" charset="-122"/>
              </a:rPr>
              <a:t>Construct a neighbourhood graph</a:t>
            </a:r>
          </a:p>
          <a:p>
            <a:r>
              <a:rPr lang="en-CA" altLang="zh-CN" sz="2400">
                <a:ea typeface="SimSun" pitchFamily="2" charset="-122"/>
              </a:rPr>
              <a:t>For each pair of points in the graph, compute the shortest path distances – geodesic distances</a:t>
            </a:r>
          </a:p>
        </p:txBody>
      </p:sp>
      <p:sp>
        <p:nvSpPr>
          <p:cNvPr id="856070" name="Rectangle 6"/>
          <p:cNvSpPr>
            <a:spLocks noChangeArrowheads="1"/>
          </p:cNvSpPr>
          <p:nvPr/>
        </p:nvSpPr>
        <p:spPr bwMode="auto">
          <a:xfrm>
            <a:off x="685800" y="1219200"/>
            <a:ext cx="3505200" cy="685800"/>
          </a:xfrm>
          <a:prstGeom prst="rect">
            <a:avLst/>
          </a:prstGeom>
          <a:noFill/>
          <a:ln w="9525">
            <a:noFill/>
            <a:miter lim="800000"/>
            <a:headEnd/>
            <a:tailEnd/>
          </a:ln>
          <a:effectLst/>
        </p:spPr>
        <p:txBody>
          <a:bodyPr/>
          <a:lstStyle/>
          <a:p>
            <a:pPr marL="342900" indent="-342900" algn="r" eaLnBrk="1" hangingPunct="1">
              <a:spcBef>
                <a:spcPct val="20000"/>
              </a:spcBef>
            </a:pPr>
            <a:r>
              <a:rPr lang="en-US" sz="2400" b="0">
                <a:latin typeface="Times New Roman" pitchFamily="18" charset="0"/>
              </a:rPr>
              <a:t>By: Tenenbaum, de Silva, Langford (2000)</a:t>
            </a:r>
          </a:p>
        </p:txBody>
      </p:sp>
      <p:pic>
        <p:nvPicPr>
          <p:cNvPr id="856073" name="Picture 9"/>
          <p:cNvPicPr>
            <a:picLocks noChangeAspect="1" noChangeArrowheads="1"/>
          </p:cNvPicPr>
          <p:nvPr/>
        </p:nvPicPr>
        <p:blipFill>
          <a:blip r:embed="rId2" cstate="print"/>
          <a:srcRect/>
          <a:stretch>
            <a:fillRect/>
          </a:stretch>
        </p:blipFill>
        <p:spPr bwMode="auto">
          <a:xfrm>
            <a:off x="4724400" y="1295400"/>
            <a:ext cx="3810000" cy="29718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6576" name="Picture 32"/>
          <p:cNvPicPr>
            <a:picLocks noChangeAspect="1" noChangeArrowheads="1"/>
          </p:cNvPicPr>
          <p:nvPr/>
        </p:nvPicPr>
        <p:blipFill>
          <a:blip r:embed="rId2" cstate="print"/>
          <a:srcRect/>
          <a:stretch>
            <a:fillRect/>
          </a:stretch>
        </p:blipFill>
        <p:spPr bwMode="auto">
          <a:xfrm>
            <a:off x="709613" y="1447800"/>
            <a:ext cx="6300787" cy="4724400"/>
          </a:xfrm>
          <a:prstGeom prst="rect">
            <a:avLst/>
          </a:prstGeom>
          <a:solidFill>
            <a:schemeClr val="bg1"/>
          </a:solidFill>
          <a:ln w="12700">
            <a:noFill/>
            <a:miter lim="800000"/>
            <a:headEnd/>
            <a:tailEnd/>
          </a:ln>
          <a:effectLst/>
        </p:spPr>
      </p:pic>
      <p:pic>
        <p:nvPicPr>
          <p:cNvPr id="876577" name="Picture 33"/>
          <p:cNvPicPr>
            <a:picLocks noChangeAspect="1" noChangeArrowheads="1"/>
          </p:cNvPicPr>
          <p:nvPr/>
        </p:nvPicPr>
        <p:blipFill>
          <a:blip r:embed="rId3" cstate="print"/>
          <a:srcRect/>
          <a:stretch>
            <a:fillRect/>
          </a:stretch>
        </p:blipFill>
        <p:spPr bwMode="auto">
          <a:xfrm>
            <a:off x="709613" y="1447800"/>
            <a:ext cx="6300787" cy="4724400"/>
          </a:xfrm>
          <a:prstGeom prst="rect">
            <a:avLst/>
          </a:prstGeom>
          <a:solidFill>
            <a:schemeClr val="bg1"/>
          </a:solidFill>
          <a:ln w="12700">
            <a:noFill/>
            <a:miter lim="800000"/>
            <a:headEnd/>
            <a:tailEnd/>
          </a:ln>
          <a:effectLst/>
        </p:spPr>
      </p:pic>
      <p:pic>
        <p:nvPicPr>
          <p:cNvPr id="876578" name="Picture 34"/>
          <p:cNvPicPr>
            <a:picLocks noChangeAspect="1" noChangeArrowheads="1"/>
          </p:cNvPicPr>
          <p:nvPr/>
        </p:nvPicPr>
        <p:blipFill>
          <a:blip r:embed="rId4" cstate="print"/>
          <a:srcRect/>
          <a:stretch>
            <a:fillRect/>
          </a:stretch>
        </p:blipFill>
        <p:spPr bwMode="auto">
          <a:xfrm>
            <a:off x="709613" y="1447800"/>
            <a:ext cx="6300787" cy="4724400"/>
          </a:xfrm>
          <a:prstGeom prst="rect">
            <a:avLst/>
          </a:prstGeom>
          <a:solidFill>
            <a:schemeClr val="bg1"/>
          </a:solidFill>
          <a:ln w="12700">
            <a:noFill/>
            <a:miter lim="800000"/>
            <a:headEnd/>
            <a:tailEnd/>
          </a:ln>
          <a:effectLst/>
        </p:spPr>
      </p:pic>
      <p:pic>
        <p:nvPicPr>
          <p:cNvPr id="876579" name="Picture 35"/>
          <p:cNvPicPr>
            <a:picLocks noChangeAspect="1" noChangeArrowheads="1"/>
          </p:cNvPicPr>
          <p:nvPr/>
        </p:nvPicPr>
        <p:blipFill>
          <a:blip r:embed="rId5" cstate="print"/>
          <a:srcRect/>
          <a:stretch>
            <a:fillRect/>
          </a:stretch>
        </p:blipFill>
        <p:spPr bwMode="auto">
          <a:xfrm>
            <a:off x="709613" y="1447800"/>
            <a:ext cx="6300787" cy="4724400"/>
          </a:xfrm>
          <a:prstGeom prst="rect">
            <a:avLst/>
          </a:prstGeom>
          <a:solidFill>
            <a:schemeClr val="bg1"/>
          </a:solidFill>
          <a:ln w="12700">
            <a:noFill/>
            <a:miter lim="800000"/>
            <a:headEnd/>
            <a:tailEnd/>
          </a:ln>
          <a:effectLst/>
        </p:spPr>
      </p:pic>
      <p:pic>
        <p:nvPicPr>
          <p:cNvPr id="876580" name="Picture 36"/>
          <p:cNvPicPr>
            <a:picLocks noChangeAspect="1" noChangeArrowheads="1"/>
          </p:cNvPicPr>
          <p:nvPr/>
        </p:nvPicPr>
        <p:blipFill>
          <a:blip r:embed="rId6" cstate="print"/>
          <a:srcRect/>
          <a:stretch>
            <a:fillRect/>
          </a:stretch>
        </p:blipFill>
        <p:spPr bwMode="auto">
          <a:xfrm>
            <a:off x="709613" y="1447800"/>
            <a:ext cx="6300787" cy="4724400"/>
          </a:xfrm>
          <a:prstGeom prst="rect">
            <a:avLst/>
          </a:prstGeom>
          <a:solidFill>
            <a:schemeClr val="bg1"/>
          </a:solidFill>
          <a:ln w="12700">
            <a:noFill/>
            <a:miter lim="800000"/>
            <a:headEnd/>
            <a:tailEnd/>
          </a:ln>
          <a:effectLst/>
        </p:spPr>
      </p:pic>
      <p:pic>
        <p:nvPicPr>
          <p:cNvPr id="876581" name="Picture 37"/>
          <p:cNvPicPr>
            <a:picLocks noChangeAspect="1" noChangeArrowheads="1"/>
          </p:cNvPicPr>
          <p:nvPr/>
        </p:nvPicPr>
        <p:blipFill>
          <a:blip r:embed="rId7" cstate="print"/>
          <a:srcRect/>
          <a:stretch>
            <a:fillRect/>
          </a:stretch>
        </p:blipFill>
        <p:spPr bwMode="auto">
          <a:xfrm>
            <a:off x="709613" y="1447800"/>
            <a:ext cx="6300787" cy="4724400"/>
          </a:xfrm>
          <a:prstGeom prst="rect">
            <a:avLst/>
          </a:prstGeom>
          <a:solidFill>
            <a:schemeClr val="bg1"/>
          </a:solidFill>
          <a:ln w="12700">
            <a:noFill/>
            <a:miter lim="800000"/>
            <a:headEnd/>
            <a:tailEnd/>
          </a:ln>
          <a:effectLst/>
        </p:spPr>
      </p:pic>
      <p:sp>
        <p:nvSpPr>
          <p:cNvPr id="876546" name="Rectangle 2"/>
          <p:cNvSpPr>
            <a:spLocks noGrp="1" noChangeArrowheads="1"/>
          </p:cNvSpPr>
          <p:nvPr>
            <p:ph type="title"/>
          </p:nvPr>
        </p:nvSpPr>
        <p:spPr/>
        <p:txBody>
          <a:bodyPr/>
          <a:lstStyle/>
          <a:p>
            <a:r>
              <a:rPr lang="en-US"/>
              <a:t>Dimensionality Reduction: PCA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76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765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765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765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76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3" name="Rectangle 9"/>
          <p:cNvSpPr>
            <a:spLocks noGrp="1" noChangeArrowheads="1"/>
          </p:cNvSpPr>
          <p:nvPr>
            <p:ph type="title"/>
          </p:nvPr>
        </p:nvSpPr>
        <p:spPr/>
        <p:txBody>
          <a:bodyPr/>
          <a:lstStyle/>
          <a:p>
            <a:r>
              <a:rPr lang="en-US"/>
              <a:t>Types of Attributes </a:t>
            </a:r>
          </a:p>
        </p:txBody>
      </p:sp>
      <p:sp>
        <p:nvSpPr>
          <p:cNvPr id="651274" name="Rectangle 10"/>
          <p:cNvSpPr>
            <a:spLocks noGrp="1" noChangeArrowheads="1"/>
          </p:cNvSpPr>
          <p:nvPr>
            <p:ph type="body" idx="1"/>
          </p:nvPr>
        </p:nvSpPr>
        <p:spPr/>
        <p:txBody>
          <a:bodyPr>
            <a:normAutofit fontScale="92500" lnSpcReduction="10000"/>
          </a:bodyPr>
          <a:lstStyle/>
          <a:p>
            <a:r>
              <a:rPr lang="en-US"/>
              <a:t> There are different types of attributes</a:t>
            </a:r>
          </a:p>
          <a:p>
            <a:pPr marL="749300" lvl="1"/>
            <a:r>
              <a:rPr lang="en-US">
                <a:solidFill>
                  <a:srgbClr val="FF0000"/>
                </a:solidFill>
              </a:rPr>
              <a:t>Nominal</a:t>
            </a:r>
            <a:endParaRPr lang="en-US"/>
          </a:p>
          <a:p>
            <a:pPr marL="1257300" lvl="2" indent="-393700"/>
            <a:r>
              <a:rPr lang="en-US"/>
              <a:t>Examples: ID numbers, eye color, zip codes</a:t>
            </a:r>
          </a:p>
          <a:p>
            <a:pPr marL="749300" lvl="1"/>
            <a:r>
              <a:rPr lang="en-US">
                <a:solidFill>
                  <a:srgbClr val="FF0000"/>
                </a:solidFill>
              </a:rPr>
              <a:t>Ordinal</a:t>
            </a:r>
            <a:endParaRPr lang="en-US"/>
          </a:p>
          <a:p>
            <a:pPr marL="1257300" lvl="2" indent="-393700"/>
            <a:r>
              <a:rPr lang="en-US"/>
              <a:t>Examples: rankings (e.g., taste of potato chips on a scale from 1-10), grades, height in {tall, medium, short}</a:t>
            </a:r>
          </a:p>
          <a:p>
            <a:pPr marL="749300" lvl="1"/>
            <a:r>
              <a:rPr lang="en-US">
                <a:solidFill>
                  <a:srgbClr val="FF0000"/>
                </a:solidFill>
              </a:rPr>
              <a:t>Interval</a:t>
            </a:r>
            <a:endParaRPr lang="en-US"/>
          </a:p>
          <a:p>
            <a:pPr marL="1257300" lvl="2" indent="-393700"/>
            <a:r>
              <a:rPr lang="en-US"/>
              <a:t>Examples: calendar dates, temperatures in Celsius or Fahrenheit.</a:t>
            </a:r>
          </a:p>
          <a:p>
            <a:pPr marL="749300" lvl="1"/>
            <a:r>
              <a:rPr lang="en-US">
                <a:solidFill>
                  <a:srgbClr val="FF0000"/>
                </a:solidFill>
              </a:rPr>
              <a:t>Ratio</a:t>
            </a:r>
            <a:endParaRPr lang="en-US"/>
          </a:p>
          <a:p>
            <a:pPr marL="1257300" lvl="2" indent="-393700"/>
            <a:r>
              <a:rPr lang="en-US"/>
              <a:t>Examples: temperature in Kelvin, length, time, counts </a:t>
            </a:r>
          </a:p>
          <a:p>
            <a:pPr marL="749300" lvl="1"/>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228600" y="0"/>
            <a:ext cx="8585200" cy="685800"/>
          </a:xfrm>
        </p:spPr>
        <p:txBody>
          <a:bodyPr>
            <a:normAutofit fontScale="90000"/>
          </a:bodyPr>
          <a:lstStyle/>
          <a:p>
            <a:r>
              <a:rPr lang="en-US"/>
              <a:t>Discretization Using Class Labels</a:t>
            </a:r>
          </a:p>
        </p:txBody>
      </p:sp>
      <p:sp>
        <p:nvSpPr>
          <p:cNvPr id="872451" name="Rectangle 3"/>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tabLst>
                <a:tab pos="1198563" algn="l"/>
              </a:tabLst>
            </a:pPr>
            <a:r>
              <a:rPr lang="en-US" b="1">
                <a:latin typeface="Times New Roman" pitchFamily="18" charset="0"/>
                <a:cs typeface="Times New Roman" pitchFamily="18" charset="0"/>
              </a:rPr>
              <a:t>Entropy based approach</a:t>
            </a:r>
          </a:p>
          <a:p>
            <a:pPr marL="285750" indent="-285750" algn="just">
              <a:lnSpc>
                <a:spcPct val="95000"/>
              </a:lnSpc>
              <a:spcBef>
                <a:spcPct val="20000"/>
              </a:spcBef>
              <a:tabLst>
                <a:tab pos="1198563" algn="l"/>
              </a:tabLst>
            </a:pPr>
            <a:endParaRPr lang="en-US" b="1">
              <a:latin typeface="Times New Roman" pitchFamily="18" charset="0"/>
              <a:cs typeface="Times New Roman" pitchFamily="18" charset="0"/>
            </a:endParaRPr>
          </a:p>
        </p:txBody>
      </p:sp>
      <p:sp>
        <p:nvSpPr>
          <p:cNvPr id="872452" name="Text Box 4"/>
          <p:cNvSpPr txBox="1">
            <a:spLocks noChangeArrowheads="1"/>
          </p:cNvSpPr>
          <p:nvPr/>
        </p:nvSpPr>
        <p:spPr bwMode="auto">
          <a:xfrm>
            <a:off x="1676400" y="3657600"/>
            <a:ext cx="1600200" cy="304800"/>
          </a:xfrm>
          <a:prstGeom prst="rect">
            <a:avLst/>
          </a:prstGeom>
          <a:noFill/>
          <a:ln w="12700">
            <a:noFill/>
            <a:miter lim="800000"/>
            <a:headEnd/>
            <a:tailEnd/>
          </a:ln>
          <a:effectLst/>
        </p:spPr>
        <p:txBody>
          <a:bodyPr>
            <a:spAutoFit/>
          </a:bodyPr>
          <a:lstStyle/>
          <a:p>
            <a:pPr>
              <a:spcBef>
                <a:spcPct val="50000"/>
              </a:spcBef>
            </a:pPr>
            <a:endParaRPr lang="en-US"/>
          </a:p>
        </p:txBody>
      </p:sp>
      <p:sp>
        <p:nvSpPr>
          <p:cNvPr id="872453" name="Text Box 5"/>
          <p:cNvSpPr txBox="1">
            <a:spLocks noChangeArrowheads="1"/>
          </p:cNvSpPr>
          <p:nvPr/>
        </p:nvSpPr>
        <p:spPr bwMode="auto">
          <a:xfrm>
            <a:off x="838200" y="5715000"/>
            <a:ext cx="2895600" cy="304800"/>
          </a:xfrm>
          <a:prstGeom prst="rect">
            <a:avLst/>
          </a:prstGeom>
          <a:noFill/>
          <a:ln w="12700">
            <a:noFill/>
            <a:miter lim="800000"/>
            <a:headEnd/>
            <a:tailEnd/>
          </a:ln>
          <a:effectLst/>
        </p:spPr>
        <p:txBody>
          <a:bodyPr>
            <a:spAutoFit/>
          </a:bodyPr>
          <a:lstStyle/>
          <a:p>
            <a:pPr>
              <a:spcBef>
                <a:spcPct val="50000"/>
              </a:spcBef>
            </a:pPr>
            <a:r>
              <a:rPr lang="en-US"/>
              <a:t>3 categories for both x and y</a:t>
            </a:r>
          </a:p>
        </p:txBody>
      </p:sp>
      <p:pic>
        <p:nvPicPr>
          <p:cNvPr id="872454" name="Picture 6"/>
          <p:cNvPicPr>
            <a:picLocks noChangeAspect="1" noChangeArrowheads="1"/>
          </p:cNvPicPr>
          <p:nvPr/>
        </p:nvPicPr>
        <p:blipFill>
          <a:blip r:embed="rId3" cstate="print"/>
          <a:srcRect/>
          <a:stretch>
            <a:fillRect/>
          </a:stretch>
        </p:blipFill>
        <p:spPr bwMode="auto">
          <a:xfrm>
            <a:off x="0" y="1981200"/>
            <a:ext cx="4872038" cy="3654425"/>
          </a:xfrm>
          <a:prstGeom prst="rect">
            <a:avLst/>
          </a:prstGeom>
          <a:noFill/>
          <a:ln w="12700">
            <a:noFill/>
            <a:miter lim="800000"/>
            <a:headEnd/>
            <a:tailEnd/>
          </a:ln>
          <a:effectLst/>
        </p:spPr>
      </p:pic>
      <p:sp>
        <p:nvSpPr>
          <p:cNvPr id="872455" name="Rectangle 7"/>
          <p:cNvSpPr>
            <a:spLocks noChangeArrowheads="1"/>
          </p:cNvSpPr>
          <p:nvPr/>
        </p:nvSpPr>
        <p:spPr bwMode="auto">
          <a:xfrm>
            <a:off x="1717675" y="5984875"/>
            <a:ext cx="184150" cy="304800"/>
          </a:xfrm>
          <a:prstGeom prst="rect">
            <a:avLst/>
          </a:prstGeom>
          <a:noFill/>
          <a:ln w="12700">
            <a:noFill/>
            <a:miter lim="800000"/>
            <a:headEnd/>
            <a:tailEnd/>
          </a:ln>
          <a:effectLst/>
        </p:spPr>
        <p:txBody>
          <a:bodyPr wrap="none">
            <a:spAutoFit/>
          </a:bodyPr>
          <a:lstStyle/>
          <a:p>
            <a:pPr>
              <a:spcBef>
                <a:spcPct val="50000"/>
              </a:spcBef>
            </a:pPr>
            <a:endParaRPr lang="en-US"/>
          </a:p>
        </p:txBody>
      </p:sp>
      <p:sp>
        <p:nvSpPr>
          <p:cNvPr id="872456" name="Text Box 8"/>
          <p:cNvSpPr txBox="1">
            <a:spLocks noChangeArrowheads="1"/>
          </p:cNvSpPr>
          <p:nvPr/>
        </p:nvSpPr>
        <p:spPr bwMode="auto">
          <a:xfrm>
            <a:off x="5410200" y="5715000"/>
            <a:ext cx="2895600" cy="304800"/>
          </a:xfrm>
          <a:prstGeom prst="rect">
            <a:avLst/>
          </a:prstGeom>
          <a:noFill/>
          <a:ln w="12700">
            <a:noFill/>
            <a:miter lim="800000"/>
            <a:headEnd/>
            <a:tailEnd/>
          </a:ln>
          <a:effectLst/>
        </p:spPr>
        <p:txBody>
          <a:bodyPr>
            <a:spAutoFit/>
          </a:bodyPr>
          <a:lstStyle/>
          <a:p>
            <a:pPr>
              <a:spcBef>
                <a:spcPct val="50000"/>
              </a:spcBef>
            </a:pPr>
            <a:r>
              <a:rPr lang="en-US"/>
              <a:t>5 categories for both x and y</a:t>
            </a:r>
          </a:p>
        </p:txBody>
      </p:sp>
      <p:pic>
        <p:nvPicPr>
          <p:cNvPr id="872457" name="Picture 9"/>
          <p:cNvPicPr>
            <a:picLocks noChangeAspect="1" noChangeArrowheads="1"/>
          </p:cNvPicPr>
          <p:nvPr/>
        </p:nvPicPr>
        <p:blipFill>
          <a:blip r:embed="rId4" cstate="print"/>
          <a:srcRect l="4594"/>
          <a:stretch>
            <a:fillRect/>
          </a:stretch>
        </p:blipFill>
        <p:spPr bwMode="auto">
          <a:xfrm>
            <a:off x="4495800" y="1905000"/>
            <a:ext cx="4648200" cy="3654425"/>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228600" y="0"/>
            <a:ext cx="8763000" cy="685800"/>
          </a:xfrm>
        </p:spPr>
        <p:txBody>
          <a:bodyPr>
            <a:normAutofit fontScale="90000"/>
          </a:bodyPr>
          <a:lstStyle/>
          <a:p>
            <a:r>
              <a:rPr lang="en-US"/>
              <a:t>Discretization Without Using Class Labels </a:t>
            </a:r>
          </a:p>
        </p:txBody>
      </p:sp>
      <p:sp>
        <p:nvSpPr>
          <p:cNvPr id="874499" name="Rectangle 3"/>
          <p:cNvSpPr>
            <a:spLocks noGrp="1" noChangeArrowheads="1"/>
          </p:cNvSpPr>
          <p:nvPr>
            <p:ph type="body" idx="1"/>
          </p:nvPr>
        </p:nvSpPr>
        <p:spPr>
          <a:xfrm>
            <a:off x="146050" y="990600"/>
            <a:ext cx="8394700" cy="5029200"/>
          </a:xfrm>
          <a:ln/>
        </p:spPr>
        <p:txBody>
          <a:bodyPr/>
          <a:lstStyle/>
          <a:p>
            <a:pPr marL="285750" indent="-285750" algn="just">
              <a:lnSpc>
                <a:spcPct val="95000"/>
              </a:lnSpc>
              <a:spcBef>
                <a:spcPct val="20000"/>
              </a:spcBef>
              <a:buFont typeface="Monotype Sorts" pitchFamily="2" charset="2"/>
              <a:buNone/>
              <a:tabLst>
                <a:tab pos="1198563" algn="l"/>
              </a:tabLst>
            </a:pPr>
            <a:endParaRPr lang="en-US" b="1">
              <a:latin typeface="Times New Roman" pitchFamily="18" charset="0"/>
              <a:cs typeface="Times New Roman" pitchFamily="18" charset="0"/>
            </a:endParaRPr>
          </a:p>
        </p:txBody>
      </p:sp>
      <p:pic>
        <p:nvPicPr>
          <p:cNvPr id="874500" name="Picture 4"/>
          <p:cNvPicPr>
            <a:picLocks noChangeAspect="1" noChangeArrowheads="1"/>
          </p:cNvPicPr>
          <p:nvPr/>
        </p:nvPicPr>
        <p:blipFill>
          <a:blip r:embed="rId3" cstate="print"/>
          <a:srcRect/>
          <a:stretch>
            <a:fillRect/>
          </a:stretch>
        </p:blipFill>
        <p:spPr bwMode="auto">
          <a:xfrm>
            <a:off x="457200" y="1981200"/>
            <a:ext cx="3657600" cy="1830388"/>
          </a:xfrm>
          <a:prstGeom prst="rect">
            <a:avLst/>
          </a:prstGeom>
          <a:noFill/>
          <a:ln w="12700">
            <a:noFill/>
            <a:miter lim="800000"/>
            <a:headEnd/>
            <a:tailEnd/>
          </a:ln>
          <a:effectLst/>
        </p:spPr>
      </p:pic>
      <p:pic>
        <p:nvPicPr>
          <p:cNvPr id="874501" name="Picture 5"/>
          <p:cNvPicPr>
            <a:picLocks noChangeAspect="1" noChangeArrowheads="1"/>
          </p:cNvPicPr>
          <p:nvPr/>
        </p:nvPicPr>
        <p:blipFill>
          <a:blip r:embed="rId4" cstate="print"/>
          <a:srcRect/>
          <a:stretch>
            <a:fillRect/>
          </a:stretch>
        </p:blipFill>
        <p:spPr bwMode="auto">
          <a:xfrm>
            <a:off x="4114800" y="1981200"/>
            <a:ext cx="3810000" cy="1830388"/>
          </a:xfrm>
          <a:prstGeom prst="rect">
            <a:avLst/>
          </a:prstGeom>
          <a:noFill/>
          <a:ln w="12700">
            <a:noFill/>
            <a:miter lim="800000"/>
            <a:headEnd/>
            <a:tailEnd/>
          </a:ln>
          <a:effectLst/>
        </p:spPr>
      </p:pic>
      <p:pic>
        <p:nvPicPr>
          <p:cNvPr id="874502" name="Picture 6"/>
          <p:cNvPicPr>
            <a:picLocks noChangeAspect="1" noChangeArrowheads="1"/>
          </p:cNvPicPr>
          <p:nvPr/>
        </p:nvPicPr>
        <p:blipFill>
          <a:blip r:embed="rId5" cstate="print"/>
          <a:srcRect/>
          <a:stretch>
            <a:fillRect/>
          </a:stretch>
        </p:blipFill>
        <p:spPr bwMode="auto">
          <a:xfrm>
            <a:off x="457200" y="4114800"/>
            <a:ext cx="3733800" cy="1949450"/>
          </a:xfrm>
          <a:prstGeom prst="rect">
            <a:avLst/>
          </a:prstGeom>
          <a:noFill/>
          <a:ln w="12700">
            <a:noFill/>
            <a:miter lim="800000"/>
            <a:headEnd/>
            <a:tailEnd/>
          </a:ln>
          <a:effectLst/>
        </p:spPr>
      </p:pic>
      <p:sp>
        <p:nvSpPr>
          <p:cNvPr id="874503" name="Text Box 7"/>
          <p:cNvSpPr txBox="1">
            <a:spLocks noChangeArrowheads="1"/>
          </p:cNvSpPr>
          <p:nvPr/>
        </p:nvSpPr>
        <p:spPr bwMode="auto">
          <a:xfrm>
            <a:off x="1676400" y="3657600"/>
            <a:ext cx="1600200" cy="304800"/>
          </a:xfrm>
          <a:prstGeom prst="rect">
            <a:avLst/>
          </a:prstGeom>
          <a:noFill/>
          <a:ln w="12700">
            <a:noFill/>
            <a:miter lim="800000"/>
            <a:headEnd/>
            <a:tailEnd/>
          </a:ln>
          <a:effectLst/>
        </p:spPr>
        <p:txBody>
          <a:bodyPr>
            <a:spAutoFit/>
          </a:bodyPr>
          <a:lstStyle/>
          <a:p>
            <a:pPr>
              <a:spcBef>
                <a:spcPct val="50000"/>
              </a:spcBef>
            </a:pPr>
            <a:endParaRPr lang="en-US"/>
          </a:p>
        </p:txBody>
      </p:sp>
      <p:sp>
        <p:nvSpPr>
          <p:cNvPr id="874504" name="Text Box 8"/>
          <p:cNvSpPr txBox="1">
            <a:spLocks noChangeArrowheads="1"/>
          </p:cNvSpPr>
          <p:nvPr/>
        </p:nvSpPr>
        <p:spPr bwMode="auto">
          <a:xfrm>
            <a:off x="1447800" y="3810000"/>
            <a:ext cx="1905000" cy="304800"/>
          </a:xfrm>
          <a:prstGeom prst="rect">
            <a:avLst/>
          </a:prstGeom>
          <a:noFill/>
          <a:ln w="12700">
            <a:noFill/>
            <a:miter lim="800000"/>
            <a:headEnd/>
            <a:tailEnd/>
          </a:ln>
          <a:effectLst/>
        </p:spPr>
        <p:txBody>
          <a:bodyPr>
            <a:spAutoFit/>
          </a:bodyPr>
          <a:lstStyle/>
          <a:p>
            <a:pPr>
              <a:spcBef>
                <a:spcPct val="50000"/>
              </a:spcBef>
            </a:pPr>
            <a:r>
              <a:rPr lang="en-US"/>
              <a:t>Data</a:t>
            </a:r>
          </a:p>
        </p:txBody>
      </p:sp>
      <p:sp>
        <p:nvSpPr>
          <p:cNvPr id="874505" name="Text Box 9"/>
          <p:cNvSpPr txBox="1">
            <a:spLocks noChangeArrowheads="1"/>
          </p:cNvSpPr>
          <p:nvPr/>
        </p:nvSpPr>
        <p:spPr bwMode="auto">
          <a:xfrm>
            <a:off x="4876800" y="3810000"/>
            <a:ext cx="1905000" cy="304800"/>
          </a:xfrm>
          <a:prstGeom prst="rect">
            <a:avLst/>
          </a:prstGeom>
          <a:noFill/>
          <a:ln w="12700">
            <a:noFill/>
            <a:miter lim="800000"/>
            <a:headEnd/>
            <a:tailEnd/>
          </a:ln>
          <a:effectLst/>
        </p:spPr>
        <p:txBody>
          <a:bodyPr>
            <a:spAutoFit/>
          </a:bodyPr>
          <a:lstStyle/>
          <a:p>
            <a:pPr>
              <a:spcBef>
                <a:spcPct val="50000"/>
              </a:spcBef>
            </a:pPr>
            <a:r>
              <a:rPr lang="en-US"/>
              <a:t>Equal interval width</a:t>
            </a:r>
          </a:p>
        </p:txBody>
      </p:sp>
      <p:sp>
        <p:nvSpPr>
          <p:cNvPr id="874506" name="Text Box 10"/>
          <p:cNvSpPr txBox="1">
            <a:spLocks noChangeArrowheads="1"/>
          </p:cNvSpPr>
          <p:nvPr/>
        </p:nvSpPr>
        <p:spPr bwMode="auto">
          <a:xfrm>
            <a:off x="1295400" y="6019800"/>
            <a:ext cx="1905000" cy="304800"/>
          </a:xfrm>
          <a:prstGeom prst="rect">
            <a:avLst/>
          </a:prstGeom>
          <a:noFill/>
          <a:ln w="12700">
            <a:noFill/>
            <a:miter lim="800000"/>
            <a:headEnd/>
            <a:tailEnd/>
          </a:ln>
          <a:effectLst/>
        </p:spPr>
        <p:txBody>
          <a:bodyPr>
            <a:spAutoFit/>
          </a:bodyPr>
          <a:lstStyle/>
          <a:p>
            <a:pPr>
              <a:spcBef>
                <a:spcPct val="50000"/>
              </a:spcBef>
            </a:pPr>
            <a:r>
              <a:rPr lang="en-US"/>
              <a:t>Equal frequency</a:t>
            </a:r>
          </a:p>
        </p:txBody>
      </p:sp>
      <p:sp>
        <p:nvSpPr>
          <p:cNvPr id="874507" name="Text Box 11"/>
          <p:cNvSpPr txBox="1">
            <a:spLocks noChangeArrowheads="1"/>
          </p:cNvSpPr>
          <p:nvPr/>
        </p:nvSpPr>
        <p:spPr bwMode="auto">
          <a:xfrm>
            <a:off x="5334000" y="6019800"/>
            <a:ext cx="1905000" cy="304800"/>
          </a:xfrm>
          <a:prstGeom prst="rect">
            <a:avLst/>
          </a:prstGeom>
          <a:noFill/>
          <a:ln w="12700">
            <a:noFill/>
            <a:miter lim="800000"/>
            <a:headEnd/>
            <a:tailEnd/>
          </a:ln>
          <a:effectLst/>
        </p:spPr>
        <p:txBody>
          <a:bodyPr>
            <a:spAutoFit/>
          </a:bodyPr>
          <a:lstStyle/>
          <a:p>
            <a:pPr>
              <a:spcBef>
                <a:spcPct val="50000"/>
              </a:spcBef>
            </a:pPr>
            <a:r>
              <a:rPr lang="en-US"/>
              <a:t>K-means</a:t>
            </a:r>
          </a:p>
        </p:txBody>
      </p:sp>
      <p:pic>
        <p:nvPicPr>
          <p:cNvPr id="874508" name="Picture 12"/>
          <p:cNvPicPr>
            <a:picLocks noChangeAspect="1" noChangeArrowheads="1"/>
          </p:cNvPicPr>
          <p:nvPr/>
        </p:nvPicPr>
        <p:blipFill>
          <a:blip r:embed="rId6" cstate="print"/>
          <a:srcRect/>
          <a:stretch>
            <a:fillRect/>
          </a:stretch>
        </p:blipFill>
        <p:spPr bwMode="auto">
          <a:xfrm>
            <a:off x="4038600" y="4191000"/>
            <a:ext cx="3962400" cy="1830388"/>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5046" name="Picture 6"/>
          <p:cNvPicPr>
            <a:picLocks noGrp="1" noChangeAspect="1" noChangeArrowheads="1"/>
          </p:cNvPicPr>
          <p:nvPr>
            <p:ph sz="half" idx="4294967295"/>
          </p:nvPr>
        </p:nvPicPr>
        <p:blipFill>
          <a:blip r:embed="rId2" cstate="print"/>
          <a:srcRect/>
          <a:stretch>
            <a:fillRect/>
          </a:stretch>
        </p:blipFill>
        <p:spPr>
          <a:xfrm>
            <a:off x="2362200" y="3603625"/>
            <a:ext cx="4648200" cy="2797175"/>
          </a:xfrm>
          <a:noFill/>
          <a:ln/>
        </p:spPr>
      </p:pic>
      <p:sp>
        <p:nvSpPr>
          <p:cNvPr id="855042" name="Rectangle 2"/>
          <p:cNvSpPr>
            <a:spLocks noGrp="1" noChangeArrowheads="1"/>
          </p:cNvSpPr>
          <p:nvPr>
            <p:ph type="title"/>
          </p:nvPr>
        </p:nvSpPr>
        <p:spPr/>
        <p:txBody>
          <a:bodyPr/>
          <a:lstStyle/>
          <a:p>
            <a:r>
              <a:rPr lang="en-US"/>
              <a:t>Attribute Transformation</a:t>
            </a:r>
          </a:p>
        </p:txBody>
      </p:sp>
      <p:sp>
        <p:nvSpPr>
          <p:cNvPr id="855043" name="Rectangle 3"/>
          <p:cNvSpPr>
            <a:spLocks noGrp="1" noChangeArrowheads="1"/>
          </p:cNvSpPr>
          <p:nvPr>
            <p:ph type="body" idx="1"/>
          </p:nvPr>
        </p:nvSpPr>
        <p:spPr>
          <a:xfrm>
            <a:off x="411163" y="1066800"/>
            <a:ext cx="8318500" cy="5181600"/>
          </a:xfrm>
        </p:spPr>
        <p:txBody>
          <a:bodyPr/>
          <a:lstStyle/>
          <a:p>
            <a:r>
              <a:rPr lang="en-US"/>
              <a:t>A function that maps the entire set of values of a given attribute to a new set of replacement values such that each old value can be identified with one of the new values</a:t>
            </a:r>
          </a:p>
          <a:p>
            <a:pPr lvl="1"/>
            <a:r>
              <a:rPr lang="en-US"/>
              <a:t>Simple functions: x</a:t>
            </a:r>
            <a:r>
              <a:rPr lang="en-US" baseline="30000"/>
              <a:t>k</a:t>
            </a:r>
            <a:r>
              <a:rPr lang="en-US"/>
              <a:t>, log(x), e</a:t>
            </a:r>
            <a:r>
              <a:rPr lang="en-US" baseline="30000"/>
              <a:t>x</a:t>
            </a:r>
            <a:r>
              <a:rPr lang="en-US"/>
              <a:t>, |x|</a:t>
            </a:r>
          </a:p>
          <a:p>
            <a:pPr lvl="1"/>
            <a:r>
              <a:rPr lang="en-US"/>
              <a:t>Standardization and Normalization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8" name="Rectangle 4"/>
          <p:cNvSpPr>
            <a:spLocks noGrp="1" noChangeArrowheads="1"/>
          </p:cNvSpPr>
          <p:nvPr>
            <p:ph type="title"/>
          </p:nvPr>
        </p:nvSpPr>
        <p:spPr/>
        <p:txBody>
          <a:bodyPr/>
          <a:lstStyle/>
          <a:p>
            <a:r>
              <a:rPr lang="en-US"/>
              <a:t>Properties of Attribute Values </a:t>
            </a:r>
          </a:p>
        </p:txBody>
      </p:sp>
      <p:sp>
        <p:nvSpPr>
          <p:cNvPr id="779269" name="Rectangle 5"/>
          <p:cNvSpPr>
            <a:spLocks noGrp="1" noChangeArrowheads="1"/>
          </p:cNvSpPr>
          <p:nvPr>
            <p:ph type="body" idx="1"/>
          </p:nvPr>
        </p:nvSpPr>
        <p:spPr/>
        <p:txBody>
          <a:bodyPr>
            <a:normAutofit fontScale="92500" lnSpcReduction="20000"/>
          </a:bodyPr>
          <a:lstStyle/>
          <a:p>
            <a:r>
              <a:rPr lang="en-US"/>
              <a:t>The type of an attribute depends on which of the following properties it possesses:</a:t>
            </a:r>
          </a:p>
          <a:p>
            <a:pPr lvl="1"/>
            <a:r>
              <a:rPr lang="en-US"/>
              <a:t>Distinctness:  		=  </a:t>
            </a:r>
            <a:r>
              <a:rPr lang="en-US">
                <a:sym typeface="Symbol" pitchFamily="18" charset="2"/>
              </a:rPr>
              <a:t>		</a:t>
            </a:r>
            <a:endParaRPr lang="en-US"/>
          </a:p>
          <a:p>
            <a:pPr lvl="1"/>
            <a:r>
              <a:rPr lang="en-US"/>
              <a:t>Order:  		&lt;  &gt;  		</a:t>
            </a:r>
          </a:p>
          <a:p>
            <a:pPr lvl="1"/>
            <a:r>
              <a:rPr lang="en-US"/>
              <a:t>Addition:  		+  - 		</a:t>
            </a:r>
          </a:p>
          <a:p>
            <a:pPr lvl="1"/>
            <a:r>
              <a:rPr lang="en-US"/>
              <a:t>Multiplication: 		* /</a:t>
            </a:r>
          </a:p>
          <a:p>
            <a:pPr lvl="4"/>
            <a:endParaRPr lang="en-US"/>
          </a:p>
          <a:p>
            <a:pPr lvl="1"/>
            <a:r>
              <a:rPr lang="en-US"/>
              <a:t>Nominal attribute: distinctness</a:t>
            </a:r>
          </a:p>
          <a:p>
            <a:pPr lvl="1"/>
            <a:r>
              <a:rPr lang="en-US"/>
              <a:t>Ordinal attribute: distinctness &amp; order</a:t>
            </a:r>
          </a:p>
          <a:p>
            <a:pPr lvl="1"/>
            <a:r>
              <a:rPr lang="en-US"/>
              <a:t>Interval attribute: distinctness, order &amp; addition</a:t>
            </a:r>
          </a:p>
          <a:p>
            <a:pPr lvl="1"/>
            <a:r>
              <a:rPr lang="en-US"/>
              <a:t>Ratio attribute: all 4 properties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04800"/>
            <a:ext cx="8305800" cy="6167438"/>
            <a:chOff x="-2" y="-2"/>
            <a:chExt cx="3890" cy="5274"/>
          </a:xfrm>
        </p:grpSpPr>
        <p:grpSp>
          <p:nvGrpSpPr>
            <p:cNvPr id="3" name="Group 3"/>
            <p:cNvGrpSpPr>
              <a:grpSpLocks/>
            </p:cNvGrpSpPr>
            <p:nvPr/>
          </p:nvGrpSpPr>
          <p:grpSpPr bwMode="auto">
            <a:xfrm>
              <a:off x="0" y="0"/>
              <a:ext cx="3886" cy="5270"/>
              <a:chOff x="0" y="0"/>
              <a:chExt cx="3886" cy="5270"/>
            </a:xfrm>
          </p:grpSpPr>
          <p:grpSp>
            <p:nvGrpSpPr>
              <p:cNvPr id="4" name="Group 4"/>
              <p:cNvGrpSpPr>
                <a:grpSpLocks/>
              </p:cNvGrpSpPr>
              <p:nvPr/>
            </p:nvGrpSpPr>
            <p:grpSpPr bwMode="auto">
              <a:xfrm>
                <a:off x="0" y="0"/>
                <a:ext cx="684" cy="596"/>
                <a:chOff x="0" y="0"/>
                <a:chExt cx="684" cy="596"/>
              </a:xfrm>
            </p:grpSpPr>
            <p:sp>
              <p:nvSpPr>
                <p:cNvPr id="801797" name="Rectangle 5"/>
                <p:cNvSpPr>
                  <a:spLocks noChangeArrowheads="1"/>
                </p:cNvSpPr>
                <p:nvPr/>
              </p:nvSpPr>
              <p:spPr bwMode="auto">
                <a:xfrm>
                  <a:off x="0" y="0"/>
                  <a:ext cx="684" cy="596"/>
                </a:xfrm>
                <a:prstGeom prst="rect">
                  <a:avLst/>
                </a:prstGeom>
                <a:solidFill>
                  <a:srgbClr val="CCFFFF"/>
                </a:solidFill>
                <a:ln w="9525">
                  <a:noFill/>
                  <a:miter lim="800000"/>
                  <a:headEnd/>
                  <a:tailEnd/>
                </a:ln>
                <a:effectLst/>
              </p:spPr>
              <p:txBody>
                <a:bodyPr/>
                <a:lstStyle/>
                <a:p>
                  <a:endParaRPr lang="en-IN"/>
                </a:p>
              </p:txBody>
            </p:sp>
            <p:grpSp>
              <p:nvGrpSpPr>
                <p:cNvPr id="5" name="Group 6"/>
                <p:cNvGrpSpPr>
                  <a:grpSpLocks/>
                </p:cNvGrpSpPr>
                <p:nvPr/>
              </p:nvGrpSpPr>
              <p:grpSpPr bwMode="auto">
                <a:xfrm>
                  <a:off x="0" y="0"/>
                  <a:ext cx="684" cy="596"/>
                  <a:chOff x="0" y="0"/>
                  <a:chExt cx="684" cy="596"/>
                </a:xfrm>
              </p:grpSpPr>
              <p:sp>
                <p:nvSpPr>
                  <p:cNvPr id="801799" name="Rectangle 7"/>
                  <p:cNvSpPr>
                    <a:spLocks noChangeArrowheads="1"/>
                  </p:cNvSpPr>
                  <p:nvPr/>
                </p:nvSpPr>
                <p:spPr bwMode="auto">
                  <a:xfrm>
                    <a:off x="43" y="0"/>
                    <a:ext cx="598" cy="596"/>
                  </a:xfrm>
                  <a:prstGeom prst="rect">
                    <a:avLst/>
                  </a:prstGeom>
                  <a:solidFill>
                    <a:srgbClr val="CCFFFF"/>
                  </a:solidFill>
                  <a:ln w="9525">
                    <a:noFill/>
                    <a:miter lim="800000"/>
                    <a:headEnd/>
                    <a:tailEnd/>
                  </a:ln>
                  <a:effectLst/>
                </p:spPr>
                <p:txBody>
                  <a:bodyPr/>
                  <a:lstStyle/>
                  <a:p>
                    <a:pPr algn="ctr" eaLnBrk="1" hangingPunct="1"/>
                    <a:r>
                      <a:rPr lang="en-US" sz="1600" dirty="0">
                        <a:latin typeface="Times New Roman" pitchFamily="18" charset="0"/>
                        <a:cs typeface="Times New Roman" pitchFamily="18" charset="0"/>
                      </a:rPr>
                      <a:t>Attribute Type</a:t>
                    </a:r>
                    <a:endParaRPr lang="en-US" sz="1200" b="0" dirty="0">
                      <a:latin typeface="Times New Roman" pitchFamily="18" charset="0"/>
                      <a:cs typeface="Times New Roman" pitchFamily="18" charset="0"/>
                    </a:endParaRPr>
                  </a:p>
                  <a:p>
                    <a:pPr algn="ctr"/>
                    <a:endParaRPr lang="en-US" sz="2400" b="0" dirty="0">
                      <a:latin typeface="Times New Roman" pitchFamily="18" charset="0"/>
                    </a:endParaRPr>
                  </a:p>
                </p:txBody>
              </p:sp>
              <p:sp>
                <p:nvSpPr>
                  <p:cNvPr id="801800" name="Rectangle 8"/>
                  <p:cNvSpPr>
                    <a:spLocks noChangeArrowheads="1"/>
                  </p:cNvSpPr>
                  <p:nvPr/>
                </p:nvSpPr>
                <p:spPr bwMode="auto">
                  <a:xfrm>
                    <a:off x="0" y="0"/>
                    <a:ext cx="684" cy="596"/>
                  </a:xfrm>
                  <a:prstGeom prst="rect">
                    <a:avLst/>
                  </a:prstGeom>
                  <a:noFill/>
                  <a:ln w="7">
                    <a:solidFill>
                      <a:srgbClr val="A0A0A0"/>
                    </a:solidFill>
                    <a:miter lim="800000"/>
                    <a:headEnd/>
                    <a:tailEnd/>
                  </a:ln>
                  <a:effectLst/>
                </p:spPr>
                <p:txBody>
                  <a:bodyPr/>
                  <a:lstStyle/>
                  <a:p>
                    <a:endParaRPr lang="en-IN"/>
                  </a:p>
                </p:txBody>
              </p:sp>
            </p:grpSp>
          </p:grpSp>
          <p:grpSp>
            <p:nvGrpSpPr>
              <p:cNvPr id="6" name="Group 9"/>
              <p:cNvGrpSpPr>
                <a:grpSpLocks/>
              </p:cNvGrpSpPr>
              <p:nvPr/>
            </p:nvGrpSpPr>
            <p:grpSpPr bwMode="auto">
              <a:xfrm>
                <a:off x="684" y="0"/>
                <a:ext cx="1403" cy="596"/>
                <a:chOff x="684" y="0"/>
                <a:chExt cx="1403" cy="596"/>
              </a:xfrm>
            </p:grpSpPr>
            <p:sp>
              <p:nvSpPr>
                <p:cNvPr id="801802" name="Rectangle 10"/>
                <p:cNvSpPr>
                  <a:spLocks noChangeArrowheads="1"/>
                </p:cNvSpPr>
                <p:nvPr/>
              </p:nvSpPr>
              <p:spPr bwMode="auto">
                <a:xfrm>
                  <a:off x="684" y="0"/>
                  <a:ext cx="1403" cy="596"/>
                </a:xfrm>
                <a:prstGeom prst="rect">
                  <a:avLst/>
                </a:prstGeom>
                <a:solidFill>
                  <a:srgbClr val="CCFFFF"/>
                </a:solidFill>
                <a:ln w="9525">
                  <a:noFill/>
                  <a:miter lim="800000"/>
                  <a:headEnd/>
                  <a:tailEnd/>
                </a:ln>
                <a:effectLst/>
              </p:spPr>
              <p:txBody>
                <a:bodyPr/>
                <a:lstStyle/>
                <a:p>
                  <a:endParaRPr lang="en-IN"/>
                </a:p>
              </p:txBody>
            </p:sp>
            <p:grpSp>
              <p:nvGrpSpPr>
                <p:cNvPr id="7" name="Group 11"/>
                <p:cNvGrpSpPr>
                  <a:grpSpLocks/>
                </p:cNvGrpSpPr>
                <p:nvPr/>
              </p:nvGrpSpPr>
              <p:grpSpPr bwMode="auto">
                <a:xfrm>
                  <a:off x="684" y="0"/>
                  <a:ext cx="1403" cy="596"/>
                  <a:chOff x="684" y="0"/>
                  <a:chExt cx="1403" cy="596"/>
                </a:xfrm>
              </p:grpSpPr>
              <p:sp>
                <p:nvSpPr>
                  <p:cNvPr id="801804" name="Rectangle 12"/>
                  <p:cNvSpPr>
                    <a:spLocks noChangeArrowheads="1"/>
                  </p:cNvSpPr>
                  <p:nvPr/>
                </p:nvSpPr>
                <p:spPr bwMode="auto">
                  <a:xfrm>
                    <a:off x="727" y="0"/>
                    <a:ext cx="1317" cy="596"/>
                  </a:xfrm>
                  <a:prstGeom prst="rect">
                    <a:avLst/>
                  </a:prstGeom>
                  <a:solidFill>
                    <a:srgbClr val="CCFFFF"/>
                  </a:solid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Description</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801805" name="Rectangle 13"/>
                  <p:cNvSpPr>
                    <a:spLocks noChangeArrowheads="1"/>
                  </p:cNvSpPr>
                  <p:nvPr/>
                </p:nvSpPr>
                <p:spPr bwMode="auto">
                  <a:xfrm>
                    <a:off x="684" y="0"/>
                    <a:ext cx="1403" cy="596"/>
                  </a:xfrm>
                  <a:prstGeom prst="rect">
                    <a:avLst/>
                  </a:prstGeom>
                  <a:noFill/>
                  <a:ln w="7">
                    <a:solidFill>
                      <a:srgbClr val="A0A0A0"/>
                    </a:solidFill>
                    <a:miter lim="800000"/>
                    <a:headEnd/>
                    <a:tailEnd/>
                  </a:ln>
                  <a:effectLst/>
                </p:spPr>
                <p:txBody>
                  <a:bodyPr/>
                  <a:lstStyle/>
                  <a:p>
                    <a:endParaRPr lang="en-IN"/>
                  </a:p>
                </p:txBody>
              </p:sp>
            </p:grpSp>
          </p:grpSp>
          <p:grpSp>
            <p:nvGrpSpPr>
              <p:cNvPr id="8" name="Group 14"/>
              <p:cNvGrpSpPr>
                <a:grpSpLocks/>
              </p:cNvGrpSpPr>
              <p:nvPr/>
            </p:nvGrpSpPr>
            <p:grpSpPr bwMode="auto">
              <a:xfrm>
                <a:off x="2087" y="0"/>
                <a:ext cx="950" cy="596"/>
                <a:chOff x="2087" y="0"/>
                <a:chExt cx="950" cy="596"/>
              </a:xfrm>
            </p:grpSpPr>
            <p:sp>
              <p:nvSpPr>
                <p:cNvPr id="801807" name="Rectangle 15"/>
                <p:cNvSpPr>
                  <a:spLocks noChangeArrowheads="1"/>
                </p:cNvSpPr>
                <p:nvPr/>
              </p:nvSpPr>
              <p:spPr bwMode="auto">
                <a:xfrm>
                  <a:off x="2087" y="0"/>
                  <a:ext cx="950" cy="596"/>
                </a:xfrm>
                <a:prstGeom prst="rect">
                  <a:avLst/>
                </a:prstGeom>
                <a:solidFill>
                  <a:srgbClr val="CCFFFF"/>
                </a:solidFill>
                <a:ln w="9525">
                  <a:noFill/>
                  <a:miter lim="800000"/>
                  <a:headEnd/>
                  <a:tailEnd/>
                </a:ln>
                <a:effectLst/>
              </p:spPr>
              <p:txBody>
                <a:bodyPr/>
                <a:lstStyle/>
                <a:p>
                  <a:endParaRPr lang="en-IN"/>
                </a:p>
              </p:txBody>
            </p:sp>
            <p:grpSp>
              <p:nvGrpSpPr>
                <p:cNvPr id="9" name="Group 16"/>
                <p:cNvGrpSpPr>
                  <a:grpSpLocks/>
                </p:cNvGrpSpPr>
                <p:nvPr/>
              </p:nvGrpSpPr>
              <p:grpSpPr bwMode="auto">
                <a:xfrm>
                  <a:off x="2087" y="0"/>
                  <a:ext cx="950" cy="596"/>
                  <a:chOff x="2087" y="0"/>
                  <a:chExt cx="950" cy="596"/>
                </a:xfrm>
              </p:grpSpPr>
              <p:sp>
                <p:nvSpPr>
                  <p:cNvPr id="801809" name="Rectangle 17"/>
                  <p:cNvSpPr>
                    <a:spLocks noChangeArrowheads="1"/>
                  </p:cNvSpPr>
                  <p:nvPr/>
                </p:nvSpPr>
                <p:spPr bwMode="auto">
                  <a:xfrm>
                    <a:off x="2130" y="0"/>
                    <a:ext cx="864" cy="596"/>
                  </a:xfrm>
                  <a:prstGeom prst="rect">
                    <a:avLst/>
                  </a:prstGeom>
                  <a:solidFill>
                    <a:srgbClr val="CCFFFF"/>
                  </a:solid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Examples</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801810" name="Rectangle 18"/>
                  <p:cNvSpPr>
                    <a:spLocks noChangeArrowheads="1"/>
                  </p:cNvSpPr>
                  <p:nvPr/>
                </p:nvSpPr>
                <p:spPr bwMode="auto">
                  <a:xfrm>
                    <a:off x="2087" y="0"/>
                    <a:ext cx="950" cy="596"/>
                  </a:xfrm>
                  <a:prstGeom prst="rect">
                    <a:avLst/>
                  </a:prstGeom>
                  <a:noFill/>
                  <a:ln w="7">
                    <a:solidFill>
                      <a:srgbClr val="A0A0A0"/>
                    </a:solidFill>
                    <a:miter lim="800000"/>
                    <a:headEnd/>
                    <a:tailEnd/>
                  </a:ln>
                  <a:effectLst/>
                </p:spPr>
                <p:txBody>
                  <a:bodyPr/>
                  <a:lstStyle/>
                  <a:p>
                    <a:endParaRPr lang="en-IN"/>
                  </a:p>
                </p:txBody>
              </p:sp>
            </p:grpSp>
          </p:grpSp>
          <p:grpSp>
            <p:nvGrpSpPr>
              <p:cNvPr id="10" name="Group 19"/>
              <p:cNvGrpSpPr>
                <a:grpSpLocks/>
              </p:cNvGrpSpPr>
              <p:nvPr/>
            </p:nvGrpSpPr>
            <p:grpSpPr bwMode="auto">
              <a:xfrm>
                <a:off x="3037" y="0"/>
                <a:ext cx="849" cy="596"/>
                <a:chOff x="3037" y="0"/>
                <a:chExt cx="849" cy="596"/>
              </a:xfrm>
            </p:grpSpPr>
            <p:sp>
              <p:nvSpPr>
                <p:cNvPr id="801812" name="Rectangle 20"/>
                <p:cNvSpPr>
                  <a:spLocks noChangeArrowheads="1"/>
                </p:cNvSpPr>
                <p:nvPr/>
              </p:nvSpPr>
              <p:spPr bwMode="auto">
                <a:xfrm>
                  <a:off x="3037" y="0"/>
                  <a:ext cx="849" cy="596"/>
                </a:xfrm>
                <a:prstGeom prst="rect">
                  <a:avLst/>
                </a:prstGeom>
                <a:solidFill>
                  <a:srgbClr val="CCFFFF"/>
                </a:solidFill>
                <a:ln w="9525">
                  <a:noFill/>
                  <a:miter lim="800000"/>
                  <a:headEnd/>
                  <a:tailEnd/>
                </a:ln>
                <a:effectLst/>
              </p:spPr>
              <p:txBody>
                <a:bodyPr/>
                <a:lstStyle/>
                <a:p>
                  <a:endParaRPr lang="en-IN"/>
                </a:p>
              </p:txBody>
            </p:sp>
            <p:grpSp>
              <p:nvGrpSpPr>
                <p:cNvPr id="11" name="Group 21"/>
                <p:cNvGrpSpPr>
                  <a:grpSpLocks/>
                </p:cNvGrpSpPr>
                <p:nvPr/>
              </p:nvGrpSpPr>
              <p:grpSpPr bwMode="auto">
                <a:xfrm>
                  <a:off x="3037" y="0"/>
                  <a:ext cx="849" cy="596"/>
                  <a:chOff x="3037" y="0"/>
                  <a:chExt cx="849" cy="596"/>
                </a:xfrm>
              </p:grpSpPr>
              <p:sp>
                <p:nvSpPr>
                  <p:cNvPr id="801814" name="Rectangle 22"/>
                  <p:cNvSpPr>
                    <a:spLocks noChangeArrowheads="1"/>
                  </p:cNvSpPr>
                  <p:nvPr/>
                </p:nvSpPr>
                <p:spPr bwMode="auto">
                  <a:xfrm>
                    <a:off x="3080" y="0"/>
                    <a:ext cx="763" cy="596"/>
                  </a:xfrm>
                  <a:prstGeom prst="rect">
                    <a:avLst/>
                  </a:prstGeom>
                  <a:solidFill>
                    <a:srgbClr val="CCFFFF"/>
                  </a:solidFill>
                  <a:ln w="9525">
                    <a:noFill/>
                    <a:miter lim="800000"/>
                    <a:headEnd/>
                    <a:tailEnd/>
                  </a:ln>
                  <a:effectLst/>
                </p:spPr>
                <p:txBody>
                  <a:bodyPr/>
                  <a:lstStyle/>
                  <a:p>
                    <a:pPr algn="ctr" eaLnBrk="1" hangingPunct="1"/>
                    <a:r>
                      <a:rPr lang="en-US" sz="1600">
                        <a:latin typeface="Times New Roman" pitchFamily="18" charset="0"/>
                        <a:cs typeface="Times New Roman" pitchFamily="18" charset="0"/>
                      </a:rPr>
                      <a:t>Operations</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801815" name="Rectangle 23"/>
                  <p:cNvSpPr>
                    <a:spLocks noChangeArrowheads="1"/>
                  </p:cNvSpPr>
                  <p:nvPr/>
                </p:nvSpPr>
                <p:spPr bwMode="auto">
                  <a:xfrm>
                    <a:off x="3037" y="0"/>
                    <a:ext cx="849" cy="596"/>
                  </a:xfrm>
                  <a:prstGeom prst="rect">
                    <a:avLst/>
                  </a:prstGeom>
                  <a:noFill/>
                  <a:ln w="7">
                    <a:solidFill>
                      <a:srgbClr val="A0A0A0"/>
                    </a:solidFill>
                    <a:miter lim="800000"/>
                    <a:headEnd/>
                    <a:tailEnd/>
                  </a:ln>
                  <a:effectLst/>
                </p:spPr>
                <p:txBody>
                  <a:bodyPr/>
                  <a:lstStyle/>
                  <a:p>
                    <a:endParaRPr lang="en-IN"/>
                  </a:p>
                </p:txBody>
              </p:sp>
            </p:grpSp>
          </p:grpSp>
          <p:grpSp>
            <p:nvGrpSpPr>
              <p:cNvPr id="12" name="Group 24"/>
              <p:cNvGrpSpPr>
                <a:grpSpLocks/>
              </p:cNvGrpSpPr>
              <p:nvPr/>
            </p:nvGrpSpPr>
            <p:grpSpPr bwMode="auto">
              <a:xfrm>
                <a:off x="0" y="596"/>
                <a:ext cx="684" cy="1130"/>
                <a:chOff x="0" y="596"/>
                <a:chExt cx="684" cy="1130"/>
              </a:xfrm>
            </p:grpSpPr>
            <p:sp>
              <p:nvSpPr>
                <p:cNvPr id="801817" name="Rectangle 25"/>
                <p:cNvSpPr>
                  <a:spLocks noChangeArrowheads="1"/>
                </p:cNvSpPr>
                <p:nvPr/>
              </p:nvSpPr>
              <p:spPr bwMode="auto">
                <a:xfrm>
                  <a:off x="43" y="596"/>
                  <a:ext cx="598" cy="1130"/>
                </a:xfrm>
                <a:prstGeom prst="rect">
                  <a:avLst/>
                </a:prstGeom>
                <a:noFill/>
                <a:ln w="9525">
                  <a:noFill/>
                  <a:miter lim="800000"/>
                  <a:headEnd/>
                  <a:tailEnd/>
                </a:ln>
                <a:effectLst/>
              </p:spPr>
              <p:txBody>
                <a:bodyPr/>
                <a:lstStyle/>
                <a:p>
                  <a:pPr algn="ctr" eaLnBrk="1" hangingPunct="1"/>
                  <a:r>
                    <a:rPr lang="en-US" sz="1200" b="0" dirty="0">
                      <a:latin typeface="Times New Roman" pitchFamily="18" charset="0"/>
                      <a:cs typeface="Times New Roman" pitchFamily="18" charset="0"/>
                    </a:rPr>
                    <a:t>Nominal</a:t>
                  </a:r>
                </a:p>
                <a:p>
                  <a:pPr algn="ctr"/>
                  <a:endParaRPr lang="en-US" sz="1200" b="0" dirty="0">
                    <a:latin typeface="Times New Roman" pitchFamily="18" charset="0"/>
                  </a:endParaRPr>
                </a:p>
              </p:txBody>
            </p:sp>
            <p:sp>
              <p:nvSpPr>
                <p:cNvPr id="801818" name="Rectangle 26"/>
                <p:cNvSpPr>
                  <a:spLocks noChangeArrowheads="1"/>
                </p:cNvSpPr>
                <p:nvPr/>
              </p:nvSpPr>
              <p:spPr bwMode="auto">
                <a:xfrm>
                  <a:off x="0" y="596"/>
                  <a:ext cx="684" cy="1130"/>
                </a:xfrm>
                <a:prstGeom prst="rect">
                  <a:avLst/>
                </a:prstGeom>
                <a:noFill/>
                <a:ln w="7">
                  <a:solidFill>
                    <a:srgbClr val="A0A0A0"/>
                  </a:solidFill>
                  <a:miter lim="800000"/>
                  <a:headEnd/>
                  <a:tailEnd/>
                </a:ln>
                <a:effectLst/>
              </p:spPr>
              <p:txBody>
                <a:bodyPr/>
                <a:lstStyle/>
                <a:p>
                  <a:endParaRPr lang="en-IN"/>
                </a:p>
              </p:txBody>
            </p:sp>
          </p:grpSp>
          <p:grpSp>
            <p:nvGrpSpPr>
              <p:cNvPr id="13" name="Group 27"/>
              <p:cNvGrpSpPr>
                <a:grpSpLocks/>
              </p:cNvGrpSpPr>
              <p:nvPr/>
            </p:nvGrpSpPr>
            <p:grpSpPr bwMode="auto">
              <a:xfrm>
                <a:off x="684" y="596"/>
                <a:ext cx="1403" cy="1130"/>
                <a:chOff x="684" y="596"/>
                <a:chExt cx="1403" cy="1130"/>
              </a:xfrm>
            </p:grpSpPr>
            <p:sp>
              <p:nvSpPr>
                <p:cNvPr id="801820" name="Rectangle 28"/>
                <p:cNvSpPr>
                  <a:spLocks noChangeArrowheads="1"/>
                </p:cNvSpPr>
                <p:nvPr/>
              </p:nvSpPr>
              <p:spPr bwMode="auto">
                <a:xfrm>
                  <a:off x="727" y="596"/>
                  <a:ext cx="1317" cy="1130"/>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The values of a nominal attribute are just different names, i.e., nominal attributes provide only enough information to </a:t>
                  </a:r>
                  <a:endParaRPr lang="en-US" sz="1200" b="0" dirty="0" smtClean="0">
                    <a:latin typeface="Times New Roman" pitchFamily="18" charset="0"/>
                    <a:ea typeface="MS Mincho" pitchFamily="49" charset="-128"/>
                  </a:endParaRPr>
                </a:p>
                <a:p>
                  <a:pPr eaLnBrk="1" hangingPunct="1"/>
                  <a:r>
                    <a:rPr lang="en-US" sz="1200" b="0" dirty="0" smtClean="0">
                      <a:latin typeface="Times New Roman" pitchFamily="18" charset="0"/>
                      <a:ea typeface="MS Mincho" pitchFamily="49" charset="-128"/>
                    </a:rPr>
                    <a:t>distinguish </a:t>
                  </a:r>
                  <a:r>
                    <a:rPr lang="en-US" sz="1200" b="0" dirty="0">
                      <a:latin typeface="Times New Roman" pitchFamily="18" charset="0"/>
                      <a:ea typeface="MS Mincho" pitchFamily="49" charset="-128"/>
                    </a:rPr>
                    <a:t>one object from another. (=, </a:t>
                  </a:r>
                  <a:r>
                    <a:rPr lang="en-US" sz="1200" b="0" dirty="0">
                      <a:latin typeface="Times New Roman" pitchFamily="18" charset="0"/>
                      <a:ea typeface="MS Mincho" pitchFamily="49" charset="-128"/>
                      <a:sym typeface="Symbol" pitchFamily="18" charset="2"/>
                    </a:rPr>
                    <a:t></a:t>
                  </a:r>
                  <a:r>
                    <a:rPr lang="en-US" sz="1200" b="0" dirty="0">
                      <a:latin typeface="Times New Roman" pitchFamily="18" charset="0"/>
                      <a:ea typeface="MS Mincho" pitchFamily="49" charset="-128"/>
                    </a:rPr>
                    <a:t>)</a:t>
                  </a:r>
                  <a:endParaRPr lang="en-US" sz="1200" b="0" dirty="0">
                    <a:latin typeface="Times New Roman" pitchFamily="18" charset="0"/>
                    <a:cs typeface="Times New Roman" pitchFamily="18" charset="0"/>
                    <a:sym typeface="Symbol" pitchFamily="18" charset="2"/>
                  </a:endParaRPr>
                </a:p>
                <a:p>
                  <a:endParaRPr lang="en-US" sz="1200" b="0" dirty="0">
                    <a:latin typeface="Times New Roman" pitchFamily="18" charset="0"/>
                    <a:ea typeface="MS Mincho" pitchFamily="49" charset="-128"/>
                    <a:sym typeface="Symbol" pitchFamily="18" charset="2"/>
                  </a:endParaRPr>
                </a:p>
              </p:txBody>
            </p:sp>
            <p:sp>
              <p:nvSpPr>
                <p:cNvPr id="801821" name="Rectangle 29"/>
                <p:cNvSpPr>
                  <a:spLocks noChangeArrowheads="1"/>
                </p:cNvSpPr>
                <p:nvPr/>
              </p:nvSpPr>
              <p:spPr bwMode="auto">
                <a:xfrm>
                  <a:off x="684" y="596"/>
                  <a:ext cx="1403" cy="1130"/>
                </a:xfrm>
                <a:prstGeom prst="rect">
                  <a:avLst/>
                </a:prstGeom>
                <a:noFill/>
                <a:ln w="7">
                  <a:solidFill>
                    <a:srgbClr val="A0A0A0"/>
                  </a:solidFill>
                  <a:miter lim="800000"/>
                  <a:headEnd/>
                  <a:tailEnd/>
                </a:ln>
                <a:effectLst/>
              </p:spPr>
              <p:txBody>
                <a:bodyPr/>
                <a:lstStyle/>
                <a:p>
                  <a:endParaRPr lang="en-IN"/>
                </a:p>
              </p:txBody>
            </p:sp>
          </p:grpSp>
          <p:grpSp>
            <p:nvGrpSpPr>
              <p:cNvPr id="14" name="Group 30"/>
              <p:cNvGrpSpPr>
                <a:grpSpLocks/>
              </p:cNvGrpSpPr>
              <p:nvPr/>
            </p:nvGrpSpPr>
            <p:grpSpPr bwMode="auto">
              <a:xfrm>
                <a:off x="2087" y="596"/>
                <a:ext cx="950" cy="1130"/>
                <a:chOff x="2087" y="596"/>
                <a:chExt cx="950" cy="1130"/>
              </a:xfrm>
            </p:grpSpPr>
            <p:sp>
              <p:nvSpPr>
                <p:cNvPr id="801823" name="Rectangle 31"/>
                <p:cNvSpPr>
                  <a:spLocks noChangeArrowheads="1"/>
                </p:cNvSpPr>
                <p:nvPr/>
              </p:nvSpPr>
              <p:spPr bwMode="auto">
                <a:xfrm>
                  <a:off x="2130" y="596"/>
                  <a:ext cx="864" cy="1130"/>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zip codes, employee ID numbers, eye color, sex: {</a:t>
                  </a:r>
                  <a:r>
                    <a:rPr lang="en-US" sz="1200" b="0" i="1" dirty="0">
                      <a:latin typeface="Times New Roman" pitchFamily="18" charset="0"/>
                      <a:ea typeface="MS Mincho" pitchFamily="49" charset="-128"/>
                    </a:rPr>
                    <a:t>male, female</a:t>
                  </a:r>
                  <a:r>
                    <a:rPr lang="en-US" sz="1200" b="0" dirty="0">
                      <a:latin typeface="Times New Roman" pitchFamily="18" charset="0"/>
                      <a:ea typeface="MS Mincho" pitchFamily="49" charset="-128"/>
                    </a:rPr>
                    <a:t>}</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24" name="Rectangle 32"/>
                <p:cNvSpPr>
                  <a:spLocks noChangeArrowheads="1"/>
                </p:cNvSpPr>
                <p:nvPr/>
              </p:nvSpPr>
              <p:spPr bwMode="auto">
                <a:xfrm>
                  <a:off x="2087" y="596"/>
                  <a:ext cx="950" cy="1130"/>
                </a:xfrm>
                <a:prstGeom prst="rect">
                  <a:avLst/>
                </a:prstGeom>
                <a:noFill/>
                <a:ln w="7">
                  <a:solidFill>
                    <a:srgbClr val="A0A0A0"/>
                  </a:solidFill>
                  <a:miter lim="800000"/>
                  <a:headEnd/>
                  <a:tailEnd/>
                </a:ln>
                <a:effectLst/>
              </p:spPr>
              <p:txBody>
                <a:bodyPr/>
                <a:lstStyle/>
                <a:p>
                  <a:endParaRPr lang="en-IN"/>
                </a:p>
              </p:txBody>
            </p:sp>
          </p:grpSp>
          <p:grpSp>
            <p:nvGrpSpPr>
              <p:cNvPr id="15" name="Group 33"/>
              <p:cNvGrpSpPr>
                <a:grpSpLocks/>
              </p:cNvGrpSpPr>
              <p:nvPr/>
            </p:nvGrpSpPr>
            <p:grpSpPr bwMode="auto">
              <a:xfrm>
                <a:off x="3037" y="596"/>
                <a:ext cx="849" cy="1130"/>
                <a:chOff x="3037" y="596"/>
                <a:chExt cx="849" cy="1130"/>
              </a:xfrm>
            </p:grpSpPr>
            <p:sp>
              <p:nvSpPr>
                <p:cNvPr id="801826" name="Rectangle 34"/>
                <p:cNvSpPr>
                  <a:spLocks noChangeArrowheads="1"/>
                </p:cNvSpPr>
                <p:nvPr/>
              </p:nvSpPr>
              <p:spPr bwMode="auto">
                <a:xfrm>
                  <a:off x="3080" y="596"/>
                  <a:ext cx="763" cy="1130"/>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mode, entropy, contingency correlation, </a:t>
                  </a:r>
                  <a:r>
                    <a:rPr lang="en-US" sz="1200" b="0" dirty="0">
                      <a:latin typeface="Times New Roman" pitchFamily="18" charset="0"/>
                      <a:ea typeface="MS Mincho" pitchFamily="49" charset="-128"/>
                      <a:sym typeface="Symbol" pitchFamily="18" charset="2"/>
                    </a:rPr>
                    <a:t></a:t>
                  </a:r>
                  <a:r>
                    <a:rPr lang="en-US" sz="1200" b="0" baseline="30000" dirty="0">
                      <a:latin typeface="Times New Roman" pitchFamily="18" charset="0"/>
                      <a:ea typeface="MS Mincho" pitchFamily="49" charset="-128"/>
                    </a:rPr>
                    <a:t>2</a:t>
                  </a:r>
                  <a:r>
                    <a:rPr lang="en-US" sz="1200" b="0" dirty="0">
                      <a:latin typeface="Times New Roman" pitchFamily="18" charset="0"/>
                      <a:ea typeface="MS Mincho" pitchFamily="49" charset="-128"/>
                      <a:sym typeface="Symbol" pitchFamily="18" charset="2"/>
                    </a:rPr>
                    <a:t> test</a:t>
                  </a:r>
                  <a:endParaRPr lang="en-US" sz="1200" b="0" dirty="0">
                    <a:latin typeface="Times New Roman" pitchFamily="18" charset="0"/>
                    <a:cs typeface="Times New Roman" pitchFamily="18" charset="0"/>
                    <a:sym typeface="Symbol" pitchFamily="18" charset="2"/>
                  </a:endParaRPr>
                </a:p>
                <a:p>
                  <a:endParaRPr lang="en-US" sz="1200" b="0" dirty="0">
                    <a:latin typeface="Times New Roman" pitchFamily="18" charset="0"/>
                    <a:ea typeface="MS Mincho" pitchFamily="49" charset="-128"/>
                    <a:sym typeface="Symbol" pitchFamily="18" charset="2"/>
                  </a:endParaRPr>
                </a:p>
              </p:txBody>
            </p:sp>
            <p:sp>
              <p:nvSpPr>
                <p:cNvPr id="801827" name="Rectangle 35"/>
                <p:cNvSpPr>
                  <a:spLocks noChangeArrowheads="1"/>
                </p:cNvSpPr>
                <p:nvPr/>
              </p:nvSpPr>
              <p:spPr bwMode="auto">
                <a:xfrm>
                  <a:off x="3037" y="596"/>
                  <a:ext cx="849" cy="1130"/>
                </a:xfrm>
                <a:prstGeom prst="rect">
                  <a:avLst/>
                </a:prstGeom>
                <a:noFill/>
                <a:ln w="7">
                  <a:solidFill>
                    <a:srgbClr val="A0A0A0"/>
                  </a:solidFill>
                  <a:miter lim="800000"/>
                  <a:headEnd/>
                  <a:tailEnd/>
                </a:ln>
                <a:effectLst/>
              </p:spPr>
              <p:txBody>
                <a:bodyPr/>
                <a:lstStyle/>
                <a:p>
                  <a:endParaRPr lang="en-IN"/>
                </a:p>
              </p:txBody>
            </p:sp>
          </p:grpSp>
          <p:grpSp>
            <p:nvGrpSpPr>
              <p:cNvPr id="16" name="Group 36"/>
              <p:cNvGrpSpPr>
                <a:grpSpLocks/>
              </p:cNvGrpSpPr>
              <p:nvPr/>
            </p:nvGrpSpPr>
            <p:grpSpPr bwMode="auto">
              <a:xfrm>
                <a:off x="0" y="1726"/>
                <a:ext cx="684" cy="1092"/>
                <a:chOff x="0" y="1726"/>
                <a:chExt cx="684" cy="1092"/>
              </a:xfrm>
            </p:grpSpPr>
            <p:sp>
              <p:nvSpPr>
                <p:cNvPr id="801829" name="Rectangle 37"/>
                <p:cNvSpPr>
                  <a:spLocks noChangeArrowheads="1"/>
                </p:cNvSpPr>
                <p:nvPr/>
              </p:nvSpPr>
              <p:spPr bwMode="auto">
                <a:xfrm>
                  <a:off x="43" y="1726"/>
                  <a:ext cx="598" cy="1092"/>
                </a:xfrm>
                <a:prstGeom prst="rect">
                  <a:avLst/>
                </a:prstGeom>
                <a:noFill/>
                <a:ln w="9525">
                  <a:noFill/>
                  <a:miter lim="800000"/>
                  <a:headEnd/>
                  <a:tailEnd/>
                </a:ln>
                <a:effectLst/>
              </p:spPr>
              <p:txBody>
                <a:bodyPr/>
                <a:lstStyle/>
                <a:p>
                  <a:pPr algn="ctr" eaLnBrk="1" hangingPunct="1"/>
                  <a:r>
                    <a:rPr lang="en-US" sz="1200" b="0" dirty="0">
                      <a:latin typeface="Times New Roman" pitchFamily="18" charset="0"/>
                      <a:cs typeface="Times New Roman" pitchFamily="18" charset="0"/>
                    </a:rPr>
                    <a:t>Ordinal</a:t>
                  </a:r>
                </a:p>
                <a:p>
                  <a:pPr algn="ctr"/>
                  <a:endParaRPr lang="en-US" sz="1200" b="0" dirty="0">
                    <a:latin typeface="Times New Roman" pitchFamily="18" charset="0"/>
                  </a:endParaRPr>
                </a:p>
              </p:txBody>
            </p:sp>
            <p:sp>
              <p:nvSpPr>
                <p:cNvPr id="801830" name="Rectangle 38"/>
                <p:cNvSpPr>
                  <a:spLocks noChangeArrowheads="1"/>
                </p:cNvSpPr>
                <p:nvPr/>
              </p:nvSpPr>
              <p:spPr bwMode="auto">
                <a:xfrm>
                  <a:off x="0" y="1726"/>
                  <a:ext cx="684" cy="1092"/>
                </a:xfrm>
                <a:prstGeom prst="rect">
                  <a:avLst/>
                </a:prstGeom>
                <a:noFill/>
                <a:ln w="7">
                  <a:solidFill>
                    <a:srgbClr val="A0A0A0"/>
                  </a:solidFill>
                  <a:miter lim="800000"/>
                  <a:headEnd/>
                  <a:tailEnd/>
                </a:ln>
                <a:effectLst/>
              </p:spPr>
              <p:txBody>
                <a:bodyPr/>
                <a:lstStyle/>
                <a:p>
                  <a:endParaRPr lang="en-IN"/>
                </a:p>
              </p:txBody>
            </p:sp>
          </p:grpSp>
          <p:sp>
            <p:nvSpPr>
              <p:cNvPr id="801833" name="Rectangle 41"/>
              <p:cNvSpPr>
                <a:spLocks noChangeArrowheads="1"/>
              </p:cNvSpPr>
              <p:nvPr/>
            </p:nvSpPr>
            <p:spPr bwMode="auto">
              <a:xfrm>
                <a:off x="684" y="1726"/>
                <a:ext cx="1403" cy="1092"/>
              </a:xfrm>
              <a:prstGeom prst="rect">
                <a:avLst/>
              </a:prstGeom>
              <a:noFill/>
              <a:ln w="7">
                <a:solidFill>
                  <a:srgbClr val="A0A0A0"/>
                </a:solidFill>
                <a:miter lim="800000"/>
                <a:headEnd/>
                <a:tailEnd/>
              </a:ln>
              <a:effectLst/>
            </p:spPr>
            <p:txBody>
              <a:bodyPr/>
              <a:lstStyle/>
              <a:p>
                <a:endParaRPr lang="en-IN"/>
              </a:p>
            </p:txBody>
          </p:sp>
          <p:grpSp>
            <p:nvGrpSpPr>
              <p:cNvPr id="18" name="Group 42"/>
              <p:cNvGrpSpPr>
                <a:grpSpLocks/>
              </p:cNvGrpSpPr>
              <p:nvPr/>
            </p:nvGrpSpPr>
            <p:grpSpPr bwMode="auto">
              <a:xfrm>
                <a:off x="2087" y="1726"/>
                <a:ext cx="950" cy="1092"/>
                <a:chOff x="2087" y="1726"/>
                <a:chExt cx="950" cy="1092"/>
              </a:xfrm>
            </p:grpSpPr>
            <p:sp>
              <p:nvSpPr>
                <p:cNvPr id="801835" name="Rectangle 43"/>
                <p:cNvSpPr>
                  <a:spLocks noChangeArrowheads="1"/>
                </p:cNvSpPr>
                <p:nvPr/>
              </p:nvSpPr>
              <p:spPr bwMode="auto">
                <a:xfrm>
                  <a:off x="2130" y="1726"/>
                  <a:ext cx="864" cy="1092"/>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hardness of minerals, {</a:t>
                  </a:r>
                  <a:r>
                    <a:rPr lang="en-US" sz="1200" b="0" i="1" dirty="0">
                      <a:latin typeface="Times New Roman" pitchFamily="18" charset="0"/>
                      <a:ea typeface="MS Mincho" pitchFamily="49" charset="-128"/>
                    </a:rPr>
                    <a:t>good, better, best</a:t>
                  </a:r>
                  <a:r>
                    <a:rPr lang="en-US" sz="1200" b="0" dirty="0">
                      <a:latin typeface="Times New Roman" pitchFamily="18" charset="0"/>
                      <a:ea typeface="MS Mincho" pitchFamily="49" charset="-128"/>
                    </a:rPr>
                    <a:t>}, </a:t>
                  </a:r>
                  <a:br>
                    <a:rPr lang="en-US" sz="1200" b="0" dirty="0">
                      <a:latin typeface="Times New Roman" pitchFamily="18" charset="0"/>
                      <a:ea typeface="MS Mincho" pitchFamily="49" charset="-128"/>
                    </a:rPr>
                  </a:br>
                  <a:r>
                    <a:rPr lang="en-US" sz="1200" b="0" dirty="0">
                      <a:latin typeface="Times New Roman" pitchFamily="18" charset="0"/>
                      <a:ea typeface="MS Mincho" pitchFamily="49" charset="-128"/>
                    </a:rPr>
                    <a:t>grades, street numbers</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36" name="Rectangle 44"/>
                <p:cNvSpPr>
                  <a:spLocks noChangeArrowheads="1"/>
                </p:cNvSpPr>
                <p:nvPr/>
              </p:nvSpPr>
              <p:spPr bwMode="auto">
                <a:xfrm>
                  <a:off x="2087" y="1726"/>
                  <a:ext cx="950" cy="1092"/>
                </a:xfrm>
                <a:prstGeom prst="rect">
                  <a:avLst/>
                </a:prstGeom>
                <a:noFill/>
                <a:ln w="7">
                  <a:solidFill>
                    <a:srgbClr val="A0A0A0"/>
                  </a:solidFill>
                  <a:miter lim="800000"/>
                  <a:headEnd/>
                  <a:tailEnd/>
                </a:ln>
                <a:effectLst/>
              </p:spPr>
              <p:txBody>
                <a:bodyPr/>
                <a:lstStyle/>
                <a:p>
                  <a:endParaRPr lang="en-IN"/>
                </a:p>
              </p:txBody>
            </p:sp>
          </p:grpSp>
          <p:grpSp>
            <p:nvGrpSpPr>
              <p:cNvPr id="19" name="Group 45"/>
              <p:cNvGrpSpPr>
                <a:grpSpLocks/>
              </p:cNvGrpSpPr>
              <p:nvPr/>
            </p:nvGrpSpPr>
            <p:grpSpPr bwMode="auto">
              <a:xfrm>
                <a:off x="3037" y="1726"/>
                <a:ext cx="849" cy="1092"/>
                <a:chOff x="3037" y="1726"/>
                <a:chExt cx="849" cy="1092"/>
              </a:xfrm>
            </p:grpSpPr>
            <p:sp>
              <p:nvSpPr>
                <p:cNvPr id="801838" name="Rectangle 46"/>
                <p:cNvSpPr>
                  <a:spLocks noChangeArrowheads="1"/>
                </p:cNvSpPr>
                <p:nvPr/>
              </p:nvSpPr>
              <p:spPr bwMode="auto">
                <a:xfrm>
                  <a:off x="3080" y="1726"/>
                  <a:ext cx="763" cy="1092"/>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median, percentiles, rank correlation, run tests, sign tests</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39" name="Rectangle 47"/>
                <p:cNvSpPr>
                  <a:spLocks noChangeArrowheads="1"/>
                </p:cNvSpPr>
                <p:nvPr/>
              </p:nvSpPr>
              <p:spPr bwMode="auto">
                <a:xfrm>
                  <a:off x="3037" y="1726"/>
                  <a:ext cx="849" cy="1092"/>
                </a:xfrm>
                <a:prstGeom prst="rect">
                  <a:avLst/>
                </a:prstGeom>
                <a:noFill/>
                <a:ln w="7">
                  <a:solidFill>
                    <a:srgbClr val="A0A0A0"/>
                  </a:solidFill>
                  <a:miter lim="800000"/>
                  <a:headEnd/>
                  <a:tailEnd/>
                </a:ln>
                <a:effectLst/>
              </p:spPr>
              <p:txBody>
                <a:bodyPr/>
                <a:lstStyle/>
                <a:p>
                  <a:endParaRPr lang="en-IN"/>
                </a:p>
              </p:txBody>
            </p:sp>
          </p:grpSp>
          <p:grpSp>
            <p:nvGrpSpPr>
              <p:cNvPr id="20" name="Group 48"/>
              <p:cNvGrpSpPr>
                <a:grpSpLocks/>
              </p:cNvGrpSpPr>
              <p:nvPr/>
            </p:nvGrpSpPr>
            <p:grpSpPr bwMode="auto">
              <a:xfrm>
                <a:off x="0" y="2818"/>
                <a:ext cx="684" cy="1092"/>
                <a:chOff x="0" y="2818"/>
                <a:chExt cx="684" cy="1092"/>
              </a:xfrm>
            </p:grpSpPr>
            <p:sp>
              <p:nvSpPr>
                <p:cNvPr id="801841" name="Rectangle 49"/>
                <p:cNvSpPr>
                  <a:spLocks noChangeArrowheads="1"/>
                </p:cNvSpPr>
                <p:nvPr/>
              </p:nvSpPr>
              <p:spPr bwMode="auto">
                <a:xfrm>
                  <a:off x="43" y="2818"/>
                  <a:ext cx="598" cy="1092"/>
                </a:xfrm>
                <a:prstGeom prst="rect">
                  <a:avLst/>
                </a:prstGeom>
                <a:noFill/>
                <a:ln w="9525">
                  <a:noFill/>
                  <a:miter lim="800000"/>
                  <a:headEnd/>
                  <a:tailEnd/>
                </a:ln>
                <a:effectLst/>
              </p:spPr>
              <p:txBody>
                <a:bodyPr/>
                <a:lstStyle/>
                <a:p>
                  <a:pPr algn="ctr" eaLnBrk="1" hangingPunct="1"/>
                  <a:r>
                    <a:rPr lang="en-US" sz="1200" b="0" dirty="0">
                      <a:latin typeface="Times New Roman" pitchFamily="18" charset="0"/>
                      <a:cs typeface="Times New Roman" pitchFamily="18" charset="0"/>
                    </a:rPr>
                    <a:t>Interval</a:t>
                  </a:r>
                </a:p>
                <a:p>
                  <a:pPr algn="ctr"/>
                  <a:endParaRPr lang="en-US" sz="1200" b="0" dirty="0">
                    <a:latin typeface="Times New Roman" pitchFamily="18" charset="0"/>
                  </a:endParaRPr>
                </a:p>
              </p:txBody>
            </p:sp>
            <p:sp>
              <p:nvSpPr>
                <p:cNvPr id="801842" name="Rectangle 50"/>
                <p:cNvSpPr>
                  <a:spLocks noChangeArrowheads="1"/>
                </p:cNvSpPr>
                <p:nvPr/>
              </p:nvSpPr>
              <p:spPr bwMode="auto">
                <a:xfrm>
                  <a:off x="0" y="2818"/>
                  <a:ext cx="684" cy="1092"/>
                </a:xfrm>
                <a:prstGeom prst="rect">
                  <a:avLst/>
                </a:prstGeom>
                <a:noFill/>
                <a:ln w="7">
                  <a:solidFill>
                    <a:srgbClr val="A0A0A0"/>
                  </a:solidFill>
                  <a:miter lim="800000"/>
                  <a:headEnd/>
                  <a:tailEnd/>
                </a:ln>
                <a:effectLst/>
              </p:spPr>
              <p:txBody>
                <a:bodyPr/>
                <a:lstStyle/>
                <a:p>
                  <a:endParaRPr lang="en-IN"/>
                </a:p>
              </p:txBody>
            </p:sp>
          </p:grpSp>
          <p:grpSp>
            <p:nvGrpSpPr>
              <p:cNvPr id="21" name="Group 51"/>
              <p:cNvGrpSpPr>
                <a:grpSpLocks/>
              </p:cNvGrpSpPr>
              <p:nvPr/>
            </p:nvGrpSpPr>
            <p:grpSpPr bwMode="auto">
              <a:xfrm>
                <a:off x="684" y="2818"/>
                <a:ext cx="1403" cy="1092"/>
                <a:chOff x="684" y="2818"/>
                <a:chExt cx="1403" cy="1092"/>
              </a:xfrm>
            </p:grpSpPr>
            <p:sp>
              <p:nvSpPr>
                <p:cNvPr id="801844" name="Rectangle 52"/>
                <p:cNvSpPr>
                  <a:spLocks noChangeArrowheads="1"/>
                </p:cNvSpPr>
                <p:nvPr/>
              </p:nvSpPr>
              <p:spPr bwMode="auto">
                <a:xfrm>
                  <a:off x="727" y="2818"/>
                  <a:ext cx="1317" cy="1092"/>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For interval attributes, the differences between values are meaningful, i.e., a unit of measurement exists.  </a:t>
                  </a:r>
                  <a:br>
                    <a:rPr lang="en-US" sz="1200" b="0" dirty="0">
                      <a:latin typeface="Times New Roman" pitchFamily="18" charset="0"/>
                      <a:ea typeface="MS Mincho" pitchFamily="49" charset="-128"/>
                    </a:rPr>
                  </a:br>
                  <a:r>
                    <a:rPr lang="en-US" sz="1200" b="0" dirty="0">
                      <a:latin typeface="Times New Roman" pitchFamily="18" charset="0"/>
                      <a:ea typeface="MS Mincho" pitchFamily="49" charset="-128"/>
                    </a:rPr>
                    <a:t>(+, - )</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45" name="Rectangle 53"/>
                <p:cNvSpPr>
                  <a:spLocks noChangeArrowheads="1"/>
                </p:cNvSpPr>
                <p:nvPr/>
              </p:nvSpPr>
              <p:spPr bwMode="auto">
                <a:xfrm>
                  <a:off x="684" y="2818"/>
                  <a:ext cx="1403" cy="1092"/>
                </a:xfrm>
                <a:prstGeom prst="rect">
                  <a:avLst/>
                </a:prstGeom>
                <a:noFill/>
                <a:ln w="7">
                  <a:solidFill>
                    <a:srgbClr val="A0A0A0"/>
                  </a:solidFill>
                  <a:miter lim="800000"/>
                  <a:headEnd/>
                  <a:tailEnd/>
                </a:ln>
                <a:effectLst/>
              </p:spPr>
              <p:txBody>
                <a:bodyPr/>
                <a:lstStyle/>
                <a:p>
                  <a:endParaRPr lang="en-IN"/>
                </a:p>
              </p:txBody>
            </p:sp>
          </p:grpSp>
          <p:grpSp>
            <p:nvGrpSpPr>
              <p:cNvPr id="22" name="Group 54"/>
              <p:cNvGrpSpPr>
                <a:grpSpLocks/>
              </p:cNvGrpSpPr>
              <p:nvPr/>
            </p:nvGrpSpPr>
            <p:grpSpPr bwMode="auto">
              <a:xfrm>
                <a:off x="2087" y="2818"/>
                <a:ext cx="950" cy="1092"/>
                <a:chOff x="2087" y="2818"/>
                <a:chExt cx="950" cy="1092"/>
              </a:xfrm>
            </p:grpSpPr>
            <p:sp>
              <p:nvSpPr>
                <p:cNvPr id="801847" name="Rectangle 55"/>
                <p:cNvSpPr>
                  <a:spLocks noChangeArrowheads="1"/>
                </p:cNvSpPr>
                <p:nvPr/>
              </p:nvSpPr>
              <p:spPr bwMode="auto">
                <a:xfrm>
                  <a:off x="2130" y="2818"/>
                  <a:ext cx="864" cy="1092"/>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calendar dates, temperature in Celsius or Fahrenheit</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48" name="Rectangle 56"/>
                <p:cNvSpPr>
                  <a:spLocks noChangeArrowheads="1"/>
                </p:cNvSpPr>
                <p:nvPr/>
              </p:nvSpPr>
              <p:spPr bwMode="auto">
                <a:xfrm>
                  <a:off x="2087" y="2818"/>
                  <a:ext cx="950" cy="1092"/>
                </a:xfrm>
                <a:prstGeom prst="rect">
                  <a:avLst/>
                </a:prstGeom>
                <a:noFill/>
                <a:ln w="7">
                  <a:solidFill>
                    <a:srgbClr val="A0A0A0"/>
                  </a:solidFill>
                  <a:miter lim="800000"/>
                  <a:headEnd/>
                  <a:tailEnd/>
                </a:ln>
                <a:effectLst/>
              </p:spPr>
              <p:txBody>
                <a:bodyPr/>
                <a:lstStyle/>
                <a:p>
                  <a:endParaRPr lang="en-IN"/>
                </a:p>
              </p:txBody>
            </p:sp>
          </p:grpSp>
          <p:grpSp>
            <p:nvGrpSpPr>
              <p:cNvPr id="23" name="Group 57"/>
              <p:cNvGrpSpPr>
                <a:grpSpLocks/>
              </p:cNvGrpSpPr>
              <p:nvPr/>
            </p:nvGrpSpPr>
            <p:grpSpPr bwMode="auto">
              <a:xfrm>
                <a:off x="3037" y="2818"/>
                <a:ext cx="849" cy="1092"/>
                <a:chOff x="3037" y="2818"/>
                <a:chExt cx="849" cy="1092"/>
              </a:xfrm>
            </p:grpSpPr>
            <p:sp>
              <p:nvSpPr>
                <p:cNvPr id="801850" name="Rectangle 58"/>
                <p:cNvSpPr>
                  <a:spLocks noChangeArrowheads="1"/>
                </p:cNvSpPr>
                <p:nvPr/>
              </p:nvSpPr>
              <p:spPr bwMode="auto">
                <a:xfrm>
                  <a:off x="3080" y="2818"/>
                  <a:ext cx="763" cy="1092"/>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mean, standard deviation, Pearson's correlation, </a:t>
                  </a:r>
                  <a:r>
                    <a:rPr lang="en-US" sz="1200" b="0" i="1" dirty="0">
                      <a:latin typeface="Times New Roman" pitchFamily="18" charset="0"/>
                      <a:ea typeface="MS Mincho" pitchFamily="49" charset="-128"/>
                    </a:rPr>
                    <a:t>t</a:t>
                  </a:r>
                  <a:r>
                    <a:rPr lang="en-US" sz="1200" b="0" dirty="0">
                      <a:latin typeface="Times New Roman" pitchFamily="18" charset="0"/>
                      <a:ea typeface="MS Mincho" pitchFamily="49" charset="-128"/>
                    </a:rPr>
                    <a:t> and </a:t>
                  </a:r>
                  <a:r>
                    <a:rPr lang="en-US" sz="1200" b="0" i="1" dirty="0">
                      <a:latin typeface="Times New Roman" pitchFamily="18" charset="0"/>
                      <a:ea typeface="MS Mincho" pitchFamily="49" charset="-128"/>
                    </a:rPr>
                    <a:t>F</a:t>
                  </a:r>
                  <a:r>
                    <a:rPr lang="en-US" sz="1200" b="0" dirty="0">
                      <a:latin typeface="Times New Roman" pitchFamily="18" charset="0"/>
                      <a:ea typeface="MS Mincho" pitchFamily="49" charset="-128"/>
                    </a:rPr>
                    <a:t> tests</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51" name="Rectangle 59"/>
                <p:cNvSpPr>
                  <a:spLocks noChangeArrowheads="1"/>
                </p:cNvSpPr>
                <p:nvPr/>
              </p:nvSpPr>
              <p:spPr bwMode="auto">
                <a:xfrm>
                  <a:off x="3037" y="2818"/>
                  <a:ext cx="849" cy="1092"/>
                </a:xfrm>
                <a:prstGeom prst="rect">
                  <a:avLst/>
                </a:prstGeom>
                <a:noFill/>
                <a:ln w="7">
                  <a:solidFill>
                    <a:srgbClr val="A0A0A0"/>
                  </a:solidFill>
                  <a:miter lim="800000"/>
                  <a:headEnd/>
                  <a:tailEnd/>
                </a:ln>
                <a:effectLst/>
              </p:spPr>
              <p:txBody>
                <a:bodyPr/>
                <a:lstStyle/>
                <a:p>
                  <a:endParaRPr lang="en-IN"/>
                </a:p>
              </p:txBody>
            </p:sp>
          </p:grpSp>
          <p:grpSp>
            <p:nvGrpSpPr>
              <p:cNvPr id="24" name="Group 60"/>
              <p:cNvGrpSpPr>
                <a:grpSpLocks/>
              </p:cNvGrpSpPr>
              <p:nvPr/>
            </p:nvGrpSpPr>
            <p:grpSpPr bwMode="auto">
              <a:xfrm>
                <a:off x="0" y="3910"/>
                <a:ext cx="684" cy="1360"/>
                <a:chOff x="0" y="3910"/>
                <a:chExt cx="684" cy="1360"/>
              </a:xfrm>
            </p:grpSpPr>
            <p:sp>
              <p:nvSpPr>
                <p:cNvPr id="801853" name="Rectangle 61"/>
                <p:cNvSpPr>
                  <a:spLocks noChangeArrowheads="1"/>
                </p:cNvSpPr>
                <p:nvPr/>
              </p:nvSpPr>
              <p:spPr bwMode="auto">
                <a:xfrm>
                  <a:off x="43" y="3910"/>
                  <a:ext cx="598" cy="1360"/>
                </a:xfrm>
                <a:prstGeom prst="rect">
                  <a:avLst/>
                </a:prstGeom>
                <a:noFill/>
                <a:ln w="9525">
                  <a:noFill/>
                  <a:miter lim="800000"/>
                  <a:headEnd/>
                  <a:tailEnd/>
                </a:ln>
                <a:effectLst/>
              </p:spPr>
              <p:txBody>
                <a:bodyPr/>
                <a:lstStyle/>
                <a:p>
                  <a:pPr algn="ctr" eaLnBrk="1" hangingPunct="1"/>
                  <a:r>
                    <a:rPr lang="en-US" sz="1200" b="0" dirty="0">
                      <a:latin typeface="Times New Roman" pitchFamily="18" charset="0"/>
                      <a:cs typeface="Times New Roman" pitchFamily="18" charset="0"/>
                    </a:rPr>
                    <a:t>Ratio</a:t>
                  </a:r>
                </a:p>
                <a:p>
                  <a:pPr algn="ctr"/>
                  <a:endParaRPr lang="en-US" sz="1200" b="0" dirty="0">
                    <a:latin typeface="Times New Roman" pitchFamily="18" charset="0"/>
                  </a:endParaRPr>
                </a:p>
              </p:txBody>
            </p:sp>
            <p:sp>
              <p:nvSpPr>
                <p:cNvPr id="801854" name="Rectangle 62"/>
                <p:cNvSpPr>
                  <a:spLocks noChangeArrowheads="1"/>
                </p:cNvSpPr>
                <p:nvPr/>
              </p:nvSpPr>
              <p:spPr bwMode="auto">
                <a:xfrm>
                  <a:off x="0" y="3910"/>
                  <a:ext cx="684" cy="1360"/>
                </a:xfrm>
                <a:prstGeom prst="rect">
                  <a:avLst/>
                </a:prstGeom>
                <a:noFill/>
                <a:ln w="7">
                  <a:solidFill>
                    <a:srgbClr val="A0A0A0"/>
                  </a:solidFill>
                  <a:miter lim="800000"/>
                  <a:headEnd/>
                  <a:tailEnd/>
                </a:ln>
                <a:effectLst/>
              </p:spPr>
              <p:txBody>
                <a:bodyPr/>
                <a:lstStyle/>
                <a:p>
                  <a:endParaRPr lang="en-IN"/>
                </a:p>
              </p:txBody>
            </p:sp>
          </p:grpSp>
          <p:grpSp>
            <p:nvGrpSpPr>
              <p:cNvPr id="25" name="Group 63"/>
              <p:cNvGrpSpPr>
                <a:grpSpLocks/>
              </p:cNvGrpSpPr>
              <p:nvPr/>
            </p:nvGrpSpPr>
            <p:grpSpPr bwMode="auto">
              <a:xfrm>
                <a:off x="684" y="3910"/>
                <a:ext cx="1403" cy="1360"/>
                <a:chOff x="684" y="3910"/>
                <a:chExt cx="1403" cy="1360"/>
              </a:xfrm>
            </p:grpSpPr>
            <p:sp>
              <p:nvSpPr>
                <p:cNvPr id="801856" name="Rectangle 64"/>
                <p:cNvSpPr>
                  <a:spLocks noChangeArrowheads="1"/>
                </p:cNvSpPr>
                <p:nvPr/>
              </p:nvSpPr>
              <p:spPr bwMode="auto">
                <a:xfrm>
                  <a:off x="727" y="3910"/>
                  <a:ext cx="1317" cy="1360"/>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For ratio variables, both differences and ratios are meaningful. (*, /)</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57" name="Rectangle 65"/>
                <p:cNvSpPr>
                  <a:spLocks noChangeArrowheads="1"/>
                </p:cNvSpPr>
                <p:nvPr/>
              </p:nvSpPr>
              <p:spPr bwMode="auto">
                <a:xfrm>
                  <a:off x="684" y="3910"/>
                  <a:ext cx="1403" cy="1360"/>
                </a:xfrm>
                <a:prstGeom prst="rect">
                  <a:avLst/>
                </a:prstGeom>
                <a:noFill/>
                <a:ln w="7">
                  <a:solidFill>
                    <a:srgbClr val="A0A0A0"/>
                  </a:solidFill>
                  <a:miter lim="800000"/>
                  <a:headEnd/>
                  <a:tailEnd/>
                </a:ln>
                <a:effectLst/>
              </p:spPr>
              <p:txBody>
                <a:bodyPr/>
                <a:lstStyle/>
                <a:p>
                  <a:endParaRPr lang="en-IN"/>
                </a:p>
              </p:txBody>
            </p:sp>
          </p:grpSp>
          <p:grpSp>
            <p:nvGrpSpPr>
              <p:cNvPr id="26" name="Group 66"/>
              <p:cNvGrpSpPr>
                <a:grpSpLocks/>
              </p:cNvGrpSpPr>
              <p:nvPr/>
            </p:nvGrpSpPr>
            <p:grpSpPr bwMode="auto">
              <a:xfrm>
                <a:off x="2087" y="3910"/>
                <a:ext cx="950" cy="1360"/>
                <a:chOff x="2087" y="3910"/>
                <a:chExt cx="950" cy="1360"/>
              </a:xfrm>
            </p:grpSpPr>
            <p:sp>
              <p:nvSpPr>
                <p:cNvPr id="801859" name="Rectangle 67"/>
                <p:cNvSpPr>
                  <a:spLocks noChangeArrowheads="1"/>
                </p:cNvSpPr>
                <p:nvPr/>
              </p:nvSpPr>
              <p:spPr bwMode="auto">
                <a:xfrm>
                  <a:off x="2130" y="3910"/>
                  <a:ext cx="864" cy="1360"/>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temperature in Kelvin, monetary quantities, counts, age, mass, length, electrical current</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60" name="Rectangle 68"/>
                <p:cNvSpPr>
                  <a:spLocks noChangeArrowheads="1"/>
                </p:cNvSpPr>
                <p:nvPr/>
              </p:nvSpPr>
              <p:spPr bwMode="auto">
                <a:xfrm>
                  <a:off x="2087" y="3910"/>
                  <a:ext cx="950" cy="1360"/>
                </a:xfrm>
                <a:prstGeom prst="rect">
                  <a:avLst/>
                </a:prstGeom>
                <a:noFill/>
                <a:ln w="7">
                  <a:solidFill>
                    <a:srgbClr val="A0A0A0"/>
                  </a:solidFill>
                  <a:miter lim="800000"/>
                  <a:headEnd/>
                  <a:tailEnd/>
                </a:ln>
                <a:effectLst/>
              </p:spPr>
              <p:txBody>
                <a:bodyPr/>
                <a:lstStyle/>
                <a:p>
                  <a:endParaRPr lang="en-IN"/>
                </a:p>
              </p:txBody>
            </p:sp>
          </p:grpSp>
          <p:grpSp>
            <p:nvGrpSpPr>
              <p:cNvPr id="27" name="Group 69"/>
              <p:cNvGrpSpPr>
                <a:grpSpLocks/>
              </p:cNvGrpSpPr>
              <p:nvPr/>
            </p:nvGrpSpPr>
            <p:grpSpPr bwMode="auto">
              <a:xfrm>
                <a:off x="3037" y="3910"/>
                <a:ext cx="849" cy="1360"/>
                <a:chOff x="3037" y="3910"/>
                <a:chExt cx="849" cy="1360"/>
              </a:xfrm>
            </p:grpSpPr>
            <p:sp>
              <p:nvSpPr>
                <p:cNvPr id="801862" name="Rectangle 70"/>
                <p:cNvSpPr>
                  <a:spLocks noChangeArrowheads="1"/>
                </p:cNvSpPr>
                <p:nvPr/>
              </p:nvSpPr>
              <p:spPr bwMode="auto">
                <a:xfrm>
                  <a:off x="3080" y="3910"/>
                  <a:ext cx="763" cy="1360"/>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geometric mean, harmonic mean, percent variation</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
              <p:nvSpPr>
                <p:cNvPr id="801863" name="Rectangle 71"/>
                <p:cNvSpPr>
                  <a:spLocks noChangeArrowheads="1"/>
                </p:cNvSpPr>
                <p:nvPr/>
              </p:nvSpPr>
              <p:spPr bwMode="auto">
                <a:xfrm>
                  <a:off x="3037" y="3910"/>
                  <a:ext cx="849" cy="1360"/>
                </a:xfrm>
                <a:prstGeom prst="rect">
                  <a:avLst/>
                </a:prstGeom>
                <a:noFill/>
                <a:ln w="7">
                  <a:solidFill>
                    <a:srgbClr val="A0A0A0"/>
                  </a:solidFill>
                  <a:miter lim="800000"/>
                  <a:headEnd/>
                  <a:tailEnd/>
                </a:ln>
                <a:effectLst/>
              </p:spPr>
              <p:txBody>
                <a:bodyPr/>
                <a:lstStyle/>
                <a:p>
                  <a:endParaRPr lang="en-IN"/>
                </a:p>
              </p:txBody>
            </p:sp>
          </p:grpSp>
        </p:grpSp>
        <p:sp>
          <p:nvSpPr>
            <p:cNvPr id="801864" name="Rectangle 72"/>
            <p:cNvSpPr>
              <a:spLocks noChangeArrowheads="1"/>
            </p:cNvSpPr>
            <p:nvPr/>
          </p:nvSpPr>
          <p:spPr bwMode="auto">
            <a:xfrm>
              <a:off x="-2" y="-2"/>
              <a:ext cx="3890" cy="5274"/>
            </a:xfrm>
            <a:prstGeom prst="rect">
              <a:avLst/>
            </a:prstGeom>
            <a:noFill/>
            <a:ln w="6350">
              <a:solidFill>
                <a:srgbClr val="A0A0A0"/>
              </a:solidFill>
              <a:miter lim="800000"/>
              <a:headEnd/>
              <a:tailEnd/>
            </a:ln>
            <a:effectLst/>
          </p:spPr>
          <p:txBody>
            <a:bodyPr/>
            <a:lstStyle/>
            <a:p>
              <a:endParaRPr lang="en-IN"/>
            </a:p>
          </p:txBody>
        </p:sp>
      </p:grpSp>
      <p:sp>
        <p:nvSpPr>
          <p:cNvPr id="73" name="Rectangle 40"/>
          <p:cNvSpPr>
            <a:spLocks noChangeArrowheads="1"/>
          </p:cNvSpPr>
          <p:nvPr/>
        </p:nvSpPr>
        <p:spPr bwMode="auto">
          <a:xfrm>
            <a:off x="1937536" y="2325531"/>
            <a:ext cx="2812015" cy="1276989"/>
          </a:xfrm>
          <a:prstGeom prst="rect">
            <a:avLst/>
          </a:prstGeom>
          <a:noFill/>
          <a:ln w="9525">
            <a:noFill/>
            <a:miter lim="800000"/>
            <a:headEnd/>
            <a:tailEnd/>
          </a:ln>
          <a:effectLst/>
        </p:spPr>
        <p:txBody>
          <a:bodyPr/>
          <a:lstStyle/>
          <a:p>
            <a:pPr eaLnBrk="1" hangingPunct="1"/>
            <a:r>
              <a:rPr lang="en-US" sz="1200" b="0" dirty="0">
                <a:latin typeface="Times New Roman" pitchFamily="18" charset="0"/>
                <a:ea typeface="MS Mincho" pitchFamily="49" charset="-128"/>
              </a:rPr>
              <a:t>The values of an ordinal </a:t>
            </a:r>
            <a:r>
              <a:rPr lang="en-US" sz="1200" b="0" dirty="0" err="1" smtClean="0">
                <a:latin typeface="Times New Roman" pitchFamily="18" charset="0"/>
                <a:ea typeface="MS Mincho" pitchFamily="49" charset="-128"/>
              </a:rPr>
              <a:t>attriute</a:t>
            </a:r>
            <a:r>
              <a:rPr lang="en-US" sz="1200" b="0" dirty="0" smtClean="0">
                <a:latin typeface="Times New Roman" pitchFamily="18" charset="0"/>
                <a:ea typeface="MS Mincho" pitchFamily="49" charset="-128"/>
              </a:rPr>
              <a:t> </a:t>
            </a:r>
            <a:r>
              <a:rPr lang="en-US" sz="1200" b="0" dirty="0">
                <a:latin typeface="Times New Roman" pitchFamily="18" charset="0"/>
                <a:ea typeface="MS Mincho" pitchFamily="49" charset="-128"/>
              </a:rPr>
              <a:t>provide enough information to order objects. (&lt;, &gt;)</a:t>
            </a:r>
            <a:endParaRPr lang="en-US" sz="1200" b="0" dirty="0">
              <a:latin typeface="Times New Roman" pitchFamily="18" charset="0"/>
              <a:cs typeface="Times New Roman" pitchFamily="18" charset="0"/>
            </a:endParaRPr>
          </a:p>
          <a:p>
            <a:endParaRPr lang="en-US" sz="1200" b="0" dirty="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304800"/>
            <a:ext cx="7924800" cy="6276975"/>
            <a:chOff x="-2" y="-2"/>
            <a:chExt cx="3761" cy="4164"/>
          </a:xfrm>
        </p:grpSpPr>
        <p:grpSp>
          <p:nvGrpSpPr>
            <p:cNvPr id="3" name="Group 3"/>
            <p:cNvGrpSpPr>
              <a:grpSpLocks/>
            </p:cNvGrpSpPr>
            <p:nvPr/>
          </p:nvGrpSpPr>
          <p:grpSpPr bwMode="auto">
            <a:xfrm>
              <a:off x="0" y="0"/>
              <a:ext cx="3757" cy="4160"/>
              <a:chOff x="0" y="0"/>
              <a:chExt cx="3757" cy="4160"/>
            </a:xfrm>
          </p:grpSpPr>
          <p:grpSp>
            <p:nvGrpSpPr>
              <p:cNvPr id="4" name="Group 4"/>
              <p:cNvGrpSpPr>
                <a:grpSpLocks/>
              </p:cNvGrpSpPr>
              <p:nvPr/>
            </p:nvGrpSpPr>
            <p:grpSpPr bwMode="auto">
              <a:xfrm>
                <a:off x="0" y="0"/>
                <a:ext cx="684" cy="596"/>
                <a:chOff x="0" y="0"/>
                <a:chExt cx="684" cy="596"/>
              </a:xfrm>
            </p:grpSpPr>
            <p:sp>
              <p:nvSpPr>
                <p:cNvPr id="802821" name="Rectangle 5"/>
                <p:cNvSpPr>
                  <a:spLocks noChangeArrowheads="1"/>
                </p:cNvSpPr>
                <p:nvPr/>
              </p:nvSpPr>
              <p:spPr bwMode="auto">
                <a:xfrm>
                  <a:off x="0" y="0"/>
                  <a:ext cx="684" cy="596"/>
                </a:xfrm>
                <a:prstGeom prst="rect">
                  <a:avLst/>
                </a:prstGeom>
                <a:solidFill>
                  <a:srgbClr val="CCFFFF"/>
                </a:solidFill>
                <a:ln w="9525">
                  <a:noFill/>
                  <a:miter lim="800000"/>
                  <a:headEnd/>
                  <a:tailEnd/>
                </a:ln>
                <a:effectLst/>
              </p:spPr>
              <p:txBody>
                <a:bodyPr/>
                <a:lstStyle/>
                <a:p>
                  <a:endParaRPr lang="en-IN"/>
                </a:p>
              </p:txBody>
            </p:sp>
            <p:grpSp>
              <p:nvGrpSpPr>
                <p:cNvPr id="5" name="Group 6"/>
                <p:cNvGrpSpPr>
                  <a:grpSpLocks/>
                </p:cNvGrpSpPr>
                <p:nvPr/>
              </p:nvGrpSpPr>
              <p:grpSpPr bwMode="auto">
                <a:xfrm>
                  <a:off x="0" y="0"/>
                  <a:ext cx="684" cy="596"/>
                  <a:chOff x="0" y="0"/>
                  <a:chExt cx="684" cy="596"/>
                </a:xfrm>
              </p:grpSpPr>
              <p:sp>
                <p:nvSpPr>
                  <p:cNvPr id="802823" name="Rectangle 7"/>
                  <p:cNvSpPr>
                    <a:spLocks noChangeArrowheads="1"/>
                  </p:cNvSpPr>
                  <p:nvPr/>
                </p:nvSpPr>
                <p:spPr bwMode="auto">
                  <a:xfrm>
                    <a:off x="43" y="0"/>
                    <a:ext cx="598" cy="596"/>
                  </a:xfrm>
                  <a:prstGeom prst="rect">
                    <a:avLst/>
                  </a:prstGeom>
                  <a:solidFill>
                    <a:srgbClr val="CCFFFF"/>
                  </a:solidFill>
                  <a:ln w="9525">
                    <a:noFill/>
                    <a:miter lim="800000"/>
                    <a:headEnd/>
                    <a:tailEnd/>
                  </a:ln>
                  <a:effectLst/>
                </p:spPr>
                <p:txBody>
                  <a:bodyPr/>
                  <a:lstStyle/>
                  <a:p>
                    <a:pPr algn="ctr" eaLnBrk="1" hangingPunct="1"/>
                    <a:r>
                      <a:rPr lang="en-US" sz="1800">
                        <a:latin typeface="Times New Roman" pitchFamily="18" charset="0"/>
                        <a:cs typeface="Times New Roman" pitchFamily="18" charset="0"/>
                      </a:rPr>
                      <a:t>Attribute Level</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802824" name="Rectangle 8"/>
                  <p:cNvSpPr>
                    <a:spLocks noChangeArrowheads="1"/>
                  </p:cNvSpPr>
                  <p:nvPr/>
                </p:nvSpPr>
                <p:spPr bwMode="auto">
                  <a:xfrm>
                    <a:off x="0" y="0"/>
                    <a:ext cx="684" cy="596"/>
                  </a:xfrm>
                  <a:prstGeom prst="rect">
                    <a:avLst/>
                  </a:prstGeom>
                  <a:noFill/>
                  <a:ln w="7">
                    <a:solidFill>
                      <a:srgbClr val="A0A0A0"/>
                    </a:solidFill>
                    <a:miter lim="800000"/>
                    <a:headEnd/>
                    <a:tailEnd/>
                  </a:ln>
                  <a:effectLst/>
                </p:spPr>
                <p:txBody>
                  <a:bodyPr/>
                  <a:lstStyle/>
                  <a:p>
                    <a:endParaRPr lang="en-IN"/>
                  </a:p>
                </p:txBody>
              </p:sp>
            </p:grpSp>
          </p:grpSp>
          <p:grpSp>
            <p:nvGrpSpPr>
              <p:cNvPr id="6" name="Group 9"/>
              <p:cNvGrpSpPr>
                <a:grpSpLocks/>
              </p:cNvGrpSpPr>
              <p:nvPr/>
            </p:nvGrpSpPr>
            <p:grpSpPr bwMode="auto">
              <a:xfrm>
                <a:off x="684" y="0"/>
                <a:ext cx="1691" cy="596"/>
                <a:chOff x="684" y="0"/>
                <a:chExt cx="1691" cy="596"/>
              </a:xfrm>
            </p:grpSpPr>
            <p:sp>
              <p:nvSpPr>
                <p:cNvPr id="802826" name="Rectangle 10"/>
                <p:cNvSpPr>
                  <a:spLocks noChangeArrowheads="1"/>
                </p:cNvSpPr>
                <p:nvPr/>
              </p:nvSpPr>
              <p:spPr bwMode="auto">
                <a:xfrm>
                  <a:off x="684" y="0"/>
                  <a:ext cx="1691" cy="596"/>
                </a:xfrm>
                <a:prstGeom prst="rect">
                  <a:avLst/>
                </a:prstGeom>
                <a:solidFill>
                  <a:srgbClr val="CCFFFF"/>
                </a:solidFill>
                <a:ln w="9525">
                  <a:noFill/>
                  <a:miter lim="800000"/>
                  <a:headEnd/>
                  <a:tailEnd/>
                </a:ln>
                <a:effectLst/>
              </p:spPr>
              <p:txBody>
                <a:bodyPr/>
                <a:lstStyle/>
                <a:p>
                  <a:endParaRPr lang="en-IN"/>
                </a:p>
              </p:txBody>
            </p:sp>
            <p:grpSp>
              <p:nvGrpSpPr>
                <p:cNvPr id="7" name="Group 11"/>
                <p:cNvGrpSpPr>
                  <a:grpSpLocks/>
                </p:cNvGrpSpPr>
                <p:nvPr/>
              </p:nvGrpSpPr>
              <p:grpSpPr bwMode="auto">
                <a:xfrm>
                  <a:off x="684" y="0"/>
                  <a:ext cx="1691" cy="596"/>
                  <a:chOff x="684" y="0"/>
                  <a:chExt cx="1691" cy="596"/>
                </a:xfrm>
              </p:grpSpPr>
              <p:sp>
                <p:nvSpPr>
                  <p:cNvPr id="802828" name="Rectangle 12"/>
                  <p:cNvSpPr>
                    <a:spLocks noChangeArrowheads="1"/>
                  </p:cNvSpPr>
                  <p:nvPr/>
                </p:nvSpPr>
                <p:spPr bwMode="auto">
                  <a:xfrm>
                    <a:off x="727" y="0"/>
                    <a:ext cx="1605" cy="596"/>
                  </a:xfrm>
                  <a:prstGeom prst="rect">
                    <a:avLst/>
                  </a:prstGeom>
                  <a:solidFill>
                    <a:srgbClr val="CCFFFF"/>
                  </a:solidFill>
                  <a:ln w="9525">
                    <a:noFill/>
                    <a:miter lim="800000"/>
                    <a:headEnd/>
                    <a:tailEnd/>
                  </a:ln>
                  <a:effectLst/>
                </p:spPr>
                <p:txBody>
                  <a:bodyPr/>
                  <a:lstStyle/>
                  <a:p>
                    <a:pPr algn="ctr" eaLnBrk="1" hangingPunct="1"/>
                    <a:r>
                      <a:rPr lang="en-US" sz="1800">
                        <a:latin typeface="Times New Roman" pitchFamily="18" charset="0"/>
                        <a:cs typeface="Times New Roman" pitchFamily="18" charset="0"/>
                      </a:rPr>
                      <a:t>Transformation</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802829" name="Rectangle 13"/>
                  <p:cNvSpPr>
                    <a:spLocks noChangeArrowheads="1"/>
                  </p:cNvSpPr>
                  <p:nvPr/>
                </p:nvSpPr>
                <p:spPr bwMode="auto">
                  <a:xfrm>
                    <a:off x="684" y="0"/>
                    <a:ext cx="1691" cy="596"/>
                  </a:xfrm>
                  <a:prstGeom prst="rect">
                    <a:avLst/>
                  </a:prstGeom>
                  <a:noFill/>
                  <a:ln w="7">
                    <a:solidFill>
                      <a:srgbClr val="A0A0A0"/>
                    </a:solidFill>
                    <a:miter lim="800000"/>
                    <a:headEnd/>
                    <a:tailEnd/>
                  </a:ln>
                  <a:effectLst/>
                </p:spPr>
                <p:txBody>
                  <a:bodyPr/>
                  <a:lstStyle/>
                  <a:p>
                    <a:endParaRPr lang="en-IN"/>
                  </a:p>
                </p:txBody>
              </p:sp>
            </p:grpSp>
          </p:grpSp>
          <p:grpSp>
            <p:nvGrpSpPr>
              <p:cNvPr id="8" name="Group 14"/>
              <p:cNvGrpSpPr>
                <a:grpSpLocks/>
              </p:cNvGrpSpPr>
              <p:nvPr/>
            </p:nvGrpSpPr>
            <p:grpSpPr bwMode="auto">
              <a:xfrm>
                <a:off x="2375" y="0"/>
                <a:ext cx="1382" cy="596"/>
                <a:chOff x="2375" y="0"/>
                <a:chExt cx="1382" cy="596"/>
              </a:xfrm>
            </p:grpSpPr>
            <p:sp>
              <p:nvSpPr>
                <p:cNvPr id="802831" name="Rectangle 15"/>
                <p:cNvSpPr>
                  <a:spLocks noChangeArrowheads="1"/>
                </p:cNvSpPr>
                <p:nvPr/>
              </p:nvSpPr>
              <p:spPr bwMode="auto">
                <a:xfrm>
                  <a:off x="2375" y="0"/>
                  <a:ext cx="1382" cy="596"/>
                </a:xfrm>
                <a:prstGeom prst="rect">
                  <a:avLst/>
                </a:prstGeom>
                <a:solidFill>
                  <a:srgbClr val="CCFFFF"/>
                </a:solidFill>
                <a:ln w="9525">
                  <a:noFill/>
                  <a:miter lim="800000"/>
                  <a:headEnd/>
                  <a:tailEnd/>
                </a:ln>
                <a:effectLst/>
              </p:spPr>
              <p:txBody>
                <a:bodyPr/>
                <a:lstStyle/>
                <a:p>
                  <a:endParaRPr lang="en-IN"/>
                </a:p>
              </p:txBody>
            </p:sp>
            <p:grpSp>
              <p:nvGrpSpPr>
                <p:cNvPr id="9" name="Group 16"/>
                <p:cNvGrpSpPr>
                  <a:grpSpLocks/>
                </p:cNvGrpSpPr>
                <p:nvPr/>
              </p:nvGrpSpPr>
              <p:grpSpPr bwMode="auto">
                <a:xfrm>
                  <a:off x="2375" y="0"/>
                  <a:ext cx="1382" cy="596"/>
                  <a:chOff x="2375" y="0"/>
                  <a:chExt cx="1382" cy="596"/>
                </a:xfrm>
              </p:grpSpPr>
              <p:sp>
                <p:nvSpPr>
                  <p:cNvPr id="802833" name="Rectangle 17"/>
                  <p:cNvSpPr>
                    <a:spLocks noChangeArrowheads="1"/>
                  </p:cNvSpPr>
                  <p:nvPr/>
                </p:nvSpPr>
                <p:spPr bwMode="auto">
                  <a:xfrm>
                    <a:off x="2418" y="0"/>
                    <a:ext cx="1296" cy="596"/>
                  </a:xfrm>
                  <a:prstGeom prst="rect">
                    <a:avLst/>
                  </a:prstGeom>
                  <a:solidFill>
                    <a:srgbClr val="CCFFFF"/>
                  </a:solidFill>
                  <a:ln w="9525">
                    <a:noFill/>
                    <a:miter lim="800000"/>
                    <a:headEnd/>
                    <a:tailEnd/>
                  </a:ln>
                  <a:effectLst/>
                </p:spPr>
                <p:txBody>
                  <a:bodyPr/>
                  <a:lstStyle/>
                  <a:p>
                    <a:pPr algn="ctr" eaLnBrk="1" hangingPunct="1"/>
                    <a:r>
                      <a:rPr lang="en-US" sz="1800">
                        <a:latin typeface="Times New Roman" pitchFamily="18" charset="0"/>
                        <a:cs typeface="Times New Roman" pitchFamily="18" charset="0"/>
                      </a:rPr>
                      <a:t>Comments</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802834" name="Rectangle 18"/>
                  <p:cNvSpPr>
                    <a:spLocks noChangeArrowheads="1"/>
                  </p:cNvSpPr>
                  <p:nvPr/>
                </p:nvSpPr>
                <p:spPr bwMode="auto">
                  <a:xfrm>
                    <a:off x="2375" y="0"/>
                    <a:ext cx="1382" cy="596"/>
                  </a:xfrm>
                  <a:prstGeom prst="rect">
                    <a:avLst/>
                  </a:prstGeom>
                  <a:noFill/>
                  <a:ln w="7">
                    <a:solidFill>
                      <a:srgbClr val="A0A0A0"/>
                    </a:solidFill>
                    <a:miter lim="800000"/>
                    <a:headEnd/>
                    <a:tailEnd/>
                  </a:ln>
                  <a:effectLst/>
                </p:spPr>
                <p:txBody>
                  <a:bodyPr/>
                  <a:lstStyle/>
                  <a:p>
                    <a:endParaRPr lang="en-IN"/>
                  </a:p>
                </p:txBody>
              </p:sp>
            </p:grpSp>
          </p:grpSp>
          <p:grpSp>
            <p:nvGrpSpPr>
              <p:cNvPr id="10" name="Group 19"/>
              <p:cNvGrpSpPr>
                <a:grpSpLocks/>
              </p:cNvGrpSpPr>
              <p:nvPr/>
            </p:nvGrpSpPr>
            <p:grpSpPr bwMode="auto">
              <a:xfrm>
                <a:off x="0" y="596"/>
                <a:ext cx="684" cy="824"/>
                <a:chOff x="0" y="596"/>
                <a:chExt cx="684" cy="824"/>
              </a:xfrm>
            </p:grpSpPr>
            <p:sp>
              <p:nvSpPr>
                <p:cNvPr id="802836" name="Rectangle 20"/>
                <p:cNvSpPr>
                  <a:spLocks noChangeArrowheads="1"/>
                </p:cNvSpPr>
                <p:nvPr/>
              </p:nvSpPr>
              <p:spPr bwMode="auto">
                <a:xfrm>
                  <a:off x="43" y="596"/>
                  <a:ext cx="598" cy="824"/>
                </a:xfrm>
                <a:prstGeom prst="rect">
                  <a:avLst/>
                </a:prstGeom>
                <a:noFill/>
                <a:ln w="9525">
                  <a:noFill/>
                  <a:miter lim="800000"/>
                  <a:headEnd/>
                  <a:tailEnd/>
                </a:ln>
                <a:effectLst/>
              </p:spPr>
              <p:txBody>
                <a:bodyPr/>
                <a:lstStyle/>
                <a:p>
                  <a:pPr algn="ctr" eaLnBrk="1" hangingPunct="1"/>
                  <a:r>
                    <a:rPr lang="en-US" sz="1800" b="0">
                      <a:latin typeface="Times New Roman" pitchFamily="18" charset="0"/>
                      <a:cs typeface="Times New Roman" pitchFamily="18" charset="0"/>
                    </a:rPr>
                    <a:t>Nominal</a:t>
                  </a:r>
                </a:p>
                <a:p>
                  <a:pPr algn="ctr"/>
                  <a:endParaRPr lang="en-US" sz="2400" b="0">
                    <a:latin typeface="Times New Roman" pitchFamily="18" charset="0"/>
                  </a:endParaRPr>
                </a:p>
              </p:txBody>
            </p:sp>
            <p:sp>
              <p:nvSpPr>
                <p:cNvPr id="802837" name="Rectangle 21"/>
                <p:cNvSpPr>
                  <a:spLocks noChangeArrowheads="1"/>
                </p:cNvSpPr>
                <p:nvPr/>
              </p:nvSpPr>
              <p:spPr bwMode="auto">
                <a:xfrm>
                  <a:off x="0" y="596"/>
                  <a:ext cx="684" cy="824"/>
                </a:xfrm>
                <a:prstGeom prst="rect">
                  <a:avLst/>
                </a:prstGeom>
                <a:noFill/>
                <a:ln w="7">
                  <a:solidFill>
                    <a:srgbClr val="A0A0A0"/>
                  </a:solidFill>
                  <a:miter lim="800000"/>
                  <a:headEnd/>
                  <a:tailEnd/>
                </a:ln>
                <a:effectLst/>
              </p:spPr>
              <p:txBody>
                <a:bodyPr/>
                <a:lstStyle/>
                <a:p>
                  <a:endParaRPr lang="en-IN"/>
                </a:p>
              </p:txBody>
            </p:sp>
          </p:grpSp>
          <p:grpSp>
            <p:nvGrpSpPr>
              <p:cNvPr id="11" name="Group 22"/>
              <p:cNvGrpSpPr>
                <a:grpSpLocks/>
              </p:cNvGrpSpPr>
              <p:nvPr/>
            </p:nvGrpSpPr>
            <p:grpSpPr bwMode="auto">
              <a:xfrm>
                <a:off x="684" y="596"/>
                <a:ext cx="1691" cy="824"/>
                <a:chOff x="684" y="596"/>
                <a:chExt cx="1691" cy="824"/>
              </a:xfrm>
            </p:grpSpPr>
            <p:sp>
              <p:nvSpPr>
                <p:cNvPr id="802839" name="Rectangle 23"/>
                <p:cNvSpPr>
                  <a:spLocks noChangeArrowheads="1"/>
                </p:cNvSpPr>
                <p:nvPr/>
              </p:nvSpPr>
              <p:spPr bwMode="auto">
                <a:xfrm>
                  <a:off x="727" y="596"/>
                  <a:ext cx="1605" cy="824"/>
                </a:xfrm>
                <a:prstGeom prst="rect">
                  <a:avLst/>
                </a:prstGeom>
                <a:noFill/>
                <a:ln w="9525">
                  <a:noFill/>
                  <a:miter lim="800000"/>
                  <a:headEnd/>
                  <a:tailEnd/>
                </a:ln>
                <a:effectLst/>
              </p:spPr>
              <p:txBody>
                <a:bodyPr/>
                <a:lstStyle/>
                <a:p>
                  <a:pPr eaLnBrk="1" hangingPunct="1"/>
                  <a:r>
                    <a:rPr lang="en-US" sz="1800" b="0">
                      <a:latin typeface="Times New Roman" pitchFamily="18" charset="0"/>
                      <a:ea typeface="MS Mincho" pitchFamily="49" charset="-128"/>
                    </a:rPr>
                    <a:t>Any permutation of values</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802840" name="Rectangle 24"/>
                <p:cNvSpPr>
                  <a:spLocks noChangeArrowheads="1"/>
                </p:cNvSpPr>
                <p:nvPr/>
              </p:nvSpPr>
              <p:spPr bwMode="auto">
                <a:xfrm>
                  <a:off x="684" y="596"/>
                  <a:ext cx="1691" cy="824"/>
                </a:xfrm>
                <a:prstGeom prst="rect">
                  <a:avLst/>
                </a:prstGeom>
                <a:noFill/>
                <a:ln w="7">
                  <a:solidFill>
                    <a:srgbClr val="A0A0A0"/>
                  </a:solidFill>
                  <a:miter lim="800000"/>
                  <a:headEnd/>
                  <a:tailEnd/>
                </a:ln>
                <a:effectLst/>
              </p:spPr>
              <p:txBody>
                <a:bodyPr/>
                <a:lstStyle/>
                <a:p>
                  <a:endParaRPr lang="en-IN"/>
                </a:p>
              </p:txBody>
            </p:sp>
          </p:grpSp>
          <p:grpSp>
            <p:nvGrpSpPr>
              <p:cNvPr id="12" name="Group 25"/>
              <p:cNvGrpSpPr>
                <a:grpSpLocks/>
              </p:cNvGrpSpPr>
              <p:nvPr/>
            </p:nvGrpSpPr>
            <p:grpSpPr bwMode="auto">
              <a:xfrm>
                <a:off x="2375" y="596"/>
                <a:ext cx="1382" cy="824"/>
                <a:chOff x="2375" y="596"/>
                <a:chExt cx="1382" cy="824"/>
              </a:xfrm>
            </p:grpSpPr>
            <p:sp>
              <p:nvSpPr>
                <p:cNvPr id="802842" name="Rectangle 26"/>
                <p:cNvSpPr>
                  <a:spLocks noChangeArrowheads="1"/>
                </p:cNvSpPr>
                <p:nvPr/>
              </p:nvSpPr>
              <p:spPr bwMode="auto">
                <a:xfrm>
                  <a:off x="2418" y="596"/>
                  <a:ext cx="1296" cy="824"/>
                </a:xfrm>
                <a:prstGeom prst="rect">
                  <a:avLst/>
                </a:prstGeom>
                <a:noFill/>
                <a:ln w="9525">
                  <a:noFill/>
                  <a:miter lim="800000"/>
                  <a:headEnd/>
                  <a:tailEnd/>
                </a:ln>
                <a:effectLst/>
              </p:spPr>
              <p:txBody>
                <a:bodyPr/>
                <a:lstStyle/>
                <a:p>
                  <a:pPr eaLnBrk="1" hangingPunct="1"/>
                  <a:r>
                    <a:rPr lang="en-US" sz="1800" b="0">
                      <a:latin typeface="Times New Roman" pitchFamily="18" charset="0"/>
                      <a:cs typeface="Times New Roman" pitchFamily="18" charset="0"/>
                    </a:rPr>
                    <a:t>If all employee ID numbers were reassigned, would it make any difference?</a:t>
                  </a:r>
                </a:p>
                <a:p>
                  <a:endParaRPr lang="en-US" sz="2400" b="0">
                    <a:latin typeface="Times New Roman" pitchFamily="18" charset="0"/>
                  </a:endParaRPr>
                </a:p>
              </p:txBody>
            </p:sp>
            <p:sp>
              <p:nvSpPr>
                <p:cNvPr id="802843" name="Rectangle 27"/>
                <p:cNvSpPr>
                  <a:spLocks noChangeArrowheads="1"/>
                </p:cNvSpPr>
                <p:nvPr/>
              </p:nvSpPr>
              <p:spPr bwMode="auto">
                <a:xfrm>
                  <a:off x="2375" y="596"/>
                  <a:ext cx="1382" cy="824"/>
                </a:xfrm>
                <a:prstGeom prst="rect">
                  <a:avLst/>
                </a:prstGeom>
                <a:noFill/>
                <a:ln w="7">
                  <a:solidFill>
                    <a:srgbClr val="A0A0A0"/>
                  </a:solidFill>
                  <a:miter lim="800000"/>
                  <a:headEnd/>
                  <a:tailEnd/>
                </a:ln>
                <a:effectLst/>
              </p:spPr>
              <p:txBody>
                <a:bodyPr/>
                <a:lstStyle/>
                <a:p>
                  <a:endParaRPr lang="en-IN"/>
                </a:p>
              </p:txBody>
            </p:sp>
          </p:grpSp>
          <p:grpSp>
            <p:nvGrpSpPr>
              <p:cNvPr id="13" name="Group 28"/>
              <p:cNvGrpSpPr>
                <a:grpSpLocks/>
              </p:cNvGrpSpPr>
              <p:nvPr/>
            </p:nvGrpSpPr>
            <p:grpSpPr bwMode="auto">
              <a:xfrm>
                <a:off x="0" y="1420"/>
                <a:ext cx="684" cy="1092"/>
                <a:chOff x="0" y="1420"/>
                <a:chExt cx="684" cy="1092"/>
              </a:xfrm>
            </p:grpSpPr>
            <p:sp>
              <p:nvSpPr>
                <p:cNvPr id="802845" name="Rectangle 29"/>
                <p:cNvSpPr>
                  <a:spLocks noChangeArrowheads="1"/>
                </p:cNvSpPr>
                <p:nvPr/>
              </p:nvSpPr>
              <p:spPr bwMode="auto">
                <a:xfrm>
                  <a:off x="43" y="1420"/>
                  <a:ext cx="598" cy="1092"/>
                </a:xfrm>
                <a:prstGeom prst="rect">
                  <a:avLst/>
                </a:prstGeom>
                <a:noFill/>
                <a:ln w="9525">
                  <a:noFill/>
                  <a:miter lim="800000"/>
                  <a:headEnd/>
                  <a:tailEnd/>
                </a:ln>
                <a:effectLst/>
              </p:spPr>
              <p:txBody>
                <a:bodyPr/>
                <a:lstStyle/>
                <a:p>
                  <a:pPr algn="ctr" eaLnBrk="1" hangingPunct="1"/>
                  <a:r>
                    <a:rPr lang="en-US" sz="1800" b="0">
                      <a:latin typeface="Times New Roman" pitchFamily="18" charset="0"/>
                      <a:cs typeface="Times New Roman" pitchFamily="18" charset="0"/>
                    </a:rPr>
                    <a:t>Ordinal</a:t>
                  </a:r>
                </a:p>
                <a:p>
                  <a:pPr algn="ctr"/>
                  <a:endParaRPr lang="en-US" sz="2400" b="0">
                    <a:latin typeface="Times New Roman" pitchFamily="18" charset="0"/>
                  </a:endParaRPr>
                </a:p>
              </p:txBody>
            </p:sp>
            <p:sp>
              <p:nvSpPr>
                <p:cNvPr id="802846" name="Rectangle 30"/>
                <p:cNvSpPr>
                  <a:spLocks noChangeArrowheads="1"/>
                </p:cNvSpPr>
                <p:nvPr/>
              </p:nvSpPr>
              <p:spPr bwMode="auto">
                <a:xfrm>
                  <a:off x="0" y="1420"/>
                  <a:ext cx="684" cy="1092"/>
                </a:xfrm>
                <a:prstGeom prst="rect">
                  <a:avLst/>
                </a:prstGeom>
                <a:noFill/>
                <a:ln w="7">
                  <a:solidFill>
                    <a:srgbClr val="A0A0A0"/>
                  </a:solidFill>
                  <a:miter lim="800000"/>
                  <a:headEnd/>
                  <a:tailEnd/>
                </a:ln>
                <a:effectLst/>
              </p:spPr>
              <p:txBody>
                <a:bodyPr/>
                <a:lstStyle/>
                <a:p>
                  <a:endParaRPr lang="en-IN"/>
                </a:p>
              </p:txBody>
            </p:sp>
          </p:grpSp>
          <p:grpSp>
            <p:nvGrpSpPr>
              <p:cNvPr id="14" name="Group 31"/>
              <p:cNvGrpSpPr>
                <a:grpSpLocks/>
              </p:cNvGrpSpPr>
              <p:nvPr/>
            </p:nvGrpSpPr>
            <p:grpSpPr bwMode="auto">
              <a:xfrm>
                <a:off x="684" y="1420"/>
                <a:ext cx="1691" cy="1092"/>
                <a:chOff x="684" y="1420"/>
                <a:chExt cx="1691" cy="1092"/>
              </a:xfrm>
            </p:grpSpPr>
            <p:sp>
              <p:nvSpPr>
                <p:cNvPr id="802848" name="Rectangle 32"/>
                <p:cNvSpPr>
                  <a:spLocks noChangeArrowheads="1"/>
                </p:cNvSpPr>
                <p:nvPr/>
              </p:nvSpPr>
              <p:spPr bwMode="auto">
                <a:xfrm>
                  <a:off x="727" y="1420"/>
                  <a:ext cx="1605" cy="1092"/>
                </a:xfrm>
                <a:prstGeom prst="rect">
                  <a:avLst/>
                </a:prstGeom>
                <a:noFill/>
                <a:ln w="9525">
                  <a:noFill/>
                  <a:miter lim="800000"/>
                  <a:headEnd/>
                  <a:tailEnd/>
                </a:ln>
                <a:effectLst/>
              </p:spPr>
              <p:txBody>
                <a:bodyPr/>
                <a:lstStyle/>
                <a:p>
                  <a:pPr eaLnBrk="1" hangingPunct="1"/>
                  <a:r>
                    <a:rPr lang="en-US" sz="1800" b="0">
                      <a:latin typeface="Times New Roman" pitchFamily="18" charset="0"/>
                      <a:ea typeface="MS Mincho" pitchFamily="49" charset="-128"/>
                    </a:rPr>
                    <a:t>An order preserving change of values, i.e., </a:t>
                  </a:r>
                  <a:br>
                    <a:rPr lang="en-US" sz="1800" b="0">
                      <a:latin typeface="Times New Roman" pitchFamily="18" charset="0"/>
                      <a:ea typeface="MS Mincho" pitchFamily="49" charset="-128"/>
                    </a:rPr>
                  </a:br>
                  <a:r>
                    <a:rPr lang="en-US" sz="1800" b="0" i="1">
                      <a:latin typeface="Times New Roman" pitchFamily="18" charset="0"/>
                      <a:ea typeface="MS Mincho" pitchFamily="49" charset="-128"/>
                    </a:rPr>
                    <a:t>new_value = f(old_value) </a:t>
                  </a:r>
                  <a:br>
                    <a:rPr lang="en-US" sz="1800" b="0" i="1">
                      <a:latin typeface="Times New Roman" pitchFamily="18" charset="0"/>
                      <a:ea typeface="MS Mincho" pitchFamily="49" charset="-128"/>
                    </a:rPr>
                  </a:br>
                  <a:r>
                    <a:rPr lang="en-US" sz="1800" b="0">
                      <a:latin typeface="Times New Roman" pitchFamily="18" charset="0"/>
                      <a:ea typeface="MS Mincho" pitchFamily="49" charset="-128"/>
                    </a:rPr>
                    <a:t>where </a:t>
                  </a:r>
                  <a:r>
                    <a:rPr lang="en-US" sz="1800" b="0" i="1">
                      <a:latin typeface="Times New Roman" pitchFamily="18" charset="0"/>
                      <a:ea typeface="MS Mincho" pitchFamily="49" charset="-128"/>
                    </a:rPr>
                    <a:t>f</a:t>
                  </a:r>
                  <a:r>
                    <a:rPr lang="en-US" sz="1800" b="0">
                      <a:latin typeface="Times New Roman" pitchFamily="18" charset="0"/>
                      <a:ea typeface="MS Mincho" pitchFamily="49" charset="-128"/>
                    </a:rPr>
                    <a:t> is a monotonic function.</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802849" name="Rectangle 33"/>
                <p:cNvSpPr>
                  <a:spLocks noChangeArrowheads="1"/>
                </p:cNvSpPr>
                <p:nvPr/>
              </p:nvSpPr>
              <p:spPr bwMode="auto">
                <a:xfrm>
                  <a:off x="684" y="1420"/>
                  <a:ext cx="1691" cy="1092"/>
                </a:xfrm>
                <a:prstGeom prst="rect">
                  <a:avLst/>
                </a:prstGeom>
                <a:noFill/>
                <a:ln w="7">
                  <a:solidFill>
                    <a:srgbClr val="A0A0A0"/>
                  </a:solidFill>
                  <a:miter lim="800000"/>
                  <a:headEnd/>
                  <a:tailEnd/>
                </a:ln>
                <a:effectLst/>
              </p:spPr>
              <p:txBody>
                <a:bodyPr/>
                <a:lstStyle/>
                <a:p>
                  <a:endParaRPr lang="en-IN"/>
                </a:p>
              </p:txBody>
            </p:sp>
          </p:grpSp>
          <p:grpSp>
            <p:nvGrpSpPr>
              <p:cNvPr id="15" name="Group 34"/>
              <p:cNvGrpSpPr>
                <a:grpSpLocks/>
              </p:cNvGrpSpPr>
              <p:nvPr/>
            </p:nvGrpSpPr>
            <p:grpSpPr bwMode="auto">
              <a:xfrm>
                <a:off x="2375" y="1420"/>
                <a:ext cx="1382" cy="1092"/>
                <a:chOff x="2375" y="1420"/>
                <a:chExt cx="1382" cy="1092"/>
              </a:xfrm>
            </p:grpSpPr>
            <p:sp>
              <p:nvSpPr>
                <p:cNvPr id="802851" name="Rectangle 35"/>
                <p:cNvSpPr>
                  <a:spLocks noChangeArrowheads="1"/>
                </p:cNvSpPr>
                <p:nvPr/>
              </p:nvSpPr>
              <p:spPr bwMode="auto">
                <a:xfrm>
                  <a:off x="2418" y="1420"/>
                  <a:ext cx="1296" cy="1092"/>
                </a:xfrm>
                <a:prstGeom prst="rect">
                  <a:avLst/>
                </a:prstGeom>
                <a:noFill/>
                <a:ln w="9525">
                  <a:noFill/>
                  <a:miter lim="800000"/>
                  <a:headEnd/>
                  <a:tailEnd/>
                </a:ln>
                <a:effectLst/>
              </p:spPr>
              <p:txBody>
                <a:bodyPr/>
                <a:lstStyle/>
                <a:p>
                  <a:pPr eaLnBrk="1" hangingPunct="1"/>
                  <a:r>
                    <a:rPr lang="en-US" sz="1800" b="0">
                      <a:latin typeface="Times New Roman" pitchFamily="18" charset="0"/>
                      <a:cs typeface="Times New Roman" pitchFamily="18" charset="0"/>
                    </a:rPr>
                    <a:t>An attribute encompassing the notion of good, better best can be represented equally well by the values {1, 2, 3} or by { 0.5, 1, 10}.</a:t>
                  </a:r>
                </a:p>
                <a:p>
                  <a:endParaRPr lang="en-US" sz="1800" b="0">
                    <a:latin typeface="Times New Roman" pitchFamily="18" charset="0"/>
                  </a:endParaRPr>
                </a:p>
              </p:txBody>
            </p:sp>
            <p:sp>
              <p:nvSpPr>
                <p:cNvPr id="802852" name="Rectangle 36"/>
                <p:cNvSpPr>
                  <a:spLocks noChangeArrowheads="1"/>
                </p:cNvSpPr>
                <p:nvPr/>
              </p:nvSpPr>
              <p:spPr bwMode="auto">
                <a:xfrm>
                  <a:off x="2375" y="1420"/>
                  <a:ext cx="1382" cy="1092"/>
                </a:xfrm>
                <a:prstGeom prst="rect">
                  <a:avLst/>
                </a:prstGeom>
                <a:noFill/>
                <a:ln w="7">
                  <a:solidFill>
                    <a:srgbClr val="A0A0A0"/>
                  </a:solidFill>
                  <a:miter lim="800000"/>
                  <a:headEnd/>
                  <a:tailEnd/>
                </a:ln>
                <a:effectLst/>
              </p:spPr>
              <p:txBody>
                <a:bodyPr/>
                <a:lstStyle/>
                <a:p>
                  <a:endParaRPr lang="en-IN"/>
                </a:p>
              </p:txBody>
            </p:sp>
          </p:grpSp>
          <p:grpSp>
            <p:nvGrpSpPr>
              <p:cNvPr id="16" name="Group 37"/>
              <p:cNvGrpSpPr>
                <a:grpSpLocks/>
              </p:cNvGrpSpPr>
              <p:nvPr/>
            </p:nvGrpSpPr>
            <p:grpSpPr bwMode="auto">
              <a:xfrm>
                <a:off x="0" y="2512"/>
                <a:ext cx="684" cy="1092"/>
                <a:chOff x="0" y="2512"/>
                <a:chExt cx="684" cy="1092"/>
              </a:xfrm>
            </p:grpSpPr>
            <p:sp>
              <p:nvSpPr>
                <p:cNvPr id="802854" name="Rectangle 38"/>
                <p:cNvSpPr>
                  <a:spLocks noChangeArrowheads="1"/>
                </p:cNvSpPr>
                <p:nvPr/>
              </p:nvSpPr>
              <p:spPr bwMode="auto">
                <a:xfrm>
                  <a:off x="43" y="2512"/>
                  <a:ext cx="598" cy="1092"/>
                </a:xfrm>
                <a:prstGeom prst="rect">
                  <a:avLst/>
                </a:prstGeom>
                <a:noFill/>
                <a:ln w="9525">
                  <a:noFill/>
                  <a:miter lim="800000"/>
                  <a:headEnd/>
                  <a:tailEnd/>
                </a:ln>
                <a:effectLst/>
              </p:spPr>
              <p:txBody>
                <a:bodyPr/>
                <a:lstStyle/>
                <a:p>
                  <a:pPr algn="ctr" eaLnBrk="1" hangingPunct="1"/>
                  <a:r>
                    <a:rPr lang="en-US" sz="1800" b="0">
                      <a:latin typeface="Times New Roman" pitchFamily="18" charset="0"/>
                      <a:cs typeface="Times New Roman" pitchFamily="18" charset="0"/>
                    </a:rPr>
                    <a:t>Interval</a:t>
                  </a:r>
                </a:p>
                <a:p>
                  <a:pPr algn="ctr"/>
                  <a:endParaRPr lang="en-US" sz="2400" b="0">
                    <a:latin typeface="Times New Roman" pitchFamily="18" charset="0"/>
                  </a:endParaRPr>
                </a:p>
              </p:txBody>
            </p:sp>
            <p:sp>
              <p:nvSpPr>
                <p:cNvPr id="802855" name="Rectangle 39"/>
                <p:cNvSpPr>
                  <a:spLocks noChangeArrowheads="1"/>
                </p:cNvSpPr>
                <p:nvPr/>
              </p:nvSpPr>
              <p:spPr bwMode="auto">
                <a:xfrm>
                  <a:off x="0" y="2512"/>
                  <a:ext cx="684" cy="1092"/>
                </a:xfrm>
                <a:prstGeom prst="rect">
                  <a:avLst/>
                </a:prstGeom>
                <a:noFill/>
                <a:ln w="7">
                  <a:solidFill>
                    <a:srgbClr val="A0A0A0"/>
                  </a:solidFill>
                  <a:miter lim="800000"/>
                  <a:headEnd/>
                  <a:tailEnd/>
                </a:ln>
                <a:effectLst/>
              </p:spPr>
              <p:txBody>
                <a:bodyPr/>
                <a:lstStyle/>
                <a:p>
                  <a:endParaRPr lang="en-IN"/>
                </a:p>
              </p:txBody>
            </p:sp>
          </p:grpSp>
          <p:grpSp>
            <p:nvGrpSpPr>
              <p:cNvPr id="17" name="Group 40"/>
              <p:cNvGrpSpPr>
                <a:grpSpLocks/>
              </p:cNvGrpSpPr>
              <p:nvPr/>
            </p:nvGrpSpPr>
            <p:grpSpPr bwMode="auto">
              <a:xfrm>
                <a:off x="684" y="2512"/>
                <a:ext cx="1691" cy="1092"/>
                <a:chOff x="684" y="2512"/>
                <a:chExt cx="1691" cy="1092"/>
              </a:xfrm>
            </p:grpSpPr>
            <p:sp>
              <p:nvSpPr>
                <p:cNvPr id="802857" name="Rectangle 41"/>
                <p:cNvSpPr>
                  <a:spLocks noChangeArrowheads="1"/>
                </p:cNvSpPr>
                <p:nvPr/>
              </p:nvSpPr>
              <p:spPr bwMode="auto">
                <a:xfrm>
                  <a:off x="727" y="2512"/>
                  <a:ext cx="1605" cy="1092"/>
                </a:xfrm>
                <a:prstGeom prst="rect">
                  <a:avLst/>
                </a:prstGeom>
                <a:noFill/>
                <a:ln w="9525">
                  <a:noFill/>
                  <a:miter lim="800000"/>
                  <a:headEnd/>
                  <a:tailEnd/>
                </a:ln>
                <a:effectLst/>
              </p:spPr>
              <p:txBody>
                <a:bodyPr/>
                <a:lstStyle/>
                <a:p>
                  <a:pPr eaLnBrk="1" hangingPunct="1"/>
                  <a:r>
                    <a:rPr lang="en-US" sz="1800" b="0" i="1">
                      <a:latin typeface="Times New Roman" pitchFamily="18" charset="0"/>
                      <a:ea typeface="MS Mincho" pitchFamily="49" charset="-128"/>
                    </a:rPr>
                    <a:t>new_value =a * old_value + b </a:t>
                  </a:r>
                  <a:r>
                    <a:rPr lang="en-US" sz="1800" b="0">
                      <a:latin typeface="Times New Roman" pitchFamily="18" charset="0"/>
                      <a:cs typeface="Times New Roman" pitchFamily="18" charset="0"/>
                    </a:rPr>
                    <a:t>where a and b are constants</a:t>
                  </a:r>
                </a:p>
                <a:p>
                  <a:endParaRPr lang="en-US" sz="1800" b="0">
                    <a:latin typeface="Times New Roman" pitchFamily="18" charset="0"/>
                  </a:endParaRPr>
                </a:p>
              </p:txBody>
            </p:sp>
            <p:sp>
              <p:nvSpPr>
                <p:cNvPr id="802858" name="Rectangle 42"/>
                <p:cNvSpPr>
                  <a:spLocks noChangeArrowheads="1"/>
                </p:cNvSpPr>
                <p:nvPr/>
              </p:nvSpPr>
              <p:spPr bwMode="auto">
                <a:xfrm>
                  <a:off x="684" y="2512"/>
                  <a:ext cx="1691" cy="1092"/>
                </a:xfrm>
                <a:prstGeom prst="rect">
                  <a:avLst/>
                </a:prstGeom>
                <a:noFill/>
                <a:ln w="7">
                  <a:solidFill>
                    <a:srgbClr val="A0A0A0"/>
                  </a:solidFill>
                  <a:miter lim="800000"/>
                  <a:headEnd/>
                  <a:tailEnd/>
                </a:ln>
                <a:effectLst/>
              </p:spPr>
              <p:txBody>
                <a:bodyPr/>
                <a:lstStyle/>
                <a:p>
                  <a:endParaRPr lang="en-IN"/>
                </a:p>
              </p:txBody>
            </p:sp>
          </p:grpSp>
          <p:grpSp>
            <p:nvGrpSpPr>
              <p:cNvPr id="18" name="Group 43"/>
              <p:cNvGrpSpPr>
                <a:grpSpLocks/>
              </p:cNvGrpSpPr>
              <p:nvPr/>
            </p:nvGrpSpPr>
            <p:grpSpPr bwMode="auto">
              <a:xfrm>
                <a:off x="2375" y="2512"/>
                <a:ext cx="1382" cy="1092"/>
                <a:chOff x="2375" y="2512"/>
                <a:chExt cx="1382" cy="1092"/>
              </a:xfrm>
            </p:grpSpPr>
            <p:sp>
              <p:nvSpPr>
                <p:cNvPr id="802860" name="Rectangle 44"/>
                <p:cNvSpPr>
                  <a:spLocks noChangeArrowheads="1"/>
                </p:cNvSpPr>
                <p:nvPr/>
              </p:nvSpPr>
              <p:spPr bwMode="auto">
                <a:xfrm>
                  <a:off x="2418" y="2512"/>
                  <a:ext cx="1296" cy="1092"/>
                </a:xfrm>
                <a:prstGeom prst="rect">
                  <a:avLst/>
                </a:prstGeom>
                <a:noFill/>
                <a:ln w="9525">
                  <a:noFill/>
                  <a:miter lim="800000"/>
                  <a:headEnd/>
                  <a:tailEnd/>
                </a:ln>
                <a:effectLst/>
              </p:spPr>
              <p:txBody>
                <a:bodyPr/>
                <a:lstStyle/>
                <a:p>
                  <a:pPr eaLnBrk="1" hangingPunct="1"/>
                  <a:r>
                    <a:rPr lang="en-US" sz="1800" b="0">
                      <a:latin typeface="Times New Roman" pitchFamily="18" charset="0"/>
                      <a:cs typeface="Times New Roman" pitchFamily="18" charset="0"/>
                    </a:rPr>
                    <a:t>Thus, the Fahrenheit and Celsius temperature scales differ in terms of where their zero value is and the size of a unit (degree).</a:t>
                  </a:r>
                </a:p>
                <a:p>
                  <a:endParaRPr lang="en-US" sz="1800" b="0">
                    <a:latin typeface="Times New Roman" pitchFamily="18" charset="0"/>
                  </a:endParaRPr>
                </a:p>
              </p:txBody>
            </p:sp>
            <p:sp>
              <p:nvSpPr>
                <p:cNvPr id="802861" name="Rectangle 45"/>
                <p:cNvSpPr>
                  <a:spLocks noChangeArrowheads="1"/>
                </p:cNvSpPr>
                <p:nvPr/>
              </p:nvSpPr>
              <p:spPr bwMode="auto">
                <a:xfrm>
                  <a:off x="2375" y="2512"/>
                  <a:ext cx="1382" cy="1092"/>
                </a:xfrm>
                <a:prstGeom prst="rect">
                  <a:avLst/>
                </a:prstGeom>
                <a:noFill/>
                <a:ln w="7">
                  <a:solidFill>
                    <a:srgbClr val="A0A0A0"/>
                  </a:solidFill>
                  <a:miter lim="800000"/>
                  <a:headEnd/>
                  <a:tailEnd/>
                </a:ln>
                <a:effectLst/>
              </p:spPr>
              <p:txBody>
                <a:bodyPr/>
                <a:lstStyle/>
                <a:p>
                  <a:endParaRPr lang="en-IN"/>
                </a:p>
              </p:txBody>
            </p:sp>
          </p:grpSp>
          <p:grpSp>
            <p:nvGrpSpPr>
              <p:cNvPr id="19" name="Group 46"/>
              <p:cNvGrpSpPr>
                <a:grpSpLocks/>
              </p:cNvGrpSpPr>
              <p:nvPr/>
            </p:nvGrpSpPr>
            <p:grpSpPr bwMode="auto">
              <a:xfrm>
                <a:off x="0" y="3604"/>
                <a:ext cx="684" cy="556"/>
                <a:chOff x="0" y="3604"/>
                <a:chExt cx="684" cy="556"/>
              </a:xfrm>
            </p:grpSpPr>
            <p:sp>
              <p:nvSpPr>
                <p:cNvPr id="802863" name="Rectangle 47"/>
                <p:cNvSpPr>
                  <a:spLocks noChangeArrowheads="1"/>
                </p:cNvSpPr>
                <p:nvPr/>
              </p:nvSpPr>
              <p:spPr bwMode="auto">
                <a:xfrm>
                  <a:off x="43" y="3604"/>
                  <a:ext cx="598" cy="556"/>
                </a:xfrm>
                <a:prstGeom prst="rect">
                  <a:avLst/>
                </a:prstGeom>
                <a:noFill/>
                <a:ln w="9525">
                  <a:noFill/>
                  <a:miter lim="800000"/>
                  <a:headEnd/>
                  <a:tailEnd/>
                </a:ln>
                <a:effectLst/>
              </p:spPr>
              <p:txBody>
                <a:bodyPr/>
                <a:lstStyle/>
                <a:p>
                  <a:pPr algn="ctr" eaLnBrk="1" hangingPunct="1"/>
                  <a:r>
                    <a:rPr lang="en-US" sz="1800" b="0">
                      <a:latin typeface="Times New Roman" pitchFamily="18" charset="0"/>
                      <a:cs typeface="Times New Roman" pitchFamily="18" charset="0"/>
                    </a:rPr>
                    <a:t>Ratio</a:t>
                  </a:r>
                </a:p>
                <a:p>
                  <a:pPr algn="ctr"/>
                  <a:endParaRPr lang="en-US" sz="2400" b="0">
                    <a:latin typeface="Times New Roman" pitchFamily="18" charset="0"/>
                  </a:endParaRPr>
                </a:p>
              </p:txBody>
            </p:sp>
            <p:sp>
              <p:nvSpPr>
                <p:cNvPr id="802864" name="Rectangle 48"/>
                <p:cNvSpPr>
                  <a:spLocks noChangeArrowheads="1"/>
                </p:cNvSpPr>
                <p:nvPr/>
              </p:nvSpPr>
              <p:spPr bwMode="auto">
                <a:xfrm>
                  <a:off x="0" y="3604"/>
                  <a:ext cx="684" cy="556"/>
                </a:xfrm>
                <a:prstGeom prst="rect">
                  <a:avLst/>
                </a:prstGeom>
                <a:noFill/>
                <a:ln w="7">
                  <a:solidFill>
                    <a:srgbClr val="A0A0A0"/>
                  </a:solidFill>
                  <a:miter lim="800000"/>
                  <a:headEnd/>
                  <a:tailEnd/>
                </a:ln>
                <a:effectLst/>
              </p:spPr>
              <p:txBody>
                <a:bodyPr/>
                <a:lstStyle/>
                <a:p>
                  <a:endParaRPr lang="en-IN"/>
                </a:p>
              </p:txBody>
            </p:sp>
          </p:grpSp>
          <p:grpSp>
            <p:nvGrpSpPr>
              <p:cNvPr id="20" name="Group 49"/>
              <p:cNvGrpSpPr>
                <a:grpSpLocks/>
              </p:cNvGrpSpPr>
              <p:nvPr/>
            </p:nvGrpSpPr>
            <p:grpSpPr bwMode="auto">
              <a:xfrm>
                <a:off x="684" y="3604"/>
                <a:ext cx="1691" cy="556"/>
                <a:chOff x="684" y="3604"/>
                <a:chExt cx="1691" cy="556"/>
              </a:xfrm>
            </p:grpSpPr>
            <p:sp>
              <p:nvSpPr>
                <p:cNvPr id="802866" name="Rectangle 50"/>
                <p:cNvSpPr>
                  <a:spLocks noChangeArrowheads="1"/>
                </p:cNvSpPr>
                <p:nvPr/>
              </p:nvSpPr>
              <p:spPr bwMode="auto">
                <a:xfrm>
                  <a:off x="727" y="3604"/>
                  <a:ext cx="1605" cy="556"/>
                </a:xfrm>
                <a:prstGeom prst="rect">
                  <a:avLst/>
                </a:prstGeom>
                <a:noFill/>
                <a:ln w="9525">
                  <a:noFill/>
                  <a:miter lim="800000"/>
                  <a:headEnd/>
                  <a:tailEnd/>
                </a:ln>
                <a:effectLst/>
              </p:spPr>
              <p:txBody>
                <a:bodyPr/>
                <a:lstStyle/>
                <a:p>
                  <a:pPr eaLnBrk="1" hangingPunct="1"/>
                  <a:r>
                    <a:rPr lang="en-US" sz="1800" b="0" i="1">
                      <a:latin typeface="Times New Roman" pitchFamily="18" charset="0"/>
                      <a:ea typeface="MS Mincho" pitchFamily="49" charset="-128"/>
                    </a:rPr>
                    <a:t>new_value = a * old_value</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802867" name="Rectangle 51"/>
                <p:cNvSpPr>
                  <a:spLocks noChangeArrowheads="1"/>
                </p:cNvSpPr>
                <p:nvPr/>
              </p:nvSpPr>
              <p:spPr bwMode="auto">
                <a:xfrm>
                  <a:off x="684" y="3604"/>
                  <a:ext cx="1691" cy="556"/>
                </a:xfrm>
                <a:prstGeom prst="rect">
                  <a:avLst/>
                </a:prstGeom>
                <a:noFill/>
                <a:ln w="7">
                  <a:solidFill>
                    <a:srgbClr val="A0A0A0"/>
                  </a:solidFill>
                  <a:miter lim="800000"/>
                  <a:headEnd/>
                  <a:tailEnd/>
                </a:ln>
                <a:effectLst/>
              </p:spPr>
              <p:txBody>
                <a:bodyPr/>
                <a:lstStyle/>
                <a:p>
                  <a:endParaRPr lang="en-IN"/>
                </a:p>
              </p:txBody>
            </p:sp>
          </p:grpSp>
          <p:grpSp>
            <p:nvGrpSpPr>
              <p:cNvPr id="21" name="Group 52"/>
              <p:cNvGrpSpPr>
                <a:grpSpLocks/>
              </p:cNvGrpSpPr>
              <p:nvPr/>
            </p:nvGrpSpPr>
            <p:grpSpPr bwMode="auto">
              <a:xfrm>
                <a:off x="2375" y="3604"/>
                <a:ext cx="1382" cy="556"/>
                <a:chOff x="2375" y="3604"/>
                <a:chExt cx="1382" cy="556"/>
              </a:xfrm>
            </p:grpSpPr>
            <p:sp>
              <p:nvSpPr>
                <p:cNvPr id="802869" name="Rectangle 53"/>
                <p:cNvSpPr>
                  <a:spLocks noChangeArrowheads="1"/>
                </p:cNvSpPr>
                <p:nvPr/>
              </p:nvSpPr>
              <p:spPr bwMode="auto">
                <a:xfrm>
                  <a:off x="2418" y="3604"/>
                  <a:ext cx="1296" cy="556"/>
                </a:xfrm>
                <a:prstGeom prst="rect">
                  <a:avLst/>
                </a:prstGeom>
                <a:noFill/>
                <a:ln w="9525">
                  <a:noFill/>
                  <a:miter lim="800000"/>
                  <a:headEnd/>
                  <a:tailEnd/>
                </a:ln>
                <a:effectLst/>
              </p:spPr>
              <p:txBody>
                <a:bodyPr/>
                <a:lstStyle/>
                <a:p>
                  <a:pPr eaLnBrk="1" hangingPunct="1"/>
                  <a:r>
                    <a:rPr lang="en-US" sz="1800" b="0">
                      <a:latin typeface="Times New Roman" pitchFamily="18" charset="0"/>
                      <a:cs typeface="Times New Roman" pitchFamily="18" charset="0"/>
                    </a:rPr>
                    <a:t>Length can be measured in meters or feet.</a:t>
                  </a:r>
                </a:p>
                <a:p>
                  <a:endParaRPr lang="en-US" sz="1800" b="0">
                    <a:latin typeface="Times New Roman" pitchFamily="18" charset="0"/>
                  </a:endParaRPr>
                </a:p>
              </p:txBody>
            </p:sp>
            <p:sp>
              <p:nvSpPr>
                <p:cNvPr id="802870" name="Rectangle 54"/>
                <p:cNvSpPr>
                  <a:spLocks noChangeArrowheads="1"/>
                </p:cNvSpPr>
                <p:nvPr/>
              </p:nvSpPr>
              <p:spPr bwMode="auto">
                <a:xfrm>
                  <a:off x="2375" y="3604"/>
                  <a:ext cx="1382" cy="556"/>
                </a:xfrm>
                <a:prstGeom prst="rect">
                  <a:avLst/>
                </a:prstGeom>
                <a:noFill/>
                <a:ln w="7">
                  <a:solidFill>
                    <a:srgbClr val="A0A0A0"/>
                  </a:solidFill>
                  <a:miter lim="800000"/>
                  <a:headEnd/>
                  <a:tailEnd/>
                </a:ln>
                <a:effectLst/>
              </p:spPr>
              <p:txBody>
                <a:bodyPr/>
                <a:lstStyle/>
                <a:p>
                  <a:endParaRPr lang="en-IN"/>
                </a:p>
              </p:txBody>
            </p:sp>
          </p:grpSp>
        </p:grpSp>
        <p:sp>
          <p:nvSpPr>
            <p:cNvPr id="802871" name="Rectangle 55"/>
            <p:cNvSpPr>
              <a:spLocks noChangeArrowheads="1"/>
            </p:cNvSpPr>
            <p:nvPr/>
          </p:nvSpPr>
          <p:spPr bwMode="auto">
            <a:xfrm>
              <a:off x="-2" y="-2"/>
              <a:ext cx="3761" cy="4164"/>
            </a:xfrm>
            <a:prstGeom prst="rect">
              <a:avLst/>
            </a:prstGeom>
            <a:noFill/>
            <a:ln w="6350">
              <a:solidFill>
                <a:srgbClr val="A0A0A0"/>
              </a:solidFill>
              <a:miter lim="800000"/>
              <a:headEnd/>
              <a:tailEnd/>
            </a:ln>
            <a:effectLst/>
          </p:spPr>
          <p:txBody>
            <a:bodyPr/>
            <a:lstStyle/>
            <a:p>
              <a:endParaRPr lang="en-IN"/>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6" name="Rectangle 4"/>
          <p:cNvSpPr>
            <a:spLocks noGrp="1" noChangeArrowheads="1"/>
          </p:cNvSpPr>
          <p:nvPr>
            <p:ph type="title"/>
          </p:nvPr>
        </p:nvSpPr>
        <p:spPr/>
        <p:txBody>
          <a:bodyPr/>
          <a:lstStyle/>
          <a:p>
            <a:r>
              <a:rPr lang="en-US"/>
              <a:t>Discrete and Continuous Attributes </a:t>
            </a:r>
          </a:p>
        </p:txBody>
      </p:sp>
      <p:sp>
        <p:nvSpPr>
          <p:cNvPr id="781317" name="Rectangle 5"/>
          <p:cNvSpPr>
            <a:spLocks noGrp="1" noChangeArrowheads="1"/>
          </p:cNvSpPr>
          <p:nvPr>
            <p:ph type="body" idx="1"/>
          </p:nvPr>
        </p:nvSpPr>
        <p:spPr/>
        <p:txBody>
          <a:bodyPr>
            <a:normAutofit lnSpcReduction="10000"/>
          </a:bodyPr>
          <a:lstStyle/>
          <a:p>
            <a:pPr>
              <a:lnSpc>
                <a:spcPct val="90000"/>
              </a:lnSpc>
            </a:pPr>
            <a:r>
              <a:rPr lang="en-US" sz="2400"/>
              <a:t>Discrete Attribute</a:t>
            </a:r>
          </a:p>
          <a:p>
            <a:pPr lvl="1">
              <a:lnSpc>
                <a:spcPct val="90000"/>
              </a:lnSpc>
            </a:pPr>
            <a:r>
              <a:rPr lang="en-US" sz="2000"/>
              <a:t>Has only a finite or countably infinite set of values</a:t>
            </a:r>
          </a:p>
          <a:p>
            <a:pPr lvl="1">
              <a:lnSpc>
                <a:spcPct val="90000"/>
              </a:lnSpc>
            </a:pPr>
            <a:r>
              <a:rPr lang="en-US" sz="2000"/>
              <a:t>Examples: zip codes, counts, or the set of words in a collection of documents </a:t>
            </a:r>
          </a:p>
          <a:p>
            <a:pPr lvl="1">
              <a:lnSpc>
                <a:spcPct val="90000"/>
              </a:lnSpc>
            </a:pPr>
            <a:r>
              <a:rPr lang="en-US" sz="2000"/>
              <a:t>Often represented as integer variables.   </a:t>
            </a:r>
          </a:p>
          <a:p>
            <a:pPr lvl="1">
              <a:lnSpc>
                <a:spcPct val="90000"/>
              </a:lnSpc>
            </a:pPr>
            <a:r>
              <a:rPr lang="en-US" sz="2000"/>
              <a:t>Note: binary attributes are a special case of discrete attributes </a:t>
            </a:r>
          </a:p>
          <a:p>
            <a:pPr lvl="4">
              <a:lnSpc>
                <a:spcPct val="90000"/>
              </a:lnSpc>
            </a:pPr>
            <a:endParaRPr lang="en-US" sz="1800"/>
          </a:p>
          <a:p>
            <a:pPr>
              <a:lnSpc>
                <a:spcPct val="90000"/>
              </a:lnSpc>
            </a:pPr>
            <a:r>
              <a:rPr lang="en-US" sz="2400"/>
              <a:t>Continuous Attribute</a:t>
            </a:r>
          </a:p>
          <a:p>
            <a:pPr lvl="1">
              <a:lnSpc>
                <a:spcPct val="90000"/>
              </a:lnSpc>
            </a:pPr>
            <a:r>
              <a:rPr lang="en-US" sz="2000"/>
              <a:t>Has real numbers as attribute values</a:t>
            </a:r>
          </a:p>
          <a:p>
            <a:pPr lvl="1">
              <a:lnSpc>
                <a:spcPct val="90000"/>
              </a:lnSpc>
            </a:pPr>
            <a:r>
              <a:rPr lang="en-US" sz="2000"/>
              <a:t>Examples: temperature, height, or weight.  </a:t>
            </a:r>
          </a:p>
          <a:p>
            <a:pPr lvl="1">
              <a:lnSpc>
                <a:spcPct val="90000"/>
              </a:lnSpc>
            </a:pPr>
            <a:r>
              <a:rPr lang="en-US" sz="2000"/>
              <a:t>Practically, real values can only be measured and represented using a finite number of digits.</a:t>
            </a:r>
          </a:p>
          <a:p>
            <a:pPr lvl="1">
              <a:lnSpc>
                <a:spcPct val="90000"/>
              </a:lnSpc>
            </a:pPr>
            <a:r>
              <a:rPr lang="en-US" sz="2000"/>
              <a:t>Continuous attributes are typically represented as floating-point variables.  </a:t>
            </a:r>
          </a:p>
          <a:p>
            <a:pPr lvl="4">
              <a:lnSpc>
                <a:spcPct val="90000"/>
              </a:lnSpc>
            </a:pPr>
            <a:endParaRPr lang="en-US"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2832</Words>
  <Application>Microsoft Office PowerPoint</Application>
  <PresentationFormat>On-screen Show (4:3)</PresentationFormat>
  <Paragraphs>342</Paragraphs>
  <Slides>52</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5" baseType="lpstr">
      <vt:lpstr>SimSun</vt:lpstr>
      <vt:lpstr>Arial</vt:lpstr>
      <vt:lpstr>Calibri</vt:lpstr>
      <vt:lpstr>Monotype Sorts</vt:lpstr>
      <vt:lpstr>MS Mincho</vt:lpstr>
      <vt:lpstr>Symbol</vt:lpstr>
      <vt:lpstr>Tahoma</vt:lpstr>
      <vt:lpstr>Times New Roman</vt:lpstr>
      <vt:lpstr>Wingdings</vt:lpstr>
      <vt:lpstr>Office Theme</vt:lpstr>
      <vt:lpstr>Document</vt:lpstr>
      <vt:lpstr>VISIO</vt:lpstr>
      <vt:lpstr>Visio</vt:lpstr>
      <vt:lpstr>Lecture Notes for Chapter 2 </vt:lpstr>
      <vt:lpstr>What is Data?</vt:lpstr>
      <vt:lpstr>Attribute Values</vt:lpstr>
      <vt:lpstr>Measurement of Length </vt:lpstr>
      <vt:lpstr>Types of Attributes </vt:lpstr>
      <vt:lpstr>Properties of Attribute Values </vt:lpstr>
      <vt:lpstr>PowerPoint Presentation</vt:lpstr>
      <vt:lpstr>PowerPoint Presentation</vt:lpstr>
      <vt:lpstr>Discrete and Continuous Attributes </vt:lpstr>
      <vt:lpstr>Types of data sets </vt:lpstr>
      <vt:lpstr>Important Characteristics of Structured Data</vt:lpstr>
      <vt:lpstr>Record Data </vt:lpstr>
      <vt:lpstr>Data Matrix </vt:lpstr>
      <vt:lpstr>Document Data</vt:lpstr>
      <vt:lpstr>Transaction Data</vt:lpstr>
      <vt:lpstr>Graph Data </vt:lpstr>
      <vt:lpstr>Chemical Data </vt:lpstr>
      <vt:lpstr>Ordered Data </vt:lpstr>
      <vt:lpstr>Ordered Data </vt:lpstr>
      <vt:lpstr>Ordered Data</vt:lpstr>
      <vt:lpstr>Data Quality </vt:lpstr>
      <vt:lpstr>Measurement and Data Collection Issues</vt:lpstr>
      <vt:lpstr>Measurement and Data collection Errors</vt:lpstr>
      <vt:lpstr>PowerPoint Presentation</vt:lpstr>
      <vt:lpstr>Noise</vt:lpstr>
      <vt:lpstr>Precision, Bias and Accuracy</vt:lpstr>
      <vt:lpstr>PowerPoint Presentation</vt:lpstr>
      <vt:lpstr>PowerPoint Presentation</vt:lpstr>
      <vt:lpstr>Outliers</vt:lpstr>
      <vt:lpstr>Missing Values</vt:lpstr>
      <vt:lpstr>Duplicate Data</vt:lpstr>
      <vt:lpstr>Issues Related to Application</vt:lpstr>
      <vt:lpstr>Data Preprocessing</vt:lpstr>
      <vt:lpstr>Aggregation</vt:lpstr>
      <vt:lpstr>Motivations for aggregation</vt:lpstr>
      <vt:lpstr>Aggregation</vt:lpstr>
      <vt:lpstr>Sampling </vt:lpstr>
      <vt:lpstr>Sampling … </vt:lpstr>
      <vt:lpstr>Types of Sampling</vt:lpstr>
      <vt:lpstr>PowerPoint Presentation</vt:lpstr>
      <vt:lpstr>Sampling: Cluster or Stratified Sampling</vt:lpstr>
      <vt:lpstr>Sample Size</vt:lpstr>
      <vt:lpstr>Sample Size</vt:lpstr>
      <vt:lpstr>Curse of Dimensionality</vt:lpstr>
      <vt:lpstr>Dimensionality Reduction</vt:lpstr>
      <vt:lpstr>Dimensionality Reduction: PCA</vt:lpstr>
      <vt:lpstr>Dimensionality Reduction: PCA</vt:lpstr>
      <vt:lpstr>Dimensionality Reduction: ISOMAP</vt:lpstr>
      <vt:lpstr>Dimensionality Reduction: PCA</vt:lpstr>
      <vt:lpstr>Discretization Using Class Labels</vt:lpstr>
      <vt:lpstr>Discretization Without Using Class Labels </vt:lpstr>
      <vt:lpstr>Attribute Transformation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pushpalatha</dc:creator>
  <cp:lastModifiedBy>Admin</cp:lastModifiedBy>
  <cp:revision>61</cp:revision>
  <dcterms:created xsi:type="dcterms:W3CDTF">2020-08-18T13:35:39Z</dcterms:created>
  <dcterms:modified xsi:type="dcterms:W3CDTF">2020-09-16T09:15:10Z</dcterms:modified>
</cp:coreProperties>
</file>