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82" r:id="rId3"/>
    <p:sldId id="283" r:id="rId4"/>
    <p:sldId id="289" r:id="rId5"/>
    <p:sldId id="257" r:id="rId6"/>
    <p:sldId id="259" r:id="rId7"/>
    <p:sldId id="260" r:id="rId8"/>
    <p:sldId id="280" r:id="rId9"/>
    <p:sldId id="281"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F9C477-8F80-4F22-B272-08357ECEBB2B}" type="datetimeFigureOut">
              <a:rPr lang="en-US" smtClean="0"/>
              <a:pPr/>
              <a:t>10/9/2020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E1DEB-74C0-40C4-B22E-858ABB120CE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490651-7B97-4C3E-A2FC-84A4E4D29817}" type="slidenum">
              <a:rPr lang="en-US"/>
              <a:pPr/>
              <a:t>7</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83184" y="687917"/>
            <a:ext cx="4499074" cy="3427488"/>
          </a:xfrm>
          <a:ln/>
        </p:spPr>
      </p:sp>
      <p:sp>
        <p:nvSpPr>
          <p:cNvPr id="37891" name="Rectangle 3"/>
          <p:cNvSpPr>
            <a:spLocks noGrp="1" noChangeArrowheads="1"/>
          </p:cNvSpPr>
          <p:nvPr>
            <p:ph type="body" idx="1"/>
          </p:nvPr>
        </p:nvSpPr>
        <p:spPr>
          <a:xfrm>
            <a:off x="913805" y="4342191"/>
            <a:ext cx="5030391" cy="4113893"/>
          </a:xfrm>
          <a:noFill/>
          <a:ln w="9525"/>
        </p:spPr>
        <p:txBody>
          <a:bodyPr lIns="89886" tIns="44943" rIns="89886" bIns="44943"/>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83184" y="687917"/>
            <a:ext cx="4499074" cy="3427488"/>
          </a:xfrm>
          <a:ln/>
        </p:spPr>
      </p:sp>
      <p:sp>
        <p:nvSpPr>
          <p:cNvPr id="38915" name="Rectangle 3"/>
          <p:cNvSpPr>
            <a:spLocks noGrp="1" noChangeArrowheads="1"/>
          </p:cNvSpPr>
          <p:nvPr>
            <p:ph type="body" idx="1"/>
          </p:nvPr>
        </p:nvSpPr>
        <p:spPr>
          <a:xfrm>
            <a:off x="913805" y="4342191"/>
            <a:ext cx="5030391" cy="4113893"/>
          </a:xfrm>
          <a:noFill/>
          <a:ln w="9525"/>
        </p:spPr>
        <p:txBody>
          <a:bodyPr lIns="89886" tIns="44943" rIns="89886" bIns="44943"/>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83184" y="687917"/>
            <a:ext cx="4499074" cy="3427488"/>
          </a:xfrm>
          <a:ln/>
        </p:spPr>
      </p:sp>
      <p:sp>
        <p:nvSpPr>
          <p:cNvPr id="39939" name="Rectangle 3"/>
          <p:cNvSpPr>
            <a:spLocks noGrp="1" noChangeArrowheads="1"/>
          </p:cNvSpPr>
          <p:nvPr>
            <p:ph type="body" idx="1"/>
          </p:nvPr>
        </p:nvSpPr>
        <p:spPr>
          <a:xfrm>
            <a:off x="913805" y="4342191"/>
            <a:ext cx="5030391" cy="4113893"/>
          </a:xfrm>
          <a:noFill/>
          <a:ln w="9525"/>
        </p:spPr>
        <p:txBody>
          <a:bodyPr lIns="89886" tIns="44943" rIns="89886" bIns="44943"/>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83184" y="687917"/>
            <a:ext cx="4499074" cy="3427488"/>
          </a:xfrm>
          <a:ln/>
        </p:spPr>
      </p:sp>
      <p:sp>
        <p:nvSpPr>
          <p:cNvPr id="40963" name="Rectangle 3"/>
          <p:cNvSpPr>
            <a:spLocks noGrp="1" noChangeArrowheads="1"/>
          </p:cNvSpPr>
          <p:nvPr>
            <p:ph type="body" idx="1"/>
          </p:nvPr>
        </p:nvSpPr>
        <p:spPr>
          <a:xfrm>
            <a:off x="913805" y="4342191"/>
            <a:ext cx="5030391" cy="4113893"/>
          </a:xfrm>
          <a:noFill/>
          <a:ln w="9525"/>
        </p:spPr>
        <p:txBody>
          <a:bodyPr lIns="89886" tIns="44943" rIns="89886" bIns="44943"/>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81696" y="687917"/>
            <a:ext cx="4499075" cy="3427488"/>
          </a:xfrm>
          <a:ln/>
        </p:spPr>
      </p:sp>
      <p:sp>
        <p:nvSpPr>
          <p:cNvPr id="41987" name="Rectangle 3"/>
          <p:cNvSpPr>
            <a:spLocks noGrp="1" noChangeArrowheads="1"/>
          </p:cNvSpPr>
          <p:nvPr>
            <p:ph type="body" idx="1"/>
          </p:nvPr>
        </p:nvSpPr>
        <p:spPr>
          <a:xfrm>
            <a:off x="913805" y="4342191"/>
            <a:ext cx="5030391" cy="4113893"/>
          </a:xfrm>
          <a:noFill/>
          <a:ln w="9525"/>
        </p:spPr>
        <p:txBody>
          <a:bodyPr lIns="89894" tIns="44946" rIns="89894" bIns="44946"/>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46175" y="687388"/>
            <a:ext cx="4568825" cy="3427412"/>
          </a:xfrm>
          <a:solidFill>
            <a:srgbClr val="FFFFFF"/>
          </a:solidFill>
          <a:ln/>
        </p:spPr>
      </p:sp>
      <p:sp>
        <p:nvSpPr>
          <p:cNvPr id="43011" name="Rectangle 3"/>
          <p:cNvSpPr>
            <a:spLocks noGrp="1" noChangeArrowheads="1"/>
          </p:cNvSpPr>
          <p:nvPr>
            <p:ph type="body" idx="1"/>
          </p:nvPr>
        </p:nvSpPr>
        <p:spPr>
          <a:xfrm>
            <a:off x="913805" y="4342191"/>
            <a:ext cx="5030391" cy="4113893"/>
          </a:xfrm>
          <a:solidFill>
            <a:srgbClr val="FFFFFF"/>
          </a:solidFill>
          <a:ln>
            <a:solidFill>
              <a:srgbClr val="000000"/>
            </a:solidFill>
          </a:ln>
        </p:spPr>
        <p:txBody>
          <a:bodyPr lIns="89894" tIns="44946" rIns="89894" bIns="44946"/>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46175" y="687388"/>
            <a:ext cx="4568825" cy="3427412"/>
          </a:xfrm>
          <a:ln/>
        </p:spPr>
      </p:sp>
      <p:sp>
        <p:nvSpPr>
          <p:cNvPr id="44035" name="Rectangle 3"/>
          <p:cNvSpPr>
            <a:spLocks noGrp="1" noChangeArrowheads="1"/>
          </p:cNvSpPr>
          <p:nvPr>
            <p:ph type="body" idx="1"/>
          </p:nvPr>
        </p:nvSpPr>
        <p:spPr>
          <a:xfrm>
            <a:off x="913805" y="4342191"/>
            <a:ext cx="5030391" cy="4113893"/>
          </a:xfrm>
          <a:noFill/>
          <a:ln w="9525"/>
        </p:spPr>
        <p:txBody>
          <a:bodyPr lIns="89894" tIns="44946" rIns="89894" bIns="44946"/>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99BD8-DFB2-4FFF-93CC-43E9CC5A7239}" type="slidenum">
              <a:rPr lang="en-US"/>
              <a:pPr/>
              <a:t>8</a:t>
            </a:fld>
            <a:endParaRPr lang="en-US"/>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AEE1DEB-74C0-40C4-B22E-858ABB120CE7}"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81696" y="687917"/>
            <a:ext cx="4499075" cy="3427488"/>
          </a:xfrm>
          <a:solidFill>
            <a:srgbClr val="FFFFFF"/>
          </a:solidFill>
          <a:ln/>
        </p:spPr>
      </p:sp>
      <p:sp>
        <p:nvSpPr>
          <p:cNvPr id="32771" name="Rectangle 3"/>
          <p:cNvSpPr>
            <a:spLocks noGrp="1" noChangeArrowheads="1"/>
          </p:cNvSpPr>
          <p:nvPr>
            <p:ph type="body" idx="1"/>
          </p:nvPr>
        </p:nvSpPr>
        <p:spPr>
          <a:xfrm>
            <a:off x="913805" y="4342191"/>
            <a:ext cx="5030391" cy="4113893"/>
          </a:xfrm>
          <a:solidFill>
            <a:srgbClr val="FFFFFF"/>
          </a:solidFill>
          <a:ln>
            <a:solidFill>
              <a:srgbClr val="000000"/>
            </a:solidFill>
          </a:ln>
        </p:spPr>
        <p:txBody>
          <a:bodyPr lIns="89894" tIns="44946" rIns="89894" bIns="44946"/>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81696" y="687917"/>
            <a:ext cx="4499075" cy="3427488"/>
          </a:xfrm>
          <a:ln/>
        </p:spPr>
      </p:sp>
      <p:sp>
        <p:nvSpPr>
          <p:cNvPr id="33795" name="Rectangle 3"/>
          <p:cNvSpPr>
            <a:spLocks noGrp="1" noChangeArrowheads="1"/>
          </p:cNvSpPr>
          <p:nvPr>
            <p:ph type="body" idx="1"/>
          </p:nvPr>
        </p:nvSpPr>
        <p:spPr>
          <a:xfrm>
            <a:off x="913805" y="4342191"/>
            <a:ext cx="5030391" cy="4113893"/>
          </a:xfrm>
          <a:noFill/>
          <a:ln w="9525"/>
        </p:spPr>
        <p:txBody>
          <a:bodyPr lIns="89894" tIns="44946" rIns="89894" bIns="44946"/>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83184" y="687917"/>
            <a:ext cx="4499074" cy="3427488"/>
          </a:xfrm>
          <a:ln/>
        </p:spPr>
      </p:sp>
      <p:sp>
        <p:nvSpPr>
          <p:cNvPr id="34819" name="Rectangle 3"/>
          <p:cNvSpPr>
            <a:spLocks noGrp="1" noChangeArrowheads="1"/>
          </p:cNvSpPr>
          <p:nvPr>
            <p:ph type="body" idx="1"/>
          </p:nvPr>
        </p:nvSpPr>
        <p:spPr>
          <a:xfrm>
            <a:off x="913805" y="4342191"/>
            <a:ext cx="5030391" cy="4113893"/>
          </a:xfrm>
          <a:noFill/>
          <a:ln w="9525"/>
        </p:spPr>
        <p:txBody>
          <a:bodyPr lIns="89886" tIns="44943" rIns="89886" bIns="44943"/>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83184" y="687917"/>
            <a:ext cx="4499074" cy="3427488"/>
          </a:xfrm>
          <a:ln/>
        </p:spPr>
      </p:sp>
      <p:sp>
        <p:nvSpPr>
          <p:cNvPr id="35843" name="Rectangle 3"/>
          <p:cNvSpPr>
            <a:spLocks noGrp="1" noChangeArrowheads="1"/>
          </p:cNvSpPr>
          <p:nvPr>
            <p:ph type="body" idx="1"/>
          </p:nvPr>
        </p:nvSpPr>
        <p:spPr>
          <a:xfrm>
            <a:off x="913805" y="4342191"/>
            <a:ext cx="5030391" cy="4113893"/>
          </a:xfrm>
          <a:noFill/>
          <a:ln w="9525"/>
        </p:spPr>
        <p:txBody>
          <a:bodyPr lIns="89886" tIns="44943" rIns="89886" bIns="44943"/>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83184" y="687917"/>
            <a:ext cx="4499074" cy="3427488"/>
          </a:xfrm>
          <a:ln/>
        </p:spPr>
      </p:sp>
      <p:sp>
        <p:nvSpPr>
          <p:cNvPr id="36867" name="Rectangle 3"/>
          <p:cNvSpPr>
            <a:spLocks noGrp="1" noChangeArrowheads="1"/>
          </p:cNvSpPr>
          <p:nvPr>
            <p:ph type="body" idx="1"/>
          </p:nvPr>
        </p:nvSpPr>
        <p:spPr>
          <a:xfrm>
            <a:off x="913805" y="4342191"/>
            <a:ext cx="5030391" cy="4113893"/>
          </a:xfrm>
          <a:noFill/>
          <a:ln w="9525"/>
        </p:spPr>
        <p:txBody>
          <a:bodyPr lIns="89886" tIns="44943" rIns="89886" bIns="44943"/>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9BD6A2-8ED5-46AC-8A36-87778CE53C98}" type="datetime1">
              <a:rPr lang="en-US" smtClean="0"/>
              <a:pPr/>
              <a:t>10/9/2020</a:t>
            </a:fld>
            <a:endParaRPr lang="en-US"/>
          </a:p>
        </p:txBody>
      </p:sp>
      <p:sp>
        <p:nvSpPr>
          <p:cNvPr id="5" name="Footer Placeholder 4"/>
          <p:cNvSpPr>
            <a:spLocks noGrp="1"/>
          </p:cNvSpPr>
          <p:nvPr>
            <p:ph type="ftr" sz="quarter" idx="11"/>
          </p:nvPr>
        </p:nvSpPr>
        <p:spPr/>
        <p:txBody>
          <a:bodyPr/>
          <a:lstStyle/>
          <a:p>
            <a:r>
              <a:rPr lang="en-US" smtClean="0"/>
              <a:t>RIT,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819C91-61FE-4355-9FE6-98C7CC23DF1D}" type="datetime1">
              <a:rPr lang="en-US" smtClean="0"/>
              <a:pPr/>
              <a:t>10/9/2020</a:t>
            </a:fld>
            <a:endParaRPr lang="en-US"/>
          </a:p>
        </p:txBody>
      </p:sp>
      <p:sp>
        <p:nvSpPr>
          <p:cNvPr id="5" name="Footer Placeholder 4"/>
          <p:cNvSpPr>
            <a:spLocks noGrp="1"/>
          </p:cNvSpPr>
          <p:nvPr>
            <p:ph type="ftr" sz="quarter" idx="11"/>
          </p:nvPr>
        </p:nvSpPr>
        <p:spPr/>
        <p:txBody>
          <a:bodyPr/>
          <a:lstStyle/>
          <a:p>
            <a:r>
              <a:rPr lang="en-US" smtClean="0"/>
              <a:t>RIT,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78B2C1-B7C7-4548-AC64-409A974933D6}" type="datetime1">
              <a:rPr lang="en-US" smtClean="0"/>
              <a:pPr/>
              <a:t>10/9/2020</a:t>
            </a:fld>
            <a:endParaRPr lang="en-US"/>
          </a:p>
        </p:txBody>
      </p:sp>
      <p:sp>
        <p:nvSpPr>
          <p:cNvPr id="5" name="Footer Placeholder 4"/>
          <p:cNvSpPr>
            <a:spLocks noGrp="1"/>
          </p:cNvSpPr>
          <p:nvPr>
            <p:ph type="ftr" sz="quarter" idx="11"/>
          </p:nvPr>
        </p:nvSpPr>
        <p:spPr/>
        <p:txBody>
          <a:bodyPr/>
          <a:lstStyle/>
          <a:p>
            <a:r>
              <a:rPr lang="en-US" smtClean="0"/>
              <a:t>RIT,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C53A5F-95D9-429D-B182-E0AAD3C290BA}" type="datetime1">
              <a:rPr lang="en-US" smtClean="0"/>
              <a:pPr/>
              <a:t>10/9/2020</a:t>
            </a:fld>
            <a:endParaRPr lang="en-US"/>
          </a:p>
        </p:txBody>
      </p:sp>
      <p:sp>
        <p:nvSpPr>
          <p:cNvPr id="5" name="Footer Placeholder 4"/>
          <p:cNvSpPr>
            <a:spLocks noGrp="1"/>
          </p:cNvSpPr>
          <p:nvPr>
            <p:ph type="ftr" sz="quarter" idx="11"/>
          </p:nvPr>
        </p:nvSpPr>
        <p:spPr/>
        <p:txBody>
          <a:bodyPr/>
          <a:lstStyle/>
          <a:p>
            <a:r>
              <a:rPr lang="en-US" smtClean="0"/>
              <a:t>RIT,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39BEB7-759D-4F91-BBC5-9EF0394A8F70}" type="datetime1">
              <a:rPr lang="en-US" smtClean="0"/>
              <a:pPr/>
              <a:t>10/9/2020</a:t>
            </a:fld>
            <a:endParaRPr lang="en-US"/>
          </a:p>
        </p:txBody>
      </p:sp>
      <p:sp>
        <p:nvSpPr>
          <p:cNvPr id="5" name="Footer Placeholder 4"/>
          <p:cNvSpPr>
            <a:spLocks noGrp="1"/>
          </p:cNvSpPr>
          <p:nvPr>
            <p:ph type="ftr" sz="quarter" idx="11"/>
          </p:nvPr>
        </p:nvSpPr>
        <p:spPr/>
        <p:txBody>
          <a:bodyPr/>
          <a:lstStyle/>
          <a:p>
            <a:r>
              <a:rPr lang="en-US" smtClean="0"/>
              <a:t>RIT, Bangalore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2A2D68-96A1-4CC3-8F8E-77F4BBB91BF5}" type="datetime1">
              <a:rPr lang="en-US" smtClean="0"/>
              <a:pPr/>
              <a:t>10/9/2020</a:t>
            </a:fld>
            <a:endParaRPr lang="en-US"/>
          </a:p>
        </p:txBody>
      </p:sp>
      <p:sp>
        <p:nvSpPr>
          <p:cNvPr id="6" name="Footer Placeholder 5"/>
          <p:cNvSpPr>
            <a:spLocks noGrp="1"/>
          </p:cNvSpPr>
          <p:nvPr>
            <p:ph type="ftr" sz="quarter" idx="11"/>
          </p:nvPr>
        </p:nvSpPr>
        <p:spPr/>
        <p:txBody>
          <a:bodyPr/>
          <a:lstStyle/>
          <a:p>
            <a:r>
              <a:rPr lang="en-US" smtClean="0"/>
              <a:t>RIT, Bangalore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0E9A1B-25C1-4C8D-860A-20D7F87D9AE1}" type="datetime1">
              <a:rPr lang="en-US" smtClean="0"/>
              <a:pPr/>
              <a:t>10/9/2020</a:t>
            </a:fld>
            <a:endParaRPr lang="en-US"/>
          </a:p>
        </p:txBody>
      </p:sp>
      <p:sp>
        <p:nvSpPr>
          <p:cNvPr id="8" name="Footer Placeholder 7"/>
          <p:cNvSpPr>
            <a:spLocks noGrp="1"/>
          </p:cNvSpPr>
          <p:nvPr>
            <p:ph type="ftr" sz="quarter" idx="11"/>
          </p:nvPr>
        </p:nvSpPr>
        <p:spPr/>
        <p:txBody>
          <a:bodyPr/>
          <a:lstStyle/>
          <a:p>
            <a:r>
              <a:rPr lang="en-US" smtClean="0"/>
              <a:t>RIT, Bangalore</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B578E1-0332-4A6F-91A9-347C8292BA81}" type="datetime1">
              <a:rPr lang="en-US" smtClean="0"/>
              <a:pPr/>
              <a:t>10/9/2020</a:t>
            </a:fld>
            <a:endParaRPr lang="en-US"/>
          </a:p>
        </p:txBody>
      </p:sp>
      <p:sp>
        <p:nvSpPr>
          <p:cNvPr id="4" name="Footer Placeholder 3"/>
          <p:cNvSpPr>
            <a:spLocks noGrp="1"/>
          </p:cNvSpPr>
          <p:nvPr>
            <p:ph type="ftr" sz="quarter" idx="11"/>
          </p:nvPr>
        </p:nvSpPr>
        <p:spPr/>
        <p:txBody>
          <a:bodyPr/>
          <a:lstStyle/>
          <a:p>
            <a:r>
              <a:rPr lang="en-US" smtClean="0"/>
              <a:t>RIT, Bangalore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5B85F-8FAE-4FD1-8F0D-334BCE5E1565}" type="datetime1">
              <a:rPr lang="en-US" smtClean="0"/>
              <a:pPr/>
              <a:t>10/9/2020</a:t>
            </a:fld>
            <a:endParaRPr lang="en-US"/>
          </a:p>
        </p:txBody>
      </p:sp>
      <p:sp>
        <p:nvSpPr>
          <p:cNvPr id="3" name="Footer Placeholder 2"/>
          <p:cNvSpPr>
            <a:spLocks noGrp="1"/>
          </p:cNvSpPr>
          <p:nvPr>
            <p:ph type="ftr" sz="quarter" idx="11"/>
          </p:nvPr>
        </p:nvSpPr>
        <p:spPr/>
        <p:txBody>
          <a:bodyPr/>
          <a:lstStyle/>
          <a:p>
            <a:r>
              <a:rPr lang="en-US" smtClean="0"/>
              <a:t>RIT, Bangalore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AEBF28-6A08-4A1C-B69B-BDAF944F3B5B}" type="datetime1">
              <a:rPr lang="en-US" smtClean="0"/>
              <a:pPr/>
              <a:t>10/9/2020</a:t>
            </a:fld>
            <a:endParaRPr lang="en-US"/>
          </a:p>
        </p:txBody>
      </p:sp>
      <p:sp>
        <p:nvSpPr>
          <p:cNvPr id="6" name="Footer Placeholder 5"/>
          <p:cNvSpPr>
            <a:spLocks noGrp="1"/>
          </p:cNvSpPr>
          <p:nvPr>
            <p:ph type="ftr" sz="quarter" idx="11"/>
          </p:nvPr>
        </p:nvSpPr>
        <p:spPr/>
        <p:txBody>
          <a:bodyPr/>
          <a:lstStyle/>
          <a:p>
            <a:r>
              <a:rPr lang="en-US" smtClean="0"/>
              <a:t>RIT, Bangalore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D4716B-760D-45E7-9379-412F786E84E4}" type="datetime1">
              <a:rPr lang="en-US" smtClean="0"/>
              <a:pPr/>
              <a:t>10/9/2020</a:t>
            </a:fld>
            <a:endParaRPr lang="en-US"/>
          </a:p>
        </p:txBody>
      </p:sp>
      <p:sp>
        <p:nvSpPr>
          <p:cNvPr id="6" name="Footer Placeholder 5"/>
          <p:cNvSpPr>
            <a:spLocks noGrp="1"/>
          </p:cNvSpPr>
          <p:nvPr>
            <p:ph type="ftr" sz="quarter" idx="11"/>
          </p:nvPr>
        </p:nvSpPr>
        <p:spPr/>
        <p:txBody>
          <a:bodyPr/>
          <a:lstStyle/>
          <a:p>
            <a:r>
              <a:rPr lang="en-US" smtClean="0"/>
              <a:t>RIT, Bangalore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A60040-074F-4971-9A5B-C3FEECC578CF}" type="datetime1">
              <a:rPr lang="en-US" smtClean="0"/>
              <a:pPr/>
              <a:t>10/9/2020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RIT, Bangalore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5.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png"/><Relationship Id="rId9" Type="http://schemas.openxmlformats.org/officeDocument/2006/relationships/image" Target="../media/image7.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Mining: Introduction</a:t>
            </a:r>
            <a:endParaRPr lang="en-US" dirty="0"/>
          </a:p>
        </p:txBody>
      </p:sp>
      <p:sp>
        <p:nvSpPr>
          <p:cNvPr id="3" name="Subtitle 2"/>
          <p:cNvSpPr>
            <a:spLocks noGrp="1"/>
          </p:cNvSpPr>
          <p:nvPr>
            <p:ph type="subTitle" idx="1"/>
          </p:nvPr>
        </p:nvSpPr>
        <p:spPr/>
        <p:txBody>
          <a:bodyPr>
            <a:normAutofit fontScale="47500" lnSpcReduction="20000"/>
          </a:bodyPr>
          <a:lstStyle/>
          <a:p>
            <a:pPr>
              <a:buClr>
                <a:schemeClr val="folHlink"/>
              </a:buClr>
              <a:buSzPct val="60000"/>
            </a:pPr>
            <a:r>
              <a:rPr lang="en-US" sz="3800" b="1" dirty="0" smtClean="0"/>
              <a:t>Lecture Notes for Chapter 1</a:t>
            </a:r>
          </a:p>
          <a:p>
            <a:pPr>
              <a:buClr>
                <a:schemeClr val="folHlink"/>
              </a:buClr>
              <a:buSzPct val="60000"/>
            </a:pPr>
            <a:endParaRPr lang="en-US" sz="3800" b="1" dirty="0" smtClean="0"/>
          </a:p>
          <a:p>
            <a:pPr>
              <a:buClr>
                <a:schemeClr val="folHlink"/>
              </a:buClr>
              <a:buSzPct val="60000"/>
            </a:pPr>
            <a:r>
              <a:rPr lang="en-US" sz="3800" b="1" dirty="0" smtClean="0"/>
              <a:t>Introduction to Data Mining</a:t>
            </a:r>
          </a:p>
          <a:p>
            <a:pPr algn="just">
              <a:buClr>
                <a:schemeClr val="folHlink"/>
              </a:buClr>
              <a:buSzPct val="60000"/>
            </a:pPr>
            <a:r>
              <a:rPr lang="en-US" dirty="0" smtClean="0"/>
              <a:t>					By </a:t>
            </a:r>
          </a:p>
          <a:p>
            <a:pPr algn="just">
              <a:buClr>
                <a:schemeClr val="folHlink"/>
              </a:buClr>
              <a:buSzPct val="60000"/>
            </a:pPr>
            <a:r>
              <a:rPr lang="en-US" dirty="0" smtClean="0"/>
              <a:t>			</a:t>
            </a:r>
            <a:r>
              <a:rPr lang="en-US" dirty="0" smtClean="0"/>
              <a:t>	</a:t>
            </a:r>
            <a:r>
              <a:rPr lang="en-US" dirty="0" err="1" smtClean="0"/>
              <a:t>Pushpalatha</a:t>
            </a:r>
            <a:r>
              <a:rPr lang="en-US" dirty="0" smtClean="0"/>
              <a:t> </a:t>
            </a:r>
            <a:r>
              <a:rPr lang="en-US" dirty="0" smtClean="0"/>
              <a:t>M N</a:t>
            </a:r>
            <a:r>
              <a:rPr lang="en-US" dirty="0" smtClean="0"/>
              <a:t>,</a:t>
            </a:r>
            <a:r>
              <a:rPr lang="en-US" dirty="0" smtClean="0"/>
              <a:t>			</a:t>
            </a:r>
            <a:r>
              <a:rPr lang="en-US" dirty="0" smtClean="0"/>
              <a:t>		Assistant </a:t>
            </a:r>
            <a:r>
              <a:rPr lang="en-US" dirty="0" smtClean="0"/>
              <a:t>Professor,</a:t>
            </a:r>
          </a:p>
          <a:p>
            <a:pPr algn="just">
              <a:buClr>
                <a:schemeClr val="folHlink"/>
              </a:buClr>
              <a:buSzPct val="60000"/>
            </a:pPr>
            <a:r>
              <a:rPr lang="en-US" dirty="0" smtClean="0"/>
              <a:t>			</a:t>
            </a:r>
            <a:r>
              <a:rPr lang="en-US" dirty="0" smtClean="0"/>
              <a:t>	</a:t>
            </a:r>
            <a:r>
              <a:rPr lang="en-US" dirty="0" err="1" smtClean="0"/>
              <a:t>Dept</a:t>
            </a:r>
            <a:r>
              <a:rPr lang="en-US" dirty="0" smtClean="0"/>
              <a:t> </a:t>
            </a:r>
            <a:r>
              <a:rPr lang="en-US" dirty="0" smtClean="0"/>
              <a:t>of ISE, RIT, Bangalore-54</a:t>
            </a:r>
          </a:p>
          <a:p>
            <a:endParaRPr lang="en-US" dirty="0"/>
          </a:p>
        </p:txBody>
      </p:sp>
      <p:sp>
        <p:nvSpPr>
          <p:cNvPr id="4" name="Date Placeholder 3"/>
          <p:cNvSpPr>
            <a:spLocks noGrp="1"/>
          </p:cNvSpPr>
          <p:nvPr>
            <p:ph type="dt" sz="half" idx="10"/>
          </p:nvPr>
        </p:nvSpPr>
        <p:spPr/>
        <p:txBody>
          <a:bodyPr/>
          <a:lstStyle/>
          <a:p>
            <a:fld id="{55639F5B-5F04-441B-83C9-93E16A58861F}" type="datetime1">
              <a:rPr lang="en-US" smtClean="0"/>
              <a:pPr/>
              <a:t>10/9/2020</a:t>
            </a:fld>
            <a:endParaRPr lang="en-US"/>
          </a:p>
        </p:txBody>
      </p:sp>
      <p:sp>
        <p:nvSpPr>
          <p:cNvPr id="5" name="Footer Placeholder 4"/>
          <p:cNvSpPr>
            <a:spLocks noGrp="1"/>
          </p:cNvSpPr>
          <p:nvPr>
            <p:ph type="ftr" sz="quarter" idx="11"/>
          </p:nvPr>
        </p:nvSpPr>
        <p:spPr/>
        <p:txBody>
          <a:bodyPr/>
          <a:lstStyle/>
          <a:p>
            <a:r>
              <a:rPr lang="en-US" smtClean="0"/>
              <a:t>RIT, Bangalore</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(not) Data Mining?</a:t>
            </a:r>
            <a:endParaRPr lang="en-US" dirty="0"/>
          </a:p>
        </p:txBody>
      </p:sp>
      <p:sp>
        <p:nvSpPr>
          <p:cNvPr id="3" name="Content Placeholder 2"/>
          <p:cNvSpPr>
            <a:spLocks noGrp="1"/>
          </p:cNvSpPr>
          <p:nvPr>
            <p:ph idx="1"/>
          </p:nvPr>
        </p:nvSpPr>
        <p:spPr/>
        <p:txBody>
          <a:bodyPr/>
          <a:lstStyle/>
          <a:p>
            <a:endParaRPr lang="en-US" b="1" dirty="0"/>
          </a:p>
        </p:txBody>
      </p:sp>
      <p:sp>
        <p:nvSpPr>
          <p:cNvPr id="4" name="Date Placeholder 3"/>
          <p:cNvSpPr>
            <a:spLocks noGrp="1"/>
          </p:cNvSpPr>
          <p:nvPr>
            <p:ph type="dt" sz="half" idx="10"/>
          </p:nvPr>
        </p:nvSpPr>
        <p:spPr/>
        <p:txBody>
          <a:bodyPr/>
          <a:lstStyle/>
          <a:p>
            <a:fld id="{50C53A5F-95D9-429D-B182-E0AAD3C290BA}" type="datetime1">
              <a:rPr lang="en-US" smtClean="0"/>
              <a:pPr/>
              <a:t>10/9/2020</a:t>
            </a:fld>
            <a:endParaRPr lang="en-US"/>
          </a:p>
        </p:txBody>
      </p:sp>
      <p:sp>
        <p:nvSpPr>
          <p:cNvPr id="5" name="Footer Placeholder 4"/>
          <p:cNvSpPr>
            <a:spLocks noGrp="1"/>
          </p:cNvSpPr>
          <p:nvPr>
            <p:ph type="ftr" sz="quarter" idx="11"/>
          </p:nvPr>
        </p:nvSpPr>
        <p:spPr/>
        <p:txBody>
          <a:bodyPr/>
          <a:lstStyle/>
          <a:p>
            <a:r>
              <a:rPr lang="en-US" smtClean="0"/>
              <a:t>RIT, Bangalore</a:t>
            </a:r>
            <a:endParaRPr lang="en-US"/>
          </a:p>
        </p:txBody>
      </p:sp>
      <p:sp>
        <p:nvSpPr>
          <p:cNvPr id="6" name="Text Box 6"/>
          <p:cNvSpPr txBox="1">
            <a:spLocks noChangeArrowheads="1"/>
          </p:cNvSpPr>
          <p:nvPr/>
        </p:nvSpPr>
        <p:spPr bwMode="auto">
          <a:xfrm>
            <a:off x="3962400" y="1233488"/>
            <a:ext cx="5029200" cy="4984750"/>
          </a:xfrm>
          <a:prstGeom prst="rect">
            <a:avLst/>
          </a:prstGeom>
          <a:noFill/>
          <a:ln w="12700">
            <a:solidFill>
              <a:schemeClr val="tx1"/>
            </a:solidFill>
            <a:miter lim="800000"/>
            <a:headEnd/>
            <a:tailEnd/>
          </a:ln>
        </p:spPr>
        <p:txBody>
          <a:bodyPr lIns="0" rIns="0">
            <a:spAutoFit/>
          </a:bodyPr>
          <a:lstStyle/>
          <a:p>
            <a:pPr>
              <a:lnSpc>
                <a:spcPct val="95000"/>
              </a:lnSpc>
              <a:spcBef>
                <a:spcPct val="20000"/>
              </a:spcBef>
              <a:spcAft>
                <a:spcPts val="400"/>
              </a:spcAft>
              <a:buClr>
                <a:srgbClr val="0C7B9C"/>
              </a:buClr>
              <a:buSzPct val="75000"/>
              <a:buFont typeface="Monotype Sorts" pitchFamily="2" charset="2"/>
              <a:buChar char="l"/>
            </a:pPr>
            <a:r>
              <a:rPr lang="en-US" sz="2800" dirty="0"/>
              <a:t> What is Data Mining?</a:t>
            </a:r>
          </a:p>
          <a:p>
            <a:pPr lvl="1">
              <a:lnSpc>
                <a:spcPct val="95000"/>
              </a:lnSpc>
              <a:spcBef>
                <a:spcPct val="20000"/>
              </a:spcBef>
              <a:spcAft>
                <a:spcPts val="400"/>
              </a:spcAft>
              <a:buClr>
                <a:srgbClr val="0C7B9C"/>
              </a:buClr>
              <a:buSzPct val="100000"/>
              <a:buFont typeface="Arial" charset="0"/>
              <a:buNone/>
            </a:pPr>
            <a:r>
              <a:rPr lang="en-US" sz="2800" b="0" dirty="0"/>
              <a:t> </a:t>
            </a:r>
          </a:p>
          <a:p>
            <a:pPr lvl="1">
              <a:lnSpc>
                <a:spcPct val="95000"/>
              </a:lnSpc>
              <a:spcBef>
                <a:spcPct val="20000"/>
              </a:spcBef>
              <a:spcAft>
                <a:spcPts val="400"/>
              </a:spcAft>
              <a:buClr>
                <a:srgbClr val="0C7B9C"/>
              </a:buClr>
              <a:buSzPct val="100000"/>
              <a:buFont typeface="Arial" charset="0"/>
              <a:buChar char="–"/>
            </a:pPr>
            <a:r>
              <a:rPr lang="en-US" sz="2800" b="0" dirty="0"/>
              <a:t> Certain names are more prevalent in certain US locations (O’Brien, </a:t>
            </a:r>
            <a:r>
              <a:rPr lang="en-US" sz="2800" b="0" dirty="0" err="1"/>
              <a:t>O’Rurke</a:t>
            </a:r>
            <a:r>
              <a:rPr lang="en-US" sz="2800" b="0" dirty="0"/>
              <a:t>, O’Reilly… in Boston area)</a:t>
            </a:r>
          </a:p>
          <a:p>
            <a:pPr lvl="1">
              <a:lnSpc>
                <a:spcPct val="95000"/>
              </a:lnSpc>
              <a:spcBef>
                <a:spcPct val="20000"/>
              </a:spcBef>
              <a:spcAft>
                <a:spcPts val="400"/>
              </a:spcAft>
              <a:buClr>
                <a:srgbClr val="0C7B9C"/>
              </a:buClr>
              <a:buSzPct val="100000"/>
              <a:buFont typeface="Arial" charset="0"/>
              <a:buChar char="–"/>
            </a:pPr>
            <a:r>
              <a:rPr lang="en-US" sz="2800" b="0" dirty="0"/>
              <a:t> Group together similar documents returned by search engine according to their context (e.g. Amazon rainforest, Amazon.com,)</a:t>
            </a:r>
          </a:p>
        </p:txBody>
      </p:sp>
      <p:sp>
        <p:nvSpPr>
          <p:cNvPr id="7" name="Text Box 7"/>
          <p:cNvSpPr txBox="1">
            <a:spLocks noChangeArrowheads="1"/>
          </p:cNvSpPr>
          <p:nvPr/>
        </p:nvSpPr>
        <p:spPr bwMode="auto">
          <a:xfrm>
            <a:off x="304800" y="1231900"/>
            <a:ext cx="3429000" cy="5032375"/>
          </a:xfrm>
          <a:prstGeom prst="rect">
            <a:avLst/>
          </a:prstGeom>
          <a:noFill/>
          <a:ln w="12700">
            <a:solidFill>
              <a:schemeClr val="tx1"/>
            </a:solidFill>
            <a:miter lim="800000"/>
            <a:headEnd/>
            <a:tailEnd/>
          </a:ln>
        </p:spPr>
        <p:txBody>
          <a:bodyPr>
            <a:spAutoFit/>
          </a:bodyPr>
          <a:lstStyle/>
          <a:p>
            <a:pPr>
              <a:lnSpc>
                <a:spcPct val="95000"/>
              </a:lnSpc>
              <a:spcBef>
                <a:spcPct val="20000"/>
              </a:spcBef>
              <a:spcAft>
                <a:spcPts val="400"/>
              </a:spcAft>
              <a:buClr>
                <a:srgbClr val="0C7B9C"/>
              </a:buClr>
              <a:buSzPct val="75000"/>
              <a:buFont typeface="Monotype Sorts" pitchFamily="2" charset="2"/>
              <a:buChar char="l"/>
            </a:pPr>
            <a:r>
              <a:rPr lang="en-US" sz="2800" dirty="0"/>
              <a:t> What is not Data Mining?</a:t>
            </a:r>
          </a:p>
          <a:p>
            <a:pPr lvl="1">
              <a:lnSpc>
                <a:spcPct val="95000"/>
              </a:lnSpc>
              <a:spcBef>
                <a:spcPct val="60000"/>
              </a:spcBef>
              <a:spcAft>
                <a:spcPts val="400"/>
              </a:spcAft>
              <a:buClr>
                <a:srgbClr val="0C7B9C"/>
              </a:buClr>
              <a:buSzPct val="100000"/>
              <a:buFont typeface="Arial" charset="0"/>
              <a:buChar char="–"/>
            </a:pPr>
            <a:r>
              <a:rPr lang="en-US" sz="2800" b="0" dirty="0"/>
              <a:t> Look up phone number in phone directory</a:t>
            </a:r>
          </a:p>
          <a:p>
            <a:pPr lvl="1">
              <a:lnSpc>
                <a:spcPct val="95000"/>
              </a:lnSpc>
              <a:spcBef>
                <a:spcPct val="20000"/>
              </a:spcBef>
              <a:spcAft>
                <a:spcPts val="400"/>
              </a:spcAft>
              <a:buClr>
                <a:srgbClr val="0C7B9C"/>
              </a:buClr>
              <a:buSzPct val="100000"/>
              <a:buFont typeface="Arial" charset="0"/>
              <a:buNone/>
            </a:pPr>
            <a:r>
              <a:rPr lang="en-US" sz="2800" b="0" dirty="0"/>
              <a:t> </a:t>
            </a:r>
          </a:p>
          <a:p>
            <a:pPr lvl="1">
              <a:lnSpc>
                <a:spcPct val="95000"/>
              </a:lnSpc>
              <a:spcAft>
                <a:spcPts val="400"/>
              </a:spcAft>
              <a:buClr>
                <a:srgbClr val="0C7B9C"/>
              </a:buClr>
              <a:buSzPct val="100000"/>
              <a:buFont typeface="Arial" charset="0"/>
              <a:buChar char="–"/>
            </a:pPr>
            <a:r>
              <a:rPr lang="en-US" sz="2800" b="0" dirty="0"/>
              <a:t> Query a Web search engine for information about “Amazon”</a:t>
            </a:r>
          </a:p>
          <a:p>
            <a:pPr>
              <a:spcBef>
                <a:spcPct val="50000"/>
              </a:spcBef>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152400" y="1066800"/>
            <a:ext cx="8839200" cy="5486400"/>
          </a:xfrm>
        </p:spPr>
        <p:txBody>
          <a:bodyPr/>
          <a:lstStyle/>
          <a:p>
            <a:r>
              <a:rPr lang="en-US" b="1" smtClean="0"/>
              <a:t>Draws ideas from machine learning/AI, pattern recognition, statistics, and database systems</a:t>
            </a:r>
          </a:p>
          <a:p>
            <a:r>
              <a:rPr lang="en-US" b="1" smtClean="0"/>
              <a:t>Traditional Techniques</a:t>
            </a:r>
            <a:br>
              <a:rPr lang="en-US" b="1" smtClean="0"/>
            </a:br>
            <a:r>
              <a:rPr lang="en-US" b="1" smtClean="0"/>
              <a:t>may be unsuitable due to </a:t>
            </a:r>
          </a:p>
          <a:p>
            <a:pPr lvl="1"/>
            <a:r>
              <a:rPr lang="en-US" b="1" smtClean="0"/>
              <a:t>Enormity of data</a:t>
            </a:r>
          </a:p>
          <a:p>
            <a:pPr lvl="1"/>
            <a:r>
              <a:rPr lang="en-US" b="1" smtClean="0"/>
              <a:t>High dimensionality </a:t>
            </a:r>
            <a:br>
              <a:rPr lang="en-US" b="1" smtClean="0"/>
            </a:br>
            <a:r>
              <a:rPr lang="en-US" b="1" smtClean="0"/>
              <a:t>of data</a:t>
            </a:r>
          </a:p>
          <a:p>
            <a:pPr lvl="1"/>
            <a:r>
              <a:rPr lang="en-US" b="1" smtClean="0"/>
              <a:t>Heterogeneous, </a:t>
            </a:r>
            <a:br>
              <a:rPr lang="en-US" b="1" smtClean="0"/>
            </a:br>
            <a:r>
              <a:rPr lang="en-US" b="1" smtClean="0"/>
              <a:t>distributed nature </a:t>
            </a:r>
            <a:br>
              <a:rPr lang="en-US" b="1" smtClean="0"/>
            </a:br>
            <a:r>
              <a:rPr lang="en-US" b="1" smtClean="0"/>
              <a:t>of data</a:t>
            </a:r>
          </a:p>
        </p:txBody>
      </p:sp>
      <p:sp>
        <p:nvSpPr>
          <p:cNvPr id="11267" name="Oval 3"/>
          <p:cNvSpPr>
            <a:spLocks noChangeArrowheads="1"/>
          </p:cNvSpPr>
          <p:nvPr/>
        </p:nvSpPr>
        <p:spPr bwMode="auto">
          <a:xfrm>
            <a:off x="5638800" y="3962400"/>
            <a:ext cx="2057400" cy="2108200"/>
          </a:xfrm>
          <a:prstGeom prst="ellipse">
            <a:avLst/>
          </a:prstGeom>
          <a:solidFill>
            <a:schemeClr val="accent2"/>
          </a:solidFill>
          <a:ln w="12700">
            <a:solidFill>
              <a:schemeClr val="tx1"/>
            </a:solidFill>
            <a:round/>
            <a:headEnd type="none" w="sm" len="sm"/>
            <a:tailEnd type="none" w="sm" len="sm"/>
          </a:ln>
        </p:spPr>
        <p:txBody>
          <a:bodyPr wrap="none" anchor="ctr"/>
          <a:lstStyle/>
          <a:p>
            <a:endParaRPr lang="en-US"/>
          </a:p>
        </p:txBody>
      </p:sp>
      <p:sp>
        <p:nvSpPr>
          <p:cNvPr id="11268" name="Oval 4"/>
          <p:cNvSpPr>
            <a:spLocks noChangeArrowheads="1"/>
          </p:cNvSpPr>
          <p:nvPr/>
        </p:nvSpPr>
        <p:spPr bwMode="auto">
          <a:xfrm>
            <a:off x="4953000" y="2286000"/>
            <a:ext cx="2057400" cy="2108200"/>
          </a:xfrm>
          <a:prstGeom prst="ellipse">
            <a:avLst/>
          </a:prstGeom>
          <a:solidFill>
            <a:srgbClr val="CC3300"/>
          </a:solidFill>
          <a:ln w="12700">
            <a:solidFill>
              <a:schemeClr val="tx1"/>
            </a:solidFill>
            <a:round/>
            <a:headEnd type="none" w="sm" len="sm"/>
            <a:tailEnd type="none" w="sm" len="sm"/>
          </a:ln>
        </p:spPr>
        <p:txBody>
          <a:bodyPr wrap="none" anchor="ctr"/>
          <a:lstStyle/>
          <a:p>
            <a:endParaRPr lang="en-US"/>
          </a:p>
        </p:txBody>
      </p:sp>
      <p:sp>
        <p:nvSpPr>
          <p:cNvPr id="11269" name="Rectangle 5"/>
          <p:cNvSpPr>
            <a:spLocks noGrp="1" noChangeArrowheads="1"/>
          </p:cNvSpPr>
          <p:nvPr>
            <p:ph type="title"/>
          </p:nvPr>
        </p:nvSpPr>
        <p:spPr>
          <a:xfrm>
            <a:off x="304800" y="228600"/>
            <a:ext cx="8280400" cy="533400"/>
          </a:xfrm>
        </p:spPr>
        <p:txBody>
          <a:bodyPr lIns="0" rIns="0">
            <a:normAutofit fontScale="90000"/>
          </a:bodyPr>
          <a:lstStyle/>
          <a:p>
            <a:r>
              <a:rPr lang="en-US" dirty="0" smtClean="0"/>
              <a:t>Origins of Data Mining</a:t>
            </a:r>
          </a:p>
        </p:txBody>
      </p:sp>
      <p:sp>
        <p:nvSpPr>
          <p:cNvPr id="11270" name="Oval 9"/>
          <p:cNvSpPr>
            <a:spLocks noChangeArrowheads="1"/>
          </p:cNvSpPr>
          <p:nvPr/>
        </p:nvSpPr>
        <p:spPr bwMode="auto">
          <a:xfrm>
            <a:off x="6629400" y="2362200"/>
            <a:ext cx="2057400" cy="21082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1271" name="Text Box 10"/>
          <p:cNvSpPr txBox="1">
            <a:spLocks noChangeArrowheads="1"/>
          </p:cNvSpPr>
          <p:nvPr/>
        </p:nvSpPr>
        <p:spPr bwMode="auto">
          <a:xfrm>
            <a:off x="6718300" y="2894013"/>
            <a:ext cx="2133600" cy="957262"/>
          </a:xfrm>
          <a:prstGeom prst="rect">
            <a:avLst/>
          </a:prstGeom>
          <a:noFill/>
          <a:ln w="12700">
            <a:noFill/>
            <a:miter lim="800000"/>
            <a:headEnd type="none" w="sm" len="sm"/>
            <a:tailEnd type="none" w="sm" len="sm"/>
          </a:ln>
        </p:spPr>
        <p:txBody>
          <a:bodyPr lIns="0" rIns="0">
            <a:spAutoFit/>
          </a:bodyPr>
          <a:lstStyle/>
          <a:p>
            <a:pPr>
              <a:spcBef>
                <a:spcPct val="50000"/>
              </a:spcBef>
            </a:pPr>
            <a:r>
              <a:rPr lang="en-US" sz="1800" b="0"/>
              <a:t>Machine Learning/</a:t>
            </a:r>
          </a:p>
          <a:p>
            <a:pPr algn="ctr">
              <a:spcBef>
                <a:spcPct val="15000"/>
              </a:spcBef>
            </a:pPr>
            <a:r>
              <a:rPr lang="en-US" sz="1800" b="0"/>
              <a:t>Pattern </a:t>
            </a:r>
            <a:br>
              <a:rPr lang="en-US" sz="1800" b="0"/>
            </a:br>
            <a:r>
              <a:rPr lang="en-US" sz="1800" b="0"/>
              <a:t> Recognition</a:t>
            </a:r>
          </a:p>
        </p:txBody>
      </p:sp>
      <p:sp>
        <p:nvSpPr>
          <p:cNvPr id="11272" name="Text Box 11"/>
          <p:cNvSpPr txBox="1">
            <a:spLocks noChangeArrowheads="1"/>
          </p:cNvSpPr>
          <p:nvPr/>
        </p:nvSpPr>
        <p:spPr bwMode="auto">
          <a:xfrm>
            <a:off x="5181600" y="2879725"/>
            <a:ext cx="1371600" cy="641350"/>
          </a:xfrm>
          <a:prstGeom prst="rect">
            <a:avLst/>
          </a:prstGeom>
          <a:noFill/>
          <a:ln w="12700">
            <a:noFill/>
            <a:miter lim="800000"/>
            <a:headEnd type="none" w="sm" len="sm"/>
            <a:tailEnd type="none" w="sm" len="sm"/>
          </a:ln>
        </p:spPr>
        <p:txBody>
          <a:bodyPr>
            <a:spAutoFit/>
          </a:bodyPr>
          <a:lstStyle/>
          <a:p>
            <a:pPr algn="ctr">
              <a:spcBef>
                <a:spcPct val="50000"/>
              </a:spcBef>
            </a:pPr>
            <a:r>
              <a:rPr lang="en-US" sz="1800" b="0"/>
              <a:t>Statistics/</a:t>
            </a:r>
            <a:br>
              <a:rPr lang="en-US" sz="1800" b="0"/>
            </a:br>
            <a:r>
              <a:rPr lang="en-US" sz="1800" b="0"/>
              <a:t>AI</a:t>
            </a:r>
          </a:p>
        </p:txBody>
      </p:sp>
      <p:sp>
        <p:nvSpPr>
          <p:cNvPr id="11273" name="Oval 12"/>
          <p:cNvSpPr>
            <a:spLocks noChangeArrowheads="1"/>
          </p:cNvSpPr>
          <p:nvPr/>
        </p:nvSpPr>
        <p:spPr bwMode="auto">
          <a:xfrm>
            <a:off x="5943600" y="3505200"/>
            <a:ext cx="1504950" cy="1543050"/>
          </a:xfrm>
          <a:prstGeom prst="ellipse">
            <a:avLst/>
          </a:prstGeom>
          <a:solidFill>
            <a:srgbClr val="66CCFF"/>
          </a:solidFill>
          <a:ln w="12700">
            <a:solidFill>
              <a:schemeClr val="tx1"/>
            </a:solidFill>
            <a:round/>
            <a:headEnd type="none" w="sm" len="sm"/>
            <a:tailEnd type="none" w="sm" len="sm"/>
          </a:ln>
        </p:spPr>
        <p:txBody>
          <a:bodyPr wrap="none" anchor="ctr"/>
          <a:lstStyle/>
          <a:p>
            <a:pPr algn="ctr"/>
            <a:r>
              <a:rPr lang="en-US" sz="1800"/>
              <a:t>Data Mining</a:t>
            </a:r>
          </a:p>
        </p:txBody>
      </p:sp>
      <p:sp>
        <p:nvSpPr>
          <p:cNvPr id="11274" name="Text Box 13"/>
          <p:cNvSpPr txBox="1">
            <a:spLocks noChangeArrowheads="1"/>
          </p:cNvSpPr>
          <p:nvPr/>
        </p:nvSpPr>
        <p:spPr bwMode="auto">
          <a:xfrm>
            <a:off x="6096000" y="5105400"/>
            <a:ext cx="1447800" cy="641350"/>
          </a:xfrm>
          <a:prstGeom prst="rect">
            <a:avLst/>
          </a:prstGeom>
          <a:noFill/>
          <a:ln w="12700">
            <a:noFill/>
            <a:miter lim="800000"/>
            <a:headEnd type="none" w="sm" len="sm"/>
            <a:tailEnd type="none" w="sm" len="sm"/>
          </a:ln>
        </p:spPr>
        <p:txBody>
          <a:bodyPr>
            <a:spAutoFit/>
          </a:bodyPr>
          <a:lstStyle/>
          <a:p>
            <a:pPr>
              <a:spcBef>
                <a:spcPct val="50000"/>
              </a:spcBef>
            </a:pPr>
            <a:r>
              <a:rPr lang="en-US" sz="1800" b="0"/>
              <a:t>Database systems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Data Mining Tasks</a:t>
            </a:r>
          </a:p>
        </p:txBody>
      </p:sp>
      <p:sp>
        <p:nvSpPr>
          <p:cNvPr id="12291" name="Rectangle 3"/>
          <p:cNvSpPr>
            <a:spLocks noGrp="1" noChangeArrowheads="1"/>
          </p:cNvSpPr>
          <p:nvPr>
            <p:ph type="body" idx="1"/>
          </p:nvPr>
        </p:nvSpPr>
        <p:spPr>
          <a:xfrm>
            <a:off x="457200" y="1295400"/>
            <a:ext cx="8178800" cy="4171950"/>
          </a:xfrm>
        </p:spPr>
        <p:txBody>
          <a:bodyPr>
            <a:normAutofit fontScale="62500" lnSpcReduction="20000"/>
          </a:bodyPr>
          <a:lstStyle/>
          <a:p>
            <a:r>
              <a:rPr lang="en-US" dirty="0" smtClean="0"/>
              <a:t>Prediction Methods</a:t>
            </a:r>
          </a:p>
          <a:p>
            <a:pPr lvl="1"/>
            <a:r>
              <a:rPr lang="en-US" dirty="0" smtClean="0"/>
              <a:t>Use some variables to predict unknown or future values of other variables.</a:t>
            </a:r>
          </a:p>
          <a:p>
            <a:pPr lvl="1"/>
            <a:r>
              <a:rPr lang="en-US" dirty="0" smtClean="0"/>
              <a:t>To predict the value of a particular attribute based on the values of other attributes</a:t>
            </a:r>
          </a:p>
          <a:p>
            <a:pPr lvl="1"/>
            <a:r>
              <a:rPr lang="en-US" dirty="0" smtClean="0"/>
              <a:t>The attribute to be predicted is commonly known as the target or dependent variable</a:t>
            </a:r>
          </a:p>
          <a:p>
            <a:pPr lvl="1"/>
            <a:r>
              <a:rPr lang="en-US" dirty="0" smtClean="0"/>
              <a:t>While the attributes used for making the prediction are known as the explanatory or independent variables</a:t>
            </a:r>
          </a:p>
          <a:p>
            <a:pPr lvl="2">
              <a:buFont typeface="Wingdings" pitchFamily="2" charset="2"/>
              <a:buNone/>
            </a:pPr>
            <a:endParaRPr lang="en-US" dirty="0" smtClean="0"/>
          </a:p>
          <a:p>
            <a:r>
              <a:rPr lang="en-US" dirty="0" smtClean="0"/>
              <a:t>Description Methods</a:t>
            </a:r>
          </a:p>
          <a:p>
            <a:pPr lvl="1"/>
            <a:r>
              <a:rPr lang="en-US" dirty="0" smtClean="0"/>
              <a:t> the objective is to derive patterns (correlations, trends, clusters, trajectories, and anomalies) that summarize the underlying relationships in data.</a:t>
            </a:r>
          </a:p>
          <a:p>
            <a:pPr lvl="1"/>
            <a:r>
              <a:rPr lang="en-US" dirty="0" smtClean="0"/>
              <a:t> this tasks are often exploratory in nature and frequently require post processing techniques to validate and explain the results.</a:t>
            </a:r>
          </a:p>
          <a:p>
            <a:pPr lvl="1"/>
            <a:r>
              <a:rPr lang="en-US" dirty="0" smtClean="0"/>
              <a:t>Find human-interpretable patterns that describe the data.</a:t>
            </a:r>
          </a:p>
          <a:p>
            <a:pPr lvl="2">
              <a:buFont typeface="Wingdings" pitchFamily="2" charset="2"/>
              <a:buNone/>
            </a:pPr>
            <a:endParaRPr lang="en-US" dirty="0" smtClean="0"/>
          </a:p>
        </p:txBody>
      </p:sp>
      <p:sp>
        <p:nvSpPr>
          <p:cNvPr id="12292" name="Text Box 4"/>
          <p:cNvSpPr txBox="1">
            <a:spLocks noChangeArrowheads="1"/>
          </p:cNvSpPr>
          <p:nvPr/>
        </p:nvSpPr>
        <p:spPr bwMode="auto">
          <a:xfrm>
            <a:off x="3810000" y="5973763"/>
            <a:ext cx="5135563" cy="274637"/>
          </a:xfrm>
          <a:prstGeom prst="rect">
            <a:avLst/>
          </a:prstGeom>
          <a:noFill/>
          <a:ln w="9525">
            <a:noFill/>
            <a:miter lim="800000"/>
            <a:headEnd/>
            <a:tailEnd/>
          </a:ln>
        </p:spPr>
        <p:txBody>
          <a:bodyPr wrap="none">
            <a:spAutoFit/>
          </a:bodyPr>
          <a:lstStyle/>
          <a:p>
            <a:r>
              <a:rPr lang="en-US" sz="1200" b="0">
                <a:latin typeface="Times New Roman" pitchFamily="18" charset="0"/>
              </a:rPr>
              <a:t>From [Fayyad, et.al.] Advances in Knowledge Discovery and Data Mining, 1996</a:t>
            </a:r>
            <a:endParaRPr lang="en-US" sz="1200">
              <a:latin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Data Mining Tasks...</a:t>
            </a:r>
          </a:p>
        </p:txBody>
      </p:sp>
      <p:sp>
        <p:nvSpPr>
          <p:cNvPr id="13315" name="Rectangle 3"/>
          <p:cNvSpPr>
            <a:spLocks noGrp="1" noChangeArrowheads="1"/>
          </p:cNvSpPr>
          <p:nvPr>
            <p:ph type="body" idx="1"/>
          </p:nvPr>
        </p:nvSpPr>
        <p:spPr/>
        <p:txBody>
          <a:bodyPr/>
          <a:lstStyle/>
          <a:p>
            <a:r>
              <a:rPr lang="en-US" smtClean="0"/>
              <a:t>Classification </a:t>
            </a:r>
            <a:r>
              <a:rPr lang="en-US" sz="2000" smtClean="0"/>
              <a:t>[Predictive]</a:t>
            </a:r>
            <a:endParaRPr lang="en-US" smtClean="0"/>
          </a:p>
          <a:p>
            <a:r>
              <a:rPr lang="en-US" smtClean="0"/>
              <a:t>Clustering </a:t>
            </a:r>
            <a:r>
              <a:rPr lang="en-US" sz="2000" smtClean="0"/>
              <a:t>[Descriptive]</a:t>
            </a:r>
            <a:endParaRPr lang="en-US" smtClean="0"/>
          </a:p>
          <a:p>
            <a:r>
              <a:rPr lang="en-US" smtClean="0"/>
              <a:t>Association Rule Discovery </a:t>
            </a:r>
            <a:r>
              <a:rPr lang="en-US" sz="2000" smtClean="0"/>
              <a:t>[Descriptive]</a:t>
            </a:r>
            <a:endParaRPr lang="en-US" smtClean="0"/>
          </a:p>
          <a:p>
            <a:r>
              <a:rPr lang="en-US" smtClean="0"/>
              <a:t>Sequential Pattern Discovery </a:t>
            </a:r>
            <a:r>
              <a:rPr lang="en-US" sz="2000" smtClean="0"/>
              <a:t>[Descriptive]</a:t>
            </a:r>
            <a:endParaRPr lang="en-US" smtClean="0"/>
          </a:p>
          <a:p>
            <a:r>
              <a:rPr lang="en-US" smtClean="0"/>
              <a:t>Regression </a:t>
            </a:r>
            <a:r>
              <a:rPr lang="en-US" sz="2000" smtClean="0"/>
              <a:t>[Predictive]</a:t>
            </a:r>
            <a:endParaRPr lang="en-US" smtClean="0"/>
          </a:p>
          <a:p>
            <a:r>
              <a:rPr lang="en-US" smtClean="0"/>
              <a:t>Deviation Detection </a:t>
            </a:r>
            <a:r>
              <a:rPr lang="en-US" sz="2000" smtClean="0"/>
              <a:t>[Predictive]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Classification: Definition</a:t>
            </a:r>
          </a:p>
        </p:txBody>
      </p:sp>
      <p:sp>
        <p:nvSpPr>
          <p:cNvPr id="14339" name="Rectangle 3"/>
          <p:cNvSpPr>
            <a:spLocks noGrp="1" noChangeArrowheads="1"/>
          </p:cNvSpPr>
          <p:nvPr>
            <p:ph type="body" idx="1"/>
          </p:nvPr>
        </p:nvSpPr>
        <p:spPr>
          <a:xfrm>
            <a:off x="685800" y="1295400"/>
            <a:ext cx="7924800" cy="4419600"/>
          </a:xfrm>
        </p:spPr>
        <p:txBody>
          <a:bodyPr>
            <a:normAutofit lnSpcReduction="10000"/>
          </a:bodyPr>
          <a:lstStyle/>
          <a:p>
            <a:pPr marL="342900" indent="-342900">
              <a:lnSpc>
                <a:spcPct val="90000"/>
              </a:lnSpc>
            </a:pPr>
            <a:r>
              <a:rPr lang="en-US" dirty="0" smtClean="0"/>
              <a:t>Given a collection of records (</a:t>
            </a:r>
            <a:r>
              <a:rPr lang="en-US" i="1" dirty="0" smtClean="0">
                <a:solidFill>
                  <a:srgbClr val="CC0000"/>
                </a:solidFill>
              </a:rPr>
              <a:t>training set </a:t>
            </a:r>
            <a:r>
              <a:rPr lang="en-US" dirty="0" smtClean="0"/>
              <a:t>)</a:t>
            </a:r>
          </a:p>
          <a:p>
            <a:pPr marL="742950" lvl="1" indent="-285750">
              <a:lnSpc>
                <a:spcPct val="90000"/>
              </a:lnSpc>
            </a:pPr>
            <a:r>
              <a:rPr lang="en-US" sz="2400" dirty="0" smtClean="0"/>
              <a:t>Each record contains a set of </a:t>
            </a:r>
            <a:r>
              <a:rPr lang="en-US" sz="2400" i="1" dirty="0" smtClean="0">
                <a:solidFill>
                  <a:srgbClr val="CC0000"/>
                </a:solidFill>
              </a:rPr>
              <a:t>attributes</a:t>
            </a:r>
            <a:r>
              <a:rPr lang="en-US" sz="2400" dirty="0" smtClean="0"/>
              <a:t>, one of the attributes is the </a:t>
            </a:r>
            <a:r>
              <a:rPr lang="en-US" sz="2400" i="1" dirty="0" smtClean="0">
                <a:solidFill>
                  <a:srgbClr val="CC0000"/>
                </a:solidFill>
              </a:rPr>
              <a:t>class</a:t>
            </a:r>
            <a:r>
              <a:rPr lang="en-US" sz="2400" dirty="0" smtClean="0"/>
              <a:t>.</a:t>
            </a:r>
            <a:endParaRPr lang="en-US" dirty="0" smtClean="0"/>
          </a:p>
          <a:p>
            <a:pPr marL="342900" indent="-342900">
              <a:lnSpc>
                <a:spcPct val="90000"/>
              </a:lnSpc>
            </a:pPr>
            <a:r>
              <a:rPr lang="en-US" dirty="0" smtClean="0"/>
              <a:t>Find a </a:t>
            </a:r>
            <a:r>
              <a:rPr lang="en-US" i="1" dirty="0" smtClean="0">
                <a:solidFill>
                  <a:srgbClr val="CC0000"/>
                </a:solidFill>
              </a:rPr>
              <a:t>model</a:t>
            </a:r>
            <a:r>
              <a:rPr lang="en-US" dirty="0" smtClean="0"/>
              <a:t>  for class attribute as a function of the values of other attributes.</a:t>
            </a:r>
          </a:p>
          <a:p>
            <a:pPr marL="342900" indent="-342900">
              <a:lnSpc>
                <a:spcPct val="90000"/>
              </a:lnSpc>
            </a:pPr>
            <a:r>
              <a:rPr lang="en-US" dirty="0" smtClean="0"/>
              <a:t>Goal: </a:t>
            </a:r>
            <a:r>
              <a:rPr lang="en-US" u="sng" dirty="0" smtClean="0"/>
              <a:t>previously unseen</a:t>
            </a:r>
            <a:r>
              <a:rPr lang="en-US" dirty="0" smtClean="0"/>
              <a:t> records should be assigned a class as accurately as possible.</a:t>
            </a:r>
          </a:p>
          <a:p>
            <a:pPr marL="742950" lvl="1" indent="-285750">
              <a:lnSpc>
                <a:spcPct val="90000"/>
              </a:lnSpc>
            </a:pPr>
            <a:r>
              <a:rPr lang="en-US" sz="2400" dirty="0" smtClean="0"/>
              <a:t>A </a:t>
            </a:r>
            <a:r>
              <a:rPr lang="en-US" sz="2400" i="1" dirty="0" smtClean="0">
                <a:solidFill>
                  <a:srgbClr val="CC0000"/>
                </a:solidFill>
              </a:rPr>
              <a:t>test set</a:t>
            </a:r>
            <a:r>
              <a:rPr lang="en-US" sz="2400" dirty="0" smtClean="0"/>
              <a:t> is used to determine the accuracy of the model. Usually, the given data set is divided into training and test sets, with training set used to build the model and test set used to validate it.</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r>
              <a:rPr lang="en-US" smtClean="0"/>
              <a:t>Classification Example</a:t>
            </a:r>
          </a:p>
        </p:txBody>
      </p:sp>
      <p:graphicFrame>
        <p:nvGraphicFramePr>
          <p:cNvPr id="4098" name="Object 3"/>
          <p:cNvGraphicFramePr>
            <a:graphicFrameLocks noChangeAspect="1"/>
          </p:cNvGraphicFramePr>
          <p:nvPr/>
        </p:nvGraphicFramePr>
        <p:xfrm>
          <a:off x="228600" y="2057400"/>
          <a:ext cx="3565525" cy="3687763"/>
        </p:xfrm>
        <a:graphic>
          <a:graphicData uri="http://schemas.openxmlformats.org/presentationml/2006/ole">
            <mc:AlternateContent xmlns:mc="http://schemas.openxmlformats.org/markup-compatibility/2006">
              <mc:Choice xmlns:v="urn:schemas-microsoft-com:vml" Requires="v">
                <p:oleObj spid="_x0000_s4132" name="Document" r:id="rId3" imgW="5405040" imgH="5781600" progId="Word.Document.8">
                  <p:embed/>
                </p:oleObj>
              </mc:Choice>
              <mc:Fallback>
                <p:oleObj name="Document" r:id="rId3" imgW="5405040" imgH="578160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057400"/>
                        <a:ext cx="3565525" cy="3687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Text Box 4"/>
          <p:cNvSpPr txBox="1">
            <a:spLocks noChangeArrowheads="1"/>
          </p:cNvSpPr>
          <p:nvPr/>
        </p:nvSpPr>
        <p:spPr bwMode="auto">
          <a:xfrm rot="-2416809">
            <a:off x="838200" y="1433513"/>
            <a:ext cx="125730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4102" name="Text Box 5"/>
          <p:cNvSpPr txBox="1">
            <a:spLocks noChangeArrowheads="1"/>
          </p:cNvSpPr>
          <p:nvPr/>
        </p:nvSpPr>
        <p:spPr bwMode="auto">
          <a:xfrm rot="-2416809">
            <a:off x="1600200" y="1433513"/>
            <a:ext cx="125730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4103" name="Text Box 6"/>
          <p:cNvSpPr txBox="1">
            <a:spLocks noChangeArrowheads="1"/>
          </p:cNvSpPr>
          <p:nvPr/>
        </p:nvSpPr>
        <p:spPr bwMode="auto">
          <a:xfrm rot="-2416809">
            <a:off x="2362200" y="1433513"/>
            <a:ext cx="1277938"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continuous</a:t>
            </a:r>
            <a:endParaRPr lang="en-US" sz="1600">
              <a:solidFill>
                <a:schemeClr val="bg2"/>
              </a:solidFill>
            </a:endParaRPr>
          </a:p>
        </p:txBody>
      </p:sp>
      <p:sp>
        <p:nvSpPr>
          <p:cNvPr id="4104" name="Text Box 7"/>
          <p:cNvSpPr txBox="1">
            <a:spLocks noChangeArrowheads="1"/>
          </p:cNvSpPr>
          <p:nvPr/>
        </p:nvSpPr>
        <p:spPr bwMode="auto">
          <a:xfrm rot="-2416809">
            <a:off x="3124200" y="1662113"/>
            <a:ext cx="6921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class</a:t>
            </a:r>
            <a:endParaRPr lang="en-US" sz="1600">
              <a:solidFill>
                <a:schemeClr val="bg2"/>
              </a:solidFill>
            </a:endParaRPr>
          </a:p>
        </p:txBody>
      </p:sp>
      <p:graphicFrame>
        <p:nvGraphicFramePr>
          <p:cNvPr id="4099" name="Object 8"/>
          <p:cNvGraphicFramePr>
            <a:graphicFrameLocks noChangeAspect="1"/>
          </p:cNvGraphicFramePr>
          <p:nvPr/>
        </p:nvGraphicFramePr>
        <p:xfrm>
          <a:off x="4267200" y="2043113"/>
          <a:ext cx="2994025" cy="2646362"/>
        </p:xfrm>
        <a:graphic>
          <a:graphicData uri="http://schemas.openxmlformats.org/presentationml/2006/ole">
            <mc:AlternateContent xmlns:mc="http://schemas.openxmlformats.org/markup-compatibility/2006">
              <mc:Choice xmlns:v="urn:schemas-microsoft-com:vml" Requires="v">
                <p:oleObj spid="_x0000_s4133" name="Document" r:id="rId5" imgW="4614480" imgH="4076640" progId="Word.Document.8">
                  <p:embed/>
                </p:oleObj>
              </mc:Choice>
              <mc:Fallback>
                <p:oleObj name="Document" r:id="rId5" imgW="4614480" imgH="4076640" progId="Word.Document.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043113"/>
                        <a:ext cx="2994025" cy="2646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7696200" y="3948113"/>
            <a:ext cx="990600" cy="685800"/>
            <a:chOff x="4944" y="2736"/>
            <a:chExt cx="624" cy="432"/>
          </a:xfrm>
        </p:grpSpPr>
        <p:sp>
          <p:nvSpPr>
            <p:cNvPr id="4118" name="AutoShape 10"/>
            <p:cNvSpPr>
              <a:spLocks noChangeArrowheads="1"/>
            </p:cNvSpPr>
            <p:nvPr/>
          </p:nvSpPr>
          <p:spPr bwMode="auto">
            <a:xfrm>
              <a:off x="4944" y="2736"/>
              <a:ext cx="624" cy="432"/>
            </a:xfrm>
            <a:prstGeom prst="can">
              <a:avLst>
                <a:gd name="adj" fmla="val 25000"/>
              </a:avLst>
            </a:prstGeom>
            <a:solidFill>
              <a:srgbClr val="CCCCFF"/>
            </a:solidFill>
            <a:ln w="12700">
              <a:solidFill>
                <a:srgbClr val="0000FF"/>
              </a:solidFill>
              <a:round/>
              <a:headEnd/>
              <a:tailEnd/>
            </a:ln>
          </p:spPr>
          <p:txBody>
            <a:bodyPr wrap="none" anchor="ctr"/>
            <a:lstStyle/>
            <a:p>
              <a:endParaRPr lang="en-US"/>
            </a:p>
          </p:txBody>
        </p:sp>
        <p:sp>
          <p:nvSpPr>
            <p:cNvPr id="4119" name="Text Box 11"/>
            <p:cNvSpPr txBox="1">
              <a:spLocks noChangeArrowheads="1"/>
            </p:cNvSpPr>
            <p:nvPr/>
          </p:nvSpPr>
          <p:spPr bwMode="auto">
            <a:xfrm>
              <a:off x="5086" y="2856"/>
              <a:ext cx="345" cy="299"/>
            </a:xfrm>
            <a:prstGeom prst="rect">
              <a:avLst/>
            </a:prstGeom>
            <a:solidFill>
              <a:srgbClr val="CCCCFF"/>
            </a:solidFill>
            <a:ln w="12700">
              <a:noFill/>
              <a:miter lim="800000"/>
              <a:headEnd/>
              <a:tailEnd/>
            </a:ln>
          </p:spPr>
          <p:txBody>
            <a:bodyPr wrap="none">
              <a:spAutoFit/>
            </a:bodyPr>
            <a:lstStyle/>
            <a:p>
              <a:pPr marL="342900" indent="-342900" algn="ctr">
                <a:lnSpc>
                  <a:spcPct val="80000"/>
                </a:lnSpc>
                <a:spcBef>
                  <a:spcPct val="20000"/>
                </a:spcBef>
                <a:buClr>
                  <a:schemeClr val="accent2"/>
                </a:buClr>
                <a:buSzPct val="75000"/>
                <a:buFont typeface="Monotype Sorts" pitchFamily="2" charset="2"/>
                <a:buNone/>
              </a:pPr>
              <a:r>
                <a:rPr lang="en-US">
                  <a:solidFill>
                    <a:srgbClr val="0000CC"/>
                  </a:solidFill>
                </a:rPr>
                <a:t>Test</a:t>
              </a:r>
            </a:p>
            <a:p>
              <a:pPr marL="342900" indent="-342900" algn="ctr">
                <a:lnSpc>
                  <a:spcPct val="80000"/>
                </a:lnSpc>
                <a:spcBef>
                  <a:spcPct val="20000"/>
                </a:spcBef>
                <a:buClr>
                  <a:schemeClr val="accent2"/>
                </a:buClr>
                <a:buSzPct val="75000"/>
                <a:buFont typeface="Monotype Sorts" pitchFamily="2" charset="2"/>
                <a:buNone/>
              </a:pPr>
              <a:r>
                <a:rPr lang="en-US">
                  <a:solidFill>
                    <a:srgbClr val="0000CC"/>
                  </a:solidFill>
                </a:rPr>
                <a:t>Set</a:t>
              </a:r>
              <a:endParaRPr lang="en-US" b="0">
                <a:solidFill>
                  <a:schemeClr val="bg2"/>
                </a:solidFill>
              </a:endParaRPr>
            </a:p>
          </p:txBody>
        </p:sp>
      </p:grpSp>
      <p:sp>
        <p:nvSpPr>
          <p:cNvPr id="4106" name="AutoShape 12"/>
          <p:cNvSpPr>
            <a:spLocks noChangeArrowheads="1"/>
          </p:cNvSpPr>
          <p:nvPr/>
        </p:nvSpPr>
        <p:spPr bwMode="auto">
          <a:xfrm>
            <a:off x="3886200" y="5091113"/>
            <a:ext cx="990600" cy="685800"/>
          </a:xfrm>
          <a:prstGeom prst="can">
            <a:avLst>
              <a:gd name="adj" fmla="val 25056"/>
            </a:avLst>
          </a:prstGeom>
          <a:solidFill>
            <a:schemeClr val="accent2"/>
          </a:solidFill>
          <a:ln w="12700">
            <a:solidFill>
              <a:srgbClr val="0000FF"/>
            </a:solidFill>
            <a:round/>
            <a:headEnd/>
            <a:tailEnd/>
          </a:ln>
        </p:spPr>
        <p:txBody>
          <a:bodyPr wrap="none" anchor="ctr"/>
          <a:lstStyle/>
          <a:p>
            <a:endParaRPr lang="en-US"/>
          </a:p>
        </p:txBody>
      </p:sp>
      <p:sp>
        <p:nvSpPr>
          <p:cNvPr id="4107" name="Text Box 13"/>
          <p:cNvSpPr txBox="1">
            <a:spLocks noChangeArrowheads="1"/>
          </p:cNvSpPr>
          <p:nvPr/>
        </p:nvSpPr>
        <p:spPr bwMode="auto">
          <a:xfrm>
            <a:off x="3886200" y="5238750"/>
            <a:ext cx="1042988" cy="531813"/>
          </a:xfrm>
          <a:prstGeom prst="rect">
            <a:avLst/>
          </a:prstGeom>
          <a:noFill/>
          <a:ln w="12700">
            <a:noFill/>
            <a:miter lim="800000"/>
            <a:headEnd/>
            <a:tailEnd/>
          </a:ln>
        </p:spPr>
        <p:txBody>
          <a:bodyPr wrap="none">
            <a:spAutoFit/>
          </a:bodyPr>
          <a:lstStyle/>
          <a:p>
            <a:pPr marL="342900" indent="-342900" algn="ctr">
              <a:lnSpc>
                <a:spcPct val="80000"/>
              </a:lnSpc>
              <a:spcBef>
                <a:spcPct val="20000"/>
              </a:spcBef>
              <a:buClr>
                <a:schemeClr val="accent2"/>
              </a:buClr>
              <a:buSzPct val="75000"/>
              <a:buFont typeface="Monotype Sorts" pitchFamily="2" charset="2"/>
              <a:buNone/>
            </a:pPr>
            <a:r>
              <a:rPr lang="en-US" sz="1600">
                <a:solidFill>
                  <a:schemeClr val="tx2"/>
                </a:solidFill>
              </a:rPr>
              <a:t>Training </a:t>
            </a:r>
          </a:p>
          <a:p>
            <a:pPr marL="342900" indent="-342900" algn="ctr">
              <a:lnSpc>
                <a:spcPct val="80000"/>
              </a:lnSpc>
              <a:spcBef>
                <a:spcPct val="20000"/>
              </a:spcBef>
              <a:buClr>
                <a:schemeClr val="accent2"/>
              </a:buClr>
              <a:buSzPct val="75000"/>
              <a:buFont typeface="Monotype Sorts" pitchFamily="2" charset="2"/>
              <a:buNone/>
            </a:pPr>
            <a:r>
              <a:rPr lang="en-US" sz="1600">
                <a:solidFill>
                  <a:schemeClr val="tx2"/>
                </a:solidFill>
              </a:rPr>
              <a:t>Set</a:t>
            </a:r>
            <a:endParaRPr lang="en-US" b="0">
              <a:solidFill>
                <a:schemeClr val="bg2"/>
              </a:solidFill>
            </a:endParaRPr>
          </a:p>
        </p:txBody>
      </p:sp>
      <p:grpSp>
        <p:nvGrpSpPr>
          <p:cNvPr id="3" name="Group 14"/>
          <p:cNvGrpSpPr>
            <a:grpSpLocks/>
          </p:cNvGrpSpPr>
          <p:nvPr/>
        </p:nvGrpSpPr>
        <p:grpSpPr bwMode="auto">
          <a:xfrm>
            <a:off x="7637463" y="5086350"/>
            <a:ext cx="1125537" cy="690563"/>
            <a:chOff x="3360" y="2880"/>
            <a:chExt cx="672" cy="415"/>
          </a:xfrm>
        </p:grpSpPr>
        <p:sp>
          <p:nvSpPr>
            <p:cNvPr id="4116" name="AutoShape 15"/>
            <p:cNvSpPr>
              <a:spLocks noChangeArrowheads="1"/>
            </p:cNvSpPr>
            <p:nvPr/>
          </p:nvSpPr>
          <p:spPr bwMode="auto">
            <a:xfrm>
              <a:off x="3360" y="2880"/>
              <a:ext cx="672" cy="415"/>
            </a:xfrm>
            <a:prstGeom prst="flowChartMultidocument">
              <a:avLst/>
            </a:prstGeom>
            <a:solidFill>
              <a:srgbClr val="00E0CB"/>
            </a:solidFill>
            <a:ln w="12700">
              <a:solidFill>
                <a:schemeClr val="bg2"/>
              </a:solidFill>
              <a:miter lim="800000"/>
              <a:headEnd/>
              <a:tailEnd/>
            </a:ln>
          </p:spPr>
          <p:txBody>
            <a:bodyPr wrap="none" anchor="ctr"/>
            <a:lstStyle/>
            <a:p>
              <a:endParaRPr lang="en-US"/>
            </a:p>
          </p:txBody>
        </p:sp>
        <p:sp>
          <p:nvSpPr>
            <p:cNvPr id="4117" name="Text Box 16"/>
            <p:cNvSpPr txBox="1">
              <a:spLocks noChangeArrowheads="1"/>
            </p:cNvSpPr>
            <p:nvPr/>
          </p:nvSpPr>
          <p:spPr bwMode="auto">
            <a:xfrm>
              <a:off x="3392" y="2978"/>
              <a:ext cx="547" cy="239"/>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2000">
                  <a:solidFill>
                    <a:srgbClr val="CC0000"/>
                  </a:solidFill>
                </a:rPr>
                <a:t>Model</a:t>
              </a:r>
              <a:endParaRPr lang="en-US" b="0">
                <a:solidFill>
                  <a:schemeClr val="bg2"/>
                </a:solidFill>
              </a:endParaRPr>
            </a:p>
          </p:txBody>
        </p:sp>
      </p:grpSp>
      <p:sp>
        <p:nvSpPr>
          <p:cNvPr id="4109" name="AutoShape 17"/>
          <p:cNvSpPr>
            <a:spLocks noChangeArrowheads="1"/>
          </p:cNvSpPr>
          <p:nvPr/>
        </p:nvSpPr>
        <p:spPr bwMode="auto">
          <a:xfrm>
            <a:off x="5486400" y="4938713"/>
            <a:ext cx="1447800" cy="995362"/>
          </a:xfrm>
          <a:prstGeom prst="bevel">
            <a:avLst>
              <a:gd name="adj" fmla="val 12500"/>
            </a:avLst>
          </a:prstGeom>
          <a:solidFill>
            <a:srgbClr val="C0C0C0"/>
          </a:solidFill>
          <a:ln w="12700">
            <a:noFill/>
            <a:miter lim="800000"/>
            <a:headEnd/>
            <a:tailEnd/>
          </a:ln>
        </p:spPr>
        <p:txBody>
          <a:bodyPr wrap="none" anchor="ctr"/>
          <a:lstStyle/>
          <a:p>
            <a:endParaRPr lang="en-US"/>
          </a:p>
        </p:txBody>
      </p:sp>
      <p:sp>
        <p:nvSpPr>
          <p:cNvPr id="4110" name="Text Box 18"/>
          <p:cNvSpPr txBox="1">
            <a:spLocks noChangeArrowheads="1"/>
          </p:cNvSpPr>
          <p:nvPr/>
        </p:nvSpPr>
        <p:spPr bwMode="auto">
          <a:xfrm>
            <a:off x="5562600" y="5014913"/>
            <a:ext cx="1325563" cy="76200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2000">
                <a:solidFill>
                  <a:srgbClr val="000000"/>
                </a:solidFill>
              </a:rPr>
              <a:t>Learn </a:t>
            </a:r>
          </a:p>
          <a:p>
            <a:pPr marL="342900" indent="-342900" algn="ctr">
              <a:spcBef>
                <a:spcPct val="20000"/>
              </a:spcBef>
              <a:buClr>
                <a:schemeClr val="accent2"/>
              </a:buClr>
              <a:buSzPct val="75000"/>
              <a:buFont typeface="Monotype Sorts" pitchFamily="2" charset="2"/>
              <a:buNone/>
            </a:pPr>
            <a:r>
              <a:rPr lang="en-US" sz="2000">
                <a:solidFill>
                  <a:srgbClr val="000000"/>
                </a:solidFill>
              </a:rPr>
              <a:t>Classifier</a:t>
            </a:r>
            <a:endParaRPr lang="en-US" b="0">
              <a:solidFill>
                <a:srgbClr val="00E0CB"/>
              </a:solidFill>
            </a:endParaRPr>
          </a:p>
        </p:txBody>
      </p:sp>
      <p:sp>
        <p:nvSpPr>
          <p:cNvPr id="4111" name="AutoShape 19"/>
          <p:cNvSpPr>
            <a:spLocks noChangeArrowheads="1"/>
          </p:cNvSpPr>
          <p:nvPr/>
        </p:nvSpPr>
        <p:spPr bwMode="auto">
          <a:xfrm>
            <a:off x="4987925" y="5349875"/>
            <a:ext cx="484188" cy="141288"/>
          </a:xfrm>
          <a:prstGeom prst="rightArrow">
            <a:avLst>
              <a:gd name="adj1" fmla="val 50000"/>
              <a:gd name="adj2" fmla="val 85674"/>
            </a:avLst>
          </a:prstGeom>
          <a:solidFill>
            <a:srgbClr val="CC0000"/>
          </a:solidFill>
          <a:ln w="12700">
            <a:solidFill>
              <a:srgbClr val="CC0000"/>
            </a:solidFill>
            <a:miter lim="800000"/>
            <a:headEnd/>
            <a:tailEnd/>
          </a:ln>
        </p:spPr>
        <p:txBody>
          <a:bodyPr wrap="none" anchor="ctr"/>
          <a:lstStyle/>
          <a:p>
            <a:endParaRPr lang="en-US"/>
          </a:p>
        </p:txBody>
      </p:sp>
      <p:sp>
        <p:nvSpPr>
          <p:cNvPr id="4112" name="AutoShape 20"/>
          <p:cNvSpPr>
            <a:spLocks noChangeArrowheads="1"/>
          </p:cNvSpPr>
          <p:nvPr/>
        </p:nvSpPr>
        <p:spPr bwMode="auto">
          <a:xfrm>
            <a:off x="7010400" y="5314950"/>
            <a:ext cx="484188" cy="141288"/>
          </a:xfrm>
          <a:prstGeom prst="rightArrow">
            <a:avLst>
              <a:gd name="adj1" fmla="val 50000"/>
              <a:gd name="adj2" fmla="val 85674"/>
            </a:avLst>
          </a:prstGeom>
          <a:solidFill>
            <a:srgbClr val="CC0000"/>
          </a:solidFill>
          <a:ln w="12700">
            <a:solidFill>
              <a:srgbClr val="CC0000"/>
            </a:solidFill>
            <a:miter lim="800000"/>
            <a:headEnd/>
            <a:tailEnd/>
          </a:ln>
        </p:spPr>
        <p:txBody>
          <a:bodyPr wrap="none" anchor="ctr"/>
          <a:lstStyle/>
          <a:p>
            <a:endParaRPr lang="en-US"/>
          </a:p>
        </p:txBody>
      </p:sp>
      <p:sp>
        <p:nvSpPr>
          <p:cNvPr id="4113" name="AutoShape 21"/>
          <p:cNvSpPr>
            <a:spLocks noChangeArrowheads="1"/>
          </p:cNvSpPr>
          <p:nvPr/>
        </p:nvSpPr>
        <p:spPr bwMode="auto">
          <a:xfrm rot="5400000">
            <a:off x="8073231" y="4790282"/>
            <a:ext cx="312737" cy="152400"/>
          </a:xfrm>
          <a:prstGeom prst="rightArrow">
            <a:avLst>
              <a:gd name="adj1" fmla="val 50000"/>
              <a:gd name="adj2" fmla="val 51302"/>
            </a:avLst>
          </a:prstGeom>
          <a:solidFill>
            <a:srgbClr val="CC0000"/>
          </a:solidFill>
          <a:ln w="12700">
            <a:solidFill>
              <a:srgbClr val="CC0000"/>
            </a:solidFill>
            <a:miter lim="800000"/>
            <a:headEnd/>
            <a:tailEnd/>
          </a:ln>
        </p:spPr>
        <p:txBody>
          <a:bodyPr wrap="none" anchor="ctr"/>
          <a:lstStyle/>
          <a:p>
            <a:endParaRPr lang="en-US"/>
          </a:p>
        </p:txBody>
      </p:sp>
      <p:sp>
        <p:nvSpPr>
          <p:cNvPr id="4114" name="Line 22"/>
          <p:cNvSpPr>
            <a:spLocks noChangeShapeType="1"/>
          </p:cNvSpPr>
          <p:nvPr/>
        </p:nvSpPr>
        <p:spPr bwMode="auto">
          <a:xfrm>
            <a:off x="3657600" y="4481513"/>
            <a:ext cx="304800" cy="609600"/>
          </a:xfrm>
          <a:prstGeom prst="line">
            <a:avLst/>
          </a:prstGeom>
          <a:noFill/>
          <a:ln w="9525">
            <a:solidFill>
              <a:schemeClr val="tx1"/>
            </a:solidFill>
            <a:round/>
            <a:headEnd/>
            <a:tailEnd type="triangle" w="med" len="med"/>
          </a:ln>
        </p:spPr>
        <p:txBody>
          <a:bodyPr wrap="none" anchor="ctr"/>
          <a:lstStyle/>
          <a:p>
            <a:endParaRPr lang="en-US"/>
          </a:p>
        </p:txBody>
      </p:sp>
      <p:sp>
        <p:nvSpPr>
          <p:cNvPr id="4115" name="Line 23"/>
          <p:cNvSpPr>
            <a:spLocks noChangeShapeType="1"/>
          </p:cNvSpPr>
          <p:nvPr/>
        </p:nvSpPr>
        <p:spPr bwMode="auto">
          <a:xfrm>
            <a:off x="7315200" y="3414713"/>
            <a:ext cx="304800" cy="60960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Classification: Application 1</a:t>
            </a:r>
          </a:p>
        </p:txBody>
      </p:sp>
      <p:sp>
        <p:nvSpPr>
          <p:cNvPr id="15363" name="Rectangle 3"/>
          <p:cNvSpPr>
            <a:spLocks noGrp="1" noChangeArrowheads="1"/>
          </p:cNvSpPr>
          <p:nvPr>
            <p:ph type="body" idx="1"/>
          </p:nvPr>
        </p:nvSpPr>
        <p:spPr>
          <a:xfrm>
            <a:off x="457200" y="1295400"/>
            <a:ext cx="8178800" cy="4876800"/>
          </a:xfrm>
        </p:spPr>
        <p:txBody>
          <a:bodyPr/>
          <a:lstStyle/>
          <a:p>
            <a:pPr marL="342900" indent="-342900"/>
            <a:r>
              <a:rPr lang="en-US" sz="2400" smtClean="0"/>
              <a:t>Direct Marketing</a:t>
            </a:r>
          </a:p>
          <a:p>
            <a:pPr marL="742950" lvl="1" indent="-285750"/>
            <a:r>
              <a:rPr lang="en-US" sz="2400" smtClean="0"/>
              <a:t>Goal: Reduce cost of mailing by </a:t>
            </a:r>
            <a:r>
              <a:rPr lang="en-US" sz="2400" i="1" smtClean="0">
                <a:solidFill>
                  <a:srgbClr val="FF0066"/>
                </a:solidFill>
              </a:rPr>
              <a:t>targeting</a:t>
            </a:r>
            <a:r>
              <a:rPr lang="en-US" sz="2400" smtClean="0"/>
              <a:t> a set of consumers likely to buy a new cell-phone product.</a:t>
            </a:r>
          </a:p>
          <a:p>
            <a:pPr marL="742950" lvl="1" indent="-285750"/>
            <a:r>
              <a:rPr lang="en-US" sz="2400" smtClean="0"/>
              <a:t>Approach:</a:t>
            </a:r>
          </a:p>
          <a:p>
            <a:pPr marL="1143000" lvl="2" indent="-228600"/>
            <a:r>
              <a:rPr lang="en-US" sz="2000" smtClean="0"/>
              <a:t>Use the data for a similar product introduced before. </a:t>
            </a:r>
          </a:p>
          <a:p>
            <a:pPr marL="1143000" lvl="2" indent="-228600"/>
            <a:r>
              <a:rPr lang="en-US" sz="2000" smtClean="0"/>
              <a:t>We know which customers decided to buy and which decided otherwise. This </a:t>
            </a:r>
            <a:r>
              <a:rPr lang="en-US" sz="2000" i="1" smtClean="0">
                <a:solidFill>
                  <a:srgbClr val="0000FF"/>
                </a:solidFill>
              </a:rPr>
              <a:t>{buy, don’t buy}</a:t>
            </a:r>
            <a:r>
              <a:rPr lang="en-US" sz="2000" smtClean="0"/>
              <a:t> decision forms the </a:t>
            </a:r>
            <a:r>
              <a:rPr lang="en-US" sz="2000" i="1" smtClean="0">
                <a:solidFill>
                  <a:srgbClr val="0000FF"/>
                </a:solidFill>
              </a:rPr>
              <a:t>class attribute</a:t>
            </a:r>
            <a:r>
              <a:rPr lang="en-US" sz="2000" smtClean="0"/>
              <a:t>.</a:t>
            </a:r>
          </a:p>
          <a:p>
            <a:pPr marL="1143000" lvl="2" indent="-228600"/>
            <a:r>
              <a:rPr lang="en-US" sz="2000" smtClean="0"/>
              <a:t>Collect various demographic, lifestyle, and company-interaction related information about all such customers.</a:t>
            </a:r>
          </a:p>
          <a:p>
            <a:pPr lvl="3"/>
            <a:r>
              <a:rPr lang="en-US" sz="1800" smtClean="0"/>
              <a:t>Type of business, where they stay, how much they earn, etc.</a:t>
            </a:r>
          </a:p>
          <a:p>
            <a:pPr marL="1143000" lvl="2" indent="-228600"/>
            <a:r>
              <a:rPr lang="en-US" sz="2000" smtClean="0"/>
              <a:t>Use this information as input attributes to learn a classifier model.</a:t>
            </a:r>
          </a:p>
        </p:txBody>
      </p:sp>
      <p:sp>
        <p:nvSpPr>
          <p:cNvPr id="15364" name="Text Box 4"/>
          <p:cNvSpPr txBox="1">
            <a:spLocks noChangeArrowheads="1"/>
          </p:cNvSpPr>
          <p:nvPr/>
        </p:nvSpPr>
        <p:spPr bwMode="auto">
          <a:xfrm>
            <a:off x="5029200" y="6019800"/>
            <a:ext cx="3525838" cy="274638"/>
          </a:xfrm>
          <a:prstGeom prst="rect">
            <a:avLst/>
          </a:prstGeom>
          <a:noFill/>
          <a:ln w="9525">
            <a:noFill/>
            <a:miter lim="800000"/>
            <a:headEnd/>
            <a:tailEnd/>
          </a:ln>
        </p:spPr>
        <p:txBody>
          <a:bodyPr wrap="none">
            <a:spAutoFit/>
          </a:bodyPr>
          <a:lstStyle/>
          <a:p>
            <a:r>
              <a:rPr lang="en-US" sz="1200" b="0">
                <a:latin typeface="Times New Roman" pitchFamily="18" charset="0"/>
              </a:rPr>
              <a:t>From [Berry &amp; Linoff] Data Mining Techniques, 1997</a:t>
            </a:r>
            <a:endParaRPr lang="en-US" sz="1200">
              <a:latin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Classification: Application 2</a:t>
            </a:r>
          </a:p>
        </p:txBody>
      </p:sp>
      <p:sp>
        <p:nvSpPr>
          <p:cNvPr id="16387" name="Rectangle 3"/>
          <p:cNvSpPr>
            <a:spLocks noGrp="1" noChangeArrowheads="1"/>
          </p:cNvSpPr>
          <p:nvPr>
            <p:ph type="body" idx="1"/>
          </p:nvPr>
        </p:nvSpPr>
        <p:spPr>
          <a:xfrm>
            <a:off x="457200" y="1295400"/>
            <a:ext cx="8178800" cy="4171950"/>
          </a:xfrm>
        </p:spPr>
        <p:txBody>
          <a:bodyPr/>
          <a:lstStyle/>
          <a:p>
            <a:pPr marL="342900" indent="-342900">
              <a:lnSpc>
                <a:spcPct val="90000"/>
              </a:lnSpc>
            </a:pPr>
            <a:r>
              <a:rPr lang="en-US" sz="2400" smtClean="0"/>
              <a:t>Fraud Detection</a:t>
            </a:r>
          </a:p>
          <a:p>
            <a:pPr marL="742950" lvl="1" indent="-285750">
              <a:lnSpc>
                <a:spcPct val="90000"/>
              </a:lnSpc>
            </a:pPr>
            <a:r>
              <a:rPr lang="en-US" sz="2400" smtClean="0"/>
              <a:t>Goal: Predict fraudulent cases in credit card transactions.</a:t>
            </a:r>
          </a:p>
          <a:p>
            <a:pPr marL="742950" lvl="1" indent="-285750">
              <a:lnSpc>
                <a:spcPct val="90000"/>
              </a:lnSpc>
            </a:pPr>
            <a:r>
              <a:rPr lang="en-US" sz="2400" smtClean="0"/>
              <a:t>Approach:</a:t>
            </a:r>
          </a:p>
          <a:p>
            <a:pPr marL="1143000" lvl="2" indent="-228600">
              <a:lnSpc>
                <a:spcPct val="90000"/>
              </a:lnSpc>
            </a:pPr>
            <a:r>
              <a:rPr lang="en-US" sz="2000" smtClean="0"/>
              <a:t>Use credit card transactions and the information on its account-holder as attributes.</a:t>
            </a:r>
          </a:p>
          <a:p>
            <a:pPr lvl="3">
              <a:lnSpc>
                <a:spcPct val="90000"/>
              </a:lnSpc>
            </a:pPr>
            <a:r>
              <a:rPr lang="en-US" sz="1800" smtClean="0"/>
              <a:t>When does a customer buy, what does he buy, how often he pays on time, etc</a:t>
            </a:r>
          </a:p>
          <a:p>
            <a:pPr marL="1143000" lvl="2" indent="-228600">
              <a:lnSpc>
                <a:spcPct val="90000"/>
              </a:lnSpc>
            </a:pPr>
            <a:r>
              <a:rPr lang="en-US" sz="2000" smtClean="0"/>
              <a:t>Label past transactions as fraud or fair transactions. This forms the class attribute.</a:t>
            </a:r>
          </a:p>
          <a:p>
            <a:pPr marL="1143000" lvl="2" indent="-228600">
              <a:lnSpc>
                <a:spcPct val="90000"/>
              </a:lnSpc>
            </a:pPr>
            <a:r>
              <a:rPr lang="en-US" sz="2000" smtClean="0"/>
              <a:t>Learn a model for the class of the transactions.</a:t>
            </a:r>
          </a:p>
          <a:p>
            <a:pPr marL="1143000" lvl="2" indent="-228600">
              <a:lnSpc>
                <a:spcPct val="90000"/>
              </a:lnSpc>
            </a:pPr>
            <a:r>
              <a:rPr lang="en-US" sz="2000" smtClean="0"/>
              <a:t>Use this model to detect fraud by observing credit card transactions on an account.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Classification: Application 3</a:t>
            </a:r>
          </a:p>
        </p:txBody>
      </p:sp>
      <p:sp>
        <p:nvSpPr>
          <p:cNvPr id="17411" name="Rectangle 3"/>
          <p:cNvSpPr>
            <a:spLocks noGrp="1" noChangeArrowheads="1"/>
          </p:cNvSpPr>
          <p:nvPr>
            <p:ph type="body" idx="1"/>
          </p:nvPr>
        </p:nvSpPr>
        <p:spPr/>
        <p:txBody>
          <a:bodyPr/>
          <a:lstStyle/>
          <a:p>
            <a:pPr marL="342900" indent="-342900"/>
            <a:r>
              <a:rPr lang="en-US" smtClean="0"/>
              <a:t>Customer Attrition/Churn:</a:t>
            </a:r>
          </a:p>
          <a:p>
            <a:pPr marL="742950" lvl="1" indent="-285750"/>
            <a:r>
              <a:rPr lang="en-US" smtClean="0"/>
              <a:t>Goal: To predict whether a customer is likely to be lost to a competitor.</a:t>
            </a:r>
          </a:p>
          <a:p>
            <a:pPr marL="742950" lvl="1" indent="-285750"/>
            <a:r>
              <a:rPr lang="en-US" smtClean="0"/>
              <a:t>Approach:</a:t>
            </a:r>
          </a:p>
          <a:p>
            <a:pPr marL="1143000" lvl="2" indent="-228600"/>
            <a:r>
              <a:rPr lang="en-US" smtClean="0"/>
              <a:t>Use detailed record of transactions with each of the past and present customers, to find attributes.</a:t>
            </a:r>
          </a:p>
          <a:p>
            <a:pPr lvl="3"/>
            <a:r>
              <a:rPr lang="en-US" smtClean="0"/>
              <a:t>How often the customer calls, where he calls, what time-of-the day he calls most, his financial status, marital status, etc. </a:t>
            </a:r>
          </a:p>
          <a:p>
            <a:pPr marL="1143000" lvl="2" indent="-228600"/>
            <a:r>
              <a:rPr lang="en-US" smtClean="0"/>
              <a:t>Label the customers as loyal or disloyal.</a:t>
            </a:r>
          </a:p>
          <a:p>
            <a:pPr marL="1143000" lvl="2" indent="-228600"/>
            <a:r>
              <a:rPr lang="en-US" smtClean="0"/>
              <a:t>Find a model for loyalty.</a:t>
            </a:r>
          </a:p>
        </p:txBody>
      </p:sp>
      <p:sp>
        <p:nvSpPr>
          <p:cNvPr id="17412" name="Text Box 4"/>
          <p:cNvSpPr txBox="1">
            <a:spLocks noChangeArrowheads="1"/>
          </p:cNvSpPr>
          <p:nvPr/>
        </p:nvSpPr>
        <p:spPr bwMode="auto">
          <a:xfrm>
            <a:off x="5029200" y="6096000"/>
            <a:ext cx="3525838" cy="274638"/>
          </a:xfrm>
          <a:prstGeom prst="rect">
            <a:avLst/>
          </a:prstGeom>
          <a:noFill/>
          <a:ln w="9525">
            <a:noFill/>
            <a:miter lim="800000"/>
            <a:headEnd/>
            <a:tailEnd/>
          </a:ln>
        </p:spPr>
        <p:txBody>
          <a:bodyPr wrap="none">
            <a:spAutoFit/>
          </a:bodyPr>
          <a:lstStyle/>
          <a:p>
            <a:r>
              <a:rPr lang="en-US" sz="1200" b="0">
                <a:latin typeface="Times New Roman" pitchFamily="18" charset="0"/>
              </a:rPr>
              <a:t>From [Berry &amp; Linoff] Data Mining Techniques, 1997</a:t>
            </a:r>
            <a:endParaRPr lang="en-US" sz="1200">
              <a:latin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Clustering Definition</a:t>
            </a:r>
          </a:p>
        </p:txBody>
      </p:sp>
      <p:sp>
        <p:nvSpPr>
          <p:cNvPr id="18435" name="Rectangle 3"/>
          <p:cNvSpPr>
            <a:spLocks noGrp="1" noChangeArrowheads="1"/>
          </p:cNvSpPr>
          <p:nvPr>
            <p:ph type="body" idx="1"/>
          </p:nvPr>
        </p:nvSpPr>
        <p:spPr/>
        <p:txBody>
          <a:bodyPr>
            <a:normAutofit lnSpcReduction="10000"/>
          </a:bodyPr>
          <a:lstStyle/>
          <a:p>
            <a:pPr marL="342900" indent="-342900">
              <a:lnSpc>
                <a:spcPct val="90000"/>
              </a:lnSpc>
            </a:pPr>
            <a:r>
              <a:rPr lang="en-US" smtClean="0"/>
              <a:t>Given a set of data points, each having a set of attributes, and a similarity measure among them, find clusters such that</a:t>
            </a:r>
          </a:p>
          <a:p>
            <a:pPr marL="742950" lvl="1" indent="-285750">
              <a:lnSpc>
                <a:spcPct val="90000"/>
              </a:lnSpc>
            </a:pPr>
            <a:r>
              <a:rPr lang="en-US" smtClean="0"/>
              <a:t>Data points in one cluster are more similar to one another.</a:t>
            </a:r>
          </a:p>
          <a:p>
            <a:pPr marL="742950" lvl="1" indent="-285750">
              <a:lnSpc>
                <a:spcPct val="90000"/>
              </a:lnSpc>
            </a:pPr>
            <a:r>
              <a:rPr lang="en-US" smtClean="0"/>
              <a:t>Data points in separate clusters are less similar to one another.</a:t>
            </a:r>
          </a:p>
          <a:p>
            <a:pPr marL="342900" indent="-342900">
              <a:lnSpc>
                <a:spcPct val="90000"/>
              </a:lnSpc>
            </a:pPr>
            <a:r>
              <a:rPr lang="en-US" smtClean="0"/>
              <a:t>Similarity Measures:</a:t>
            </a:r>
          </a:p>
          <a:p>
            <a:pPr marL="742950" lvl="1" indent="-285750">
              <a:lnSpc>
                <a:spcPct val="90000"/>
              </a:lnSpc>
            </a:pPr>
            <a:r>
              <a:rPr lang="en-US" smtClean="0"/>
              <a:t>Euclidean Distance if attributes are continuous.</a:t>
            </a:r>
          </a:p>
          <a:p>
            <a:pPr marL="742950" lvl="1" indent="-285750">
              <a:lnSpc>
                <a:spcPct val="90000"/>
              </a:lnSpc>
            </a:pPr>
            <a:r>
              <a:rPr lang="en-US" smtClean="0"/>
              <a:t>Other Problem-specific Measures.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000" b="1" dirty="0" smtClean="0"/>
              <a:t>Subject: Data Mining Theory                                              Credit:3:0:0:1           </a:t>
            </a:r>
          </a:p>
          <a:p>
            <a:pPr>
              <a:buNone/>
            </a:pPr>
            <a:r>
              <a:rPr lang="en-US" sz="2000" b="1" dirty="0" smtClean="0"/>
              <a:t>Subject code:IS71      				   No of Hours:42     </a:t>
            </a:r>
          </a:p>
          <a:p>
            <a:pPr>
              <a:buNone/>
            </a:pPr>
            <a:r>
              <a:rPr lang="en-US" sz="2000" b="1" dirty="0" smtClean="0"/>
              <a:t>Text Books </a:t>
            </a:r>
            <a:endParaRPr lang="en-IN" sz="2000" dirty="0" smtClean="0"/>
          </a:p>
          <a:p>
            <a:pPr lvl="0" fontAlgn="base"/>
            <a:r>
              <a:rPr lang="en-US" sz="2000" dirty="0" smtClean="0"/>
              <a:t>Pang-</a:t>
            </a:r>
            <a:r>
              <a:rPr lang="en-US" sz="2000" dirty="0" err="1" smtClean="0"/>
              <a:t>Ning</a:t>
            </a:r>
            <a:r>
              <a:rPr lang="en-US" sz="2000" dirty="0" smtClean="0"/>
              <a:t> Tan, Michael Steinbach, </a:t>
            </a:r>
            <a:r>
              <a:rPr lang="en-US" sz="2000" dirty="0" err="1" smtClean="0"/>
              <a:t>Vipin</a:t>
            </a:r>
            <a:r>
              <a:rPr lang="en-US" sz="2000" dirty="0" smtClean="0"/>
              <a:t> Kumar: Introduction to Data Mining, Pearson Education, 2015.</a:t>
            </a:r>
            <a:endParaRPr lang="en-IN" sz="2000" dirty="0" smtClean="0"/>
          </a:p>
          <a:p>
            <a:pPr lvl="0" fontAlgn="base"/>
            <a:r>
              <a:rPr lang="en-US" sz="2000" dirty="0" err="1" smtClean="0"/>
              <a:t>Jiawei</a:t>
            </a:r>
            <a:r>
              <a:rPr lang="en-US" sz="2000" dirty="0" smtClean="0"/>
              <a:t> Han and </a:t>
            </a:r>
            <a:r>
              <a:rPr lang="en-US" sz="2000" dirty="0" err="1" smtClean="0"/>
              <a:t>Micheline</a:t>
            </a:r>
            <a:r>
              <a:rPr lang="en-US" sz="2000" dirty="0" smtClean="0"/>
              <a:t> </a:t>
            </a:r>
            <a:r>
              <a:rPr lang="en-US" sz="2000" dirty="0" err="1" smtClean="0"/>
              <a:t>Kamber</a:t>
            </a:r>
            <a:r>
              <a:rPr lang="en-US" sz="2000" dirty="0" smtClean="0"/>
              <a:t>: Data Mining - Concepts and Techniques, 2</a:t>
            </a:r>
            <a:r>
              <a:rPr lang="en-US" sz="2000" baseline="30000" dirty="0" smtClean="0"/>
              <a:t>nd</a:t>
            </a:r>
            <a:r>
              <a:rPr lang="en-US" sz="2000" dirty="0" smtClean="0"/>
              <a:t>Edition, Morgan Kaufmann Publisher, 2006 </a:t>
            </a:r>
            <a:endParaRPr lang="en-IN" sz="2000" dirty="0" smtClean="0"/>
          </a:p>
          <a:p>
            <a:pPr lvl="0" fontAlgn="base">
              <a:buNone/>
            </a:pPr>
            <a:r>
              <a:rPr lang="en-US" sz="2000" b="1" dirty="0" smtClean="0"/>
              <a:t>Subject: Data Mining Lab				Credits:0:0:1:0</a:t>
            </a:r>
          </a:p>
          <a:p>
            <a:pPr lvl="0" fontAlgn="base">
              <a:buNone/>
            </a:pPr>
            <a:r>
              <a:rPr lang="en-US" sz="2000" b="1" dirty="0" smtClean="0"/>
              <a:t>Subject code: ISL74     				No of Hours:14</a:t>
            </a:r>
          </a:p>
          <a:p>
            <a:pPr lvl="0" fontAlgn="base">
              <a:buNone/>
            </a:pPr>
            <a:endParaRPr lang="en-US" sz="2000" b="1" dirty="0" smtClean="0"/>
          </a:p>
          <a:p>
            <a:pPr lvl="0" fontAlgn="base">
              <a:buNone/>
            </a:pPr>
            <a:endParaRPr lang="en-IN" sz="2000" b="1" dirty="0" smtClean="0"/>
          </a:p>
        </p:txBody>
      </p:sp>
      <p:sp>
        <p:nvSpPr>
          <p:cNvPr id="4" name="Date Placeholder 3"/>
          <p:cNvSpPr>
            <a:spLocks noGrp="1"/>
          </p:cNvSpPr>
          <p:nvPr>
            <p:ph type="dt" sz="half" idx="10"/>
          </p:nvPr>
        </p:nvSpPr>
        <p:spPr/>
        <p:txBody>
          <a:bodyPr/>
          <a:lstStyle/>
          <a:p>
            <a:fld id="{50C53A5F-95D9-429D-B182-E0AAD3C290BA}" type="datetime1">
              <a:rPr lang="en-US" smtClean="0"/>
              <a:pPr/>
              <a:t>10/9/2020</a:t>
            </a:fld>
            <a:endParaRPr lang="en-US"/>
          </a:p>
        </p:txBody>
      </p:sp>
      <p:sp>
        <p:nvSpPr>
          <p:cNvPr id="5" name="Footer Placeholder 4"/>
          <p:cNvSpPr>
            <a:spLocks noGrp="1"/>
          </p:cNvSpPr>
          <p:nvPr>
            <p:ph type="ftr" sz="quarter" idx="11"/>
          </p:nvPr>
        </p:nvSpPr>
        <p:spPr/>
        <p:txBody>
          <a:bodyPr/>
          <a:lstStyle/>
          <a:p>
            <a:r>
              <a:rPr lang="en-US" smtClean="0"/>
              <a:t>RIT, Bangalore</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Illustrating Clustering</a:t>
            </a:r>
          </a:p>
        </p:txBody>
      </p:sp>
      <p:sp>
        <p:nvSpPr>
          <p:cNvPr id="19459" name="Text Box 3"/>
          <p:cNvSpPr txBox="1">
            <a:spLocks noChangeArrowheads="1"/>
          </p:cNvSpPr>
          <p:nvPr/>
        </p:nvSpPr>
        <p:spPr bwMode="auto">
          <a:xfrm>
            <a:off x="381000" y="1295400"/>
            <a:ext cx="5951538" cy="396875"/>
          </a:xfrm>
          <a:prstGeom prst="rect">
            <a:avLst/>
          </a:prstGeom>
          <a:noFill/>
          <a:ln w="9525">
            <a:noFill/>
            <a:miter lim="800000"/>
            <a:headEnd/>
            <a:tailEnd/>
          </a:ln>
        </p:spPr>
        <p:txBody>
          <a:bodyPr wrap="none">
            <a:spAutoFit/>
          </a:bodyPr>
          <a:lstStyle/>
          <a:p>
            <a:pPr marL="168275" indent="-168275">
              <a:spcBef>
                <a:spcPct val="20000"/>
              </a:spcBef>
              <a:buClr>
                <a:schemeClr val="accent2"/>
              </a:buClr>
              <a:buFont typeface="Monotype Sorts" pitchFamily="2" charset="2"/>
              <a:buChar char="x"/>
            </a:pPr>
            <a:r>
              <a:rPr kumimoji="1" lang="en-US" sz="2000" b="0">
                <a:latin typeface="Tahoma" pitchFamily="34" charset="0"/>
              </a:rPr>
              <a:t>Euclidean Distance Based Clustering in 3-D space.</a:t>
            </a:r>
          </a:p>
        </p:txBody>
      </p:sp>
      <p:sp>
        <p:nvSpPr>
          <p:cNvPr id="747524" name="Text Box 4"/>
          <p:cNvSpPr txBox="1">
            <a:spLocks noChangeArrowheads="1"/>
          </p:cNvSpPr>
          <p:nvPr/>
        </p:nvSpPr>
        <p:spPr bwMode="auto">
          <a:xfrm>
            <a:off x="1295400" y="1981200"/>
            <a:ext cx="2762250" cy="822325"/>
          </a:xfrm>
          <a:prstGeom prst="rect">
            <a:avLst/>
          </a:prstGeom>
          <a:solidFill>
            <a:srgbClr val="00FFCC"/>
          </a:solidFill>
          <a:ln w="9525">
            <a:noFill/>
            <a:miter lim="800000"/>
            <a:headEnd/>
            <a:tailEnd/>
          </a:ln>
          <a:effectLst>
            <a:outerShdw dist="107763" dir="2700000" algn="ctr" rotWithShape="0">
              <a:schemeClr val="bg2"/>
            </a:outerShdw>
          </a:effectLst>
        </p:spPr>
        <p:txBody>
          <a:bodyPr wrap="none">
            <a:spAutoFit/>
          </a:bodyPr>
          <a:lstStyle/>
          <a:p>
            <a:pPr algn="ctr">
              <a:defRPr/>
            </a:pPr>
            <a:r>
              <a:rPr lang="en-US" sz="2400" b="0" dirty="0" err="1">
                <a:latin typeface="Times New Roman" pitchFamily="18" charset="0"/>
              </a:rPr>
              <a:t>Intracluster</a:t>
            </a:r>
            <a:r>
              <a:rPr lang="en-US" sz="2400" b="0" dirty="0">
                <a:latin typeface="Times New Roman" pitchFamily="18" charset="0"/>
              </a:rPr>
              <a:t> distances</a:t>
            </a:r>
          </a:p>
          <a:p>
            <a:pPr algn="ctr">
              <a:defRPr/>
            </a:pPr>
            <a:r>
              <a:rPr lang="en-US" sz="2400" b="0" dirty="0">
                <a:latin typeface="Times New Roman" pitchFamily="18" charset="0"/>
              </a:rPr>
              <a:t>are minimized</a:t>
            </a:r>
          </a:p>
        </p:txBody>
      </p:sp>
      <p:sp>
        <p:nvSpPr>
          <p:cNvPr id="747525" name="Text Box 5"/>
          <p:cNvSpPr txBox="1">
            <a:spLocks noChangeArrowheads="1"/>
          </p:cNvSpPr>
          <p:nvPr/>
        </p:nvSpPr>
        <p:spPr bwMode="auto">
          <a:xfrm>
            <a:off x="5181600" y="1981200"/>
            <a:ext cx="2762250" cy="822325"/>
          </a:xfrm>
          <a:prstGeom prst="rect">
            <a:avLst/>
          </a:prstGeom>
          <a:solidFill>
            <a:srgbClr val="00FFCC"/>
          </a:solidFill>
          <a:ln w="9525">
            <a:noFill/>
            <a:miter lim="800000"/>
            <a:headEnd/>
            <a:tailEnd/>
          </a:ln>
          <a:effectLst>
            <a:outerShdw dist="107763" dir="2700000" algn="ctr" rotWithShape="0">
              <a:schemeClr val="bg2"/>
            </a:outerShdw>
          </a:effectLst>
        </p:spPr>
        <p:txBody>
          <a:bodyPr wrap="none">
            <a:spAutoFit/>
          </a:bodyPr>
          <a:lstStyle/>
          <a:p>
            <a:pPr algn="ctr">
              <a:defRPr/>
            </a:pPr>
            <a:r>
              <a:rPr lang="en-US" sz="2400" b="0" dirty="0" err="1">
                <a:latin typeface="Times New Roman" pitchFamily="18" charset="0"/>
              </a:rPr>
              <a:t>Intercluster</a:t>
            </a:r>
            <a:r>
              <a:rPr lang="en-US" sz="2400" b="0" dirty="0">
                <a:latin typeface="Times New Roman" pitchFamily="18" charset="0"/>
              </a:rPr>
              <a:t> distances</a:t>
            </a:r>
          </a:p>
          <a:p>
            <a:pPr algn="ctr">
              <a:defRPr/>
            </a:pPr>
            <a:r>
              <a:rPr lang="en-US" sz="2400" b="0" dirty="0">
                <a:latin typeface="Times New Roman" pitchFamily="18" charset="0"/>
              </a:rPr>
              <a:t>are maximized</a:t>
            </a:r>
          </a:p>
        </p:txBody>
      </p:sp>
      <p:grpSp>
        <p:nvGrpSpPr>
          <p:cNvPr id="2" name="Group 6"/>
          <p:cNvGrpSpPr>
            <a:grpSpLocks/>
          </p:cNvGrpSpPr>
          <p:nvPr/>
        </p:nvGrpSpPr>
        <p:grpSpPr bwMode="auto">
          <a:xfrm>
            <a:off x="3276600" y="3200400"/>
            <a:ext cx="3048000" cy="2678113"/>
            <a:chOff x="2160" y="2544"/>
            <a:chExt cx="1920" cy="1687"/>
          </a:xfrm>
        </p:grpSpPr>
        <p:sp>
          <p:nvSpPr>
            <p:cNvPr id="19463" name="Line 7"/>
            <p:cNvSpPr>
              <a:spLocks noChangeShapeType="1"/>
            </p:cNvSpPr>
            <p:nvPr/>
          </p:nvSpPr>
          <p:spPr bwMode="auto">
            <a:xfrm>
              <a:off x="2736" y="2544"/>
              <a:ext cx="0" cy="1152"/>
            </a:xfrm>
            <a:prstGeom prst="line">
              <a:avLst/>
            </a:prstGeom>
            <a:noFill/>
            <a:ln w="9525">
              <a:solidFill>
                <a:schemeClr val="tx1"/>
              </a:solidFill>
              <a:round/>
              <a:headEnd/>
              <a:tailEnd/>
            </a:ln>
          </p:spPr>
          <p:txBody>
            <a:bodyPr wrap="none" anchor="ctr"/>
            <a:lstStyle/>
            <a:p>
              <a:endParaRPr lang="en-US"/>
            </a:p>
          </p:txBody>
        </p:sp>
        <p:sp>
          <p:nvSpPr>
            <p:cNvPr id="19464" name="Line 8"/>
            <p:cNvSpPr>
              <a:spLocks noChangeShapeType="1"/>
            </p:cNvSpPr>
            <p:nvPr/>
          </p:nvSpPr>
          <p:spPr bwMode="auto">
            <a:xfrm>
              <a:off x="2736" y="3696"/>
              <a:ext cx="1344" cy="0"/>
            </a:xfrm>
            <a:prstGeom prst="line">
              <a:avLst/>
            </a:prstGeom>
            <a:noFill/>
            <a:ln w="9525">
              <a:solidFill>
                <a:schemeClr val="tx1"/>
              </a:solidFill>
              <a:round/>
              <a:headEnd/>
              <a:tailEnd/>
            </a:ln>
          </p:spPr>
          <p:txBody>
            <a:bodyPr wrap="none" anchor="ctr"/>
            <a:lstStyle/>
            <a:p>
              <a:endParaRPr lang="en-US"/>
            </a:p>
          </p:txBody>
        </p:sp>
        <p:sp>
          <p:nvSpPr>
            <p:cNvPr id="19465" name="Freeform 9"/>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 name="T6" fmla="*/ 0 w 510"/>
                <a:gd name="T7" fmla="*/ 0 h 535"/>
                <a:gd name="T8" fmla="*/ 510 w 510"/>
                <a:gd name="T9" fmla="*/ 535 h 535"/>
              </a:gdLst>
              <a:ahLst/>
              <a:cxnLst>
                <a:cxn ang="T4">
                  <a:pos x="T0" y="T1"/>
                </a:cxn>
                <a:cxn ang="T5">
                  <a:pos x="T2" y="T3"/>
                </a:cxn>
              </a:cxnLst>
              <a:rect l="T6" t="T7" r="T8" b="T9"/>
              <a:pathLst>
                <a:path w="510" h="535">
                  <a:moveTo>
                    <a:pt x="510" y="0"/>
                  </a:moveTo>
                  <a:lnTo>
                    <a:pt x="0" y="535"/>
                  </a:lnTo>
                </a:path>
              </a:pathLst>
            </a:custGeom>
            <a:noFill/>
            <a:ln w="9525">
              <a:solidFill>
                <a:schemeClr val="tx1"/>
              </a:solidFill>
              <a:round/>
              <a:headEnd type="none" w="med" len="med"/>
              <a:tailEnd type="none" w="med" len="med"/>
            </a:ln>
          </p:spPr>
          <p:txBody>
            <a:bodyPr wrap="none" anchor="ctr"/>
            <a:lstStyle/>
            <a:p>
              <a:endParaRPr lang="en-US"/>
            </a:p>
          </p:txBody>
        </p:sp>
        <p:sp>
          <p:nvSpPr>
            <p:cNvPr id="19466"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9467"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9468"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9469"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9470"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9471"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9472"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9473"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9474"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9475"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19476"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19477"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19478"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19479"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19480"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19481"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19482"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19483"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19484"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19485"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19486"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19487"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19488"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Clustering: Application 1</a:t>
            </a:r>
          </a:p>
        </p:txBody>
      </p:sp>
      <p:sp>
        <p:nvSpPr>
          <p:cNvPr id="20483" name="Rectangle 3"/>
          <p:cNvSpPr>
            <a:spLocks noGrp="1" noChangeArrowheads="1"/>
          </p:cNvSpPr>
          <p:nvPr>
            <p:ph type="body" idx="1"/>
          </p:nvPr>
        </p:nvSpPr>
        <p:spPr>
          <a:xfrm>
            <a:off x="457200" y="1219200"/>
            <a:ext cx="8178800" cy="4171950"/>
          </a:xfrm>
        </p:spPr>
        <p:txBody>
          <a:bodyPr/>
          <a:lstStyle/>
          <a:p>
            <a:pPr marL="342900" indent="-342900">
              <a:lnSpc>
                <a:spcPct val="90000"/>
              </a:lnSpc>
            </a:pPr>
            <a:r>
              <a:rPr lang="en-US" sz="2400" smtClean="0"/>
              <a:t>Market Segmentation:</a:t>
            </a:r>
          </a:p>
          <a:p>
            <a:pPr marL="742950" lvl="1" indent="-285750">
              <a:lnSpc>
                <a:spcPct val="90000"/>
              </a:lnSpc>
            </a:pPr>
            <a:r>
              <a:rPr lang="en-US" sz="2400" smtClean="0"/>
              <a:t>Goal: subdivide a market into distinct subsets of customers where any subset may conceivably be selected as a market target to be reached with a distinct marketing mix.</a:t>
            </a:r>
          </a:p>
          <a:p>
            <a:pPr marL="742950" lvl="1" indent="-285750">
              <a:lnSpc>
                <a:spcPct val="90000"/>
              </a:lnSpc>
            </a:pPr>
            <a:r>
              <a:rPr lang="en-US" sz="2400" smtClean="0"/>
              <a:t>Approach: </a:t>
            </a:r>
          </a:p>
          <a:p>
            <a:pPr marL="1143000" lvl="2" indent="-228600">
              <a:lnSpc>
                <a:spcPct val="90000"/>
              </a:lnSpc>
            </a:pPr>
            <a:r>
              <a:rPr lang="en-US" sz="2000" smtClean="0"/>
              <a:t>Collect different attributes of customers based on their geographical and lifestyle related information.</a:t>
            </a:r>
          </a:p>
          <a:p>
            <a:pPr marL="1143000" lvl="2" indent="-228600">
              <a:lnSpc>
                <a:spcPct val="90000"/>
              </a:lnSpc>
            </a:pPr>
            <a:r>
              <a:rPr lang="en-US" sz="2000" smtClean="0"/>
              <a:t>Find clusters of similar customers.</a:t>
            </a:r>
          </a:p>
          <a:p>
            <a:pPr marL="1143000" lvl="2" indent="-228600">
              <a:lnSpc>
                <a:spcPct val="90000"/>
              </a:lnSpc>
            </a:pPr>
            <a:r>
              <a:rPr lang="en-US" sz="2000" smtClean="0"/>
              <a:t>Measure the clustering quality by observing buying patterns of customers in same cluster vs. those from different clusters. </a:t>
            </a:r>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Clustering: Application 2</a:t>
            </a:r>
          </a:p>
        </p:txBody>
      </p:sp>
      <p:sp>
        <p:nvSpPr>
          <p:cNvPr id="21507" name="Rectangle 3"/>
          <p:cNvSpPr>
            <a:spLocks noGrp="1" noChangeArrowheads="1"/>
          </p:cNvSpPr>
          <p:nvPr>
            <p:ph type="body" idx="1"/>
          </p:nvPr>
        </p:nvSpPr>
        <p:spPr/>
        <p:txBody>
          <a:bodyPr>
            <a:normAutofit fontScale="92500"/>
          </a:bodyPr>
          <a:lstStyle/>
          <a:p>
            <a:pPr marL="342900" indent="-342900"/>
            <a:r>
              <a:rPr lang="en-US" smtClean="0"/>
              <a:t>Document Clustering:</a:t>
            </a:r>
          </a:p>
          <a:p>
            <a:pPr marL="742950" lvl="1" indent="-285750"/>
            <a:r>
              <a:rPr lang="en-US" smtClean="0"/>
              <a:t>Goal: To find groups of documents that are similar to each other based on the important terms appearing in them.</a:t>
            </a:r>
          </a:p>
          <a:p>
            <a:pPr marL="742950" lvl="1" indent="-285750"/>
            <a:r>
              <a:rPr lang="en-US" smtClean="0"/>
              <a:t>Approach: To identify frequently occurring terms in each document. Form a similarity measure based on the frequencies of different terms. Use it to cluster.</a:t>
            </a:r>
          </a:p>
          <a:p>
            <a:pPr marL="742950" lvl="1" indent="-285750"/>
            <a:r>
              <a:rPr lang="en-US" smtClean="0"/>
              <a:t>Gain: Information Retrieval can utilize the clusters to relate a new document or search term to clustered documents.</a:t>
            </a:r>
            <a:endParaRPr lang="en-US" sz="32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Illustrating Document Clustering</a:t>
            </a:r>
          </a:p>
        </p:txBody>
      </p:sp>
      <p:sp>
        <p:nvSpPr>
          <p:cNvPr id="5124" name="Rectangle 3"/>
          <p:cNvSpPr>
            <a:spLocks noGrp="1" noChangeArrowheads="1"/>
          </p:cNvSpPr>
          <p:nvPr>
            <p:ph type="body" idx="1"/>
          </p:nvPr>
        </p:nvSpPr>
        <p:spPr>
          <a:xfrm>
            <a:off x="381000" y="1219200"/>
            <a:ext cx="8178800" cy="1295400"/>
          </a:xfrm>
        </p:spPr>
        <p:txBody>
          <a:bodyPr/>
          <a:lstStyle/>
          <a:p>
            <a:pPr marL="342900" indent="-342900"/>
            <a:r>
              <a:rPr lang="en-US" sz="2400" smtClean="0"/>
              <a:t>Clustering Points: 3204 Articles of Los Angeles Times.</a:t>
            </a:r>
          </a:p>
          <a:p>
            <a:pPr marL="342900" indent="-342900"/>
            <a:r>
              <a:rPr lang="en-US" sz="2400" smtClean="0"/>
              <a:t>Similarity Measure: How many words are common in these documents (after some word filtering).</a:t>
            </a:r>
            <a:endParaRPr lang="en-US" sz="2000" smtClean="0"/>
          </a:p>
        </p:txBody>
      </p:sp>
      <p:graphicFrame>
        <p:nvGraphicFramePr>
          <p:cNvPr id="5122" name="Object 4"/>
          <p:cNvGraphicFramePr>
            <a:graphicFrameLocks noChangeAspect="1"/>
          </p:cNvGraphicFramePr>
          <p:nvPr/>
        </p:nvGraphicFramePr>
        <p:xfrm>
          <a:off x="2057400" y="2743200"/>
          <a:ext cx="4424363" cy="3675063"/>
        </p:xfrm>
        <a:graphic>
          <a:graphicData uri="http://schemas.openxmlformats.org/presentationml/2006/ole">
            <mc:AlternateContent xmlns:mc="http://schemas.openxmlformats.org/markup-compatibility/2006">
              <mc:Choice xmlns:v="urn:schemas-microsoft-com:vml" Requires="v">
                <p:oleObj spid="_x0000_s5139" name="Document" r:id="rId3" imgW="6108120" imgH="5064120" progId="Word.Document.8">
                  <p:embed/>
                </p:oleObj>
              </mc:Choice>
              <mc:Fallback>
                <p:oleObj name="Document" r:id="rId3" imgW="6108120" imgH="506412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743200"/>
                        <a:ext cx="4424363" cy="3675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2800" smtClean="0"/>
              <a:t>Association Rule Discovery: Application 1</a:t>
            </a:r>
          </a:p>
        </p:txBody>
      </p:sp>
      <p:sp>
        <p:nvSpPr>
          <p:cNvPr id="22531" name="Rectangle 3"/>
          <p:cNvSpPr>
            <a:spLocks noGrp="1" noChangeArrowheads="1"/>
          </p:cNvSpPr>
          <p:nvPr>
            <p:ph type="body" idx="1"/>
          </p:nvPr>
        </p:nvSpPr>
        <p:spPr>
          <a:xfrm>
            <a:off x="381000" y="1371600"/>
            <a:ext cx="8178800" cy="4171950"/>
          </a:xfrm>
        </p:spPr>
        <p:txBody>
          <a:bodyPr/>
          <a:lstStyle/>
          <a:p>
            <a:pPr marL="342900" indent="-342900">
              <a:lnSpc>
                <a:spcPct val="90000"/>
              </a:lnSpc>
            </a:pPr>
            <a:r>
              <a:rPr lang="en-US" sz="2400" smtClean="0"/>
              <a:t>Marketing and Sales Promotion:</a:t>
            </a:r>
            <a:endParaRPr lang="en-US" sz="2000" smtClean="0"/>
          </a:p>
          <a:p>
            <a:pPr marL="742950" lvl="1" indent="-285750">
              <a:lnSpc>
                <a:spcPct val="90000"/>
              </a:lnSpc>
            </a:pPr>
            <a:r>
              <a:rPr lang="en-US" sz="2400" smtClean="0">
                <a:solidFill>
                  <a:srgbClr val="FF0066"/>
                </a:solidFill>
              </a:rPr>
              <a:t>Let the rule discovered be</a:t>
            </a:r>
            <a:r>
              <a:rPr lang="en-US" sz="2400" i="1" smtClean="0">
                <a:solidFill>
                  <a:srgbClr val="FF0066"/>
                </a:solidFill>
              </a:rPr>
              <a:t> </a:t>
            </a:r>
          </a:p>
          <a:p>
            <a:pPr marL="742950" lvl="1" indent="-285750">
              <a:lnSpc>
                <a:spcPct val="90000"/>
              </a:lnSpc>
              <a:buFont typeface="Arial" charset="0"/>
              <a:buNone/>
            </a:pPr>
            <a:r>
              <a:rPr lang="en-US" sz="2400" i="1" smtClean="0">
                <a:solidFill>
                  <a:srgbClr val="FF0066"/>
                </a:solidFill>
              </a:rPr>
              <a:t> 			{Bagels, … } --&gt; {Potato Chips}</a:t>
            </a:r>
            <a:endParaRPr lang="en-US" sz="2400" smtClean="0"/>
          </a:p>
          <a:p>
            <a:pPr marL="742950" lvl="1" indent="-285750">
              <a:lnSpc>
                <a:spcPct val="90000"/>
              </a:lnSpc>
            </a:pPr>
            <a:r>
              <a:rPr lang="en-US" sz="2400" u="sng" smtClean="0">
                <a:solidFill>
                  <a:srgbClr val="0000FF"/>
                </a:solidFill>
              </a:rPr>
              <a:t>Potato Chips</a:t>
            </a:r>
            <a:r>
              <a:rPr lang="en-US" sz="2400" u="sng" smtClean="0"/>
              <a:t> </a:t>
            </a:r>
            <a:r>
              <a:rPr lang="en-US" sz="2400" u="sng" smtClean="0">
                <a:solidFill>
                  <a:srgbClr val="0000FF"/>
                </a:solidFill>
              </a:rPr>
              <a:t>as consequent</a:t>
            </a:r>
            <a:r>
              <a:rPr lang="en-US" sz="2000" smtClean="0"/>
              <a:t> =&gt; </a:t>
            </a:r>
            <a:r>
              <a:rPr lang="en-US" sz="2400" smtClean="0"/>
              <a:t>Can be used to determine what should be done to boost its sales.</a:t>
            </a:r>
          </a:p>
          <a:p>
            <a:pPr marL="742950" lvl="1" indent="-285750">
              <a:lnSpc>
                <a:spcPct val="90000"/>
              </a:lnSpc>
            </a:pPr>
            <a:r>
              <a:rPr lang="en-US" sz="2400" u="sng" smtClean="0">
                <a:solidFill>
                  <a:srgbClr val="0000FF"/>
                </a:solidFill>
              </a:rPr>
              <a:t>Bagels in the antecedent</a:t>
            </a:r>
            <a:r>
              <a:rPr lang="en-US" sz="2000" smtClean="0"/>
              <a:t> =&gt; C</a:t>
            </a:r>
            <a:r>
              <a:rPr lang="en-US" sz="2400" smtClean="0"/>
              <a:t>an be used to see which products would be affected if the store discontinues selling bagels.</a:t>
            </a:r>
          </a:p>
          <a:p>
            <a:pPr marL="742950" lvl="1" indent="-285750">
              <a:lnSpc>
                <a:spcPct val="90000"/>
              </a:lnSpc>
            </a:pPr>
            <a:r>
              <a:rPr lang="en-US" sz="2400" u="sng" smtClean="0">
                <a:solidFill>
                  <a:srgbClr val="0000FF"/>
                </a:solidFill>
              </a:rPr>
              <a:t>Bagels in antecedent</a:t>
            </a:r>
            <a:r>
              <a:rPr lang="en-US" sz="2400" u="sng" smtClean="0"/>
              <a:t> </a:t>
            </a:r>
            <a:r>
              <a:rPr lang="en-US" sz="2400" i="1" u="sng" smtClean="0">
                <a:solidFill>
                  <a:srgbClr val="0000FF"/>
                </a:solidFill>
              </a:rPr>
              <a:t>and</a:t>
            </a:r>
            <a:r>
              <a:rPr lang="en-US" sz="2400" u="sng" smtClean="0"/>
              <a:t> </a:t>
            </a:r>
            <a:r>
              <a:rPr lang="en-US" sz="2400" u="sng" smtClean="0">
                <a:solidFill>
                  <a:srgbClr val="0000FF"/>
                </a:solidFill>
              </a:rPr>
              <a:t>Potato chips in consequent</a:t>
            </a:r>
            <a:r>
              <a:rPr lang="en-US" sz="2000" u="sng" smtClean="0">
                <a:solidFill>
                  <a:srgbClr val="0000FF"/>
                </a:solidFill>
              </a:rPr>
              <a:t> </a:t>
            </a:r>
            <a:r>
              <a:rPr lang="en-US" sz="2000" smtClean="0">
                <a:solidFill>
                  <a:schemeClr val="tx2"/>
                </a:solidFill>
              </a:rPr>
              <a:t>=&gt; </a:t>
            </a:r>
            <a:r>
              <a:rPr lang="en-US" sz="2400" smtClean="0"/>
              <a:t>Can be used to see what products should be sold with Bagels to promote sale of Potato chips!</a:t>
            </a:r>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2800" smtClean="0"/>
              <a:t>Association Rule Discovery: Application 2</a:t>
            </a:r>
          </a:p>
        </p:txBody>
      </p:sp>
      <p:sp>
        <p:nvSpPr>
          <p:cNvPr id="23555" name="Rectangle 3"/>
          <p:cNvSpPr>
            <a:spLocks noGrp="1" noChangeArrowheads="1"/>
          </p:cNvSpPr>
          <p:nvPr>
            <p:ph type="body" idx="1"/>
          </p:nvPr>
        </p:nvSpPr>
        <p:spPr/>
        <p:txBody>
          <a:bodyPr>
            <a:normAutofit fontScale="92500" lnSpcReduction="10000"/>
          </a:bodyPr>
          <a:lstStyle/>
          <a:p>
            <a:pPr marL="342900" indent="-342900"/>
            <a:r>
              <a:rPr lang="en-US" smtClean="0"/>
              <a:t>Supermarket shelf management.</a:t>
            </a:r>
          </a:p>
          <a:p>
            <a:pPr marL="742950" lvl="1" indent="-285750"/>
            <a:r>
              <a:rPr lang="en-US" smtClean="0"/>
              <a:t>Goal: To identify items that are bought together by sufficiently many customers.</a:t>
            </a:r>
          </a:p>
          <a:p>
            <a:pPr marL="742950" lvl="1" indent="-285750"/>
            <a:r>
              <a:rPr lang="en-US" smtClean="0"/>
              <a:t>Approach: Process the point-of-sale data collected with barcode scanners to find dependencies among items.</a:t>
            </a:r>
          </a:p>
          <a:p>
            <a:pPr marL="742950" lvl="1" indent="-285750"/>
            <a:r>
              <a:rPr lang="en-US" smtClean="0"/>
              <a:t>A classic rule --</a:t>
            </a:r>
          </a:p>
          <a:p>
            <a:pPr marL="1143000" lvl="2" indent="-228600"/>
            <a:r>
              <a:rPr lang="en-US" smtClean="0"/>
              <a:t>If a customer buys diaper and milk, then he is very likely to buy beer.</a:t>
            </a:r>
          </a:p>
          <a:p>
            <a:pPr marL="1143000" lvl="2" indent="-228600"/>
            <a:r>
              <a:rPr lang="en-US" smtClean="0"/>
              <a:t>So, don’t be surprised if you find six-packs stacked next to diapers!</a:t>
            </a:r>
            <a:endParaRPr lang="en-US" sz="28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Regression</a:t>
            </a:r>
          </a:p>
        </p:txBody>
      </p:sp>
      <p:sp>
        <p:nvSpPr>
          <p:cNvPr id="24579" name="Rectangle 3"/>
          <p:cNvSpPr>
            <a:spLocks noGrp="1" noChangeArrowheads="1"/>
          </p:cNvSpPr>
          <p:nvPr>
            <p:ph type="body" idx="1"/>
          </p:nvPr>
        </p:nvSpPr>
        <p:spPr>
          <a:xfrm>
            <a:off x="381000" y="1219200"/>
            <a:ext cx="8229600" cy="4286250"/>
          </a:xfrm>
        </p:spPr>
        <p:txBody>
          <a:bodyPr/>
          <a:lstStyle/>
          <a:p>
            <a:pPr marL="342900" indent="-342900"/>
            <a:r>
              <a:rPr lang="en-US" sz="2400" smtClean="0"/>
              <a:t>Predict a value of a given continuous valued variable based on the values of other variables, assuming a linear or nonlinear model of dependency.</a:t>
            </a:r>
          </a:p>
          <a:p>
            <a:pPr marL="342900" indent="-342900"/>
            <a:r>
              <a:rPr lang="en-US" sz="2400" smtClean="0"/>
              <a:t>Greatly studied in statistics, neural network fields.</a:t>
            </a:r>
          </a:p>
          <a:p>
            <a:pPr marL="342900" indent="-342900"/>
            <a:r>
              <a:rPr lang="en-US" sz="2400" smtClean="0"/>
              <a:t>Examples:</a:t>
            </a:r>
          </a:p>
          <a:p>
            <a:pPr marL="742950" lvl="1" indent="-285750"/>
            <a:r>
              <a:rPr lang="en-US" sz="2400" smtClean="0"/>
              <a:t>Predicting sales amounts of new product based on advetising expenditure.</a:t>
            </a:r>
          </a:p>
          <a:p>
            <a:pPr marL="742950" lvl="1" indent="-285750"/>
            <a:r>
              <a:rPr lang="en-US" sz="2400" smtClean="0"/>
              <a:t>Predicting wind velocities as a function of temperature, humidity, air pressure, etc.</a:t>
            </a:r>
          </a:p>
          <a:p>
            <a:pPr marL="742950" lvl="1" indent="-285750"/>
            <a:r>
              <a:rPr lang="en-US" sz="2400" smtClean="0"/>
              <a:t>Time series prediction of stock market indices.</a:t>
            </a:r>
            <a:endParaRPr lang="en-US" sz="32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228600" y="228600"/>
            <a:ext cx="8763000" cy="533400"/>
          </a:xfrm>
        </p:spPr>
        <p:txBody>
          <a:bodyPr>
            <a:normAutofit fontScale="90000"/>
          </a:bodyPr>
          <a:lstStyle/>
          <a:p>
            <a:r>
              <a:rPr lang="en-US" dirty="0" smtClean="0"/>
              <a:t>Deviation/Anomaly Detection</a:t>
            </a:r>
          </a:p>
        </p:txBody>
      </p:sp>
      <p:sp>
        <p:nvSpPr>
          <p:cNvPr id="6148" name="Rectangle 3"/>
          <p:cNvSpPr>
            <a:spLocks noGrp="1" noChangeArrowheads="1"/>
          </p:cNvSpPr>
          <p:nvPr>
            <p:ph type="body" idx="1"/>
          </p:nvPr>
        </p:nvSpPr>
        <p:spPr>
          <a:xfrm>
            <a:off x="228600" y="1066800"/>
            <a:ext cx="8915400" cy="5105400"/>
          </a:xfrm>
        </p:spPr>
        <p:txBody>
          <a:bodyPr/>
          <a:lstStyle/>
          <a:p>
            <a:r>
              <a:rPr lang="en-US" smtClean="0"/>
              <a:t>Detect significant deviations from normal behavior</a:t>
            </a:r>
            <a:endParaRPr lang="en-US" sz="3200" smtClean="0"/>
          </a:p>
          <a:p>
            <a:r>
              <a:rPr lang="en-US" smtClean="0"/>
              <a:t>Applications:</a:t>
            </a:r>
          </a:p>
          <a:p>
            <a:pPr lvl="1"/>
            <a:r>
              <a:rPr lang="en-US" smtClean="0"/>
              <a:t>Credit Card Fraud Detection</a:t>
            </a:r>
          </a:p>
          <a:p>
            <a:pPr lvl="1"/>
            <a:endParaRPr lang="en-US" smtClean="0"/>
          </a:p>
          <a:p>
            <a:pPr lvl="1"/>
            <a:endParaRPr lang="en-US" smtClean="0"/>
          </a:p>
          <a:p>
            <a:pPr lvl="1"/>
            <a:r>
              <a:rPr lang="en-US" smtClean="0"/>
              <a:t>Network Intrusion </a:t>
            </a:r>
            <a:br>
              <a:rPr lang="en-US" smtClean="0"/>
            </a:br>
            <a:r>
              <a:rPr lang="en-US" smtClean="0"/>
              <a:t>Detection</a:t>
            </a:r>
          </a:p>
          <a:p>
            <a:pPr lvl="1"/>
            <a:endParaRPr lang="en-US" smtClean="0"/>
          </a:p>
        </p:txBody>
      </p:sp>
      <p:pic>
        <p:nvPicPr>
          <p:cNvPr id="6149" name="Picture 7"/>
          <p:cNvPicPr>
            <a:picLocks noChangeAspect="1" noChangeArrowheads="1"/>
          </p:cNvPicPr>
          <p:nvPr/>
        </p:nvPicPr>
        <p:blipFill>
          <a:blip r:embed="rId4" cstate="print"/>
          <a:srcRect/>
          <a:stretch>
            <a:fillRect/>
          </a:stretch>
        </p:blipFill>
        <p:spPr bwMode="auto">
          <a:xfrm>
            <a:off x="5981700" y="3922713"/>
            <a:ext cx="3162300" cy="1711325"/>
          </a:xfrm>
          <a:prstGeom prst="rect">
            <a:avLst/>
          </a:prstGeom>
          <a:noFill/>
          <a:ln w="9525">
            <a:noFill/>
            <a:miter lim="800000"/>
            <a:headEnd/>
            <a:tailEnd/>
          </a:ln>
        </p:spPr>
      </p:pic>
      <p:grpSp>
        <p:nvGrpSpPr>
          <p:cNvPr id="2" name="Group 8"/>
          <p:cNvGrpSpPr>
            <a:grpSpLocks/>
          </p:cNvGrpSpPr>
          <p:nvPr/>
        </p:nvGrpSpPr>
        <p:grpSpPr bwMode="auto">
          <a:xfrm>
            <a:off x="4818063" y="4013200"/>
            <a:ext cx="2605087" cy="2387600"/>
            <a:chOff x="2963" y="2441"/>
            <a:chExt cx="1641" cy="1504"/>
          </a:xfrm>
        </p:grpSpPr>
        <p:pic>
          <p:nvPicPr>
            <p:cNvPr id="6153" name="Picture 9"/>
            <p:cNvPicPr>
              <a:picLocks noChangeAspect="1" noChangeArrowheads="1"/>
            </p:cNvPicPr>
            <p:nvPr/>
          </p:nvPicPr>
          <p:blipFill>
            <a:blip r:embed="rId5" cstate="print"/>
            <a:srcRect/>
            <a:stretch>
              <a:fillRect/>
            </a:stretch>
          </p:blipFill>
          <p:spPr bwMode="auto">
            <a:xfrm>
              <a:off x="2963" y="2441"/>
              <a:ext cx="1641" cy="1504"/>
            </a:xfrm>
            <a:prstGeom prst="rect">
              <a:avLst/>
            </a:prstGeom>
            <a:noFill/>
            <a:ln w="9525">
              <a:noFill/>
              <a:miter lim="800000"/>
              <a:headEnd/>
              <a:tailEnd/>
            </a:ln>
          </p:spPr>
        </p:pic>
        <p:pic>
          <p:nvPicPr>
            <p:cNvPr id="6154" name="Picture 10"/>
            <p:cNvPicPr>
              <a:picLocks noChangeAspect="1" noChangeArrowheads="1"/>
            </p:cNvPicPr>
            <p:nvPr/>
          </p:nvPicPr>
          <p:blipFill>
            <a:blip r:embed="rId6" cstate="print"/>
            <a:srcRect/>
            <a:stretch>
              <a:fillRect/>
            </a:stretch>
          </p:blipFill>
          <p:spPr bwMode="auto">
            <a:xfrm>
              <a:off x="2963" y="2441"/>
              <a:ext cx="1641" cy="1504"/>
            </a:xfrm>
            <a:prstGeom prst="rect">
              <a:avLst/>
            </a:prstGeom>
            <a:noFill/>
            <a:ln w="9525">
              <a:noFill/>
              <a:miter lim="800000"/>
              <a:headEnd/>
              <a:tailEnd/>
            </a:ln>
          </p:spPr>
        </p:pic>
      </p:grpSp>
      <p:pic>
        <p:nvPicPr>
          <p:cNvPr id="6151" name="Picture 11"/>
          <p:cNvPicPr>
            <a:picLocks noChangeAspect="1" noChangeArrowheads="1"/>
          </p:cNvPicPr>
          <p:nvPr/>
        </p:nvPicPr>
        <p:blipFill>
          <a:blip r:embed="rId7" cstate="print"/>
          <a:srcRect/>
          <a:stretch>
            <a:fillRect/>
          </a:stretch>
        </p:blipFill>
        <p:spPr bwMode="auto">
          <a:xfrm>
            <a:off x="4119563" y="3886200"/>
            <a:ext cx="1922462" cy="1266825"/>
          </a:xfrm>
          <a:prstGeom prst="rect">
            <a:avLst/>
          </a:prstGeom>
          <a:noFill/>
          <a:ln w="9525">
            <a:noFill/>
            <a:miter lim="800000"/>
            <a:headEnd/>
            <a:tailEnd/>
          </a:ln>
        </p:spPr>
      </p:pic>
      <p:sp>
        <p:nvSpPr>
          <p:cNvPr id="6152" name="Text Box 12"/>
          <p:cNvSpPr txBox="1">
            <a:spLocks noChangeArrowheads="1"/>
          </p:cNvSpPr>
          <p:nvPr/>
        </p:nvSpPr>
        <p:spPr bwMode="auto">
          <a:xfrm>
            <a:off x="228600" y="5715000"/>
            <a:ext cx="8305800" cy="581025"/>
          </a:xfrm>
          <a:prstGeom prst="rect">
            <a:avLst/>
          </a:prstGeom>
          <a:noFill/>
          <a:ln w="12700">
            <a:noFill/>
            <a:miter lim="800000"/>
            <a:headEnd/>
            <a:tailEnd/>
          </a:ln>
        </p:spPr>
        <p:txBody>
          <a:bodyPr lIns="0" rIns="0">
            <a:spAutoFit/>
          </a:bodyPr>
          <a:lstStyle/>
          <a:p>
            <a:pPr marL="342900" indent="-342900" algn="ctr">
              <a:spcBef>
                <a:spcPct val="20000"/>
              </a:spcBef>
              <a:buClr>
                <a:schemeClr val="accent2"/>
              </a:buClr>
              <a:buSzPct val="75000"/>
              <a:buFont typeface="Monotype Sorts" pitchFamily="2" charset="2"/>
              <a:buNone/>
            </a:pPr>
            <a:r>
              <a:rPr lang="en-US" sz="1600" b="0" i="1">
                <a:latin typeface="Helvetica" pitchFamily="34" charset="0"/>
              </a:rPr>
              <a:t>						</a:t>
            </a:r>
            <a:br>
              <a:rPr lang="en-US" sz="1600" b="0" i="1">
                <a:latin typeface="Helvetica" pitchFamily="34" charset="0"/>
              </a:rPr>
            </a:br>
            <a:r>
              <a:rPr lang="en-US" sz="1600" b="0" i="1">
                <a:latin typeface="Helvetica" pitchFamily="34" charset="0"/>
              </a:rPr>
              <a:t>Typical network traffic at University level may reach over 100 million connections per day</a:t>
            </a:r>
            <a:endParaRPr lang="en-US" sz="2400" b="0">
              <a:latin typeface="Times New Roman" pitchFamily="18" charset="0"/>
            </a:endParaRPr>
          </a:p>
        </p:txBody>
      </p:sp>
      <p:graphicFrame>
        <p:nvGraphicFramePr>
          <p:cNvPr id="6146" name="Object 13"/>
          <p:cNvGraphicFramePr>
            <a:graphicFrameLocks noChangeAspect="1"/>
          </p:cNvGraphicFramePr>
          <p:nvPr/>
        </p:nvGraphicFramePr>
        <p:xfrm>
          <a:off x="5791200" y="1851025"/>
          <a:ext cx="3124200" cy="1882775"/>
        </p:xfrm>
        <a:graphic>
          <a:graphicData uri="http://schemas.openxmlformats.org/presentationml/2006/ole">
            <mc:AlternateContent xmlns:mc="http://schemas.openxmlformats.org/markup-compatibility/2006">
              <mc:Choice xmlns:v="urn:schemas-microsoft-com:vml" Requires="v">
                <p:oleObj spid="_x0000_s7187" name="VISIO" r:id="rId8" imgW="2904480" imgH="1751760" progId="">
                  <p:embed/>
                </p:oleObj>
              </mc:Choice>
              <mc:Fallback>
                <p:oleObj name="VISIO" r:id="rId8" imgW="2904480" imgH="1751760" progId="">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1200" y="1851025"/>
                        <a:ext cx="31242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Challenges of Data Mining</a:t>
            </a:r>
          </a:p>
        </p:txBody>
      </p:sp>
      <p:sp>
        <p:nvSpPr>
          <p:cNvPr id="25603" name="Rectangle 3"/>
          <p:cNvSpPr>
            <a:spLocks noGrp="1" noChangeArrowheads="1"/>
          </p:cNvSpPr>
          <p:nvPr>
            <p:ph type="body" idx="1"/>
          </p:nvPr>
        </p:nvSpPr>
        <p:spPr>
          <a:xfrm>
            <a:off x="381000" y="1219200"/>
            <a:ext cx="8229600" cy="4286250"/>
          </a:xfrm>
        </p:spPr>
        <p:txBody>
          <a:bodyPr/>
          <a:lstStyle/>
          <a:p>
            <a:pPr marL="342900" indent="-342900"/>
            <a:r>
              <a:rPr lang="en-US" dirty="0" smtClean="0"/>
              <a:t>Scalability</a:t>
            </a:r>
          </a:p>
          <a:p>
            <a:pPr marL="342900" indent="-342900"/>
            <a:r>
              <a:rPr lang="en-US" dirty="0" smtClean="0"/>
              <a:t>Dimensionality</a:t>
            </a:r>
          </a:p>
          <a:p>
            <a:pPr marL="342900" indent="-342900"/>
            <a:r>
              <a:rPr lang="en-US" dirty="0" smtClean="0"/>
              <a:t>Complex and Heterogeneous Data</a:t>
            </a:r>
          </a:p>
          <a:p>
            <a:pPr marL="342900" indent="-342900"/>
            <a:r>
              <a:rPr lang="en-US" dirty="0" smtClean="0"/>
              <a:t>Data Ownership and Distribution</a:t>
            </a:r>
          </a:p>
          <a:p>
            <a:pPr marL="342900" indent="-342900"/>
            <a:r>
              <a:rPr lang="en-US" dirty="0" smtClean="0"/>
              <a:t> Non-traditional Analysis</a:t>
            </a:r>
          </a:p>
          <a:p>
            <a:pPr marL="342900" indent="-342900"/>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Advances in data generation and collection</a:t>
            </a:r>
          </a:p>
          <a:p>
            <a:r>
              <a:rPr lang="en-US" dirty="0" smtClean="0"/>
              <a:t>Data mining algorithms employ special search strategies to handle exponential search problems</a:t>
            </a:r>
          </a:p>
          <a:p>
            <a:r>
              <a:rPr lang="en-US" dirty="0" smtClean="0"/>
              <a:t>Novel data structures to access individual records in an efficient manner</a:t>
            </a:r>
          </a:p>
          <a:p>
            <a:r>
              <a:rPr lang="en-US" dirty="0" smtClean="0"/>
              <a:t>For instance, out-of-core algorithms may be necessary when processing data sets that cannot fit into main memory</a:t>
            </a:r>
          </a:p>
          <a:p>
            <a:r>
              <a:rPr lang="en-US" dirty="0" smtClean="0"/>
              <a:t>Scalability can also be improved by using sampling or developing parallel and distributed algorithms</a:t>
            </a:r>
            <a:endParaRPr lang="en-IN" dirty="0"/>
          </a:p>
        </p:txBody>
      </p:sp>
      <p:sp>
        <p:nvSpPr>
          <p:cNvPr id="4" name="Date Placeholder 3"/>
          <p:cNvSpPr>
            <a:spLocks noGrp="1"/>
          </p:cNvSpPr>
          <p:nvPr>
            <p:ph type="dt" sz="half" idx="10"/>
          </p:nvPr>
        </p:nvSpPr>
        <p:spPr/>
        <p:txBody>
          <a:bodyPr/>
          <a:lstStyle/>
          <a:p>
            <a:fld id="{50C53A5F-95D9-429D-B182-E0AAD3C290BA}" type="datetime1">
              <a:rPr lang="en-US" smtClean="0"/>
              <a:pPr/>
              <a:t>10/9/2020</a:t>
            </a:fld>
            <a:endParaRPr lang="en-US"/>
          </a:p>
        </p:txBody>
      </p:sp>
      <p:sp>
        <p:nvSpPr>
          <p:cNvPr id="5" name="Footer Placeholder 4"/>
          <p:cNvSpPr>
            <a:spLocks noGrp="1"/>
          </p:cNvSpPr>
          <p:nvPr>
            <p:ph type="ftr" sz="quarter" idx="11"/>
          </p:nvPr>
        </p:nvSpPr>
        <p:spPr/>
        <p:txBody>
          <a:bodyPr/>
          <a:lstStyle/>
          <a:p>
            <a:r>
              <a:rPr lang="en-US" smtClean="0"/>
              <a:t>RIT, Bangalore</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Marks Distribution (50 Marks)</a:t>
            </a:r>
            <a:endParaRPr lang="en-IN" sz="2400" b="1" dirty="0"/>
          </a:p>
        </p:txBody>
      </p:sp>
      <p:sp>
        <p:nvSpPr>
          <p:cNvPr id="3" name="Content Placeholder 2"/>
          <p:cNvSpPr>
            <a:spLocks noGrp="1"/>
          </p:cNvSpPr>
          <p:nvPr>
            <p:ph idx="1"/>
          </p:nvPr>
        </p:nvSpPr>
        <p:spPr/>
        <p:txBody>
          <a:bodyPr>
            <a:normAutofit fontScale="92500" lnSpcReduction="20000"/>
          </a:bodyPr>
          <a:lstStyle/>
          <a:p>
            <a:pPr>
              <a:buNone/>
            </a:pPr>
            <a:r>
              <a:rPr lang="en-US" sz="2000" b="1" dirty="0" smtClean="0"/>
              <a:t>Data Mining Theory (IS71)</a:t>
            </a:r>
            <a:endParaRPr lang="en-US" sz="2000" dirty="0" smtClean="0"/>
          </a:p>
          <a:p>
            <a:pPr>
              <a:buNone/>
            </a:pPr>
            <a:r>
              <a:rPr lang="en-US" sz="2000" dirty="0" smtClean="0"/>
              <a:t>Three CIE (30 marks)- Average of best two test marks</a:t>
            </a:r>
          </a:p>
          <a:p>
            <a:pPr>
              <a:buNone/>
            </a:pPr>
            <a:r>
              <a:rPr lang="en-US" sz="2000" dirty="0" smtClean="0"/>
              <a:t>Online MCQ Test(10 Marks)</a:t>
            </a:r>
          </a:p>
          <a:p>
            <a:pPr>
              <a:buNone/>
            </a:pPr>
            <a:r>
              <a:rPr lang="en-US" sz="2000" dirty="0" smtClean="0"/>
              <a:t>Surprise Test(10 Marks)</a:t>
            </a:r>
          </a:p>
          <a:p>
            <a:pPr>
              <a:buNone/>
            </a:pPr>
            <a:endParaRPr lang="en-US" sz="2000" dirty="0" smtClean="0"/>
          </a:p>
          <a:p>
            <a:pPr>
              <a:buNone/>
            </a:pPr>
            <a:r>
              <a:rPr lang="en-US" sz="2000" b="1" dirty="0" smtClean="0"/>
              <a:t>Data Mining Lab (ISL74)</a:t>
            </a:r>
          </a:p>
          <a:p>
            <a:pPr>
              <a:buNone/>
            </a:pPr>
            <a:endParaRPr lang="en-US" sz="2000" dirty="0" smtClean="0"/>
          </a:p>
          <a:p>
            <a:pPr>
              <a:buNone/>
            </a:pPr>
            <a:r>
              <a:rPr lang="en-US" sz="2000" dirty="0" smtClean="0"/>
              <a:t>Two lab test 10 marks each= labTest1Marks+labTest2Marks</a:t>
            </a:r>
          </a:p>
          <a:p>
            <a:pPr>
              <a:buNone/>
            </a:pPr>
            <a:r>
              <a:rPr lang="en-US" sz="2000" dirty="0" smtClean="0"/>
              <a:t>Regular Assessment= 5 marks</a:t>
            </a:r>
          </a:p>
          <a:p>
            <a:pPr>
              <a:buNone/>
            </a:pPr>
            <a:r>
              <a:rPr lang="en-US" sz="2000" dirty="0" smtClean="0"/>
              <a:t>Project work=25 Marks</a:t>
            </a:r>
          </a:p>
          <a:p>
            <a:r>
              <a:rPr lang="en-US" sz="2000" dirty="0" smtClean="0"/>
              <a:t>Students will be assigned dataset based on an application.</a:t>
            </a:r>
          </a:p>
          <a:p>
            <a:r>
              <a:rPr lang="en-US" sz="2000" dirty="0" smtClean="0"/>
              <a:t>This dataset needs to be explored through suitable visualizations. </a:t>
            </a:r>
          </a:p>
          <a:p>
            <a:r>
              <a:rPr lang="en-US" sz="2000" dirty="0" smtClean="0"/>
              <a:t>Data in the data set is to be mined to produce essential interpretations.</a:t>
            </a:r>
          </a:p>
          <a:p>
            <a:r>
              <a:rPr lang="en-US" sz="2000" dirty="0" smtClean="0"/>
              <a:t>The results obtained has to be evaluated for various measures depending on the type of approach used.</a:t>
            </a:r>
            <a:endParaRPr lang="en-IN" sz="2000" dirty="0" smtClean="0"/>
          </a:p>
          <a:p>
            <a:pPr>
              <a:buNone/>
            </a:pPr>
            <a:endParaRPr lang="en-IN" sz="2000" dirty="0"/>
          </a:p>
        </p:txBody>
      </p:sp>
      <p:sp>
        <p:nvSpPr>
          <p:cNvPr id="4" name="Date Placeholder 3"/>
          <p:cNvSpPr>
            <a:spLocks noGrp="1"/>
          </p:cNvSpPr>
          <p:nvPr>
            <p:ph type="dt" sz="half" idx="10"/>
          </p:nvPr>
        </p:nvSpPr>
        <p:spPr/>
        <p:txBody>
          <a:bodyPr/>
          <a:lstStyle/>
          <a:p>
            <a:fld id="{50C53A5F-95D9-429D-B182-E0AAD3C290BA}" type="datetime1">
              <a:rPr lang="en-US" smtClean="0"/>
              <a:pPr/>
              <a:t>10/9/2020</a:t>
            </a:fld>
            <a:endParaRPr lang="en-US"/>
          </a:p>
        </p:txBody>
      </p:sp>
      <p:sp>
        <p:nvSpPr>
          <p:cNvPr id="5" name="Footer Placeholder 4"/>
          <p:cNvSpPr>
            <a:spLocks noGrp="1"/>
          </p:cNvSpPr>
          <p:nvPr>
            <p:ph type="ftr" sz="quarter" idx="11"/>
          </p:nvPr>
        </p:nvSpPr>
        <p:spPr/>
        <p:txBody>
          <a:bodyPr/>
          <a:lstStyle/>
          <a:p>
            <a:r>
              <a:rPr lang="en-US" smtClean="0"/>
              <a:t>RIT, Bangalore</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dimensionality</a:t>
            </a:r>
            <a:endParaRPr lang="en-IN" dirty="0"/>
          </a:p>
        </p:txBody>
      </p:sp>
      <p:sp>
        <p:nvSpPr>
          <p:cNvPr id="3" name="Content Placeholder 2"/>
          <p:cNvSpPr>
            <a:spLocks noGrp="1"/>
          </p:cNvSpPr>
          <p:nvPr>
            <p:ph idx="1"/>
          </p:nvPr>
        </p:nvSpPr>
        <p:spPr/>
        <p:txBody>
          <a:bodyPr>
            <a:normAutofit/>
          </a:bodyPr>
          <a:lstStyle/>
          <a:p>
            <a:r>
              <a:rPr lang="en-US" sz="1800" dirty="0" smtClean="0"/>
              <a:t>It is common to encounter data sets with hundreds or thousands of attributes instead of handful common a few decades ago,</a:t>
            </a:r>
          </a:p>
          <a:p>
            <a:r>
              <a:rPr lang="en-US" sz="1800" dirty="0" smtClean="0"/>
              <a:t>In bioinformatics, progress in microarray technology has produced gene expression data involving thousands of features</a:t>
            </a:r>
          </a:p>
          <a:p>
            <a:r>
              <a:rPr lang="en-US" sz="1800" dirty="0" smtClean="0"/>
              <a:t> Data sets with temporal or spatial components also tend to have high dimensionality.</a:t>
            </a:r>
          </a:p>
          <a:p>
            <a:r>
              <a:rPr lang="en-US" sz="1800" dirty="0" smtClean="0"/>
              <a:t>For examples, a data set that contains measurements of temperature at various locations, the dimensions(features) increases in proportion to the number of measurements taken</a:t>
            </a:r>
          </a:p>
          <a:p>
            <a:r>
              <a:rPr lang="en-US" sz="1800" dirty="0" smtClean="0"/>
              <a:t> traditional data analysis technique do not work well on high dimensional data</a:t>
            </a:r>
          </a:p>
          <a:p>
            <a:r>
              <a:rPr lang="en-US" sz="1800" dirty="0" smtClean="0"/>
              <a:t> for some data analysis algorithms, the computational complexity increases rapidly as the dimensionality increases.</a:t>
            </a:r>
          </a:p>
          <a:p>
            <a:endParaRPr lang="en-US" dirty="0" smtClean="0"/>
          </a:p>
        </p:txBody>
      </p:sp>
      <p:sp>
        <p:nvSpPr>
          <p:cNvPr id="4" name="Date Placeholder 3"/>
          <p:cNvSpPr>
            <a:spLocks noGrp="1"/>
          </p:cNvSpPr>
          <p:nvPr>
            <p:ph type="dt" sz="half" idx="10"/>
          </p:nvPr>
        </p:nvSpPr>
        <p:spPr/>
        <p:txBody>
          <a:bodyPr/>
          <a:lstStyle/>
          <a:p>
            <a:fld id="{50C53A5F-95D9-429D-B182-E0AAD3C290BA}" type="datetime1">
              <a:rPr lang="en-US" smtClean="0"/>
              <a:pPr/>
              <a:t>10/9/2020</a:t>
            </a:fld>
            <a:endParaRPr lang="en-US"/>
          </a:p>
        </p:txBody>
      </p:sp>
      <p:sp>
        <p:nvSpPr>
          <p:cNvPr id="5" name="Footer Placeholder 4"/>
          <p:cNvSpPr>
            <a:spLocks noGrp="1"/>
          </p:cNvSpPr>
          <p:nvPr>
            <p:ph type="ftr" sz="quarter" idx="11"/>
          </p:nvPr>
        </p:nvSpPr>
        <p:spPr/>
        <p:txBody>
          <a:bodyPr/>
          <a:lstStyle/>
          <a:p>
            <a:r>
              <a:rPr lang="en-US" smtClean="0"/>
              <a:t>RIT, Bangalore</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Heterogeneous and complex data</a:t>
            </a:r>
            <a:endParaRPr lang="en-IN" dirty="0"/>
          </a:p>
        </p:txBody>
      </p:sp>
      <p:sp>
        <p:nvSpPr>
          <p:cNvPr id="3" name="Content Placeholder 2"/>
          <p:cNvSpPr>
            <a:spLocks noGrp="1"/>
          </p:cNvSpPr>
          <p:nvPr>
            <p:ph idx="1"/>
          </p:nvPr>
        </p:nvSpPr>
        <p:spPr/>
        <p:txBody>
          <a:bodyPr/>
          <a:lstStyle/>
          <a:p>
            <a:r>
              <a:rPr lang="en-US" sz="2000" dirty="0" smtClean="0"/>
              <a:t>Traditional data analysis- deal with data sets containing attributes of the same type, either continuous or categorical.</a:t>
            </a:r>
          </a:p>
          <a:p>
            <a:r>
              <a:rPr lang="en-US" sz="2000" dirty="0" smtClean="0"/>
              <a:t>Need a technique that can handle heterogeneous attributes</a:t>
            </a:r>
          </a:p>
          <a:p>
            <a:r>
              <a:rPr lang="en-US" sz="2000" dirty="0" smtClean="0"/>
              <a:t>Recent years have seen the emergence of complex data objects.</a:t>
            </a:r>
          </a:p>
          <a:p>
            <a:r>
              <a:rPr lang="en-US" sz="2000" dirty="0" smtClean="0"/>
              <a:t>Collection of web pages containing semi-structured text and hyperlinks</a:t>
            </a:r>
          </a:p>
          <a:p>
            <a:r>
              <a:rPr lang="en-US" sz="2000" dirty="0" smtClean="0"/>
              <a:t>DNA data with sequential and three-dimensional structure</a:t>
            </a:r>
          </a:p>
          <a:p>
            <a:r>
              <a:rPr lang="en-US" sz="2000" dirty="0" smtClean="0"/>
              <a:t>Climate data that consists of time series measurements (temperature, pressure etc.) at various locations on the earth’s surface</a:t>
            </a:r>
          </a:p>
          <a:p>
            <a:r>
              <a:rPr lang="en-US" sz="2000" dirty="0" smtClean="0"/>
              <a:t>Techniques developed for mining complex  objects should take into consideration of relationships in the data</a:t>
            </a:r>
          </a:p>
          <a:p>
            <a:r>
              <a:rPr lang="en-US" sz="2000" dirty="0" smtClean="0"/>
              <a:t>Temporal and spatial autocorrelation, graph connectivity, and parent-child relationships between the elements in semi-structured text and XML document</a:t>
            </a:r>
          </a:p>
          <a:p>
            <a:pPr>
              <a:buNone/>
            </a:pPr>
            <a:endParaRPr lang="en-US" sz="2000" dirty="0" smtClean="0"/>
          </a:p>
          <a:p>
            <a:endParaRPr lang="en-IN" dirty="0"/>
          </a:p>
        </p:txBody>
      </p:sp>
      <p:sp>
        <p:nvSpPr>
          <p:cNvPr id="4" name="Date Placeholder 3"/>
          <p:cNvSpPr>
            <a:spLocks noGrp="1"/>
          </p:cNvSpPr>
          <p:nvPr>
            <p:ph type="dt" sz="half" idx="10"/>
          </p:nvPr>
        </p:nvSpPr>
        <p:spPr/>
        <p:txBody>
          <a:bodyPr/>
          <a:lstStyle/>
          <a:p>
            <a:fld id="{50C53A5F-95D9-429D-B182-E0AAD3C290BA}" type="datetime1">
              <a:rPr lang="en-US" smtClean="0"/>
              <a:pPr/>
              <a:t>10/9/2020</a:t>
            </a:fld>
            <a:endParaRPr lang="en-US"/>
          </a:p>
        </p:txBody>
      </p:sp>
      <p:sp>
        <p:nvSpPr>
          <p:cNvPr id="5" name="Footer Placeholder 4"/>
          <p:cNvSpPr>
            <a:spLocks noGrp="1"/>
          </p:cNvSpPr>
          <p:nvPr>
            <p:ph type="ftr" sz="quarter" idx="11"/>
          </p:nvPr>
        </p:nvSpPr>
        <p:spPr/>
        <p:txBody>
          <a:bodyPr/>
          <a:lstStyle/>
          <a:p>
            <a:r>
              <a:rPr lang="en-US" smtClean="0"/>
              <a:t>RIT, Bangalore</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Ownership and Distribution</a:t>
            </a:r>
            <a:endParaRPr lang="en-IN" dirty="0"/>
          </a:p>
        </p:txBody>
      </p:sp>
      <p:sp>
        <p:nvSpPr>
          <p:cNvPr id="3" name="Content Placeholder 2"/>
          <p:cNvSpPr>
            <a:spLocks noGrp="1"/>
          </p:cNvSpPr>
          <p:nvPr>
            <p:ph idx="1"/>
          </p:nvPr>
        </p:nvSpPr>
        <p:spPr/>
        <p:txBody>
          <a:bodyPr>
            <a:normAutofit/>
          </a:bodyPr>
          <a:lstStyle/>
          <a:p>
            <a:r>
              <a:rPr lang="en-US" sz="2000" dirty="0" smtClean="0"/>
              <a:t>Not stored in one location or owned by one organization</a:t>
            </a:r>
          </a:p>
          <a:p>
            <a:r>
              <a:rPr lang="en-US" sz="2000" dirty="0" smtClean="0"/>
              <a:t>Geographically distributed among resources belonging to multiple entities.</a:t>
            </a:r>
          </a:p>
          <a:p>
            <a:r>
              <a:rPr lang="en-US" sz="2000" dirty="0" smtClean="0"/>
              <a:t>Develop distributed data mining (DDM) techniques</a:t>
            </a:r>
          </a:p>
          <a:p>
            <a:r>
              <a:rPr lang="en-US" sz="2000" dirty="0" smtClean="0"/>
              <a:t> key challenges faced by DDM algorithm</a:t>
            </a:r>
          </a:p>
          <a:p>
            <a:pPr marL="514350" indent="-514350">
              <a:buAutoNum type="arabicParenR"/>
            </a:pPr>
            <a:r>
              <a:rPr lang="en-US" sz="2000" dirty="0" smtClean="0"/>
              <a:t>How to reduce the amount of communication needed to perform the distributed computation</a:t>
            </a:r>
          </a:p>
          <a:p>
            <a:pPr marL="514350" indent="-514350">
              <a:buAutoNum type="arabicParenR"/>
            </a:pPr>
            <a:r>
              <a:rPr lang="en-US" sz="2000" dirty="0" smtClean="0"/>
              <a:t>How  to effectively consolidate the data mining results obtained from multiple sources</a:t>
            </a:r>
          </a:p>
          <a:p>
            <a:pPr marL="514350" indent="-514350">
              <a:buAutoNum type="arabicParenR"/>
            </a:pPr>
            <a:r>
              <a:rPr lang="en-US" sz="2000" dirty="0" smtClean="0"/>
              <a:t> how to address data security issues.</a:t>
            </a:r>
            <a:endParaRPr lang="en-IN" sz="2000" dirty="0"/>
          </a:p>
        </p:txBody>
      </p:sp>
      <p:sp>
        <p:nvSpPr>
          <p:cNvPr id="4" name="Date Placeholder 3"/>
          <p:cNvSpPr>
            <a:spLocks noGrp="1"/>
          </p:cNvSpPr>
          <p:nvPr>
            <p:ph type="dt" sz="half" idx="10"/>
          </p:nvPr>
        </p:nvSpPr>
        <p:spPr/>
        <p:txBody>
          <a:bodyPr/>
          <a:lstStyle/>
          <a:p>
            <a:fld id="{50C53A5F-95D9-429D-B182-E0AAD3C290BA}" type="datetime1">
              <a:rPr lang="en-US" smtClean="0"/>
              <a:pPr/>
              <a:t>10/9/2020</a:t>
            </a:fld>
            <a:endParaRPr lang="en-US"/>
          </a:p>
        </p:txBody>
      </p:sp>
      <p:sp>
        <p:nvSpPr>
          <p:cNvPr id="5" name="Footer Placeholder 4"/>
          <p:cNvSpPr>
            <a:spLocks noGrp="1"/>
          </p:cNvSpPr>
          <p:nvPr>
            <p:ph type="ftr" sz="quarter" idx="11"/>
          </p:nvPr>
        </p:nvSpPr>
        <p:spPr/>
        <p:txBody>
          <a:bodyPr/>
          <a:lstStyle/>
          <a:p>
            <a:r>
              <a:rPr lang="en-US" smtClean="0"/>
              <a:t>RIT, Bangalore</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Non-traditional Analysis</a:t>
            </a:r>
            <a:endParaRPr lang="en-IN" dirty="0"/>
          </a:p>
        </p:txBody>
      </p:sp>
      <p:sp>
        <p:nvSpPr>
          <p:cNvPr id="3" name="Content Placeholder 2"/>
          <p:cNvSpPr>
            <a:spLocks noGrp="1"/>
          </p:cNvSpPr>
          <p:nvPr>
            <p:ph idx="1"/>
          </p:nvPr>
        </p:nvSpPr>
        <p:spPr/>
        <p:txBody>
          <a:bodyPr>
            <a:normAutofit/>
          </a:bodyPr>
          <a:lstStyle/>
          <a:p>
            <a:r>
              <a:rPr lang="en-US" sz="2000" dirty="0" smtClean="0"/>
              <a:t>Hypothesize-and-test paradigm.</a:t>
            </a:r>
          </a:p>
          <a:p>
            <a:r>
              <a:rPr lang="en-US" sz="2000" dirty="0" smtClean="0"/>
              <a:t> A hypothesis is proposed, an experiment is designed to gather the data, and then the data is analyzed with respect to the hypothesis.</a:t>
            </a:r>
          </a:p>
          <a:p>
            <a:r>
              <a:rPr lang="en-US" sz="2000" dirty="0" smtClean="0"/>
              <a:t>This process is extremely labor-intensive</a:t>
            </a:r>
          </a:p>
          <a:p>
            <a:r>
              <a:rPr lang="en-US" sz="2000" dirty="0" smtClean="0"/>
              <a:t>Current data analysis tasks often require the generation and evaluation of thousands of hypotheses.</a:t>
            </a:r>
          </a:p>
          <a:p>
            <a:r>
              <a:rPr lang="en-US" sz="2000" dirty="0" smtClean="0"/>
              <a:t> design and develop data mining techniques to automate the process of hypothesis generation and evaluation</a:t>
            </a:r>
          </a:p>
          <a:p>
            <a:r>
              <a:rPr lang="en-US" sz="2000" dirty="0" smtClean="0"/>
              <a:t> Data set contains non-traditional types of data and data distributions.</a:t>
            </a:r>
            <a:endParaRPr lang="en-IN" sz="2000" dirty="0"/>
          </a:p>
        </p:txBody>
      </p:sp>
      <p:sp>
        <p:nvSpPr>
          <p:cNvPr id="4" name="Date Placeholder 3"/>
          <p:cNvSpPr>
            <a:spLocks noGrp="1"/>
          </p:cNvSpPr>
          <p:nvPr>
            <p:ph type="dt" sz="half" idx="10"/>
          </p:nvPr>
        </p:nvSpPr>
        <p:spPr/>
        <p:txBody>
          <a:bodyPr/>
          <a:lstStyle/>
          <a:p>
            <a:fld id="{50C53A5F-95D9-429D-B182-E0AAD3C290BA}" type="datetime1">
              <a:rPr lang="en-US" smtClean="0"/>
              <a:pPr/>
              <a:t>10/9/2020</a:t>
            </a:fld>
            <a:endParaRPr lang="en-US"/>
          </a:p>
        </p:txBody>
      </p:sp>
      <p:sp>
        <p:nvSpPr>
          <p:cNvPr id="5" name="Footer Placeholder 4"/>
          <p:cNvSpPr>
            <a:spLocks noGrp="1"/>
          </p:cNvSpPr>
          <p:nvPr>
            <p:ph type="ftr" sz="quarter" idx="11"/>
          </p:nvPr>
        </p:nvSpPr>
        <p:spPr/>
        <p:txBody>
          <a:bodyPr/>
          <a:lstStyle/>
          <a:p>
            <a:r>
              <a:rPr lang="en-US" smtClean="0"/>
              <a:t>RIT, Bangalore</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Why data mining?</a:t>
            </a:r>
          </a:p>
          <a:p>
            <a:r>
              <a:rPr lang="en-IN" dirty="0" smtClean="0"/>
              <a:t>What is data mining?</a:t>
            </a:r>
          </a:p>
          <a:p>
            <a:r>
              <a:rPr lang="en-IN" dirty="0" smtClean="0"/>
              <a:t>Knowledge Discovery (KDD) Process</a:t>
            </a:r>
          </a:p>
          <a:p>
            <a:r>
              <a:rPr lang="en-US" dirty="0" smtClean="0"/>
              <a:t>Origins </a:t>
            </a:r>
            <a:r>
              <a:rPr lang="en-US" dirty="0"/>
              <a:t>of Data Mining</a:t>
            </a:r>
            <a:endParaRPr lang="en-IN" dirty="0" smtClean="0"/>
          </a:p>
          <a:p>
            <a:r>
              <a:rPr lang="en-IN" dirty="0" smtClean="0"/>
              <a:t>Data Mining Tasks</a:t>
            </a:r>
          </a:p>
          <a:p>
            <a:r>
              <a:rPr lang="en-IN" smtClean="0"/>
              <a:t>Classification </a:t>
            </a:r>
            <a:r>
              <a:rPr lang="en-IN" dirty="0" smtClean="0"/>
              <a:t>and its application</a:t>
            </a:r>
          </a:p>
          <a:p>
            <a:r>
              <a:rPr lang="en-IN" dirty="0" smtClean="0"/>
              <a:t>Clustering and application where we apply</a:t>
            </a:r>
          </a:p>
          <a:p>
            <a:r>
              <a:rPr lang="en-IN" dirty="0" smtClean="0"/>
              <a:t>Association mining and example application</a:t>
            </a:r>
          </a:p>
          <a:p>
            <a:r>
              <a:rPr lang="en-IN" dirty="0" smtClean="0"/>
              <a:t>Regression</a:t>
            </a:r>
          </a:p>
          <a:p>
            <a:r>
              <a:rPr lang="en-US" dirty="0"/>
              <a:t>Deviation/Anomaly Detection</a:t>
            </a:r>
            <a:endParaRPr lang="en-IN" dirty="0" smtClean="0"/>
          </a:p>
          <a:p>
            <a:endParaRPr lang="en-IN" dirty="0" smtClean="0"/>
          </a:p>
          <a:p>
            <a:endParaRPr lang="en-IN" dirty="0" smtClean="0"/>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50C53A5F-95D9-429D-B182-E0AAD3C290BA}" type="datetime1">
              <a:rPr lang="en-US" smtClean="0"/>
              <a:pPr/>
              <a:t>10/9/2020</a:t>
            </a:fld>
            <a:endParaRPr lang="en-US"/>
          </a:p>
        </p:txBody>
      </p:sp>
      <p:sp>
        <p:nvSpPr>
          <p:cNvPr id="5" name="Footer Placeholder 4"/>
          <p:cNvSpPr>
            <a:spLocks noGrp="1"/>
          </p:cNvSpPr>
          <p:nvPr>
            <p:ph type="ftr" sz="quarter" idx="11"/>
          </p:nvPr>
        </p:nvSpPr>
        <p:spPr/>
        <p:txBody>
          <a:bodyPr/>
          <a:lstStyle/>
          <a:p>
            <a:r>
              <a:rPr lang="en-US" smtClean="0"/>
              <a:t>RIT, Bangalore</a:t>
            </a:r>
            <a:endParaRPr lang="en-US"/>
          </a:p>
        </p:txBody>
      </p:sp>
    </p:spTree>
    <p:extLst>
      <p:ext uri="{BB962C8B-B14F-4D97-AF65-F5344CB8AC3E}">
        <p14:creationId xmlns:p14="http://schemas.microsoft.com/office/powerpoint/2010/main" val="310990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Data Mining? </a:t>
            </a:r>
            <a:endParaRPr lang="en-US" dirty="0"/>
          </a:p>
        </p:txBody>
      </p:sp>
      <p:sp>
        <p:nvSpPr>
          <p:cNvPr id="3" name="Content Placeholder 2"/>
          <p:cNvSpPr>
            <a:spLocks noGrp="1"/>
          </p:cNvSpPr>
          <p:nvPr>
            <p:ph idx="1"/>
          </p:nvPr>
        </p:nvSpPr>
        <p:spPr/>
        <p:txBody>
          <a:bodyPr>
            <a:normAutofit fontScale="92500" lnSpcReduction="20000"/>
          </a:bodyPr>
          <a:lstStyle/>
          <a:p>
            <a:pPr>
              <a:lnSpc>
                <a:spcPct val="130000"/>
              </a:lnSpc>
            </a:pPr>
            <a:r>
              <a:rPr lang="en-US" sz="2000" dirty="0" smtClean="0"/>
              <a:t>Today we are living in a world where vast amount of data are collected daily.</a:t>
            </a:r>
          </a:p>
          <a:p>
            <a:pPr>
              <a:lnSpc>
                <a:spcPct val="130000"/>
              </a:lnSpc>
            </a:pPr>
            <a:r>
              <a:rPr lang="en-US" sz="2000" dirty="0" smtClean="0"/>
              <a:t>Explosive Growth of Data: from terabytes to </a:t>
            </a:r>
            <a:r>
              <a:rPr lang="en-US" sz="2000" dirty="0" err="1" smtClean="0"/>
              <a:t>petabytes</a:t>
            </a:r>
            <a:endParaRPr lang="en-US" sz="2000" dirty="0" smtClean="0"/>
          </a:p>
          <a:p>
            <a:pPr lvl="1">
              <a:lnSpc>
                <a:spcPct val="130000"/>
              </a:lnSpc>
            </a:pPr>
            <a:r>
              <a:rPr lang="en-US" sz="2000" dirty="0" smtClean="0"/>
              <a:t>Data collection and data availability</a:t>
            </a:r>
          </a:p>
          <a:p>
            <a:pPr lvl="2">
              <a:lnSpc>
                <a:spcPct val="130000"/>
              </a:lnSpc>
            </a:pPr>
            <a:r>
              <a:rPr lang="en-US" sz="2000" dirty="0" smtClean="0"/>
              <a:t>Automated data collection tools, database systems, Web, computerized society</a:t>
            </a:r>
          </a:p>
          <a:p>
            <a:pPr lvl="1">
              <a:lnSpc>
                <a:spcPct val="130000"/>
              </a:lnSpc>
            </a:pPr>
            <a:r>
              <a:rPr lang="en-US" sz="2000" dirty="0" smtClean="0"/>
              <a:t>Major sources of abundant data</a:t>
            </a:r>
          </a:p>
          <a:p>
            <a:pPr lvl="2">
              <a:lnSpc>
                <a:spcPct val="130000"/>
              </a:lnSpc>
            </a:pPr>
            <a:r>
              <a:rPr lang="en-US" sz="2000" dirty="0" smtClean="0"/>
              <a:t>Business: Web, e-commerce, transactions, stocks, … </a:t>
            </a:r>
          </a:p>
          <a:p>
            <a:pPr lvl="2">
              <a:lnSpc>
                <a:spcPct val="130000"/>
              </a:lnSpc>
            </a:pPr>
            <a:r>
              <a:rPr lang="en-US" sz="2000" dirty="0" smtClean="0"/>
              <a:t>Science: Remote sensing, bioinformatics, scientific simulation, … </a:t>
            </a:r>
          </a:p>
          <a:p>
            <a:pPr lvl="2">
              <a:lnSpc>
                <a:spcPct val="130000"/>
              </a:lnSpc>
            </a:pPr>
            <a:r>
              <a:rPr lang="en-US" sz="2000" dirty="0" smtClean="0"/>
              <a:t>Society and everyone: news, digital cameras, YouTube   </a:t>
            </a:r>
          </a:p>
          <a:p>
            <a:pPr>
              <a:lnSpc>
                <a:spcPct val="130000"/>
              </a:lnSpc>
            </a:pPr>
            <a:r>
              <a:rPr lang="en-US" sz="2000" u="sng" dirty="0" smtClean="0"/>
              <a:t>We are drowning in data, but starving for knowledge!</a:t>
            </a:r>
            <a:r>
              <a:rPr lang="en-US" sz="2000" dirty="0" smtClean="0"/>
              <a:t> </a:t>
            </a:r>
          </a:p>
          <a:p>
            <a:pPr>
              <a:lnSpc>
                <a:spcPct val="130000"/>
              </a:lnSpc>
            </a:pPr>
            <a:r>
              <a:rPr lang="en-US" sz="2000" dirty="0" smtClean="0"/>
              <a:t>“Necessity is the mother of invention”</a:t>
            </a:r>
            <a:r>
              <a:rPr lang="en-US" sz="2000" dirty="0" smtClean="0">
                <a:cs typeface="Tahoma" pitchFamily="34" charset="0"/>
              </a:rPr>
              <a:t>—</a:t>
            </a:r>
            <a:r>
              <a:rPr lang="en-US" sz="2000" dirty="0" smtClean="0"/>
              <a:t>Data mining</a:t>
            </a:r>
            <a:r>
              <a:rPr lang="en-US" sz="2000" dirty="0" smtClean="0">
                <a:cs typeface="Tahoma" pitchFamily="34" charset="0"/>
              </a:rPr>
              <a:t>—</a:t>
            </a:r>
            <a:r>
              <a:rPr lang="en-US" sz="2000" dirty="0" smtClean="0"/>
              <a:t>Automated analysis of massive data sets</a:t>
            </a:r>
          </a:p>
          <a:p>
            <a:endParaRPr lang="en-US" dirty="0"/>
          </a:p>
        </p:txBody>
      </p:sp>
      <p:sp>
        <p:nvSpPr>
          <p:cNvPr id="4" name="Date Placeholder 3"/>
          <p:cNvSpPr>
            <a:spLocks noGrp="1"/>
          </p:cNvSpPr>
          <p:nvPr>
            <p:ph type="dt" sz="half" idx="10"/>
          </p:nvPr>
        </p:nvSpPr>
        <p:spPr/>
        <p:txBody>
          <a:bodyPr/>
          <a:lstStyle/>
          <a:p>
            <a:fld id="{053C0EF8-93F7-4DBD-96B6-F5074C8BE78C}" type="datetime1">
              <a:rPr lang="en-US" smtClean="0"/>
              <a:pPr/>
              <a:t>10/9/2020</a:t>
            </a:fld>
            <a:endParaRPr lang="en-US"/>
          </a:p>
        </p:txBody>
      </p:sp>
      <p:sp>
        <p:nvSpPr>
          <p:cNvPr id="5" name="Footer Placeholder 4"/>
          <p:cNvSpPr>
            <a:spLocks noGrp="1"/>
          </p:cNvSpPr>
          <p:nvPr>
            <p:ph type="ftr" sz="quarter" idx="11"/>
          </p:nvPr>
        </p:nvSpPr>
        <p:spPr/>
        <p:txBody>
          <a:bodyPr/>
          <a:lstStyle/>
          <a:p>
            <a:r>
              <a:rPr lang="en-US" smtClean="0"/>
              <a:t>RIT, Bangalore</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228600" y="228600"/>
            <a:ext cx="8763000" cy="508000"/>
          </a:xfrm>
        </p:spPr>
        <p:txBody>
          <a:bodyPr lIns="0" rIns="0">
            <a:normAutofit fontScale="90000"/>
          </a:bodyPr>
          <a:lstStyle/>
          <a:p>
            <a:r>
              <a:rPr lang="en-US" sz="2800" smtClean="0">
                <a:solidFill>
                  <a:srgbClr val="CC0000"/>
                </a:solidFill>
                <a:ea typeface="MS Mincho" pitchFamily="49" charset="-128"/>
              </a:rPr>
              <a:t>Mining Large Data Sets - Motivation</a:t>
            </a:r>
          </a:p>
        </p:txBody>
      </p:sp>
      <p:sp>
        <p:nvSpPr>
          <p:cNvPr id="3076" name="Rectangle 3"/>
          <p:cNvSpPr>
            <a:spLocks noGrp="1" noChangeArrowheads="1"/>
          </p:cNvSpPr>
          <p:nvPr>
            <p:ph type="body" idx="1"/>
          </p:nvPr>
        </p:nvSpPr>
        <p:spPr>
          <a:xfrm>
            <a:off x="228600" y="990600"/>
            <a:ext cx="8534400" cy="2057400"/>
          </a:xfrm>
        </p:spPr>
        <p:txBody>
          <a:bodyPr/>
          <a:lstStyle/>
          <a:p>
            <a:pPr marL="284163" indent="-284163">
              <a:lnSpc>
                <a:spcPct val="90000"/>
              </a:lnSpc>
            </a:pPr>
            <a:r>
              <a:rPr lang="en-US" sz="2400" b="1" dirty="0" smtClean="0">
                <a:solidFill>
                  <a:srgbClr val="000000"/>
                </a:solidFill>
                <a:cs typeface="Times New Roman" pitchFamily="18" charset="0"/>
              </a:rPr>
              <a:t>There is often information </a:t>
            </a:r>
            <a:r>
              <a:rPr lang="en-US" sz="2400" b="1" dirty="0" smtClean="0">
                <a:solidFill>
                  <a:srgbClr val="000000"/>
                </a:solidFill>
                <a:latin typeface="Tahoma" pitchFamily="34" charset="0"/>
                <a:cs typeface="Times New Roman" pitchFamily="18" charset="0"/>
              </a:rPr>
              <a:t>“</a:t>
            </a:r>
            <a:r>
              <a:rPr lang="en-US" sz="2400" b="1" dirty="0" smtClean="0">
                <a:solidFill>
                  <a:srgbClr val="000000"/>
                </a:solidFill>
                <a:cs typeface="Times New Roman" pitchFamily="18" charset="0"/>
              </a:rPr>
              <a:t>hidden</a:t>
            </a:r>
            <a:r>
              <a:rPr lang="en-US" sz="2400" b="1" dirty="0" smtClean="0">
                <a:solidFill>
                  <a:srgbClr val="000000"/>
                </a:solidFill>
                <a:latin typeface="Tahoma" pitchFamily="34" charset="0"/>
                <a:cs typeface="Times New Roman" pitchFamily="18" charset="0"/>
              </a:rPr>
              <a:t>”</a:t>
            </a:r>
            <a:r>
              <a:rPr lang="en-US" sz="2400" b="1" dirty="0" smtClean="0">
                <a:solidFill>
                  <a:srgbClr val="000000"/>
                </a:solidFill>
                <a:cs typeface="Times New Roman" pitchFamily="18" charset="0"/>
              </a:rPr>
              <a:t> in the data that is </a:t>
            </a:r>
            <a:br>
              <a:rPr lang="en-US" sz="2400" b="1" dirty="0" smtClean="0">
                <a:solidFill>
                  <a:srgbClr val="000000"/>
                </a:solidFill>
                <a:cs typeface="Times New Roman" pitchFamily="18" charset="0"/>
              </a:rPr>
            </a:br>
            <a:r>
              <a:rPr lang="en-US" sz="2400" b="1" dirty="0" smtClean="0">
                <a:solidFill>
                  <a:srgbClr val="000000"/>
                </a:solidFill>
                <a:cs typeface="Times New Roman" pitchFamily="18" charset="0"/>
              </a:rPr>
              <a:t>not readily evident</a:t>
            </a:r>
            <a:endParaRPr lang="en-US" sz="1200" b="1" dirty="0" smtClean="0">
              <a:solidFill>
                <a:srgbClr val="000000"/>
              </a:solidFill>
              <a:cs typeface="Times New Roman" pitchFamily="18" charset="0"/>
            </a:endParaRPr>
          </a:p>
          <a:p>
            <a:pPr marL="284163" indent="-284163">
              <a:lnSpc>
                <a:spcPct val="90000"/>
              </a:lnSpc>
            </a:pPr>
            <a:r>
              <a:rPr lang="en-US" sz="2400" b="1" dirty="0" smtClean="0">
                <a:solidFill>
                  <a:srgbClr val="000000"/>
                </a:solidFill>
                <a:cs typeface="Times New Roman" pitchFamily="18" charset="0"/>
              </a:rPr>
              <a:t>Human analysts may take weeks to discover useful information</a:t>
            </a:r>
            <a:endParaRPr lang="en-US" sz="1200" b="1" dirty="0" smtClean="0">
              <a:solidFill>
                <a:srgbClr val="000000"/>
              </a:solidFill>
              <a:cs typeface="Times New Roman" pitchFamily="18" charset="0"/>
            </a:endParaRPr>
          </a:p>
          <a:p>
            <a:pPr marL="284163" indent="-284163">
              <a:lnSpc>
                <a:spcPct val="90000"/>
              </a:lnSpc>
            </a:pPr>
            <a:r>
              <a:rPr lang="en-US" sz="2400" b="1" dirty="0" smtClean="0">
                <a:solidFill>
                  <a:srgbClr val="000000"/>
                </a:solidFill>
                <a:cs typeface="Times New Roman" pitchFamily="18" charset="0"/>
              </a:rPr>
              <a:t>Much of the data is never analyzed at all</a:t>
            </a:r>
          </a:p>
        </p:txBody>
      </p:sp>
      <p:graphicFrame>
        <p:nvGraphicFramePr>
          <p:cNvPr id="3074" name="Object 7"/>
          <p:cNvGraphicFramePr>
            <a:graphicFrameLocks noChangeAspect="1"/>
          </p:cNvGraphicFramePr>
          <p:nvPr/>
        </p:nvGraphicFramePr>
        <p:xfrm>
          <a:off x="914400" y="2667000"/>
          <a:ext cx="7124700" cy="3959225"/>
        </p:xfrm>
        <a:graphic>
          <a:graphicData uri="http://schemas.openxmlformats.org/presentationml/2006/ole">
            <mc:AlternateContent xmlns:mc="http://schemas.openxmlformats.org/markup-compatibility/2006">
              <mc:Choice xmlns:v="urn:schemas-microsoft-com:vml" Requires="v">
                <p:oleObj spid="_x0000_s1043" name="Chart" r:id="rId3" imgW="4419000" imgH="2303280" progId="Excel.Sheet.8">
                  <p:embed/>
                </p:oleObj>
              </mc:Choice>
              <mc:Fallback>
                <p:oleObj name="Chart" r:id="rId3" imgW="4419000" imgH="2303280" progId="Excel.Shee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667000"/>
                        <a:ext cx="7124700"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AutoShape 8"/>
          <p:cNvSpPr>
            <a:spLocks noChangeArrowheads="1"/>
          </p:cNvSpPr>
          <p:nvPr/>
        </p:nvSpPr>
        <p:spPr bwMode="auto">
          <a:xfrm>
            <a:off x="3505200" y="3429000"/>
            <a:ext cx="3276600" cy="762000"/>
          </a:xfrm>
          <a:prstGeom prst="wedgeEllipseCallout">
            <a:avLst>
              <a:gd name="adj1" fmla="val 47046"/>
              <a:gd name="adj2" fmla="val 172083"/>
            </a:avLst>
          </a:prstGeom>
          <a:solidFill>
            <a:srgbClr val="66CCFF"/>
          </a:solidFill>
          <a:ln w="9525">
            <a:solidFill>
              <a:schemeClr val="tx1"/>
            </a:solidFill>
            <a:miter lim="800000"/>
            <a:headEnd/>
            <a:tailEnd/>
          </a:ln>
        </p:spPr>
        <p:txBody>
          <a:bodyPr/>
          <a:lstStyle/>
          <a:p>
            <a:pPr algn="ctr" eaLnBrk="1" hangingPunct="1"/>
            <a:r>
              <a:rPr lang="en-US" sz="2800" b="0">
                <a:latin typeface="Times New Roman" pitchFamily="18" charset="0"/>
              </a:rPr>
              <a:t>The Data Gap</a:t>
            </a:r>
          </a:p>
        </p:txBody>
      </p:sp>
      <p:sp>
        <p:nvSpPr>
          <p:cNvPr id="3078" name="Text Box 9"/>
          <p:cNvSpPr txBox="1">
            <a:spLocks noChangeArrowheads="1"/>
          </p:cNvSpPr>
          <p:nvPr/>
        </p:nvSpPr>
        <p:spPr bwMode="auto">
          <a:xfrm>
            <a:off x="1905000" y="4495800"/>
            <a:ext cx="4114800" cy="442913"/>
          </a:xfrm>
          <a:prstGeom prst="rect">
            <a:avLst/>
          </a:prstGeom>
          <a:noFill/>
          <a:ln w="9525">
            <a:noFill/>
            <a:miter lim="800000"/>
            <a:headEnd/>
            <a:tailEnd/>
          </a:ln>
        </p:spPr>
        <p:txBody>
          <a:bodyPr>
            <a:spAutoFit/>
          </a:bodyPr>
          <a:lstStyle/>
          <a:p>
            <a:pPr eaLnBrk="1" hangingPunct="1">
              <a:spcBef>
                <a:spcPct val="50000"/>
              </a:spcBef>
            </a:pPr>
            <a:r>
              <a:rPr lang="en-US" sz="2300" b="0">
                <a:latin typeface="Times New Roman" pitchFamily="18" charset="0"/>
              </a:rPr>
              <a:t>Total new disk (TB) since 1995</a:t>
            </a:r>
          </a:p>
        </p:txBody>
      </p:sp>
      <p:sp>
        <p:nvSpPr>
          <p:cNvPr id="3079" name="Text Box 10"/>
          <p:cNvSpPr txBox="1">
            <a:spLocks noChangeArrowheads="1"/>
          </p:cNvSpPr>
          <p:nvPr/>
        </p:nvSpPr>
        <p:spPr bwMode="auto">
          <a:xfrm>
            <a:off x="6096000" y="5197475"/>
            <a:ext cx="1752600" cy="822325"/>
          </a:xfrm>
          <a:prstGeom prst="rect">
            <a:avLst/>
          </a:prstGeom>
          <a:noFill/>
          <a:ln w="9525">
            <a:noFill/>
            <a:miter lim="800000"/>
            <a:headEnd/>
            <a:tailEnd/>
          </a:ln>
        </p:spPr>
        <p:txBody>
          <a:bodyPr>
            <a:spAutoFit/>
          </a:bodyPr>
          <a:lstStyle/>
          <a:p>
            <a:pPr eaLnBrk="1" hangingPunct="1">
              <a:spcBef>
                <a:spcPct val="50000"/>
              </a:spcBef>
            </a:pPr>
            <a:r>
              <a:rPr lang="en-US" sz="2400" b="0">
                <a:latin typeface="Times New Roman" pitchFamily="18" charset="0"/>
              </a:rPr>
              <a:t>Number of analysts</a:t>
            </a:r>
          </a:p>
        </p:txBody>
      </p:sp>
      <p:grpSp>
        <p:nvGrpSpPr>
          <p:cNvPr id="2" name="Group 11"/>
          <p:cNvGrpSpPr>
            <a:grpSpLocks/>
          </p:cNvGrpSpPr>
          <p:nvPr/>
        </p:nvGrpSpPr>
        <p:grpSpPr bwMode="auto">
          <a:xfrm>
            <a:off x="381000" y="6400800"/>
            <a:ext cx="8382000" cy="304800"/>
            <a:chOff x="288" y="3408"/>
            <a:chExt cx="5280" cy="192"/>
          </a:xfrm>
        </p:grpSpPr>
        <p:sp>
          <p:nvSpPr>
            <p:cNvPr id="3081" name="Rectangle 12"/>
            <p:cNvSpPr>
              <a:spLocks noChangeArrowheads="1"/>
            </p:cNvSpPr>
            <p:nvPr/>
          </p:nvSpPr>
          <p:spPr bwMode="auto">
            <a:xfrm>
              <a:off x="288" y="3408"/>
              <a:ext cx="5280" cy="1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082" name="Rectangle 13"/>
            <p:cNvSpPr>
              <a:spLocks noChangeArrowheads="1"/>
            </p:cNvSpPr>
            <p:nvPr/>
          </p:nvSpPr>
          <p:spPr bwMode="auto">
            <a:xfrm>
              <a:off x="288" y="3408"/>
              <a:ext cx="5269" cy="160"/>
            </a:xfrm>
            <a:prstGeom prst="rect">
              <a:avLst/>
            </a:prstGeom>
            <a:noFill/>
            <a:ln w="12700">
              <a:noFill/>
              <a:miter lim="800000"/>
              <a:headEnd/>
              <a:tailEnd/>
            </a:ln>
          </p:spPr>
          <p:txBody>
            <a:bodyPr lIns="0" tIns="0" rIns="0" bIns="0" anchor="b">
              <a:spAutoFit/>
            </a:bodyPr>
            <a:lstStyle/>
            <a:p>
              <a:pPr>
                <a:lnSpc>
                  <a:spcPts val="2000"/>
                </a:lnSpc>
              </a:pPr>
              <a:r>
                <a:rPr lang="en-US" sz="1200" b="0">
                  <a:solidFill>
                    <a:srgbClr val="0C6D9C"/>
                  </a:solidFill>
                </a:rPr>
                <a:t> From: R. Grossman, C. Kamath, V. Kumar, “Data Mining for Scientific and Engineering Applications”</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BB2C3094-7534-486B-BD60-E9C7D0A3A0AA}" type="datetime4">
              <a:rPr lang="en-US"/>
              <a:pPr/>
              <a:t>October 9, 2020</a:t>
            </a:fld>
            <a:endParaRPr lang="en-US"/>
          </a:p>
        </p:txBody>
      </p:sp>
      <p:sp>
        <p:nvSpPr>
          <p:cNvPr id="7" name="Footer Placeholder 4"/>
          <p:cNvSpPr>
            <a:spLocks noGrp="1"/>
          </p:cNvSpPr>
          <p:nvPr>
            <p:ph type="ftr" sz="quarter" idx="11"/>
          </p:nvPr>
        </p:nvSpPr>
        <p:spPr/>
        <p:txBody>
          <a:bodyPr/>
          <a:lstStyle/>
          <a:p>
            <a:r>
              <a:rPr lang="en-US"/>
              <a:t>Data Mining: Concepts and Techniques</a:t>
            </a:r>
          </a:p>
        </p:txBody>
      </p:sp>
      <p:sp>
        <p:nvSpPr>
          <p:cNvPr id="8" name="Slide Number Placeholder 5"/>
          <p:cNvSpPr>
            <a:spLocks noGrp="1"/>
          </p:cNvSpPr>
          <p:nvPr>
            <p:ph type="sldNum" sz="quarter" idx="12"/>
          </p:nvPr>
        </p:nvSpPr>
        <p:spPr/>
        <p:txBody>
          <a:bodyPr/>
          <a:lstStyle/>
          <a:p>
            <a:fld id="{04060127-07E5-4BB8-A873-C40D6F89A0FD}" type="slidenum">
              <a:rPr lang="en-US"/>
              <a:pPr/>
              <a:t>7</a:t>
            </a:fld>
            <a:endParaRPr lang="en-US"/>
          </a:p>
        </p:txBody>
      </p:sp>
      <p:sp>
        <p:nvSpPr>
          <p:cNvPr id="620546" name="Rectangle 2"/>
          <p:cNvSpPr>
            <a:spLocks noGrp="1" noChangeArrowheads="1"/>
          </p:cNvSpPr>
          <p:nvPr>
            <p:ph type="title"/>
          </p:nvPr>
        </p:nvSpPr>
        <p:spPr>
          <a:xfrm>
            <a:off x="901700" y="300038"/>
            <a:ext cx="6794500" cy="619125"/>
          </a:xfrm>
          <a:noFill/>
          <a:ln/>
        </p:spPr>
        <p:txBody>
          <a:bodyPr lIns="92075" tIns="46038" rIns="92075" bIns="46038" anchor="ctr"/>
          <a:lstStyle/>
          <a:p>
            <a:r>
              <a:rPr lang="en-US" sz="3200"/>
              <a:t>What Is Data Mining?</a:t>
            </a:r>
          </a:p>
        </p:txBody>
      </p:sp>
      <p:sp>
        <p:nvSpPr>
          <p:cNvPr id="620547" name="Rectangle 3"/>
          <p:cNvSpPr>
            <a:spLocks noGrp="1" noChangeArrowheads="1"/>
          </p:cNvSpPr>
          <p:nvPr>
            <p:ph type="body" idx="1"/>
          </p:nvPr>
        </p:nvSpPr>
        <p:spPr>
          <a:xfrm>
            <a:off x="381000" y="1371600"/>
            <a:ext cx="8153400" cy="5105400"/>
          </a:xfrm>
          <a:noFill/>
          <a:ln/>
        </p:spPr>
        <p:txBody>
          <a:bodyPr lIns="92075" tIns="46038" rIns="92075" bIns="46038"/>
          <a:lstStyle/>
          <a:p>
            <a:pPr>
              <a:lnSpc>
                <a:spcPct val="110000"/>
              </a:lnSpc>
            </a:pPr>
            <a:r>
              <a:rPr lang="en-US" sz="2400" dirty="0"/>
              <a:t>Data mining (knowledge discovery from data) </a:t>
            </a:r>
          </a:p>
          <a:p>
            <a:pPr lvl="1">
              <a:lnSpc>
                <a:spcPct val="110000"/>
              </a:lnSpc>
            </a:pPr>
            <a:r>
              <a:rPr lang="en-US" sz="2000" dirty="0"/>
              <a:t>Extraction of interesting </a:t>
            </a:r>
            <a:r>
              <a:rPr lang="en-US" sz="1600" dirty="0"/>
              <a:t>(</a:t>
            </a:r>
            <a:r>
              <a:rPr lang="en-GB" sz="2000" u="sng" dirty="0"/>
              <a:t>non-trivial,</a:t>
            </a:r>
            <a:r>
              <a:rPr lang="en-GB" sz="2000" dirty="0"/>
              <a:t> </a:t>
            </a:r>
            <a:r>
              <a:rPr lang="en-GB" sz="2000" u="sng" dirty="0"/>
              <a:t>implicit</a:t>
            </a:r>
            <a:r>
              <a:rPr lang="en-GB" sz="2000" dirty="0"/>
              <a:t>, </a:t>
            </a:r>
            <a:r>
              <a:rPr lang="en-GB" sz="2000" u="sng" dirty="0"/>
              <a:t>previously unknown</a:t>
            </a:r>
            <a:r>
              <a:rPr lang="en-GB" sz="2000" dirty="0"/>
              <a:t> and </a:t>
            </a:r>
            <a:r>
              <a:rPr lang="en-GB" sz="2000" u="sng" dirty="0"/>
              <a:t>potentially useful)</a:t>
            </a:r>
            <a:r>
              <a:rPr lang="en-GB" sz="2800" dirty="0"/>
              <a:t> </a:t>
            </a:r>
            <a:r>
              <a:rPr lang="en-GB" sz="2000" dirty="0"/>
              <a:t>patterns or knowledge from huge amount of data</a:t>
            </a:r>
          </a:p>
          <a:p>
            <a:pPr lvl="1">
              <a:lnSpc>
                <a:spcPct val="110000"/>
              </a:lnSpc>
            </a:pPr>
            <a:r>
              <a:rPr lang="en-US" sz="2000" dirty="0"/>
              <a:t>Data mining: a misnomer?</a:t>
            </a:r>
            <a:endParaRPr lang="en-GB" sz="1600" dirty="0"/>
          </a:p>
          <a:p>
            <a:pPr>
              <a:lnSpc>
                <a:spcPct val="110000"/>
              </a:lnSpc>
            </a:pPr>
            <a:r>
              <a:rPr lang="en-US" sz="2400" dirty="0"/>
              <a:t>Alternative names</a:t>
            </a:r>
          </a:p>
          <a:p>
            <a:pPr lvl="1">
              <a:lnSpc>
                <a:spcPct val="110000"/>
              </a:lnSpc>
            </a:pPr>
            <a:r>
              <a:rPr lang="en-US" sz="2000" dirty="0"/>
              <a:t>Knowledge discovery (mining) in databases (KDD), knowledge extraction, data/pattern analysis, data archeology, data dredging, information harvesting, business intelligence, etc.</a:t>
            </a:r>
          </a:p>
          <a:p>
            <a:pPr>
              <a:lnSpc>
                <a:spcPct val="110000"/>
              </a:lnSpc>
            </a:pPr>
            <a:r>
              <a:rPr lang="en-US" sz="2400" dirty="0"/>
              <a:t>Watch out: Is everything “data mining”? </a:t>
            </a:r>
          </a:p>
          <a:p>
            <a:pPr lvl="1">
              <a:lnSpc>
                <a:spcPct val="110000"/>
              </a:lnSpc>
            </a:pPr>
            <a:r>
              <a:rPr lang="en-US" sz="2000" dirty="0"/>
              <a:t>Simple search and query processing   </a:t>
            </a:r>
          </a:p>
          <a:p>
            <a:pPr lvl="1">
              <a:lnSpc>
                <a:spcPct val="110000"/>
              </a:lnSpc>
            </a:pPr>
            <a:r>
              <a:rPr lang="en-US" sz="2000" dirty="0"/>
              <a:t>(Deductive) expert systems</a:t>
            </a:r>
          </a:p>
        </p:txBody>
      </p:sp>
      <p:graphicFrame>
        <p:nvGraphicFramePr>
          <p:cNvPr id="804864" name="Object 2048"/>
          <p:cNvGraphicFramePr>
            <a:graphicFrameLocks noChangeAspect="1"/>
          </p:cNvGraphicFramePr>
          <p:nvPr/>
        </p:nvGraphicFramePr>
        <p:xfrm>
          <a:off x="7848600" y="0"/>
          <a:ext cx="1087438" cy="1295400"/>
        </p:xfrm>
        <a:graphic>
          <a:graphicData uri="http://schemas.openxmlformats.org/presentationml/2006/ole">
            <mc:AlternateContent xmlns:mc="http://schemas.openxmlformats.org/markup-compatibility/2006">
              <mc:Choice xmlns:v="urn:schemas-microsoft-com:vml" Requires="v">
                <p:oleObj spid="_x0000_s3108" name="Clip" r:id="rId4" imgW="1088640" imgH="1174680" progId="">
                  <p:embed/>
                </p:oleObj>
              </mc:Choice>
              <mc:Fallback>
                <p:oleObj name="Clip" r:id="rId4" imgW="1088640" imgH="11746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0"/>
                        <a:ext cx="1087438"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4865" name="Object 2049"/>
          <p:cNvGraphicFramePr>
            <a:graphicFrameLocks noChangeAspect="1"/>
          </p:cNvGraphicFramePr>
          <p:nvPr/>
        </p:nvGraphicFramePr>
        <p:xfrm>
          <a:off x="7239000" y="5105400"/>
          <a:ext cx="1905000" cy="1397000"/>
        </p:xfrm>
        <a:graphic>
          <a:graphicData uri="http://schemas.openxmlformats.org/presentationml/2006/ole">
            <mc:AlternateContent xmlns:mc="http://schemas.openxmlformats.org/markup-compatibility/2006">
              <mc:Choice xmlns:v="urn:schemas-microsoft-com:vml" Requires="v">
                <p:oleObj spid="_x0000_s3109" name="Clip" r:id="rId6" imgW="4582440" imgH="3359160" progId="">
                  <p:embed/>
                </p:oleObj>
              </mc:Choice>
              <mc:Fallback>
                <p:oleObj name="Clip" r:id="rId6" imgW="4582440" imgH="335916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9000" y="5105400"/>
                        <a:ext cx="1905000" cy="139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Date Placeholder 3"/>
          <p:cNvSpPr>
            <a:spLocks noGrp="1"/>
          </p:cNvSpPr>
          <p:nvPr>
            <p:ph type="dt" sz="half" idx="10"/>
          </p:nvPr>
        </p:nvSpPr>
        <p:spPr/>
        <p:txBody>
          <a:bodyPr/>
          <a:lstStyle/>
          <a:p>
            <a:fld id="{9F4BE139-B7E0-4033-A76F-3E4A78068394}" type="datetime4">
              <a:rPr lang="en-US"/>
              <a:pPr/>
              <a:t>October 9, 2020</a:t>
            </a:fld>
            <a:endParaRPr lang="en-US"/>
          </a:p>
        </p:txBody>
      </p:sp>
      <p:sp>
        <p:nvSpPr>
          <p:cNvPr id="44" name="Footer Placeholder 4"/>
          <p:cNvSpPr>
            <a:spLocks noGrp="1"/>
          </p:cNvSpPr>
          <p:nvPr>
            <p:ph type="ftr" sz="quarter" idx="11"/>
          </p:nvPr>
        </p:nvSpPr>
        <p:spPr/>
        <p:txBody>
          <a:bodyPr/>
          <a:lstStyle/>
          <a:p>
            <a:r>
              <a:rPr lang="en-US"/>
              <a:t>Data Mining: Concepts and Techniques</a:t>
            </a:r>
          </a:p>
        </p:txBody>
      </p:sp>
      <p:sp>
        <p:nvSpPr>
          <p:cNvPr id="45" name="Slide Number Placeholder 5"/>
          <p:cNvSpPr>
            <a:spLocks noGrp="1"/>
          </p:cNvSpPr>
          <p:nvPr>
            <p:ph type="sldNum" sz="quarter" idx="12"/>
          </p:nvPr>
        </p:nvSpPr>
        <p:spPr/>
        <p:txBody>
          <a:bodyPr/>
          <a:lstStyle/>
          <a:p>
            <a:fld id="{9583E7B9-6A88-4942-B543-88AA3BA35691}" type="slidenum">
              <a:rPr lang="en-US"/>
              <a:pPr/>
              <a:t>8</a:t>
            </a:fld>
            <a:endParaRPr lang="en-US"/>
          </a:p>
        </p:txBody>
      </p:sp>
      <p:sp>
        <p:nvSpPr>
          <p:cNvPr id="441346" name="Rectangle 2050"/>
          <p:cNvSpPr>
            <a:spLocks noGrp="1" noChangeArrowheads="1"/>
          </p:cNvSpPr>
          <p:nvPr>
            <p:ph type="title"/>
          </p:nvPr>
        </p:nvSpPr>
        <p:spPr>
          <a:xfrm>
            <a:off x="0" y="228600"/>
            <a:ext cx="9144000" cy="914400"/>
          </a:xfrm>
          <a:noFill/>
          <a:ln/>
        </p:spPr>
        <p:txBody>
          <a:bodyPr lIns="92075" tIns="46038" rIns="92075" bIns="46038" anchor="ctr"/>
          <a:lstStyle/>
          <a:p>
            <a:r>
              <a:rPr lang="en-US" sz="3200"/>
              <a:t>Knowledge Discovery (KDD) Process</a:t>
            </a:r>
            <a:endParaRPr lang="en-US" sz="3200" b="0"/>
          </a:p>
        </p:txBody>
      </p:sp>
      <p:sp>
        <p:nvSpPr>
          <p:cNvPr id="441347" name="Rectangle 2051"/>
          <p:cNvSpPr>
            <a:spLocks noGrp="1" noChangeArrowheads="1"/>
          </p:cNvSpPr>
          <p:nvPr>
            <p:ph type="body" idx="1"/>
          </p:nvPr>
        </p:nvSpPr>
        <p:spPr>
          <a:xfrm>
            <a:off x="228600" y="1524000"/>
            <a:ext cx="4419600" cy="1143000"/>
          </a:xfrm>
          <a:noFill/>
          <a:ln/>
        </p:spPr>
        <p:txBody>
          <a:bodyPr lIns="92075" tIns="46038" rIns="92075" bIns="46038">
            <a:normAutofit lnSpcReduction="10000"/>
          </a:bodyPr>
          <a:lstStyle/>
          <a:p>
            <a:pPr lvl="1">
              <a:lnSpc>
                <a:spcPct val="90000"/>
              </a:lnSpc>
            </a:pPr>
            <a:r>
              <a:rPr lang="en-US"/>
              <a:t>Data mining—core of knowledge discovery process</a:t>
            </a:r>
            <a:endParaRPr lang="en-US" sz="2000" b="1"/>
          </a:p>
        </p:txBody>
      </p:sp>
      <p:sp>
        <p:nvSpPr>
          <p:cNvPr id="441348" name="Line 2052"/>
          <p:cNvSpPr>
            <a:spLocks noChangeShapeType="1"/>
          </p:cNvSpPr>
          <p:nvPr/>
        </p:nvSpPr>
        <p:spPr bwMode="auto">
          <a:xfrm flipV="1">
            <a:off x="1219200" y="5105400"/>
            <a:ext cx="990600" cy="609600"/>
          </a:xfrm>
          <a:prstGeom prst="line">
            <a:avLst/>
          </a:prstGeom>
          <a:noFill/>
          <a:ln w="38100">
            <a:solidFill>
              <a:schemeClr val="tx1"/>
            </a:solidFill>
            <a:round/>
            <a:headEnd type="none" w="sm" len="sm"/>
            <a:tailEnd type="arrow" w="med" len="med"/>
          </a:ln>
          <a:effectLst/>
        </p:spPr>
        <p:txBody>
          <a:bodyPr wrap="none" anchor="ctr"/>
          <a:lstStyle/>
          <a:p>
            <a:endParaRPr lang="en-IN"/>
          </a:p>
        </p:txBody>
      </p:sp>
      <p:sp>
        <p:nvSpPr>
          <p:cNvPr id="441349" name="Line 2053"/>
          <p:cNvSpPr>
            <a:spLocks noChangeShapeType="1"/>
          </p:cNvSpPr>
          <p:nvPr/>
        </p:nvSpPr>
        <p:spPr bwMode="auto">
          <a:xfrm flipV="1">
            <a:off x="6781800" y="1600200"/>
            <a:ext cx="990600" cy="609600"/>
          </a:xfrm>
          <a:prstGeom prst="line">
            <a:avLst/>
          </a:prstGeom>
          <a:noFill/>
          <a:ln w="38100">
            <a:solidFill>
              <a:schemeClr val="tx1"/>
            </a:solidFill>
            <a:round/>
            <a:headEnd type="none" w="sm" len="sm"/>
            <a:tailEnd type="arrow" w="med" len="med"/>
          </a:ln>
          <a:effectLst/>
        </p:spPr>
        <p:txBody>
          <a:bodyPr wrap="none" anchor="ctr"/>
          <a:lstStyle/>
          <a:p>
            <a:endParaRPr lang="en-IN"/>
          </a:p>
        </p:txBody>
      </p:sp>
      <p:sp>
        <p:nvSpPr>
          <p:cNvPr id="441350" name="Line 2054"/>
          <p:cNvSpPr>
            <a:spLocks noChangeShapeType="1"/>
          </p:cNvSpPr>
          <p:nvPr/>
        </p:nvSpPr>
        <p:spPr bwMode="auto">
          <a:xfrm flipV="1">
            <a:off x="5105400" y="2667000"/>
            <a:ext cx="990600" cy="609600"/>
          </a:xfrm>
          <a:prstGeom prst="line">
            <a:avLst/>
          </a:prstGeom>
          <a:noFill/>
          <a:ln w="38100">
            <a:solidFill>
              <a:schemeClr val="tx1"/>
            </a:solidFill>
            <a:round/>
            <a:headEnd type="none" w="sm" len="sm"/>
            <a:tailEnd type="arrow" w="med" len="med"/>
          </a:ln>
          <a:effectLst/>
        </p:spPr>
        <p:txBody>
          <a:bodyPr wrap="none" anchor="ctr"/>
          <a:lstStyle/>
          <a:p>
            <a:endParaRPr lang="en-IN"/>
          </a:p>
        </p:txBody>
      </p:sp>
      <p:sp>
        <p:nvSpPr>
          <p:cNvPr id="441351" name="Line 2055"/>
          <p:cNvSpPr>
            <a:spLocks noChangeShapeType="1"/>
          </p:cNvSpPr>
          <p:nvPr/>
        </p:nvSpPr>
        <p:spPr bwMode="auto">
          <a:xfrm flipV="1">
            <a:off x="3276600" y="3733800"/>
            <a:ext cx="990600" cy="609600"/>
          </a:xfrm>
          <a:prstGeom prst="line">
            <a:avLst/>
          </a:prstGeom>
          <a:noFill/>
          <a:ln w="38100">
            <a:solidFill>
              <a:schemeClr val="tx1"/>
            </a:solidFill>
            <a:round/>
            <a:headEnd type="none" w="sm" len="sm"/>
            <a:tailEnd type="arrow" w="med" len="med"/>
          </a:ln>
          <a:effectLst/>
        </p:spPr>
        <p:txBody>
          <a:bodyPr wrap="none" anchor="ctr"/>
          <a:lstStyle/>
          <a:p>
            <a:endParaRPr lang="en-IN"/>
          </a:p>
        </p:txBody>
      </p:sp>
      <p:sp>
        <p:nvSpPr>
          <p:cNvPr id="441352" name="Oval 2056"/>
          <p:cNvSpPr>
            <a:spLocks noChangeArrowheads="1"/>
          </p:cNvSpPr>
          <p:nvPr/>
        </p:nvSpPr>
        <p:spPr bwMode="auto">
          <a:xfrm>
            <a:off x="228600" y="5562600"/>
            <a:ext cx="685800" cy="152400"/>
          </a:xfrm>
          <a:prstGeom prst="ellipse">
            <a:avLst/>
          </a:prstGeom>
          <a:solidFill>
            <a:srgbClr val="00CC66"/>
          </a:solidFill>
          <a:ln w="12700">
            <a:solidFill>
              <a:schemeClr val="tx1"/>
            </a:solidFill>
            <a:round/>
            <a:headEnd type="none" w="sm" len="sm"/>
            <a:tailEnd type="none" w="sm" len="sm"/>
          </a:ln>
          <a:effectLst/>
        </p:spPr>
        <p:txBody>
          <a:bodyPr wrap="none" anchor="ctr"/>
          <a:lstStyle/>
          <a:p>
            <a:endParaRPr lang="en-IN"/>
          </a:p>
        </p:txBody>
      </p:sp>
      <p:sp>
        <p:nvSpPr>
          <p:cNvPr id="441353" name="Rectangle 2057"/>
          <p:cNvSpPr>
            <a:spLocks noChangeArrowheads="1"/>
          </p:cNvSpPr>
          <p:nvPr/>
        </p:nvSpPr>
        <p:spPr bwMode="auto">
          <a:xfrm>
            <a:off x="228600" y="5638800"/>
            <a:ext cx="685800" cy="406400"/>
          </a:xfrm>
          <a:prstGeom prst="rect">
            <a:avLst/>
          </a:prstGeom>
          <a:solidFill>
            <a:srgbClr val="00CC66"/>
          </a:solidFill>
          <a:ln w="12700">
            <a:solidFill>
              <a:schemeClr val="tx1"/>
            </a:solidFill>
            <a:miter lim="800000"/>
            <a:headEnd type="none" w="sm" len="sm"/>
            <a:tailEnd type="none" w="sm" len="sm"/>
          </a:ln>
          <a:effectLst/>
        </p:spPr>
        <p:txBody>
          <a:bodyPr wrap="none" anchor="ctr"/>
          <a:lstStyle/>
          <a:p>
            <a:endParaRPr lang="en-IN"/>
          </a:p>
        </p:txBody>
      </p:sp>
      <p:sp>
        <p:nvSpPr>
          <p:cNvPr id="441354" name="Oval 2058"/>
          <p:cNvSpPr>
            <a:spLocks noChangeArrowheads="1"/>
          </p:cNvSpPr>
          <p:nvPr/>
        </p:nvSpPr>
        <p:spPr bwMode="auto">
          <a:xfrm>
            <a:off x="228600" y="5943600"/>
            <a:ext cx="685800" cy="152400"/>
          </a:xfrm>
          <a:prstGeom prst="ellipse">
            <a:avLst/>
          </a:prstGeom>
          <a:solidFill>
            <a:srgbClr val="00CC66"/>
          </a:solidFill>
          <a:ln w="12700">
            <a:solidFill>
              <a:schemeClr val="tx1"/>
            </a:solidFill>
            <a:round/>
            <a:headEnd type="none" w="sm" len="sm"/>
            <a:tailEnd type="none" w="sm" len="sm"/>
          </a:ln>
          <a:effectLst/>
        </p:spPr>
        <p:txBody>
          <a:bodyPr wrap="none" anchor="ctr"/>
          <a:lstStyle/>
          <a:p>
            <a:endParaRPr lang="en-IN"/>
          </a:p>
        </p:txBody>
      </p:sp>
      <p:sp>
        <p:nvSpPr>
          <p:cNvPr id="441355" name="Oval 2059"/>
          <p:cNvSpPr>
            <a:spLocks noChangeArrowheads="1"/>
          </p:cNvSpPr>
          <p:nvPr/>
        </p:nvSpPr>
        <p:spPr bwMode="auto">
          <a:xfrm>
            <a:off x="609600" y="5943600"/>
            <a:ext cx="685800" cy="152400"/>
          </a:xfrm>
          <a:prstGeom prst="ellipse">
            <a:avLst/>
          </a:prstGeom>
          <a:solidFill>
            <a:srgbClr val="00CC66"/>
          </a:solidFill>
          <a:ln w="12700">
            <a:solidFill>
              <a:schemeClr val="tx1"/>
            </a:solidFill>
            <a:round/>
            <a:headEnd type="none" w="sm" len="sm"/>
            <a:tailEnd type="none" w="sm" len="sm"/>
          </a:ln>
          <a:effectLst/>
        </p:spPr>
        <p:txBody>
          <a:bodyPr wrap="none" anchor="ctr"/>
          <a:lstStyle/>
          <a:p>
            <a:endParaRPr lang="en-IN"/>
          </a:p>
        </p:txBody>
      </p:sp>
      <p:sp>
        <p:nvSpPr>
          <p:cNvPr id="441356" name="Rectangle 2060"/>
          <p:cNvSpPr>
            <a:spLocks noChangeArrowheads="1"/>
          </p:cNvSpPr>
          <p:nvPr/>
        </p:nvSpPr>
        <p:spPr bwMode="auto">
          <a:xfrm>
            <a:off x="609600" y="6019800"/>
            <a:ext cx="685800" cy="406400"/>
          </a:xfrm>
          <a:prstGeom prst="rect">
            <a:avLst/>
          </a:prstGeom>
          <a:solidFill>
            <a:srgbClr val="00CC66"/>
          </a:solidFill>
          <a:ln w="12700">
            <a:solidFill>
              <a:schemeClr val="tx1"/>
            </a:solidFill>
            <a:miter lim="800000"/>
            <a:headEnd type="none" w="sm" len="sm"/>
            <a:tailEnd type="none" w="sm" len="sm"/>
          </a:ln>
          <a:effectLst/>
        </p:spPr>
        <p:txBody>
          <a:bodyPr wrap="none" anchor="ctr"/>
          <a:lstStyle/>
          <a:p>
            <a:endParaRPr lang="en-IN"/>
          </a:p>
        </p:txBody>
      </p:sp>
      <p:sp>
        <p:nvSpPr>
          <p:cNvPr id="441357" name="Oval 2061"/>
          <p:cNvSpPr>
            <a:spLocks noChangeArrowheads="1"/>
          </p:cNvSpPr>
          <p:nvPr/>
        </p:nvSpPr>
        <p:spPr bwMode="auto">
          <a:xfrm>
            <a:off x="609600" y="6324600"/>
            <a:ext cx="685800" cy="152400"/>
          </a:xfrm>
          <a:prstGeom prst="ellipse">
            <a:avLst/>
          </a:prstGeom>
          <a:solidFill>
            <a:srgbClr val="00CC66"/>
          </a:solidFill>
          <a:ln w="12700">
            <a:solidFill>
              <a:schemeClr val="tx1"/>
            </a:solidFill>
            <a:round/>
            <a:headEnd type="none" w="sm" len="sm"/>
            <a:tailEnd type="none" w="sm" len="sm"/>
          </a:ln>
          <a:effectLst/>
        </p:spPr>
        <p:txBody>
          <a:bodyPr wrap="none" anchor="ctr"/>
          <a:lstStyle/>
          <a:p>
            <a:endParaRPr lang="en-IN"/>
          </a:p>
        </p:txBody>
      </p:sp>
      <p:sp>
        <p:nvSpPr>
          <p:cNvPr id="441358" name="Oval 2062"/>
          <p:cNvSpPr>
            <a:spLocks noChangeArrowheads="1"/>
          </p:cNvSpPr>
          <p:nvPr/>
        </p:nvSpPr>
        <p:spPr bwMode="auto">
          <a:xfrm>
            <a:off x="1295400" y="5715000"/>
            <a:ext cx="685800" cy="152400"/>
          </a:xfrm>
          <a:prstGeom prst="ellipse">
            <a:avLst/>
          </a:prstGeom>
          <a:solidFill>
            <a:srgbClr val="00CC66"/>
          </a:solidFill>
          <a:ln w="12700">
            <a:solidFill>
              <a:schemeClr val="tx1"/>
            </a:solidFill>
            <a:round/>
            <a:headEnd type="none" w="sm" len="sm"/>
            <a:tailEnd type="none" w="sm" len="sm"/>
          </a:ln>
          <a:effectLst/>
        </p:spPr>
        <p:txBody>
          <a:bodyPr wrap="none" anchor="ctr"/>
          <a:lstStyle/>
          <a:p>
            <a:endParaRPr lang="en-IN"/>
          </a:p>
        </p:txBody>
      </p:sp>
      <p:sp>
        <p:nvSpPr>
          <p:cNvPr id="441359" name="Rectangle 2063"/>
          <p:cNvSpPr>
            <a:spLocks noChangeArrowheads="1"/>
          </p:cNvSpPr>
          <p:nvPr/>
        </p:nvSpPr>
        <p:spPr bwMode="auto">
          <a:xfrm>
            <a:off x="1295400" y="5791200"/>
            <a:ext cx="685800" cy="406400"/>
          </a:xfrm>
          <a:prstGeom prst="rect">
            <a:avLst/>
          </a:prstGeom>
          <a:solidFill>
            <a:srgbClr val="00CC66"/>
          </a:solidFill>
          <a:ln w="12700">
            <a:solidFill>
              <a:schemeClr val="tx1"/>
            </a:solidFill>
            <a:miter lim="800000"/>
            <a:headEnd type="none" w="sm" len="sm"/>
            <a:tailEnd type="none" w="sm" len="sm"/>
          </a:ln>
          <a:effectLst/>
        </p:spPr>
        <p:txBody>
          <a:bodyPr wrap="none" anchor="ctr"/>
          <a:lstStyle/>
          <a:p>
            <a:endParaRPr lang="en-IN"/>
          </a:p>
        </p:txBody>
      </p:sp>
      <p:sp>
        <p:nvSpPr>
          <p:cNvPr id="441360" name="Oval 2064"/>
          <p:cNvSpPr>
            <a:spLocks noChangeArrowheads="1"/>
          </p:cNvSpPr>
          <p:nvPr/>
        </p:nvSpPr>
        <p:spPr bwMode="auto">
          <a:xfrm>
            <a:off x="1295400" y="6096000"/>
            <a:ext cx="685800" cy="152400"/>
          </a:xfrm>
          <a:prstGeom prst="ellipse">
            <a:avLst/>
          </a:prstGeom>
          <a:solidFill>
            <a:srgbClr val="00CC66"/>
          </a:solidFill>
          <a:ln w="12700">
            <a:solidFill>
              <a:schemeClr val="tx1"/>
            </a:solidFill>
            <a:round/>
            <a:headEnd type="none" w="sm" len="sm"/>
            <a:tailEnd type="none" w="sm" len="sm"/>
          </a:ln>
          <a:effectLst/>
        </p:spPr>
        <p:txBody>
          <a:bodyPr wrap="none" anchor="ctr"/>
          <a:lstStyle/>
          <a:p>
            <a:endParaRPr lang="en-IN"/>
          </a:p>
        </p:txBody>
      </p:sp>
      <p:sp>
        <p:nvSpPr>
          <p:cNvPr id="441361" name="Text Box 2065"/>
          <p:cNvSpPr txBox="1">
            <a:spLocks noChangeArrowheads="1"/>
          </p:cNvSpPr>
          <p:nvPr/>
        </p:nvSpPr>
        <p:spPr bwMode="auto">
          <a:xfrm>
            <a:off x="304800" y="4876800"/>
            <a:ext cx="1743075" cy="396875"/>
          </a:xfrm>
          <a:prstGeom prst="rect">
            <a:avLst/>
          </a:prstGeom>
          <a:noFill/>
          <a:ln w="12700">
            <a:noFill/>
            <a:miter lim="800000"/>
            <a:headEnd type="none" w="sm" len="sm"/>
            <a:tailEnd type="none" w="sm" len="sm"/>
          </a:ln>
          <a:effectLst/>
        </p:spPr>
        <p:txBody>
          <a:bodyPr wrap="none">
            <a:spAutoFit/>
          </a:bodyPr>
          <a:lstStyle/>
          <a:p>
            <a:r>
              <a:rPr lang="en-US" sz="2000" b="1">
                <a:latin typeface="Times New Roman" pitchFamily="18" charset="0"/>
              </a:rPr>
              <a:t>Data Cleaning</a:t>
            </a:r>
            <a:endParaRPr lang="en-US" sz="1800">
              <a:latin typeface="Times New Roman" pitchFamily="18" charset="0"/>
            </a:endParaRPr>
          </a:p>
        </p:txBody>
      </p:sp>
      <p:sp>
        <p:nvSpPr>
          <p:cNvPr id="441362" name="Text Box 2066"/>
          <p:cNvSpPr txBox="1">
            <a:spLocks noChangeArrowheads="1"/>
          </p:cNvSpPr>
          <p:nvPr/>
        </p:nvSpPr>
        <p:spPr bwMode="auto">
          <a:xfrm>
            <a:off x="1600200" y="5410200"/>
            <a:ext cx="1995488" cy="396875"/>
          </a:xfrm>
          <a:prstGeom prst="rect">
            <a:avLst/>
          </a:prstGeom>
          <a:noFill/>
          <a:ln w="12700">
            <a:noFill/>
            <a:miter lim="800000"/>
            <a:headEnd type="none" w="sm" len="sm"/>
            <a:tailEnd type="none" w="sm" len="sm"/>
          </a:ln>
          <a:effectLst/>
        </p:spPr>
        <p:txBody>
          <a:bodyPr wrap="none">
            <a:spAutoFit/>
          </a:bodyPr>
          <a:lstStyle/>
          <a:p>
            <a:r>
              <a:rPr lang="en-US" sz="2000" b="1">
                <a:latin typeface="Times New Roman" pitchFamily="18" charset="0"/>
              </a:rPr>
              <a:t>Data Integration</a:t>
            </a:r>
            <a:endParaRPr lang="en-US" sz="1800">
              <a:latin typeface="Times New Roman" pitchFamily="18" charset="0"/>
            </a:endParaRPr>
          </a:p>
        </p:txBody>
      </p:sp>
      <p:sp>
        <p:nvSpPr>
          <p:cNvPr id="441363" name="Text Box 2067"/>
          <p:cNvSpPr txBox="1">
            <a:spLocks noChangeArrowheads="1"/>
          </p:cNvSpPr>
          <p:nvPr/>
        </p:nvSpPr>
        <p:spPr bwMode="auto">
          <a:xfrm>
            <a:off x="1371600" y="6248400"/>
            <a:ext cx="1447800" cy="396875"/>
          </a:xfrm>
          <a:prstGeom prst="rect">
            <a:avLst/>
          </a:prstGeom>
          <a:noFill/>
          <a:ln w="12700">
            <a:noFill/>
            <a:miter lim="800000"/>
            <a:headEnd type="none" w="sm" len="sm"/>
            <a:tailEnd type="none" w="sm" len="sm"/>
          </a:ln>
          <a:effectLst/>
        </p:spPr>
        <p:txBody>
          <a:bodyPr>
            <a:spAutoFit/>
          </a:bodyPr>
          <a:lstStyle/>
          <a:p>
            <a:r>
              <a:rPr lang="en-US" sz="2000" b="1">
                <a:solidFill>
                  <a:srgbClr val="000099"/>
                </a:solidFill>
                <a:latin typeface="Times New Roman" pitchFamily="18" charset="0"/>
              </a:rPr>
              <a:t>Databases</a:t>
            </a:r>
          </a:p>
        </p:txBody>
      </p:sp>
      <p:sp>
        <p:nvSpPr>
          <p:cNvPr id="441364" name="Text Box 2068"/>
          <p:cNvSpPr txBox="1">
            <a:spLocks noChangeArrowheads="1"/>
          </p:cNvSpPr>
          <p:nvPr/>
        </p:nvSpPr>
        <p:spPr bwMode="auto">
          <a:xfrm>
            <a:off x="1066800" y="4114800"/>
            <a:ext cx="1997075" cy="396875"/>
          </a:xfrm>
          <a:prstGeom prst="rect">
            <a:avLst/>
          </a:prstGeom>
          <a:noFill/>
          <a:ln w="12700">
            <a:noFill/>
            <a:miter lim="800000"/>
            <a:headEnd type="none" w="sm" len="sm"/>
            <a:tailEnd type="none" w="sm" len="sm"/>
          </a:ln>
          <a:effectLst/>
        </p:spPr>
        <p:txBody>
          <a:bodyPr>
            <a:spAutoFit/>
          </a:bodyPr>
          <a:lstStyle/>
          <a:p>
            <a:r>
              <a:rPr lang="en-US" sz="2000" b="1">
                <a:solidFill>
                  <a:srgbClr val="000099"/>
                </a:solidFill>
                <a:latin typeface="Times New Roman" pitchFamily="18" charset="0"/>
              </a:rPr>
              <a:t>Data Warehouse</a:t>
            </a:r>
          </a:p>
        </p:txBody>
      </p:sp>
      <p:sp>
        <p:nvSpPr>
          <p:cNvPr id="441365" name="Rectangle 2069"/>
          <p:cNvSpPr>
            <a:spLocks noChangeArrowheads="1"/>
          </p:cNvSpPr>
          <p:nvPr/>
        </p:nvSpPr>
        <p:spPr bwMode="auto">
          <a:xfrm>
            <a:off x="2362200" y="4572000"/>
            <a:ext cx="685800" cy="685800"/>
          </a:xfrm>
          <a:prstGeom prst="rect">
            <a:avLst/>
          </a:prstGeom>
          <a:solidFill>
            <a:srgbClr val="00CC66"/>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endParaRPr lang="en-IN"/>
          </a:p>
        </p:txBody>
      </p:sp>
      <p:sp>
        <p:nvSpPr>
          <p:cNvPr id="441366" name="Rectangle 2070"/>
          <p:cNvSpPr>
            <a:spLocks noChangeArrowheads="1"/>
          </p:cNvSpPr>
          <p:nvPr/>
        </p:nvSpPr>
        <p:spPr bwMode="auto">
          <a:xfrm>
            <a:off x="4419600" y="3429000"/>
            <a:ext cx="457200" cy="457200"/>
          </a:xfrm>
          <a:prstGeom prst="rect">
            <a:avLst/>
          </a:prstGeom>
          <a:solidFill>
            <a:srgbClr val="00CC66"/>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endParaRPr lang="en-IN"/>
          </a:p>
        </p:txBody>
      </p:sp>
      <p:sp>
        <p:nvSpPr>
          <p:cNvPr id="441367" name="Rectangle 2071"/>
          <p:cNvSpPr>
            <a:spLocks noChangeArrowheads="1"/>
          </p:cNvSpPr>
          <p:nvPr/>
        </p:nvSpPr>
        <p:spPr bwMode="auto">
          <a:xfrm>
            <a:off x="6477000" y="1981200"/>
            <a:ext cx="76200" cy="609600"/>
          </a:xfrm>
          <a:prstGeom prst="rect">
            <a:avLst/>
          </a:prstGeom>
          <a:solidFill>
            <a:schemeClr val="hlink"/>
          </a:solidFill>
          <a:ln w="12700">
            <a:solidFill>
              <a:schemeClr val="tx1"/>
            </a:solidFill>
            <a:miter lim="800000"/>
            <a:headEnd type="none" w="sm" len="sm"/>
            <a:tailEnd type="none" w="sm" len="sm"/>
          </a:ln>
          <a:effectLst/>
        </p:spPr>
        <p:txBody>
          <a:bodyPr wrap="none" anchor="ctr"/>
          <a:lstStyle/>
          <a:p>
            <a:endParaRPr lang="en-IN"/>
          </a:p>
        </p:txBody>
      </p:sp>
      <p:sp>
        <p:nvSpPr>
          <p:cNvPr id="441368" name="Rectangle 2072"/>
          <p:cNvSpPr>
            <a:spLocks noChangeArrowheads="1"/>
          </p:cNvSpPr>
          <p:nvPr/>
        </p:nvSpPr>
        <p:spPr bwMode="auto">
          <a:xfrm>
            <a:off x="6553200" y="2209800"/>
            <a:ext cx="76200" cy="38100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IN"/>
          </a:p>
        </p:txBody>
      </p:sp>
      <p:sp>
        <p:nvSpPr>
          <p:cNvPr id="441369" name="Rectangle 2073"/>
          <p:cNvSpPr>
            <a:spLocks noChangeArrowheads="1"/>
          </p:cNvSpPr>
          <p:nvPr/>
        </p:nvSpPr>
        <p:spPr bwMode="auto">
          <a:xfrm>
            <a:off x="6400800" y="2133600"/>
            <a:ext cx="76200" cy="4572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IN"/>
          </a:p>
        </p:txBody>
      </p:sp>
      <p:sp>
        <p:nvSpPr>
          <p:cNvPr id="441370" name="Rectangle 2074"/>
          <p:cNvSpPr>
            <a:spLocks noChangeArrowheads="1"/>
          </p:cNvSpPr>
          <p:nvPr/>
        </p:nvSpPr>
        <p:spPr bwMode="auto">
          <a:xfrm>
            <a:off x="6629400" y="2362200"/>
            <a:ext cx="76200" cy="228600"/>
          </a:xfrm>
          <a:prstGeom prst="rect">
            <a:avLst/>
          </a:prstGeom>
          <a:solidFill>
            <a:schemeClr val="tx1"/>
          </a:solidFill>
          <a:ln w="12700">
            <a:solidFill>
              <a:schemeClr val="tx1"/>
            </a:solidFill>
            <a:miter lim="800000"/>
            <a:headEnd type="none" w="sm" len="sm"/>
            <a:tailEnd type="none" w="sm" len="sm"/>
          </a:ln>
          <a:effectLst/>
        </p:spPr>
        <p:txBody>
          <a:bodyPr wrap="none" anchor="ctr"/>
          <a:lstStyle/>
          <a:p>
            <a:endParaRPr lang="en-IN"/>
          </a:p>
        </p:txBody>
      </p:sp>
      <p:sp>
        <p:nvSpPr>
          <p:cNvPr id="441371" name="Rectangle 2075"/>
          <p:cNvSpPr>
            <a:spLocks noChangeArrowheads="1"/>
          </p:cNvSpPr>
          <p:nvPr/>
        </p:nvSpPr>
        <p:spPr bwMode="auto">
          <a:xfrm>
            <a:off x="6172200" y="2590800"/>
            <a:ext cx="685800" cy="762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IN"/>
          </a:p>
        </p:txBody>
      </p:sp>
      <p:sp>
        <p:nvSpPr>
          <p:cNvPr id="441372" name="Rectangle 2076"/>
          <p:cNvSpPr>
            <a:spLocks noChangeArrowheads="1"/>
          </p:cNvSpPr>
          <p:nvPr/>
        </p:nvSpPr>
        <p:spPr bwMode="auto">
          <a:xfrm>
            <a:off x="6248400" y="2362200"/>
            <a:ext cx="152400" cy="228600"/>
          </a:xfrm>
          <a:prstGeom prst="rect">
            <a:avLst/>
          </a:prstGeom>
          <a:solidFill>
            <a:srgbClr val="FF99FF"/>
          </a:solidFill>
          <a:ln w="12700">
            <a:solidFill>
              <a:schemeClr val="tx1"/>
            </a:solidFill>
            <a:miter lim="800000"/>
            <a:headEnd type="none" w="sm" len="sm"/>
            <a:tailEnd type="none" w="sm" len="sm"/>
          </a:ln>
          <a:effectLst/>
        </p:spPr>
        <p:txBody>
          <a:bodyPr wrap="none" anchor="ctr"/>
          <a:lstStyle/>
          <a:p>
            <a:endParaRPr lang="en-IN"/>
          </a:p>
        </p:txBody>
      </p:sp>
      <p:sp>
        <p:nvSpPr>
          <p:cNvPr id="441373" name="WordArt 2077"/>
          <p:cNvSpPr>
            <a:spLocks noChangeArrowheads="1" noChangeShapeType="1" noTextEdit="1"/>
          </p:cNvSpPr>
          <p:nvPr/>
        </p:nvSpPr>
        <p:spPr bwMode="auto">
          <a:xfrm>
            <a:off x="7086600" y="990600"/>
            <a:ext cx="1743075" cy="612775"/>
          </a:xfrm>
          <a:prstGeom prst="rect">
            <a:avLst/>
          </a:prstGeom>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sp3d>
          </a:bodyPr>
          <a:lstStyle/>
          <a:p>
            <a:pPr algn="ctr"/>
            <a:r>
              <a:rPr lang="en-IN" kern="10">
                <a:ln w="9525">
                  <a:round/>
                  <a:headEnd type="none" w="sm" len="sm"/>
                  <a:tailEnd type="none" w="sm" len="sm"/>
                </a:ln>
                <a:gradFill rotWithShape="0">
                  <a:gsLst>
                    <a:gs pos="0">
                      <a:srgbClr val="FFE701"/>
                    </a:gs>
                    <a:gs pos="100000">
                      <a:srgbClr val="FE3E02"/>
                    </a:gs>
                  </a:gsLst>
                  <a:lin ang="5400000" scaled="1"/>
                </a:gradFill>
                <a:latin typeface="Impact"/>
              </a:rPr>
              <a:t>Knowledge</a:t>
            </a:r>
          </a:p>
        </p:txBody>
      </p:sp>
      <p:sp>
        <p:nvSpPr>
          <p:cNvPr id="441374" name="Text Box 2078"/>
          <p:cNvSpPr txBox="1">
            <a:spLocks noChangeArrowheads="1"/>
          </p:cNvSpPr>
          <p:nvPr/>
        </p:nvSpPr>
        <p:spPr bwMode="auto">
          <a:xfrm>
            <a:off x="2514600" y="3276600"/>
            <a:ext cx="2278063" cy="396875"/>
          </a:xfrm>
          <a:prstGeom prst="rect">
            <a:avLst/>
          </a:prstGeom>
          <a:noFill/>
          <a:ln w="12700">
            <a:noFill/>
            <a:miter lim="800000"/>
            <a:headEnd type="none" w="sm" len="sm"/>
            <a:tailEnd type="none" w="sm" len="sm"/>
          </a:ln>
          <a:effectLst/>
        </p:spPr>
        <p:txBody>
          <a:bodyPr wrap="none">
            <a:spAutoFit/>
          </a:bodyPr>
          <a:lstStyle/>
          <a:p>
            <a:r>
              <a:rPr lang="en-US" sz="2000" b="1">
                <a:solidFill>
                  <a:srgbClr val="000099"/>
                </a:solidFill>
                <a:latin typeface="Times New Roman" pitchFamily="18" charset="0"/>
              </a:rPr>
              <a:t>Task-relevant Data</a:t>
            </a:r>
          </a:p>
        </p:txBody>
      </p:sp>
      <p:sp>
        <p:nvSpPr>
          <p:cNvPr id="441375" name="Text Box 2079"/>
          <p:cNvSpPr txBox="1">
            <a:spLocks noChangeArrowheads="1"/>
          </p:cNvSpPr>
          <p:nvPr/>
        </p:nvSpPr>
        <p:spPr bwMode="auto">
          <a:xfrm>
            <a:off x="3641725" y="4052888"/>
            <a:ext cx="1155700" cy="396875"/>
          </a:xfrm>
          <a:prstGeom prst="rect">
            <a:avLst/>
          </a:prstGeom>
          <a:noFill/>
          <a:ln w="12700">
            <a:noFill/>
            <a:miter lim="800000"/>
            <a:headEnd type="none" w="sm" len="sm"/>
            <a:tailEnd type="none" w="sm" len="sm"/>
          </a:ln>
          <a:effectLst/>
        </p:spPr>
        <p:txBody>
          <a:bodyPr wrap="none">
            <a:spAutoFit/>
          </a:bodyPr>
          <a:lstStyle/>
          <a:p>
            <a:r>
              <a:rPr lang="en-US" sz="2000" b="1">
                <a:latin typeface="Times New Roman" pitchFamily="18" charset="0"/>
              </a:rPr>
              <a:t>Selection</a:t>
            </a:r>
          </a:p>
        </p:txBody>
      </p:sp>
      <p:sp>
        <p:nvSpPr>
          <p:cNvPr id="441376" name="Text Box 2080"/>
          <p:cNvSpPr txBox="1">
            <a:spLocks noChangeArrowheads="1"/>
          </p:cNvSpPr>
          <p:nvPr/>
        </p:nvSpPr>
        <p:spPr bwMode="auto">
          <a:xfrm>
            <a:off x="4267200" y="2590800"/>
            <a:ext cx="1558925" cy="396875"/>
          </a:xfrm>
          <a:prstGeom prst="rect">
            <a:avLst/>
          </a:prstGeom>
          <a:noFill/>
          <a:ln w="12700">
            <a:noFill/>
            <a:miter lim="800000"/>
            <a:headEnd type="none" w="sm" len="sm"/>
            <a:tailEnd type="none" w="sm" len="sm"/>
          </a:ln>
          <a:effectLst/>
        </p:spPr>
        <p:txBody>
          <a:bodyPr wrap="none">
            <a:spAutoFit/>
          </a:bodyPr>
          <a:lstStyle/>
          <a:p>
            <a:r>
              <a:rPr lang="en-US" sz="2000" b="1">
                <a:solidFill>
                  <a:schemeClr val="hlink"/>
                </a:solidFill>
                <a:latin typeface="Times New Roman" pitchFamily="18" charset="0"/>
              </a:rPr>
              <a:t>Data Mining</a:t>
            </a:r>
          </a:p>
        </p:txBody>
      </p:sp>
      <p:sp>
        <p:nvSpPr>
          <p:cNvPr id="441377" name="Text Box 2081"/>
          <p:cNvSpPr txBox="1">
            <a:spLocks noChangeArrowheads="1"/>
          </p:cNvSpPr>
          <p:nvPr/>
        </p:nvSpPr>
        <p:spPr bwMode="auto">
          <a:xfrm>
            <a:off x="5257800" y="1676400"/>
            <a:ext cx="2249488" cy="396875"/>
          </a:xfrm>
          <a:prstGeom prst="rect">
            <a:avLst/>
          </a:prstGeom>
          <a:noFill/>
          <a:ln w="12700">
            <a:noFill/>
            <a:miter lim="800000"/>
            <a:headEnd type="none" w="sm" len="sm"/>
            <a:tailEnd type="none" w="sm" len="sm"/>
          </a:ln>
          <a:effectLst/>
        </p:spPr>
        <p:txBody>
          <a:bodyPr wrap="none">
            <a:spAutoFit/>
          </a:bodyPr>
          <a:lstStyle/>
          <a:p>
            <a:r>
              <a:rPr lang="en-US" sz="2000" b="1">
                <a:latin typeface="Times New Roman" pitchFamily="18" charset="0"/>
              </a:rPr>
              <a:t>Pattern Evaluation</a:t>
            </a:r>
          </a:p>
        </p:txBody>
      </p:sp>
      <p:sp>
        <p:nvSpPr>
          <p:cNvPr id="441378" name="Line 2082"/>
          <p:cNvSpPr>
            <a:spLocks noChangeShapeType="1"/>
          </p:cNvSpPr>
          <p:nvPr/>
        </p:nvSpPr>
        <p:spPr bwMode="auto">
          <a:xfrm>
            <a:off x="5638800" y="3124200"/>
            <a:ext cx="0" cy="2133600"/>
          </a:xfrm>
          <a:prstGeom prst="line">
            <a:avLst/>
          </a:prstGeom>
          <a:noFill/>
          <a:ln w="38100">
            <a:solidFill>
              <a:schemeClr val="tx1"/>
            </a:solidFill>
            <a:round/>
            <a:headEnd type="triangle" w="med" len="med"/>
            <a:tailEnd/>
          </a:ln>
          <a:effectLst/>
        </p:spPr>
        <p:txBody>
          <a:bodyPr wrap="none" anchor="ctr"/>
          <a:lstStyle/>
          <a:p>
            <a:endParaRPr lang="en-IN"/>
          </a:p>
        </p:txBody>
      </p:sp>
      <p:sp>
        <p:nvSpPr>
          <p:cNvPr id="441379" name="Line 2083"/>
          <p:cNvSpPr>
            <a:spLocks noChangeShapeType="1"/>
          </p:cNvSpPr>
          <p:nvPr/>
        </p:nvSpPr>
        <p:spPr bwMode="auto">
          <a:xfrm>
            <a:off x="7315200" y="2057400"/>
            <a:ext cx="0" cy="3200400"/>
          </a:xfrm>
          <a:prstGeom prst="line">
            <a:avLst/>
          </a:prstGeom>
          <a:noFill/>
          <a:ln w="38100">
            <a:solidFill>
              <a:schemeClr val="tx1"/>
            </a:solidFill>
            <a:round/>
            <a:headEnd type="none" w="sm" len="sm"/>
            <a:tailEnd type="triangle" w="med" len="med"/>
          </a:ln>
          <a:effectLst/>
        </p:spPr>
        <p:txBody>
          <a:bodyPr wrap="none" anchor="ctr"/>
          <a:lstStyle/>
          <a:p>
            <a:endParaRPr lang="en-IN"/>
          </a:p>
        </p:txBody>
      </p:sp>
      <p:sp>
        <p:nvSpPr>
          <p:cNvPr id="441380" name="Line 2084"/>
          <p:cNvSpPr>
            <a:spLocks noChangeShapeType="1"/>
          </p:cNvSpPr>
          <p:nvPr/>
        </p:nvSpPr>
        <p:spPr bwMode="auto">
          <a:xfrm flipH="1">
            <a:off x="3962400" y="5257800"/>
            <a:ext cx="3352800" cy="0"/>
          </a:xfrm>
          <a:prstGeom prst="line">
            <a:avLst/>
          </a:prstGeom>
          <a:noFill/>
          <a:ln w="38100">
            <a:solidFill>
              <a:schemeClr val="tx1"/>
            </a:solidFill>
            <a:round/>
            <a:headEnd/>
            <a:tailEnd type="triangle" w="med" len="med"/>
          </a:ln>
          <a:effectLst/>
        </p:spPr>
        <p:txBody>
          <a:bodyPr wrap="none" anchor="ctr"/>
          <a:lstStyle/>
          <a:p>
            <a:endParaRPr lang="en-IN"/>
          </a:p>
        </p:txBody>
      </p:sp>
      <p:sp>
        <p:nvSpPr>
          <p:cNvPr id="441381" name="Line 2085"/>
          <p:cNvSpPr>
            <a:spLocks noChangeShapeType="1"/>
          </p:cNvSpPr>
          <p:nvPr/>
        </p:nvSpPr>
        <p:spPr bwMode="auto">
          <a:xfrm flipV="1">
            <a:off x="3962400" y="4343400"/>
            <a:ext cx="0" cy="914400"/>
          </a:xfrm>
          <a:prstGeom prst="line">
            <a:avLst/>
          </a:prstGeom>
          <a:noFill/>
          <a:ln w="38100">
            <a:solidFill>
              <a:schemeClr val="tx1"/>
            </a:solidFill>
            <a:round/>
            <a:headEnd type="none" w="sm" len="sm"/>
            <a:tailEnd type="triangle" w="med" len="med"/>
          </a:ln>
          <a:effectLst/>
        </p:spPr>
        <p:txBody>
          <a:bodyPr wrap="none" anchor="ctr"/>
          <a:lstStyle/>
          <a:p>
            <a:endParaRPr lang="en-IN"/>
          </a:p>
        </p:txBody>
      </p:sp>
      <p:sp>
        <p:nvSpPr>
          <p:cNvPr id="441382" name="Line 2086"/>
          <p:cNvSpPr>
            <a:spLocks noChangeShapeType="1"/>
          </p:cNvSpPr>
          <p:nvPr/>
        </p:nvSpPr>
        <p:spPr bwMode="auto">
          <a:xfrm>
            <a:off x="7315200" y="5257800"/>
            <a:ext cx="0" cy="838200"/>
          </a:xfrm>
          <a:prstGeom prst="line">
            <a:avLst/>
          </a:prstGeom>
          <a:noFill/>
          <a:ln w="38100">
            <a:solidFill>
              <a:schemeClr val="tx1"/>
            </a:solidFill>
            <a:prstDash val="sysDot"/>
            <a:round/>
            <a:headEnd type="none" w="sm" len="sm"/>
            <a:tailEnd type="triangle" w="med" len="med"/>
          </a:ln>
          <a:effectLst/>
        </p:spPr>
        <p:txBody>
          <a:bodyPr wrap="none" anchor="ctr"/>
          <a:lstStyle/>
          <a:p>
            <a:endParaRPr lang="en-IN"/>
          </a:p>
        </p:txBody>
      </p:sp>
      <p:sp>
        <p:nvSpPr>
          <p:cNvPr id="441383" name="Line 2087"/>
          <p:cNvSpPr>
            <a:spLocks noChangeShapeType="1"/>
          </p:cNvSpPr>
          <p:nvPr/>
        </p:nvSpPr>
        <p:spPr bwMode="auto">
          <a:xfrm flipH="1">
            <a:off x="2286000" y="6096000"/>
            <a:ext cx="5029200" cy="0"/>
          </a:xfrm>
          <a:prstGeom prst="line">
            <a:avLst/>
          </a:prstGeom>
          <a:noFill/>
          <a:ln w="38100">
            <a:solidFill>
              <a:schemeClr val="tx1"/>
            </a:solidFill>
            <a:prstDash val="sysDot"/>
            <a:round/>
            <a:headEnd type="none" w="sm" len="sm"/>
            <a:tailEnd type="triangle" w="med" len="med"/>
          </a:ln>
          <a:effectLst/>
        </p:spPr>
        <p:txBody>
          <a:bodyPr wrap="none" anchor="ctr"/>
          <a:lstStyle/>
          <a:p>
            <a:endParaRPr lang="en-IN"/>
          </a:p>
        </p:txBody>
      </p:sp>
      <p:sp>
        <p:nvSpPr>
          <p:cNvPr id="441384" name="Line 2088"/>
          <p:cNvSpPr>
            <a:spLocks noChangeShapeType="1"/>
          </p:cNvSpPr>
          <p:nvPr/>
        </p:nvSpPr>
        <p:spPr bwMode="auto">
          <a:xfrm flipH="1" flipV="1">
            <a:off x="1905000" y="5410200"/>
            <a:ext cx="381000" cy="685800"/>
          </a:xfrm>
          <a:prstGeom prst="line">
            <a:avLst/>
          </a:prstGeom>
          <a:noFill/>
          <a:ln w="38100">
            <a:solidFill>
              <a:schemeClr val="tx1"/>
            </a:solidFill>
            <a:prstDash val="sysDot"/>
            <a:round/>
            <a:headEnd type="none" w="sm" len="sm"/>
            <a:tailEnd type="triangle" w="med" len="med"/>
          </a:ln>
          <a:effectLst/>
        </p:spPr>
        <p:txBody>
          <a:bodyPr wrap="none" anchor="ctr"/>
          <a:lstStyle/>
          <a:p>
            <a:endParaRPr lang="en-IN"/>
          </a:p>
        </p:txBody>
      </p:sp>
      <p:sp>
        <p:nvSpPr>
          <p:cNvPr id="441385" name="Line 2089"/>
          <p:cNvSpPr>
            <a:spLocks noChangeShapeType="1"/>
          </p:cNvSpPr>
          <p:nvPr/>
        </p:nvSpPr>
        <p:spPr bwMode="auto">
          <a:xfrm>
            <a:off x="2057400" y="5410200"/>
            <a:ext cx="1600200" cy="0"/>
          </a:xfrm>
          <a:prstGeom prst="line">
            <a:avLst/>
          </a:prstGeom>
          <a:noFill/>
          <a:ln w="28575">
            <a:solidFill>
              <a:schemeClr val="tx1"/>
            </a:solidFill>
            <a:prstDash val="dash"/>
            <a:miter lim="800000"/>
            <a:headEnd/>
            <a:tailEnd/>
          </a:ln>
          <a:effectLst/>
        </p:spPr>
        <p:txBody>
          <a:bodyPr wrap="none"/>
          <a:lstStyle/>
          <a:p>
            <a:endParaRPr lang="en-IN"/>
          </a:p>
        </p:txBody>
      </p:sp>
      <p:sp>
        <p:nvSpPr>
          <p:cNvPr id="441386" name="Line 2090"/>
          <p:cNvSpPr>
            <a:spLocks noChangeShapeType="1"/>
          </p:cNvSpPr>
          <p:nvPr/>
        </p:nvSpPr>
        <p:spPr bwMode="auto">
          <a:xfrm flipV="1">
            <a:off x="3657600" y="4191000"/>
            <a:ext cx="0" cy="1219200"/>
          </a:xfrm>
          <a:prstGeom prst="line">
            <a:avLst/>
          </a:prstGeom>
          <a:noFill/>
          <a:ln w="28575">
            <a:solidFill>
              <a:schemeClr val="tx1"/>
            </a:solidFill>
            <a:prstDash val="dash"/>
            <a:miter lim="800000"/>
            <a:headEnd/>
            <a:tailEnd type="triangle" w="med" len="med"/>
          </a:ln>
          <a:effectLst/>
        </p:spPr>
        <p:txBody>
          <a:bodyPr wrap="none"/>
          <a:lstStyle/>
          <a:p>
            <a:endParaRPr lang="en-IN"/>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Mining as a step in the process of knowledge discovery</a:t>
            </a:r>
            <a:endParaRPr lang="en-IN" dirty="0"/>
          </a:p>
        </p:txBody>
      </p:sp>
      <p:sp>
        <p:nvSpPr>
          <p:cNvPr id="3" name="Content Placeholder 2"/>
          <p:cNvSpPr>
            <a:spLocks noGrp="1"/>
          </p:cNvSpPr>
          <p:nvPr>
            <p:ph idx="1"/>
          </p:nvPr>
        </p:nvSpPr>
        <p:spPr/>
        <p:txBody>
          <a:bodyPr>
            <a:normAutofit/>
          </a:bodyPr>
          <a:lstStyle/>
          <a:p>
            <a:r>
              <a:rPr lang="en-US" sz="2000" b="1" dirty="0" smtClean="0"/>
              <a:t>Data cleaning- </a:t>
            </a:r>
            <a:r>
              <a:rPr lang="en-US" sz="2000" dirty="0" smtClean="0"/>
              <a:t>to remove noise and inconsistent data</a:t>
            </a:r>
          </a:p>
          <a:p>
            <a:r>
              <a:rPr lang="en-US" sz="2000" b="1" dirty="0" smtClean="0"/>
              <a:t>Data Integration- </a:t>
            </a:r>
            <a:r>
              <a:rPr lang="en-US" sz="2000" dirty="0" smtClean="0"/>
              <a:t>Where multiple data sources may be combined</a:t>
            </a:r>
          </a:p>
          <a:p>
            <a:r>
              <a:rPr lang="en-US" sz="2000" b="1" dirty="0" smtClean="0"/>
              <a:t> Data selection- </a:t>
            </a:r>
            <a:r>
              <a:rPr lang="en-US" sz="2000" dirty="0" smtClean="0"/>
              <a:t>where data relevant to the analysis task are retrieved from the database</a:t>
            </a:r>
          </a:p>
          <a:p>
            <a:r>
              <a:rPr lang="en-US" sz="2000" b="1" dirty="0" smtClean="0"/>
              <a:t>Data transformation- </a:t>
            </a:r>
            <a:r>
              <a:rPr lang="en-US" sz="2000" dirty="0" smtClean="0"/>
              <a:t>where data are transformed and consolidated into forms appropriate for mining by performing summary and aggregation operation</a:t>
            </a:r>
          </a:p>
          <a:p>
            <a:r>
              <a:rPr lang="en-US" sz="2000" b="1" dirty="0" smtClean="0"/>
              <a:t>Data Mining- </a:t>
            </a:r>
            <a:r>
              <a:rPr lang="en-US" sz="2000" dirty="0" smtClean="0"/>
              <a:t>an essential process where intelligent methods are applied to extract data patterns</a:t>
            </a:r>
          </a:p>
          <a:p>
            <a:r>
              <a:rPr lang="en-US" sz="2000" b="1" dirty="0" smtClean="0"/>
              <a:t>Pattern evaluation-  </a:t>
            </a:r>
            <a:r>
              <a:rPr lang="en-US" sz="2000" dirty="0" smtClean="0"/>
              <a:t>to identify the truly interesting patterns representing knowledge based on the interestingness measure</a:t>
            </a:r>
          </a:p>
          <a:p>
            <a:r>
              <a:rPr lang="en-US" sz="2000" b="1" dirty="0" smtClean="0"/>
              <a:t>Knowledge presentation- </a:t>
            </a:r>
            <a:r>
              <a:rPr lang="en-US" sz="2000" dirty="0" smtClean="0"/>
              <a:t>Where visualization and knowledge representation techniques are used to present the knowledge to users.</a:t>
            </a:r>
            <a:endParaRPr lang="en-IN" sz="2000" dirty="0"/>
          </a:p>
        </p:txBody>
      </p:sp>
      <p:sp>
        <p:nvSpPr>
          <p:cNvPr id="4" name="Date Placeholder 3"/>
          <p:cNvSpPr>
            <a:spLocks noGrp="1"/>
          </p:cNvSpPr>
          <p:nvPr>
            <p:ph type="dt" sz="half" idx="10"/>
          </p:nvPr>
        </p:nvSpPr>
        <p:spPr/>
        <p:txBody>
          <a:bodyPr/>
          <a:lstStyle/>
          <a:p>
            <a:fld id="{50C53A5F-95D9-429D-B182-E0AAD3C290BA}" type="datetime1">
              <a:rPr lang="en-US" smtClean="0"/>
              <a:pPr/>
              <a:t>10/9/2020</a:t>
            </a:fld>
            <a:endParaRPr lang="en-US"/>
          </a:p>
        </p:txBody>
      </p:sp>
      <p:sp>
        <p:nvSpPr>
          <p:cNvPr id="5" name="Footer Placeholder 4"/>
          <p:cNvSpPr>
            <a:spLocks noGrp="1"/>
          </p:cNvSpPr>
          <p:nvPr>
            <p:ph type="ftr" sz="quarter" idx="11"/>
          </p:nvPr>
        </p:nvSpPr>
        <p:spPr/>
        <p:txBody>
          <a:bodyPr/>
          <a:lstStyle/>
          <a:p>
            <a:r>
              <a:rPr lang="en-US" smtClean="0"/>
              <a:t>RIT, Bangalore</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TotalTime>
  <Words>2233</Words>
  <Application>Microsoft Office PowerPoint</Application>
  <PresentationFormat>On-screen Show (4:3)</PresentationFormat>
  <Paragraphs>308</Paragraphs>
  <Slides>33</Slides>
  <Notes>16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33</vt:i4>
      </vt:variant>
    </vt:vector>
  </HeadingPairs>
  <TitlesOfParts>
    <vt:vector size="47" baseType="lpstr">
      <vt:lpstr>Arial</vt:lpstr>
      <vt:lpstr>Calibri</vt:lpstr>
      <vt:lpstr>Helvetica</vt:lpstr>
      <vt:lpstr>Impact</vt:lpstr>
      <vt:lpstr>Monotype Sorts</vt:lpstr>
      <vt:lpstr>MS Mincho</vt:lpstr>
      <vt:lpstr>Tahoma</vt:lpstr>
      <vt:lpstr>Times New Roman</vt:lpstr>
      <vt:lpstr>Wingdings</vt:lpstr>
      <vt:lpstr>Office Theme</vt:lpstr>
      <vt:lpstr>Chart</vt:lpstr>
      <vt:lpstr>Clip</vt:lpstr>
      <vt:lpstr>Document</vt:lpstr>
      <vt:lpstr>VISIO</vt:lpstr>
      <vt:lpstr>Data Mining: Introduction</vt:lpstr>
      <vt:lpstr>PowerPoint Presentation</vt:lpstr>
      <vt:lpstr>Marks Distribution (50 Marks)</vt:lpstr>
      <vt:lpstr>Agenda</vt:lpstr>
      <vt:lpstr>Why Data Mining? </vt:lpstr>
      <vt:lpstr>Mining Large Data Sets - Motivation</vt:lpstr>
      <vt:lpstr>What Is Data Mining?</vt:lpstr>
      <vt:lpstr>Knowledge Discovery (KDD) Process</vt:lpstr>
      <vt:lpstr>Data Mining as a step in the process of knowledge discovery</vt:lpstr>
      <vt:lpstr>What is (not) Data Mining?</vt:lpstr>
      <vt:lpstr>Origins of Data Mining</vt:lpstr>
      <vt:lpstr>Data Mining Tasks</vt:lpstr>
      <vt:lpstr>Data Mining Tasks...</vt:lpstr>
      <vt:lpstr>Classification: Definition</vt:lpstr>
      <vt:lpstr>Classification Example</vt:lpstr>
      <vt:lpstr>Classification: Application 1</vt:lpstr>
      <vt:lpstr>Classification: Application 2</vt:lpstr>
      <vt:lpstr>Classification: Application 3</vt:lpstr>
      <vt:lpstr>Clustering Definition</vt:lpstr>
      <vt:lpstr>Illustrating Clustering</vt:lpstr>
      <vt:lpstr>Clustering: Application 1</vt:lpstr>
      <vt:lpstr>Clustering: Application 2</vt:lpstr>
      <vt:lpstr>Illustrating Document Clustering</vt:lpstr>
      <vt:lpstr>Association Rule Discovery: Application 1</vt:lpstr>
      <vt:lpstr>Association Rule Discovery: Application 2</vt:lpstr>
      <vt:lpstr>Regression</vt:lpstr>
      <vt:lpstr>Deviation/Anomaly Detection</vt:lpstr>
      <vt:lpstr>Challenges of Data Mining</vt:lpstr>
      <vt:lpstr>Scalability</vt:lpstr>
      <vt:lpstr>High dimensionality</vt:lpstr>
      <vt:lpstr>Heterogeneous and complex data</vt:lpstr>
      <vt:lpstr>Data Ownership and Distribution</vt:lpstr>
      <vt:lpstr>Non-traditional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Introduction</dc:title>
  <dc:creator>admin</dc:creator>
  <cp:lastModifiedBy>Admin</cp:lastModifiedBy>
  <cp:revision>53</cp:revision>
  <dcterms:created xsi:type="dcterms:W3CDTF">2006-08-16T00:00:00Z</dcterms:created>
  <dcterms:modified xsi:type="dcterms:W3CDTF">2020-10-09T09:56:00Z</dcterms:modified>
</cp:coreProperties>
</file>