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68107D-6F31-419E-AF7B-25D5AB97556C}" type="datetimeFigureOut">
              <a:rPr lang="en-IN" smtClean="0"/>
              <a:pPr/>
              <a:t>28-03-2016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925CE-E861-41C3-B9EF-A1E7368C282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3/28/2016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3/28/2016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3/28/2016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3/28/2016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3/28/2016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3/28/2016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3/28/2016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514600"/>
            <a:ext cx="6172200" cy="1600200"/>
          </a:xfrm>
        </p:spPr>
        <p:txBody>
          <a:bodyPr>
            <a:normAutofit/>
          </a:bodyPr>
          <a:lstStyle/>
          <a:p>
            <a:pPr algn="ctr"/>
            <a:r>
              <a:rPr lang="en-IN" sz="4400" dirty="0" smtClean="0"/>
              <a:t>The Hardware Structure of 8086</a:t>
            </a:r>
            <a:endParaRPr lang="en-IN" sz="4400" dirty="0"/>
          </a:p>
        </p:txBody>
      </p:sp>
      <p:sp>
        <p:nvSpPr>
          <p:cNvPr id="4" name="Title 1"/>
          <p:cNvSpPr txBox="1">
            <a:spLocks/>
          </p:cNvSpPr>
          <p:nvPr/>
        </p:nvSpPr>
        <p:spPr>
          <a:xfrm>
            <a:off x="1600200" y="381000"/>
            <a:ext cx="6172200" cy="16002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small" spc="0" normalizeH="0" baseline="0" noProof="0" dirty="0" smtClean="0">
                <a:ln>
                  <a:noFill/>
                </a:ln>
                <a:solidFill>
                  <a:schemeClr val="tx2"/>
                </a:solidFill>
                <a:effectLst/>
                <a:uLnTx/>
                <a:uFillTx/>
                <a:latin typeface="+mj-lt"/>
                <a:ea typeface="+mj-ea"/>
                <a:cs typeface="+mj-cs"/>
              </a:rPr>
              <a:t>Chapter</a:t>
            </a:r>
            <a:r>
              <a:rPr kumimoji="0" lang="en-IN" sz="3200" b="1" i="0" u="none" strike="noStrike" kern="1200" cap="small" spc="0" normalizeH="0" noProof="0" dirty="0" smtClean="0">
                <a:ln>
                  <a:noFill/>
                </a:ln>
                <a:solidFill>
                  <a:schemeClr val="tx2"/>
                </a:solidFill>
                <a:effectLst/>
                <a:uLnTx/>
                <a:uFillTx/>
                <a:latin typeface="+mj-lt"/>
                <a:ea typeface="+mj-ea"/>
                <a:cs typeface="+mj-cs"/>
              </a:rPr>
              <a:t> 6</a:t>
            </a:r>
            <a:endParaRPr kumimoji="0" lang="en-IN" sz="32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639762"/>
          </a:xfrm>
        </p:spPr>
        <p:txBody>
          <a:bodyPr/>
          <a:lstStyle/>
          <a:p>
            <a:r>
              <a:rPr lang="en-IN" dirty="0" smtClean="0"/>
              <a:t> </a:t>
            </a:r>
            <a:r>
              <a:rPr lang="en-IN" dirty="0" smtClean="0">
                <a:solidFill>
                  <a:schemeClr val="accent2"/>
                </a:solidFill>
              </a:rPr>
              <a:t>De-Multiplexing the Address/ Data Bus</a:t>
            </a:r>
          </a:p>
        </p:txBody>
      </p:sp>
      <p:sp>
        <p:nvSpPr>
          <p:cNvPr id="3" name="Content Placeholder 2"/>
          <p:cNvSpPr>
            <a:spLocks noGrp="1"/>
          </p:cNvSpPr>
          <p:nvPr>
            <p:ph sz="quarter" idx="1"/>
          </p:nvPr>
        </p:nvSpPr>
        <p:spPr>
          <a:xfrm>
            <a:off x="152400" y="685800"/>
            <a:ext cx="8610600" cy="6019800"/>
          </a:xfrm>
        </p:spPr>
        <p:txBody>
          <a:bodyPr>
            <a:normAutofit fontScale="92500" lnSpcReduction="20000"/>
          </a:bodyPr>
          <a:lstStyle/>
          <a:p>
            <a:r>
              <a:rPr lang="en-US" dirty="0" smtClean="0"/>
              <a:t>The action of separating address and data is called </a:t>
            </a:r>
          </a:p>
          <a:p>
            <a:pPr>
              <a:buNone/>
            </a:pPr>
            <a:r>
              <a:rPr lang="en-US" dirty="0" smtClean="0"/>
              <a:t>  de-multiplexing</a:t>
            </a:r>
            <a:r>
              <a:rPr lang="en-IN" dirty="0" smtClean="0"/>
              <a:t> </a:t>
            </a:r>
          </a:p>
          <a:p>
            <a:r>
              <a:rPr lang="en-IN" dirty="0" smtClean="0"/>
              <a:t>lets see that, memory is to be read from or written to</a:t>
            </a:r>
          </a:p>
          <a:p>
            <a:r>
              <a:rPr lang="en-IN" dirty="0" smtClean="0"/>
              <a:t> W.K.T there are some steps involved for reading &amp; writing memory</a:t>
            </a:r>
          </a:p>
          <a:p>
            <a:r>
              <a:rPr lang="en-IN" dirty="0" smtClean="0"/>
              <a:t> first step in reading memory is ‘placing the address on the address bus’</a:t>
            </a:r>
          </a:p>
          <a:p>
            <a:r>
              <a:rPr lang="en-IN" dirty="0" smtClean="0"/>
              <a:t> This is the 1</a:t>
            </a:r>
            <a:r>
              <a:rPr lang="en-IN" baseline="30000" dirty="0" smtClean="0"/>
              <a:t>st</a:t>
            </a:r>
            <a:r>
              <a:rPr lang="en-IN" dirty="0" smtClean="0"/>
              <a:t> part of the bus cycle</a:t>
            </a:r>
          </a:p>
          <a:p>
            <a:r>
              <a:rPr lang="en-IN" dirty="0" smtClean="0"/>
              <a:t> Next, to appear data on the data bus, means the bus must be made free to carry data</a:t>
            </a:r>
          </a:p>
          <a:p>
            <a:r>
              <a:rPr lang="en-IN" dirty="0" smtClean="0"/>
              <a:t> for de-multiplexing, during the time that the address is in the address/data bus, it is to be latched on to a ‘Latch IC’ whose clock is ALE(Address latch enable) signal supplied to 8086</a:t>
            </a:r>
          </a:p>
          <a:p>
            <a:r>
              <a:rPr lang="en-IN" dirty="0" smtClean="0"/>
              <a:t> Signal ALE goes high &amp; functions as a clock for a latch that is used to save the address value, as the address has to be available throughout the bus cycle</a:t>
            </a:r>
          </a:p>
          <a:p>
            <a:r>
              <a:rPr lang="en-IN" dirty="0" smtClean="0"/>
              <a:t> Once the address is latched on to the latches, it can be removed from the AD lines, then these lines are free to carry data.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10600" cy="6553200"/>
          </a:xfrm>
        </p:spPr>
        <p:txBody>
          <a:bodyPr/>
          <a:lstStyle/>
          <a:p>
            <a:r>
              <a:rPr lang="en-IN" dirty="0" smtClean="0"/>
              <a:t>This action is only for 16 address lines</a:t>
            </a:r>
          </a:p>
          <a:p>
            <a:r>
              <a:rPr lang="en-IN" dirty="0" smtClean="0"/>
              <a:t>  But 8086 has 20-bit address</a:t>
            </a:r>
          </a:p>
          <a:p>
            <a:r>
              <a:rPr lang="en-IN" dirty="0" smtClean="0"/>
              <a:t> So, in pin diagram, pin numbers 35 to 38 also used for address</a:t>
            </a:r>
          </a:p>
          <a:p>
            <a:r>
              <a:rPr lang="en-IN" dirty="0" smtClean="0"/>
              <a:t> They are A16 to A19</a:t>
            </a:r>
          </a:p>
          <a:p>
            <a:r>
              <a:rPr lang="en-IN" dirty="0" smtClean="0"/>
              <a:t> They are also multiplexed with status signals</a:t>
            </a:r>
          </a:p>
          <a:p>
            <a:r>
              <a:rPr lang="en-IN" dirty="0" smtClean="0"/>
              <a:t>Diagram for address/data de-multiplexing</a:t>
            </a:r>
            <a:endParaRPr lang="en-IN" dirty="0"/>
          </a:p>
        </p:txBody>
      </p:sp>
      <p:pic>
        <p:nvPicPr>
          <p:cNvPr id="4" name="Picture 4"/>
          <p:cNvPicPr>
            <a:picLocks noChangeAspect="1" noChangeArrowheads="1"/>
          </p:cNvPicPr>
          <p:nvPr/>
        </p:nvPicPr>
        <p:blipFill>
          <a:blip r:embed="rId2" cstate="print"/>
          <a:srcRect/>
          <a:stretch>
            <a:fillRect/>
          </a:stretch>
        </p:blipFill>
        <p:spPr>
          <a:xfrm>
            <a:off x="304800" y="3200400"/>
            <a:ext cx="8077200" cy="3429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563562"/>
          </a:xfrm>
        </p:spPr>
        <p:txBody>
          <a:bodyPr>
            <a:normAutofit/>
          </a:bodyPr>
          <a:lstStyle/>
          <a:p>
            <a:r>
              <a:rPr lang="en-IN" dirty="0" smtClean="0">
                <a:solidFill>
                  <a:schemeClr val="accent2"/>
                </a:solidFill>
              </a:rPr>
              <a:t>De-Multiplexed Address Bus</a:t>
            </a:r>
          </a:p>
        </p:txBody>
      </p:sp>
      <p:sp>
        <p:nvSpPr>
          <p:cNvPr id="3" name="Content Placeholder 2"/>
          <p:cNvSpPr>
            <a:spLocks noGrp="1"/>
          </p:cNvSpPr>
          <p:nvPr>
            <p:ph sz="quarter" idx="1"/>
          </p:nvPr>
        </p:nvSpPr>
        <p:spPr>
          <a:xfrm>
            <a:off x="228600" y="762000"/>
            <a:ext cx="8610600" cy="6096000"/>
          </a:xfrm>
        </p:spPr>
        <p:txBody>
          <a:bodyPr>
            <a:normAutofit fontScale="92500"/>
          </a:bodyPr>
          <a:lstStyle/>
          <a:p>
            <a:r>
              <a:rPr lang="en-IN" dirty="0" smtClean="0"/>
              <a:t> We know what is de-multiplexing?</a:t>
            </a:r>
          </a:p>
          <a:p>
            <a:r>
              <a:rPr lang="en-IN" dirty="0" smtClean="0"/>
              <a:t>To  make sure that address is available on the memory or I/O address </a:t>
            </a:r>
            <a:r>
              <a:rPr lang="en-IN" dirty="0" err="1" smtClean="0"/>
              <a:t>throught</a:t>
            </a:r>
            <a:r>
              <a:rPr lang="en-IN" dirty="0" smtClean="0"/>
              <a:t> the complete read/write bus cycle</a:t>
            </a:r>
          </a:p>
          <a:p>
            <a:r>
              <a:rPr lang="en-IN" dirty="0" smtClean="0"/>
              <a:t> with 20 lines of address information &amp; line BHE have to be latched &amp; output of latch will constitute the address bus.</a:t>
            </a:r>
          </a:p>
          <a:p>
            <a:r>
              <a:rPr lang="en-IN" dirty="0" smtClean="0"/>
              <a:t> So, 21 lines are to be latched with the help of external ICs</a:t>
            </a:r>
          </a:p>
          <a:p>
            <a:r>
              <a:rPr lang="en-IN" dirty="0" smtClean="0"/>
              <a:t> One very popular latch IC is the 3 state octal transparent latch 74LS373</a:t>
            </a:r>
          </a:p>
          <a:p>
            <a:r>
              <a:rPr lang="en-IN" dirty="0" smtClean="0"/>
              <a:t> As one IC have only to 8 lines, 3 such latches are needed for de-multiplexing</a:t>
            </a:r>
          </a:p>
          <a:p>
            <a:r>
              <a:rPr lang="en-IN" dirty="0" smtClean="0"/>
              <a:t> Pin diagram shows how IC appears</a:t>
            </a:r>
          </a:p>
          <a:p>
            <a:r>
              <a:rPr lang="en-IN" dirty="0" smtClean="0"/>
              <a:t> The data sheet of this IC specifies that, all the 8 latches of this 74LS373 is D-type latch</a:t>
            </a:r>
          </a:p>
          <a:p>
            <a:r>
              <a:rPr lang="en-IN" dirty="0" smtClean="0"/>
              <a:t> Means that while enable (G) is HIGH, the Q outputs will follow the D-inputs.</a:t>
            </a:r>
          </a:p>
          <a:p>
            <a:endParaRPr lang="en-IN" dirty="0"/>
          </a:p>
        </p:txBody>
      </p:sp>
      <p:cxnSp>
        <p:nvCxnSpPr>
          <p:cNvPr id="5" name="Straight Connector 4"/>
          <p:cNvCxnSpPr/>
          <p:nvPr/>
        </p:nvCxnSpPr>
        <p:spPr>
          <a:xfrm>
            <a:off x="6248400" y="1981200"/>
            <a:ext cx="685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803648"/>
            <a:ext cx="7467600" cy="1825752"/>
          </a:xfrm>
        </p:spPr>
        <p:txBody>
          <a:bodyPr/>
          <a:lstStyle/>
          <a:p>
            <a:r>
              <a:rPr lang="en-IN" dirty="0" smtClean="0"/>
              <a:t> Here ALE is connected to the G pin of the IC</a:t>
            </a:r>
          </a:p>
          <a:p>
            <a:r>
              <a:rPr lang="en-IN" dirty="0" smtClean="0"/>
              <a:t> The OC (output control) is grounded for normal operation.</a:t>
            </a:r>
          </a:p>
          <a:p>
            <a:pPr>
              <a:buNone/>
            </a:pPr>
            <a:endParaRPr lang="en-IN" dirty="0"/>
          </a:p>
        </p:txBody>
      </p:sp>
      <p:cxnSp>
        <p:nvCxnSpPr>
          <p:cNvPr id="5" name="Straight Connector 4"/>
          <p:cNvCxnSpPr/>
          <p:nvPr/>
        </p:nvCxnSpPr>
        <p:spPr>
          <a:xfrm>
            <a:off x="1524000" y="5334000"/>
            <a:ext cx="457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p:nvPicPr>
        <p:blipFill>
          <a:blip r:embed="rId2" cstate="print"/>
          <a:srcRect/>
          <a:stretch>
            <a:fillRect/>
          </a:stretch>
        </p:blipFill>
        <p:spPr>
          <a:xfrm>
            <a:off x="838200" y="381001"/>
            <a:ext cx="7086600" cy="4343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639762"/>
          </a:xfrm>
        </p:spPr>
        <p:txBody>
          <a:bodyPr>
            <a:normAutofit/>
          </a:bodyPr>
          <a:lstStyle/>
          <a:p>
            <a:r>
              <a:rPr lang="en-IN" dirty="0" smtClean="0">
                <a:solidFill>
                  <a:schemeClr val="accent2"/>
                </a:solidFill>
              </a:rPr>
              <a:t>De-Multiplexing Data Bus</a:t>
            </a:r>
          </a:p>
        </p:txBody>
      </p:sp>
      <p:pic>
        <p:nvPicPr>
          <p:cNvPr id="4" name="Picture 4"/>
          <p:cNvPicPr>
            <a:picLocks noGrp="1" noChangeAspect="1" noChangeArrowheads="1"/>
          </p:cNvPicPr>
          <p:nvPr>
            <p:ph idx="1"/>
          </p:nvPr>
        </p:nvPicPr>
        <p:blipFill>
          <a:blip r:embed="rId2" cstate="print"/>
          <a:srcRect/>
          <a:stretch>
            <a:fillRect/>
          </a:stretch>
        </p:blipFill>
        <p:spPr>
          <a:xfrm>
            <a:off x="152400" y="609599"/>
            <a:ext cx="8534400" cy="6172201"/>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Autofit/>
          </a:bodyPr>
          <a:lstStyle/>
          <a:p>
            <a:r>
              <a:rPr lang="en-IN" dirty="0" smtClean="0">
                <a:solidFill>
                  <a:schemeClr val="accent2"/>
                </a:solidFill>
              </a:rPr>
              <a:t>Control signals for Read &amp; Write</a:t>
            </a:r>
          </a:p>
        </p:txBody>
      </p:sp>
      <p:sp>
        <p:nvSpPr>
          <p:cNvPr id="3" name="Content Placeholder 2"/>
          <p:cNvSpPr>
            <a:spLocks noGrp="1"/>
          </p:cNvSpPr>
          <p:nvPr>
            <p:ph sz="quarter" idx="1"/>
          </p:nvPr>
        </p:nvSpPr>
        <p:spPr>
          <a:xfrm>
            <a:off x="228600" y="685800"/>
            <a:ext cx="8534400" cy="6172200"/>
          </a:xfrm>
        </p:spPr>
        <p:txBody>
          <a:bodyPr/>
          <a:lstStyle/>
          <a:p>
            <a:r>
              <a:rPr lang="en-IN" dirty="0" smtClean="0"/>
              <a:t> Before going to discussion on bus timings</a:t>
            </a:r>
          </a:p>
          <a:p>
            <a:r>
              <a:rPr lang="en-IN" dirty="0" smtClean="0"/>
              <a:t> we should know about the associated control signals RD , WR, M/IO may also be buffered</a:t>
            </a:r>
          </a:p>
          <a:p>
            <a:r>
              <a:rPr lang="en-IN" dirty="0" smtClean="0"/>
              <a:t> as the output signals are sent out by 8086</a:t>
            </a:r>
          </a:p>
          <a:p>
            <a:r>
              <a:rPr lang="en-IN" dirty="0" smtClean="0"/>
              <a:t> these lines are unidirectional</a:t>
            </a:r>
          </a:p>
          <a:p>
            <a:r>
              <a:rPr lang="en-IN" dirty="0" smtClean="0"/>
              <a:t> hence the buffer IC74LS244 is sufficient to use.</a:t>
            </a:r>
          </a:p>
          <a:p>
            <a:r>
              <a:rPr lang="en-IN" dirty="0" smtClean="0"/>
              <a:t> This is a unidirectional tri-state octal buffer</a:t>
            </a:r>
          </a:p>
        </p:txBody>
      </p:sp>
      <p:cxnSp>
        <p:nvCxnSpPr>
          <p:cNvPr id="5" name="Straight Connector 4"/>
          <p:cNvCxnSpPr/>
          <p:nvPr/>
        </p:nvCxnSpPr>
        <p:spPr>
          <a:xfrm>
            <a:off x="8077200" y="1219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2000" y="1524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52600" y="1524000"/>
            <a:ext cx="38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normAutofit/>
          </a:bodyPr>
          <a:lstStyle/>
          <a:p>
            <a:r>
              <a:rPr lang="en-US" dirty="0" smtClean="0">
                <a:solidFill>
                  <a:schemeClr val="accent2"/>
                </a:solidFill>
              </a:rPr>
              <a:t>Memory and I / O</a:t>
            </a:r>
            <a:endParaRPr lang="en-IN" dirty="0" smtClean="0">
              <a:solidFill>
                <a:schemeClr val="accent2"/>
              </a:solidFill>
            </a:endParaRPr>
          </a:p>
        </p:txBody>
      </p:sp>
      <p:sp>
        <p:nvSpPr>
          <p:cNvPr id="3" name="Content Placeholder 2"/>
          <p:cNvSpPr>
            <a:spLocks noGrp="1"/>
          </p:cNvSpPr>
          <p:nvPr>
            <p:ph sz="quarter" idx="1"/>
          </p:nvPr>
        </p:nvSpPr>
        <p:spPr>
          <a:xfrm>
            <a:off x="457200" y="838200"/>
            <a:ext cx="8229600" cy="6019800"/>
          </a:xfrm>
        </p:spPr>
        <p:txBody>
          <a:bodyPr/>
          <a:lstStyle/>
          <a:p>
            <a:r>
              <a:rPr lang="en-IN" dirty="0" smtClean="0"/>
              <a:t> Signals RD, WR, M/IO have to be used suitably to get the memory read/write</a:t>
            </a:r>
          </a:p>
          <a:p>
            <a:r>
              <a:rPr lang="en-IN" dirty="0" smtClean="0"/>
              <a:t> as MEMRD and MEMWR and the I/O read/write signals IORD and IOWR</a:t>
            </a:r>
          </a:p>
          <a:p>
            <a:r>
              <a:rPr lang="en-IN" dirty="0" smtClean="0"/>
              <a:t>  the circuit diagram shows the I/O and Memory having </a:t>
            </a:r>
            <a:r>
              <a:rPr lang="en-IN" dirty="0" err="1" smtClean="0"/>
              <a:t>seprate</a:t>
            </a:r>
            <a:r>
              <a:rPr lang="en-IN" dirty="0" smtClean="0"/>
              <a:t> lines for access.</a:t>
            </a:r>
            <a:endParaRPr lang="en-IN" dirty="0"/>
          </a:p>
        </p:txBody>
      </p:sp>
      <p:cxnSp>
        <p:nvCxnSpPr>
          <p:cNvPr id="5" name="Straight Connector 4"/>
          <p:cNvCxnSpPr/>
          <p:nvPr/>
        </p:nvCxnSpPr>
        <p:spPr>
          <a:xfrm>
            <a:off x="2057400" y="914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43200" y="914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657600" y="914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95400" y="16764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16764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52600" y="20574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2800" y="2057400"/>
            <a:ext cx="914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4"/>
          <p:cNvPicPr>
            <a:picLocks noChangeAspect="1" noChangeArrowheads="1"/>
          </p:cNvPicPr>
          <p:nvPr/>
        </p:nvPicPr>
        <p:blipFill>
          <a:blip r:embed="rId2" cstate="print"/>
          <a:srcRect/>
          <a:stretch>
            <a:fillRect/>
          </a:stretch>
        </p:blipFill>
        <p:spPr>
          <a:xfrm>
            <a:off x="457200" y="3200400"/>
            <a:ext cx="7481300" cy="343211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63562"/>
          </a:xfrm>
        </p:spPr>
        <p:txBody>
          <a:bodyPr>
            <a:normAutofit/>
          </a:bodyPr>
          <a:lstStyle/>
          <a:p>
            <a:r>
              <a:rPr lang="en-US" dirty="0" smtClean="0">
                <a:solidFill>
                  <a:schemeClr val="accent2"/>
                </a:solidFill>
              </a:rPr>
              <a:t>Clock Generation</a:t>
            </a:r>
            <a:endParaRPr lang="en-IN" dirty="0" smtClean="0">
              <a:solidFill>
                <a:schemeClr val="accent2"/>
              </a:solidFill>
            </a:endParaRPr>
          </a:p>
        </p:txBody>
      </p:sp>
      <p:sp>
        <p:nvSpPr>
          <p:cNvPr id="3" name="Content Placeholder 2"/>
          <p:cNvSpPr>
            <a:spLocks noGrp="1"/>
          </p:cNvSpPr>
          <p:nvPr>
            <p:ph sz="quarter" idx="1"/>
          </p:nvPr>
        </p:nvSpPr>
        <p:spPr>
          <a:xfrm>
            <a:off x="228600" y="762000"/>
            <a:ext cx="8610600" cy="6096000"/>
          </a:xfrm>
        </p:spPr>
        <p:txBody>
          <a:bodyPr>
            <a:normAutofit lnSpcReduction="10000"/>
          </a:bodyPr>
          <a:lstStyle/>
          <a:p>
            <a:r>
              <a:rPr lang="en-US" dirty="0" smtClean="0"/>
              <a:t>One cycle of the clock is called a T state, and all timings and delays are multiples of this T state duration.</a:t>
            </a:r>
          </a:p>
          <a:p>
            <a:r>
              <a:rPr lang="en-US" dirty="0" smtClean="0"/>
              <a:t>8086 to have a clock signal</a:t>
            </a:r>
          </a:p>
          <a:p>
            <a:r>
              <a:rPr lang="en-IN" dirty="0" smtClean="0"/>
              <a:t> </a:t>
            </a:r>
            <a:r>
              <a:rPr lang="en-US" dirty="0" smtClean="0"/>
              <a:t>There is no circuitry inside the processor for</a:t>
            </a:r>
          </a:p>
          <a:p>
            <a:pPr>
              <a:buClr>
                <a:schemeClr val="accent3"/>
              </a:buClr>
              <a:buNone/>
              <a:defRPr/>
            </a:pPr>
            <a:r>
              <a:rPr lang="en-US" dirty="0" smtClean="0"/>
              <a:t>    this, and so an external clock generator IC is used. </a:t>
            </a:r>
          </a:p>
          <a:p>
            <a:pPr>
              <a:buClr>
                <a:schemeClr val="accent3"/>
              </a:buClr>
              <a:defRPr/>
            </a:pPr>
            <a:r>
              <a:rPr lang="en-US" dirty="0" smtClean="0"/>
              <a:t>  Intel has provided the clock generator IC 8284A which is compatible with 8086 / 8088.</a:t>
            </a:r>
          </a:p>
          <a:p>
            <a:pPr>
              <a:buClr>
                <a:schemeClr val="accent3"/>
              </a:buClr>
              <a:defRPr/>
            </a:pPr>
            <a:r>
              <a:rPr lang="en-US" dirty="0" smtClean="0"/>
              <a:t> This generates based on the crystal connected between two of its terminal</a:t>
            </a:r>
          </a:p>
          <a:p>
            <a:pPr>
              <a:buClr>
                <a:schemeClr val="accent3"/>
              </a:buClr>
              <a:defRPr/>
            </a:pPr>
            <a:r>
              <a:rPr lang="en-US" dirty="0" smtClean="0"/>
              <a:t> crystal frequency should be 3 times the desired frequency for the microprocessor</a:t>
            </a:r>
          </a:p>
          <a:p>
            <a:pPr>
              <a:buClr>
                <a:schemeClr val="accent3"/>
              </a:buClr>
              <a:defRPr/>
            </a:pPr>
            <a:r>
              <a:rPr lang="en-US" dirty="0" smtClean="0"/>
              <a:t> so 8086 operates at frequencies of 5 to 15 MHz</a:t>
            </a:r>
          </a:p>
          <a:p>
            <a:pPr>
              <a:buClr>
                <a:schemeClr val="accent3"/>
              </a:buClr>
              <a:defRPr/>
            </a:pPr>
            <a:r>
              <a:rPr lang="en-US" dirty="0" smtClean="0"/>
              <a:t> We see the basic functions associated with minimum modes systems</a:t>
            </a:r>
          </a:p>
          <a:p>
            <a:pPr>
              <a:buClr>
                <a:schemeClr val="accent3"/>
              </a:buClr>
              <a:buNone/>
              <a:defRPr/>
            </a:pPr>
            <a:r>
              <a:rPr lang="en-US" dirty="0" smtClean="0"/>
              <a:t>    </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a:bodyPr>
          <a:lstStyle/>
          <a:p>
            <a:r>
              <a:rPr lang="en-US" dirty="0" smtClean="0">
                <a:solidFill>
                  <a:schemeClr val="accent2"/>
                </a:solidFill>
              </a:rPr>
              <a:t>Pin configuration of the clock generator 8284A</a:t>
            </a:r>
            <a:endParaRPr lang="en-IN" dirty="0" smtClean="0">
              <a:solidFill>
                <a:schemeClr val="accent2"/>
              </a:solidFill>
            </a:endParaRPr>
          </a:p>
        </p:txBody>
      </p:sp>
      <p:pic>
        <p:nvPicPr>
          <p:cNvPr id="4" name="Picture 4"/>
          <p:cNvPicPr>
            <a:picLocks noGrp="1" noChangeAspect="1" noChangeArrowheads="1"/>
          </p:cNvPicPr>
          <p:nvPr>
            <p:ph idx="1"/>
          </p:nvPr>
        </p:nvPicPr>
        <p:blipFill>
          <a:blip r:embed="rId2" cstate="print"/>
          <a:srcRect/>
          <a:stretch>
            <a:fillRect/>
          </a:stretch>
        </p:blipFill>
        <p:spPr>
          <a:xfrm>
            <a:off x="1447800" y="1529434"/>
            <a:ext cx="5943600" cy="460943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solidFill>
              </a:rPr>
              <a:t>Clock generator IC</a:t>
            </a:r>
            <a:endParaRPr lang="en-IN" dirty="0" smtClean="0">
              <a:solidFill>
                <a:schemeClr val="accent2"/>
              </a:solidFill>
            </a:endParaRPr>
          </a:p>
        </p:txBody>
      </p:sp>
      <p:sp>
        <p:nvSpPr>
          <p:cNvPr id="3" name="Content Placeholder 2"/>
          <p:cNvSpPr>
            <a:spLocks noGrp="1"/>
          </p:cNvSpPr>
          <p:nvPr>
            <p:ph sz="quarter" idx="1"/>
          </p:nvPr>
        </p:nvSpPr>
        <p:spPr/>
        <p:txBody>
          <a:bodyPr/>
          <a:lstStyle/>
          <a:p>
            <a:pPr>
              <a:lnSpc>
                <a:spcPct val="90000"/>
              </a:lnSpc>
              <a:buClr>
                <a:schemeClr val="accent3"/>
              </a:buClr>
              <a:buFont typeface="Wingdings 2"/>
              <a:buChar char=""/>
              <a:defRPr/>
            </a:pPr>
            <a:r>
              <a:rPr lang="en-IN" dirty="0" smtClean="0"/>
              <a:t> </a:t>
            </a:r>
            <a:r>
              <a:rPr lang="en-US" dirty="0" smtClean="0"/>
              <a:t>The clock generator IC performs a few more functions than just supplying the clock frequency to the processor</a:t>
            </a:r>
            <a:r>
              <a:rPr lang="en-IN" dirty="0" smtClean="0"/>
              <a:t>.</a:t>
            </a:r>
          </a:p>
          <a:p>
            <a:pPr>
              <a:lnSpc>
                <a:spcPct val="90000"/>
              </a:lnSpc>
              <a:buClr>
                <a:schemeClr val="accent3"/>
              </a:buClr>
              <a:buFont typeface="Wingdings 2"/>
              <a:buChar char=""/>
              <a:defRPr/>
            </a:pPr>
            <a:r>
              <a:rPr lang="en-IN" dirty="0" smtClean="0"/>
              <a:t> </a:t>
            </a:r>
            <a:r>
              <a:rPr lang="en-US" dirty="0" smtClean="0"/>
              <a:t>The crystal is connected between the X1 and X2 pins.</a:t>
            </a:r>
          </a:p>
          <a:p>
            <a:pPr>
              <a:lnSpc>
                <a:spcPct val="90000"/>
              </a:lnSpc>
              <a:buClr>
                <a:schemeClr val="accent3"/>
              </a:buClr>
              <a:buFont typeface="Wingdings 2"/>
              <a:buChar char=""/>
              <a:defRPr/>
            </a:pPr>
            <a:r>
              <a:rPr lang="en-US" dirty="0" smtClean="0"/>
              <a:t> The READY output pin of 8284A is connected to the READY input pin of 8086. </a:t>
            </a:r>
          </a:p>
          <a:p>
            <a:pPr>
              <a:lnSpc>
                <a:spcPct val="90000"/>
              </a:lnSpc>
              <a:buClr>
                <a:schemeClr val="accent3"/>
              </a:buClr>
              <a:buFont typeface="Wingdings 2"/>
              <a:buChar char=""/>
              <a:defRPr/>
            </a:pPr>
            <a:r>
              <a:rPr lang="en-US" dirty="0" smtClean="0"/>
              <a:t> This pin is used to overcome the timing inconsistencies that are possible when a slow peripheral / memory device is connected to the processor.</a:t>
            </a:r>
          </a:p>
          <a:p>
            <a:pPr>
              <a:lnSpc>
                <a:spcPct val="90000"/>
              </a:lnSpc>
              <a:buClr>
                <a:schemeClr val="accent3"/>
              </a:buClr>
              <a:buFont typeface="Wingdings 2"/>
              <a:buChar char=""/>
              <a:defRPr/>
            </a:pPr>
            <a:r>
              <a:rPr lang="en-US" dirty="0" smtClean="0"/>
              <a:t> Extra wait states are inserted when READY signal is low.</a:t>
            </a:r>
          </a:p>
          <a:p>
            <a:pPr>
              <a:lnSpc>
                <a:spcPct val="90000"/>
              </a:lnSpc>
              <a:buClr>
                <a:schemeClr val="accent3"/>
              </a:buClr>
              <a:buNone/>
              <a:defRP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86800" cy="6705600"/>
          </a:xfrm>
        </p:spPr>
        <p:txBody>
          <a:bodyPr>
            <a:normAutofit/>
          </a:bodyPr>
          <a:lstStyle/>
          <a:p>
            <a:r>
              <a:rPr lang="en-IN" dirty="0" smtClean="0"/>
              <a:t> In this chapter we will discuss on:</a:t>
            </a:r>
          </a:p>
          <a:p>
            <a:pPr>
              <a:buNone/>
            </a:pPr>
            <a:r>
              <a:rPr lang="en-IN" dirty="0" smtClean="0"/>
              <a:t>   1. Difference between 8086 &amp; 8088</a:t>
            </a:r>
          </a:p>
          <a:p>
            <a:pPr>
              <a:buNone/>
            </a:pPr>
            <a:r>
              <a:rPr lang="en-IN" dirty="0" smtClean="0"/>
              <a:t>   2. Pin functions of 8086 in minimum &amp; maximum modes</a:t>
            </a:r>
          </a:p>
          <a:p>
            <a:pPr>
              <a:buNone/>
            </a:pPr>
            <a:r>
              <a:rPr lang="en-IN" dirty="0" smtClean="0"/>
              <a:t>   3. use of address latches &amp; data buffers in an 8086 based system</a:t>
            </a:r>
          </a:p>
          <a:p>
            <a:pPr>
              <a:buNone/>
            </a:pPr>
            <a:r>
              <a:rPr lang="en-IN" dirty="0" smtClean="0"/>
              <a:t>   4. concept of machine cycles and the associated bus timings of 8086</a:t>
            </a:r>
          </a:p>
          <a:p>
            <a:pPr>
              <a:buNone/>
            </a:pPr>
            <a:r>
              <a:rPr lang="en-IN" dirty="0" smtClean="0"/>
              <a:t>   5. reason for using the bus controller IC in a maximum mode system</a:t>
            </a:r>
          </a:p>
          <a:p>
            <a:pPr>
              <a:buNone/>
            </a:pPr>
            <a:r>
              <a:rPr lang="en-IN" dirty="0" smtClean="0"/>
              <a:t>   6. How an 8086 is used in the maximum mode?</a:t>
            </a:r>
          </a:p>
          <a:p>
            <a:pPr>
              <a:buNone/>
            </a:pPr>
            <a:r>
              <a:rPr lang="en-IN" dirty="0" smtClean="0"/>
              <a:t>   7. To calculate instruction timing &amp; thus create delay loops</a:t>
            </a:r>
          </a:p>
          <a:p>
            <a:r>
              <a:rPr lang="en-IN" dirty="0" smtClean="0"/>
              <a:t> Earlier we have dealt exclusively with the programming aspect of 8086, now we will see for hardware aspects of the processor. </a:t>
            </a:r>
          </a:p>
          <a:p>
            <a:pPr>
              <a:buNone/>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solidFill>
              </a:rPr>
              <a:t>Connections of the clock generator IC to 8086</a:t>
            </a:r>
            <a:endParaRPr lang="en-IN" dirty="0" smtClean="0">
              <a:solidFill>
                <a:schemeClr val="accent2"/>
              </a:solidFill>
            </a:endParaRPr>
          </a:p>
        </p:txBody>
      </p:sp>
      <p:pic>
        <p:nvPicPr>
          <p:cNvPr id="4" name="Picture 4"/>
          <p:cNvPicPr>
            <a:picLocks noGrp="1" noChangeAspect="1" noChangeArrowheads="1"/>
          </p:cNvPicPr>
          <p:nvPr>
            <p:ph idx="1"/>
          </p:nvPr>
        </p:nvPicPr>
        <p:blipFill>
          <a:blip r:embed="rId2" cstate="print"/>
          <a:srcRect/>
          <a:stretch>
            <a:fillRect/>
          </a:stretch>
        </p:blipFill>
        <p:spPr>
          <a:xfrm>
            <a:off x="1295400" y="1447800"/>
            <a:ext cx="6757465" cy="5204323"/>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7467600" cy="715962"/>
          </a:xfrm>
        </p:spPr>
        <p:txBody>
          <a:bodyPr>
            <a:normAutofit fontScale="90000"/>
          </a:bodyPr>
          <a:lstStyle/>
          <a:p>
            <a:r>
              <a:rPr lang="en-US" dirty="0" smtClean="0">
                <a:solidFill>
                  <a:schemeClr val="accent2"/>
                </a:solidFill>
              </a:rPr>
              <a:t>Reset</a:t>
            </a:r>
            <a:br>
              <a:rPr lang="en-US" dirty="0" smtClean="0">
                <a:solidFill>
                  <a:schemeClr val="accent2"/>
                </a:solidFill>
              </a:rPr>
            </a:br>
            <a:endParaRPr lang="en-IN" dirty="0" smtClean="0">
              <a:solidFill>
                <a:schemeClr val="accent2"/>
              </a:solidFill>
            </a:endParaRPr>
          </a:p>
        </p:txBody>
      </p:sp>
      <p:sp>
        <p:nvSpPr>
          <p:cNvPr id="3" name="Content Placeholder 2"/>
          <p:cNvSpPr>
            <a:spLocks noGrp="1"/>
          </p:cNvSpPr>
          <p:nvPr>
            <p:ph sz="quarter" idx="1"/>
          </p:nvPr>
        </p:nvSpPr>
        <p:spPr>
          <a:xfrm>
            <a:off x="304800" y="1371600"/>
            <a:ext cx="7467600" cy="4264152"/>
          </a:xfrm>
        </p:spPr>
        <p:txBody>
          <a:bodyPr/>
          <a:lstStyle/>
          <a:p>
            <a:r>
              <a:rPr lang="en-IN" dirty="0" smtClean="0"/>
              <a:t> </a:t>
            </a:r>
            <a:r>
              <a:rPr lang="en-US" dirty="0" smtClean="0"/>
              <a:t>An active low </a:t>
            </a:r>
            <a:r>
              <a:rPr lang="en-US" i="1" dirty="0" smtClean="0"/>
              <a:t> reset  </a:t>
            </a:r>
            <a:r>
              <a:rPr lang="en-US" dirty="0" smtClean="0"/>
              <a:t>signal from the control bus is sent to the 8284 which synchronizes it with the trailing edge of the clock.</a:t>
            </a:r>
          </a:p>
          <a:p>
            <a:r>
              <a:rPr lang="en-IN" dirty="0" smtClean="0"/>
              <a:t> </a:t>
            </a:r>
            <a:r>
              <a:rPr lang="en-US" dirty="0" smtClean="0"/>
              <a:t>Most systems include a line that goes to all system components and possibly controlled by an operator push button (or just after power on), which causes a low signal on the </a:t>
            </a:r>
            <a:r>
              <a:rPr lang="en-US" i="1" dirty="0" smtClean="0"/>
              <a:t>RESET  </a:t>
            </a:r>
            <a:r>
              <a:rPr lang="en-US" dirty="0" smtClean="0"/>
              <a:t>pin of the clock generator.</a:t>
            </a:r>
          </a:p>
          <a:p>
            <a:pPr>
              <a:buNone/>
            </a:pP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762000"/>
          </a:xfrm>
        </p:spPr>
        <p:txBody>
          <a:bodyPr>
            <a:normAutofit/>
          </a:bodyPr>
          <a:lstStyle/>
          <a:p>
            <a:r>
              <a:rPr lang="en-US" sz="2700" dirty="0" smtClean="0">
                <a:solidFill>
                  <a:schemeClr val="accent2"/>
                </a:solidFill>
              </a:rPr>
              <a:t>Reset Timings and reset vector</a:t>
            </a:r>
            <a:endParaRPr lang="en-IN" sz="2700" dirty="0" smtClean="0">
              <a:solidFill>
                <a:schemeClr val="accent2"/>
              </a:solidFill>
            </a:endParaRPr>
          </a:p>
        </p:txBody>
      </p:sp>
      <p:sp>
        <p:nvSpPr>
          <p:cNvPr id="3" name="Content Placeholder 2"/>
          <p:cNvSpPr>
            <a:spLocks noGrp="1"/>
          </p:cNvSpPr>
          <p:nvPr>
            <p:ph sz="quarter" idx="1"/>
          </p:nvPr>
        </p:nvSpPr>
        <p:spPr>
          <a:xfrm>
            <a:off x="457200" y="1219200"/>
            <a:ext cx="7467600" cy="4873752"/>
          </a:xfrm>
        </p:spPr>
        <p:txBody>
          <a:bodyPr/>
          <a:lstStyle/>
          <a:p>
            <a:r>
              <a:rPr lang="en-IN" dirty="0" smtClean="0"/>
              <a:t> </a:t>
            </a:r>
            <a:r>
              <a:rPr lang="en-US" dirty="0" smtClean="0"/>
              <a:t>The RESET line of 8086 must remain high for at least 4 clock periods.</a:t>
            </a:r>
          </a:p>
          <a:p>
            <a:r>
              <a:rPr lang="en-IN" dirty="0" smtClean="0"/>
              <a:t> </a:t>
            </a:r>
            <a:r>
              <a:rPr lang="en-US" dirty="0" smtClean="0"/>
              <a:t>The 8086 will terminate operations on the high-going edge of RESET  and will remain dormant as long as RESET is HIGH. </a:t>
            </a:r>
          </a:p>
          <a:p>
            <a:r>
              <a:rPr lang="en-IN" dirty="0" smtClean="0"/>
              <a:t> </a:t>
            </a:r>
            <a:r>
              <a:rPr lang="en-US" dirty="0" smtClean="0"/>
              <a:t>A high on the RESET pin of the processor causes all system components to be reset, and inside it, the instruction queue, PSW, DS, SS, ES and IP are cleared.</a:t>
            </a:r>
          </a:p>
          <a:p>
            <a:r>
              <a:rPr lang="en-IN" dirty="0" smtClean="0"/>
              <a:t> </a:t>
            </a:r>
            <a:r>
              <a:rPr lang="en-US" dirty="0" smtClean="0"/>
              <a:t>CS gets a value of FFFFH and with IP = 0000, the first instruction will be executed from the location FFFF0H. </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63562"/>
          </a:xfrm>
        </p:spPr>
        <p:txBody>
          <a:bodyPr>
            <a:normAutofit/>
          </a:bodyPr>
          <a:lstStyle/>
          <a:p>
            <a:r>
              <a:rPr lang="en-US" sz="2700" dirty="0" smtClean="0">
                <a:solidFill>
                  <a:schemeClr val="accent2"/>
                </a:solidFill>
              </a:rPr>
              <a:t>Power on reset</a:t>
            </a:r>
            <a:endParaRPr lang="en-IN" sz="2700" dirty="0" smtClean="0">
              <a:solidFill>
                <a:schemeClr val="accent2"/>
              </a:solidFill>
            </a:endParaRPr>
          </a:p>
        </p:txBody>
      </p:sp>
      <p:sp>
        <p:nvSpPr>
          <p:cNvPr id="3" name="Content Placeholder 2"/>
          <p:cNvSpPr>
            <a:spLocks noGrp="1"/>
          </p:cNvSpPr>
          <p:nvPr>
            <p:ph sz="quarter" idx="1"/>
          </p:nvPr>
        </p:nvSpPr>
        <p:spPr>
          <a:xfrm>
            <a:off x="152400" y="609600"/>
            <a:ext cx="8610600" cy="6248400"/>
          </a:xfrm>
        </p:spPr>
        <p:txBody>
          <a:bodyPr/>
          <a:lstStyle/>
          <a:p>
            <a:r>
              <a:rPr lang="en-IN" dirty="0" smtClean="0"/>
              <a:t> When power is switched on, the 8086 should be RESET.</a:t>
            </a:r>
          </a:p>
          <a:p>
            <a:r>
              <a:rPr lang="en-IN" dirty="0" smtClean="0"/>
              <a:t> This is called power on reset</a:t>
            </a:r>
          </a:p>
          <a:p>
            <a:pPr>
              <a:buNone/>
            </a:pPr>
            <a:endParaRPr lang="en-IN" dirty="0" smtClean="0"/>
          </a:p>
          <a:p>
            <a:pPr>
              <a:buNone/>
            </a:pPr>
            <a:r>
              <a:rPr lang="en-IN" dirty="0" smtClean="0"/>
              <a:t> </a:t>
            </a:r>
            <a:endParaRPr lang="en-IN" dirty="0"/>
          </a:p>
        </p:txBody>
      </p:sp>
      <p:pic>
        <p:nvPicPr>
          <p:cNvPr id="4" name="Picture 4"/>
          <p:cNvPicPr>
            <a:picLocks noChangeAspect="1" noChangeArrowheads="1"/>
          </p:cNvPicPr>
          <p:nvPr/>
        </p:nvPicPr>
        <p:blipFill>
          <a:blip r:embed="rId2" cstate="print"/>
          <a:srcRect/>
          <a:stretch>
            <a:fillRect/>
          </a:stretch>
        </p:blipFill>
        <p:spPr bwMode="auto">
          <a:xfrm>
            <a:off x="381000" y="1905000"/>
            <a:ext cx="7813787" cy="407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63562"/>
          </a:xfrm>
        </p:spPr>
        <p:txBody>
          <a:bodyPr>
            <a:normAutofit/>
          </a:bodyPr>
          <a:lstStyle/>
          <a:p>
            <a:r>
              <a:rPr lang="en-IN" sz="2700" dirty="0" smtClean="0">
                <a:solidFill>
                  <a:schemeClr val="accent2"/>
                </a:solidFill>
              </a:rPr>
              <a:t>Clock</a:t>
            </a:r>
          </a:p>
        </p:txBody>
      </p:sp>
      <p:sp>
        <p:nvSpPr>
          <p:cNvPr id="3" name="Content Placeholder 2"/>
          <p:cNvSpPr>
            <a:spLocks noGrp="1"/>
          </p:cNvSpPr>
          <p:nvPr>
            <p:ph sz="quarter" idx="1"/>
          </p:nvPr>
        </p:nvSpPr>
        <p:spPr>
          <a:xfrm>
            <a:off x="228600" y="685800"/>
            <a:ext cx="8610600" cy="5943600"/>
          </a:xfrm>
        </p:spPr>
        <p:txBody>
          <a:bodyPr/>
          <a:lstStyle/>
          <a:p>
            <a:r>
              <a:rPr lang="en-IN" dirty="0" smtClean="0"/>
              <a:t> All activities on the system bus are synchronized by the system clock </a:t>
            </a:r>
          </a:p>
          <a:p>
            <a:r>
              <a:rPr lang="en-IN" dirty="0" smtClean="0"/>
              <a:t> that provides the basic timing</a:t>
            </a:r>
          </a:p>
          <a:p>
            <a:r>
              <a:rPr lang="en-IN" dirty="0" smtClean="0"/>
              <a:t> Activities of the Bus are:</a:t>
            </a:r>
          </a:p>
          <a:p>
            <a:pPr>
              <a:buNone/>
            </a:pPr>
            <a:r>
              <a:rPr lang="en-IN" dirty="0" smtClean="0"/>
              <a:t>            1. Reading from memory I/O</a:t>
            </a:r>
          </a:p>
          <a:p>
            <a:pPr>
              <a:buNone/>
            </a:pPr>
            <a:r>
              <a:rPr lang="en-IN" dirty="0" smtClean="0"/>
              <a:t>            2. Writing to memory I/O</a:t>
            </a:r>
          </a:p>
          <a:p>
            <a:r>
              <a:rPr lang="en-IN" dirty="0" smtClean="0"/>
              <a:t> </a:t>
            </a:r>
            <a:r>
              <a:rPr lang="en-US" dirty="0" smtClean="0"/>
              <a:t>Any read or write cycle is called a bus cycle.</a:t>
            </a:r>
          </a:p>
          <a:p>
            <a:r>
              <a:rPr lang="en-US" dirty="0" smtClean="0"/>
              <a:t> For 8086, a bus cycle takes 4 T states, where one T state is defined as the ‘period’ of the clock.</a:t>
            </a:r>
          </a:p>
          <a:p>
            <a:r>
              <a:rPr lang="en-US" dirty="0" smtClean="0"/>
              <a:t> If the clock frequency is 10 MHz, one T state = 0.1 </a:t>
            </a:r>
            <a:r>
              <a:rPr lang="en-US" i="1" dirty="0" smtClean="0"/>
              <a:t> </a:t>
            </a:r>
            <a:r>
              <a:rPr lang="en-US" i="1" dirty="0" err="1" smtClean="0"/>
              <a:t>u</a:t>
            </a:r>
            <a:r>
              <a:rPr lang="en-US" dirty="0" err="1" smtClean="0"/>
              <a:t>secs</a:t>
            </a:r>
            <a:r>
              <a:rPr lang="en-US" dirty="0" smtClean="0"/>
              <a:t> or 100 </a:t>
            </a:r>
            <a:r>
              <a:rPr lang="en-US" dirty="0" err="1" smtClean="0"/>
              <a:t>nsecs</a:t>
            </a:r>
            <a:r>
              <a:rPr lang="en-US" dirty="0" smtClean="0"/>
              <a:t>. </a:t>
            </a:r>
          </a:p>
          <a:p>
            <a:r>
              <a:rPr lang="en-IN" dirty="0" smtClean="0"/>
              <a:t> </a:t>
            </a:r>
            <a:r>
              <a:rPr lang="en-US" dirty="0" smtClean="0"/>
              <a:t>A bus cycle is also called a machine cycle.</a:t>
            </a:r>
          </a:p>
          <a:p>
            <a:r>
              <a:rPr lang="en-IN" dirty="0" smtClean="0"/>
              <a:t> </a:t>
            </a:r>
            <a:r>
              <a:rPr lang="en-US" dirty="0" smtClean="0"/>
              <a:t>During a machine cycle, a specific operation – say, reading or writing is accomplished.</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solidFill>
                  <a:schemeClr val="accent2"/>
                </a:solidFill>
              </a:rPr>
              <a:t>Typical machine cycles</a:t>
            </a:r>
            <a:endParaRPr lang="en-IN" sz="2700" dirty="0" smtClean="0">
              <a:solidFill>
                <a:schemeClr val="accent2"/>
              </a:solidFill>
            </a:endParaRPr>
          </a:p>
        </p:txBody>
      </p:sp>
      <p:sp>
        <p:nvSpPr>
          <p:cNvPr id="3" name="Content Placeholder 2"/>
          <p:cNvSpPr>
            <a:spLocks noGrp="1"/>
          </p:cNvSpPr>
          <p:nvPr>
            <p:ph sz="quarter" idx="1"/>
          </p:nvPr>
        </p:nvSpPr>
        <p:spPr/>
        <p:txBody>
          <a:bodyPr/>
          <a:lstStyle/>
          <a:p>
            <a:r>
              <a:rPr lang="en-US" dirty="0" smtClean="0"/>
              <a:t>Memory Read</a:t>
            </a:r>
          </a:p>
          <a:p>
            <a:r>
              <a:rPr lang="en-US" dirty="0" smtClean="0"/>
              <a:t> Memory Write</a:t>
            </a:r>
          </a:p>
          <a:p>
            <a:r>
              <a:rPr lang="en-US" dirty="0" smtClean="0"/>
              <a:t> I / O Read</a:t>
            </a:r>
          </a:p>
          <a:p>
            <a:r>
              <a:rPr lang="en-US" dirty="0" smtClean="0"/>
              <a:t> I / O Write</a:t>
            </a:r>
          </a:p>
          <a:p>
            <a:r>
              <a:rPr lang="en-US" dirty="0" smtClean="0"/>
              <a:t>Interrupt Acknowledge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487362"/>
          </a:xfrm>
        </p:spPr>
        <p:txBody>
          <a:bodyPr>
            <a:normAutofit fontScale="90000"/>
          </a:bodyPr>
          <a:lstStyle/>
          <a:p>
            <a:r>
              <a:rPr lang="en-IN" sz="2700" dirty="0" smtClean="0">
                <a:solidFill>
                  <a:schemeClr val="accent2"/>
                </a:solidFill>
              </a:rPr>
              <a:t>Read Machine Cycle</a:t>
            </a:r>
          </a:p>
        </p:txBody>
      </p:sp>
      <p:sp>
        <p:nvSpPr>
          <p:cNvPr id="3" name="Content Placeholder 2"/>
          <p:cNvSpPr>
            <a:spLocks noGrp="1"/>
          </p:cNvSpPr>
          <p:nvPr>
            <p:ph sz="quarter" idx="1"/>
          </p:nvPr>
        </p:nvSpPr>
        <p:spPr>
          <a:xfrm>
            <a:off x="152400" y="685800"/>
            <a:ext cx="8686800" cy="6172200"/>
          </a:xfrm>
        </p:spPr>
        <p:txBody>
          <a:bodyPr/>
          <a:lstStyle/>
          <a:p>
            <a:r>
              <a:rPr lang="en-US" dirty="0" smtClean="0"/>
              <a:t>Place on the address bus, the address of the location whose content is to be read. This action is performed by the processor.</a:t>
            </a:r>
          </a:p>
          <a:p>
            <a:r>
              <a:rPr lang="en-US" dirty="0" smtClean="0"/>
              <a:t>Assert the </a:t>
            </a:r>
            <a:r>
              <a:rPr lang="en-US" b="1" dirty="0" smtClean="0"/>
              <a:t>read </a:t>
            </a:r>
            <a:r>
              <a:rPr lang="en-US" dirty="0" smtClean="0"/>
              <a:t>control signal which is part of the control bus.</a:t>
            </a:r>
          </a:p>
          <a:p>
            <a:r>
              <a:rPr lang="en-US" dirty="0" smtClean="0"/>
              <a:t>Wait until the content of the addressed location appears on the data bus.</a:t>
            </a:r>
          </a:p>
          <a:p>
            <a:r>
              <a:rPr lang="en-US" dirty="0" smtClean="0"/>
              <a:t>Transfer the data on the data bus to the processor.</a:t>
            </a:r>
          </a:p>
          <a:p>
            <a:r>
              <a:rPr lang="en-US" dirty="0" smtClean="0"/>
              <a:t>De-activate the read control signal. The read operation is over and the address on the address bus is not relevant anymore.</a:t>
            </a:r>
            <a:r>
              <a:rPr lang="en-IN" dirty="0" smtClean="0"/>
              <a:t> </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87362"/>
          </a:xfrm>
        </p:spPr>
        <p:txBody>
          <a:bodyPr>
            <a:normAutofit/>
          </a:bodyPr>
          <a:lstStyle/>
          <a:p>
            <a:r>
              <a:rPr lang="en-US" sz="2400" dirty="0" smtClean="0">
                <a:solidFill>
                  <a:schemeClr val="accent2"/>
                </a:solidFill>
              </a:rPr>
              <a:t>Read machine cycle timing diagram</a:t>
            </a:r>
            <a:endParaRPr lang="en-IN" sz="2400" dirty="0" smtClean="0">
              <a:solidFill>
                <a:schemeClr val="accent2"/>
              </a:solidFill>
            </a:endParaRPr>
          </a:p>
        </p:txBody>
      </p:sp>
      <p:pic>
        <p:nvPicPr>
          <p:cNvPr id="4" name="Picture 4"/>
          <p:cNvPicPr>
            <a:picLocks noGrp="1" noChangeAspect="1" noChangeArrowheads="1"/>
          </p:cNvPicPr>
          <p:nvPr>
            <p:ph idx="1"/>
          </p:nvPr>
        </p:nvPicPr>
        <p:blipFill>
          <a:blip r:embed="rId2" cstate="print"/>
          <a:srcRect/>
          <a:stretch>
            <a:fillRect/>
          </a:stretch>
        </p:blipFill>
        <p:spPr>
          <a:xfrm>
            <a:off x="228600" y="762000"/>
            <a:ext cx="8420378" cy="594360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10600" cy="6705600"/>
          </a:xfrm>
        </p:spPr>
        <p:txBody>
          <a:bodyPr/>
          <a:lstStyle/>
          <a:p>
            <a:r>
              <a:rPr lang="en-IN" dirty="0" smtClean="0"/>
              <a:t> Many control signals are needed in the machine cycle, that are shown in diagram</a:t>
            </a:r>
          </a:p>
          <a:p>
            <a:r>
              <a:rPr lang="en-IN" dirty="0" smtClean="0"/>
              <a:t> According to the previous diagram,</a:t>
            </a:r>
          </a:p>
          <a:p>
            <a:r>
              <a:rPr lang="en-IN" dirty="0" smtClean="0"/>
              <a:t> Which is relevant for both ‘memory read’ &amp; ‘I/O read’</a:t>
            </a:r>
          </a:p>
          <a:p>
            <a:r>
              <a:rPr lang="en-IN" dirty="0" smtClean="0"/>
              <a:t> here time is marked along the horizontal direction</a:t>
            </a:r>
          </a:p>
          <a:p>
            <a:r>
              <a:rPr lang="en-IN" dirty="0" smtClean="0"/>
              <a:t> the activities of the pins of 8086 at corresponding points are shown</a:t>
            </a:r>
          </a:p>
          <a:p>
            <a:r>
              <a:rPr lang="en-IN" dirty="0" smtClean="0"/>
              <a:t> some of the lines are single signals like, ALE, RD, WR etc.</a:t>
            </a:r>
          </a:p>
          <a:p>
            <a:r>
              <a:rPr lang="en-IN" dirty="0" smtClean="0"/>
              <a:t> others are group of signals like the address bus &amp; data bus</a:t>
            </a:r>
          </a:p>
          <a:p>
            <a:r>
              <a:rPr lang="en-IN" dirty="0" smtClean="0"/>
              <a:t> M/IO is a single line which has one of two possible states in a machine cycle</a:t>
            </a:r>
          </a:p>
          <a:p>
            <a:pPr>
              <a:buNone/>
            </a:pPr>
            <a:endParaRPr lang="en-IN" dirty="0"/>
          </a:p>
        </p:txBody>
      </p:sp>
      <p:cxnSp>
        <p:nvCxnSpPr>
          <p:cNvPr id="5" name="Straight Connector 4"/>
          <p:cNvCxnSpPr/>
          <p:nvPr/>
        </p:nvCxnSpPr>
        <p:spPr>
          <a:xfrm>
            <a:off x="7010400" y="3124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96200" y="3124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4400" y="4724400"/>
            <a:ext cx="457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sz="2400" dirty="0" smtClean="0">
                <a:solidFill>
                  <a:schemeClr val="accent2"/>
                </a:solidFill>
              </a:rPr>
              <a:t>Wait Cycles</a:t>
            </a:r>
            <a:br>
              <a:rPr lang="en-US" sz="2400" dirty="0" smtClean="0">
                <a:solidFill>
                  <a:schemeClr val="accent2"/>
                </a:solidFill>
              </a:rPr>
            </a:br>
            <a:endParaRPr lang="en-IN" sz="2400" dirty="0" smtClean="0">
              <a:solidFill>
                <a:schemeClr val="accent2"/>
              </a:solidFill>
            </a:endParaRPr>
          </a:p>
        </p:txBody>
      </p:sp>
      <p:sp>
        <p:nvSpPr>
          <p:cNvPr id="3" name="Content Placeholder 2"/>
          <p:cNvSpPr>
            <a:spLocks noGrp="1"/>
          </p:cNvSpPr>
          <p:nvPr>
            <p:ph sz="quarter" idx="1"/>
          </p:nvPr>
        </p:nvSpPr>
        <p:spPr>
          <a:xfrm>
            <a:off x="76200" y="762000"/>
            <a:ext cx="8915400" cy="5791200"/>
          </a:xfrm>
        </p:spPr>
        <p:txBody>
          <a:bodyPr/>
          <a:lstStyle/>
          <a:p>
            <a:r>
              <a:rPr lang="en-IN" dirty="0" smtClean="0"/>
              <a:t> </a:t>
            </a:r>
            <a:r>
              <a:rPr lang="en-US" dirty="0" smtClean="0"/>
              <a:t>If the access time for a device is longer than that permitted by 8086 timing, extra clock cycles termed ‘wait states’ have to be inserted in the bus cycle.</a:t>
            </a:r>
          </a:p>
          <a:p>
            <a:r>
              <a:rPr lang="en-IN" dirty="0" smtClean="0"/>
              <a:t> </a:t>
            </a:r>
            <a:r>
              <a:rPr lang="en-US" dirty="0" smtClean="0"/>
              <a:t>Sample the READY line at the end of T</a:t>
            </a:r>
            <a:r>
              <a:rPr lang="en-US" baseline="-25000" dirty="0" smtClean="0"/>
              <a:t>2</a:t>
            </a:r>
            <a:r>
              <a:rPr lang="en-US" dirty="0" smtClean="0"/>
              <a:t>. If the READY signal is found low, an extra T state is inserted into the bus cycle, between T</a:t>
            </a:r>
            <a:r>
              <a:rPr lang="en-US" baseline="-25000" dirty="0" smtClean="0"/>
              <a:t>3</a:t>
            </a:r>
            <a:r>
              <a:rPr lang="en-US" dirty="0" smtClean="0"/>
              <a:t> and  T</a:t>
            </a:r>
            <a:r>
              <a:rPr lang="en-US" baseline="-25000" dirty="0" smtClean="0"/>
              <a:t>4</a:t>
            </a:r>
            <a:r>
              <a:rPr lang="en-US" dirty="0" smtClean="0"/>
              <a:t> , which is designated as T</a:t>
            </a:r>
            <a:r>
              <a:rPr lang="en-US" baseline="-25000" dirty="0" smtClean="0"/>
              <a:t>W</a:t>
            </a:r>
            <a:r>
              <a:rPr lang="en-US" dirty="0" smtClean="0"/>
              <a:t> .</a:t>
            </a:r>
          </a:p>
          <a:p>
            <a:r>
              <a:rPr lang="en-US" dirty="0" smtClean="0"/>
              <a:t> All signals on the bus remain unchanged during this extra wait state (T</a:t>
            </a:r>
            <a:r>
              <a:rPr lang="en-US" baseline="-25000" dirty="0" smtClean="0"/>
              <a:t>W</a:t>
            </a:r>
            <a:r>
              <a:rPr lang="en-US" dirty="0" smtClean="0"/>
              <a:t>).  </a:t>
            </a:r>
          </a:p>
          <a:p>
            <a:pPr>
              <a:lnSpc>
                <a:spcPct val="90000"/>
              </a:lnSpc>
            </a:pPr>
            <a:r>
              <a:rPr lang="en-IN" dirty="0" smtClean="0"/>
              <a:t> </a:t>
            </a:r>
            <a:r>
              <a:rPr lang="en-US" dirty="0" smtClean="0"/>
              <a:t>In the middle of T</a:t>
            </a:r>
            <a:r>
              <a:rPr lang="en-US" baseline="-25000" dirty="0" smtClean="0"/>
              <a:t>W</a:t>
            </a:r>
            <a:r>
              <a:rPr lang="en-US" dirty="0" smtClean="0"/>
              <a:t> , once again the READY signal is checked. If it is at  logic 1, the next T state will be T</a:t>
            </a:r>
            <a:r>
              <a:rPr lang="en-US" baseline="-25000" dirty="0" smtClean="0"/>
              <a:t>4</a:t>
            </a:r>
            <a:r>
              <a:rPr lang="en-US" dirty="0" smtClean="0"/>
              <a:t> – otherwise another wait state T</a:t>
            </a:r>
            <a:r>
              <a:rPr lang="en-US" baseline="-25000" dirty="0" smtClean="0"/>
              <a:t>W</a:t>
            </a:r>
            <a:r>
              <a:rPr lang="en-US" dirty="0" smtClean="0"/>
              <a:t> will be inserted.</a:t>
            </a:r>
          </a:p>
          <a:p>
            <a:pPr>
              <a:lnSpc>
                <a:spcPct val="90000"/>
              </a:lnSpc>
            </a:pPr>
            <a:endParaRPr lang="en-US"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685800"/>
          </a:xfrm>
        </p:spPr>
        <p:txBody>
          <a:bodyPr>
            <a:normAutofit/>
          </a:bodyPr>
          <a:lstStyle/>
          <a:p>
            <a:r>
              <a:rPr lang="en-IN" dirty="0" smtClean="0">
                <a:solidFill>
                  <a:schemeClr val="accent2"/>
                </a:solidFill>
              </a:rPr>
              <a:t>Pin Configuration</a:t>
            </a:r>
            <a:endParaRPr lang="en-IN" dirty="0">
              <a:solidFill>
                <a:schemeClr val="accent2"/>
              </a:solidFill>
            </a:endParaRPr>
          </a:p>
        </p:txBody>
      </p:sp>
      <p:sp>
        <p:nvSpPr>
          <p:cNvPr id="3" name="Content Placeholder 2"/>
          <p:cNvSpPr>
            <a:spLocks noGrp="1"/>
          </p:cNvSpPr>
          <p:nvPr>
            <p:ph sz="quarter" idx="1"/>
          </p:nvPr>
        </p:nvSpPr>
        <p:spPr>
          <a:xfrm>
            <a:off x="304800" y="1371600"/>
            <a:ext cx="8382000" cy="6172200"/>
          </a:xfrm>
        </p:spPr>
        <p:txBody>
          <a:bodyPr/>
          <a:lstStyle/>
          <a:p>
            <a:r>
              <a:rPr lang="en-IN" dirty="0" smtClean="0"/>
              <a:t> Lets see the processor in terms of its hardware that includes:</a:t>
            </a:r>
          </a:p>
          <a:p>
            <a:pPr>
              <a:buNone/>
            </a:pPr>
            <a:r>
              <a:rPr lang="en-IN" dirty="0" smtClean="0"/>
              <a:t>       Pin configuration</a:t>
            </a:r>
          </a:p>
          <a:p>
            <a:pPr>
              <a:buNone/>
            </a:pPr>
            <a:r>
              <a:rPr lang="en-IN" dirty="0" smtClean="0"/>
              <a:t>       Functions of the pins</a:t>
            </a:r>
          </a:p>
          <a:p>
            <a:pPr>
              <a:buNone/>
            </a:pPr>
            <a:r>
              <a:rPr lang="en-IN" dirty="0" smtClean="0"/>
              <a:t>       memory bus cycles</a:t>
            </a:r>
          </a:p>
          <a:p>
            <a:pPr>
              <a:buNone/>
            </a:pPr>
            <a:r>
              <a:rPr lang="en-IN" dirty="0" smtClean="0"/>
              <a:t>       connections to other chips</a:t>
            </a:r>
          </a:p>
          <a:p>
            <a:pPr>
              <a:buNone/>
            </a:pPr>
            <a:r>
              <a:rPr lang="en-IN" dirty="0" smtClean="0"/>
              <a:t>       modes of operations</a:t>
            </a:r>
          </a:p>
          <a:p>
            <a:r>
              <a:rPr lang="en-IN" dirty="0" smtClean="0"/>
              <a:t> The first PC was built with 8088 processor &amp; most ways similar to 8086</a:t>
            </a:r>
          </a:p>
          <a:p>
            <a:pPr>
              <a:buNone/>
            </a:pPr>
            <a:endParaRPr lang="en-IN" dirty="0" smtClean="0"/>
          </a:p>
          <a:p>
            <a:pPr>
              <a:buNone/>
            </a:pPr>
            <a:r>
              <a:rPr lang="en-IN"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r>
              <a:rPr lang="en-US" sz="2200" dirty="0" smtClean="0">
                <a:solidFill>
                  <a:schemeClr val="accent2"/>
                </a:solidFill>
              </a:rPr>
              <a:t>Sampling the READY signal and inserting wait states</a:t>
            </a:r>
            <a:endParaRPr lang="en-IN" sz="2200" dirty="0" smtClean="0">
              <a:solidFill>
                <a:schemeClr val="accent2"/>
              </a:solidFill>
            </a:endParaRPr>
          </a:p>
        </p:txBody>
      </p:sp>
      <p:pic>
        <p:nvPicPr>
          <p:cNvPr id="4" name="Picture 4"/>
          <p:cNvPicPr>
            <a:picLocks noGrp="1" noChangeAspect="1" noChangeArrowheads="1"/>
          </p:cNvPicPr>
          <p:nvPr>
            <p:ph idx="1"/>
          </p:nvPr>
        </p:nvPicPr>
        <p:blipFill>
          <a:blip r:embed="rId2" cstate="print"/>
          <a:srcRect/>
          <a:stretch>
            <a:fillRect/>
          </a:stretch>
        </p:blipFill>
        <p:spPr>
          <a:xfrm>
            <a:off x="228600" y="2133600"/>
            <a:ext cx="8186139" cy="1981200"/>
          </a:xfr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What is the duration of the bus-cycle in an 8086 based microcomputer, if the clock frequency  is 12 MHz and three wait states are inserted?</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idx="1"/>
          </p:nvPr>
        </p:nvSpPr>
        <p:spPr>
          <a:xfrm>
            <a:off x="304800" y="1143000"/>
            <a:ext cx="8229600" cy="4389437"/>
          </a:xfrm>
        </p:spPr>
        <p:txBody>
          <a:bodyPr/>
          <a:lstStyle/>
          <a:p>
            <a:pPr eaLnBrk="1" hangingPunct="1"/>
            <a:r>
              <a:rPr lang="en-US" dirty="0" smtClean="0"/>
              <a:t>The period of a 12 MHz microprocessor is T = 1 / f = 83 ns.</a:t>
            </a:r>
          </a:p>
          <a:p>
            <a:pPr eaLnBrk="1" hangingPunct="1"/>
            <a:r>
              <a:rPr lang="en-US" dirty="0" smtClean="0"/>
              <a:t>Thus, the duration of the bus-cycle, without any wait-states is given by;</a:t>
            </a:r>
          </a:p>
          <a:p>
            <a:pPr eaLnBrk="1" hangingPunct="1"/>
            <a:r>
              <a:rPr lang="en-US" dirty="0" err="1" smtClean="0"/>
              <a:t>T</a:t>
            </a:r>
            <a:r>
              <a:rPr lang="en-US" baseline="-25000" dirty="0" err="1" smtClean="0"/>
              <a:t>bus</a:t>
            </a:r>
            <a:r>
              <a:rPr lang="en-US" baseline="-25000" dirty="0" smtClean="0"/>
              <a:t>-cycles</a:t>
            </a:r>
            <a:r>
              <a:rPr lang="en-US" dirty="0" smtClean="0"/>
              <a:t> = 4* T = 4* 83 ns = 332 ns.</a:t>
            </a:r>
          </a:p>
          <a:p>
            <a:pPr eaLnBrk="1" hangingPunct="1"/>
            <a:r>
              <a:rPr lang="en-US" dirty="0" smtClean="0"/>
              <a:t>Duration of the wait-states is, </a:t>
            </a:r>
            <a:r>
              <a:rPr lang="en-US" dirty="0" err="1" smtClean="0"/>
              <a:t>T</a:t>
            </a:r>
            <a:r>
              <a:rPr lang="en-US" baseline="-25000" dirty="0" err="1" smtClean="0"/>
              <a:t>w</a:t>
            </a:r>
            <a:r>
              <a:rPr lang="en-US" dirty="0" smtClean="0"/>
              <a:t>  = 3* T = 249 ns.</a:t>
            </a:r>
          </a:p>
          <a:p>
            <a:pPr eaLnBrk="1" hangingPunct="1"/>
            <a:r>
              <a:rPr lang="en-US" dirty="0" smtClean="0"/>
              <a:t>So the extended bus-cycle </a:t>
            </a:r>
            <a:r>
              <a:rPr lang="en-US" dirty="0" err="1" smtClean="0"/>
              <a:t>T</a:t>
            </a:r>
            <a:r>
              <a:rPr lang="en-US" baseline="-25000" dirty="0" err="1" smtClean="0"/>
              <a:t>bus</a:t>
            </a:r>
            <a:r>
              <a:rPr lang="en-US" baseline="-25000" dirty="0" smtClean="0"/>
              <a:t>-cycle</a:t>
            </a:r>
            <a:r>
              <a:rPr lang="en-US" dirty="0" smtClean="0"/>
              <a:t>+ </a:t>
            </a:r>
            <a:r>
              <a:rPr lang="en-US" dirty="0" err="1" smtClean="0"/>
              <a:t>T</a:t>
            </a:r>
            <a:r>
              <a:rPr lang="en-US" baseline="-25000" dirty="0" err="1" smtClean="0"/>
              <a:t>w</a:t>
            </a:r>
            <a:r>
              <a:rPr lang="en-US" dirty="0" smtClean="0"/>
              <a:t> = 332 + 249 </a:t>
            </a:r>
          </a:p>
          <a:p>
            <a:pPr eaLnBrk="1" hangingPunct="1">
              <a:buFont typeface="Wingdings 2" pitchFamily="18" charset="2"/>
              <a:buNone/>
            </a:pPr>
            <a:r>
              <a:rPr lang="en-US" dirty="0" smtClean="0"/>
              <a:t>   = 581 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2200" dirty="0" smtClean="0">
                <a:solidFill>
                  <a:schemeClr val="accent2"/>
                </a:solidFill>
              </a:rPr>
              <a:t>Other Processor Activities</a:t>
            </a:r>
            <a:endParaRPr lang="en-IN" sz="2200" dirty="0" smtClean="0">
              <a:solidFill>
                <a:schemeClr val="accent2"/>
              </a:solidFill>
            </a:endParaRPr>
          </a:p>
        </p:txBody>
      </p:sp>
      <p:sp>
        <p:nvSpPr>
          <p:cNvPr id="3" name="Content Placeholder 2"/>
          <p:cNvSpPr>
            <a:spLocks noGrp="1"/>
          </p:cNvSpPr>
          <p:nvPr>
            <p:ph sz="quarter" idx="1"/>
          </p:nvPr>
        </p:nvSpPr>
        <p:spPr>
          <a:xfrm>
            <a:off x="1447800" y="1143000"/>
            <a:ext cx="7467600" cy="4873752"/>
          </a:xfrm>
        </p:spPr>
        <p:txBody>
          <a:bodyPr/>
          <a:lstStyle/>
          <a:p>
            <a:r>
              <a:rPr lang="en-IN" dirty="0" smtClean="0"/>
              <a:t> Interrupt Lines</a:t>
            </a:r>
          </a:p>
          <a:p>
            <a:r>
              <a:rPr lang="en-IN" dirty="0" smtClean="0"/>
              <a:t> </a:t>
            </a:r>
            <a:r>
              <a:rPr lang="en-IN" dirty="0" smtClean="0"/>
              <a:t>DMA</a:t>
            </a:r>
          </a:p>
          <a:p>
            <a:r>
              <a:rPr lang="en-IN" dirty="0" smtClean="0"/>
              <a:t> </a:t>
            </a:r>
            <a:r>
              <a:rPr lang="en-IN" dirty="0" smtClean="0"/>
              <a:t>TEST</a:t>
            </a:r>
          </a:p>
          <a:p>
            <a:r>
              <a:rPr lang="en-IN" dirty="0" smtClean="0"/>
              <a:t> </a:t>
            </a:r>
            <a:r>
              <a:rPr lang="en-IN" dirty="0" smtClean="0"/>
              <a:t>BHE</a:t>
            </a:r>
          </a:p>
          <a:p>
            <a:r>
              <a:rPr lang="en-IN" dirty="0" smtClean="0"/>
              <a:t> </a:t>
            </a:r>
            <a:r>
              <a:rPr lang="en-IN" dirty="0" smtClean="0"/>
              <a:t>HALT Machine cycle </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533400"/>
          </a:xfrm>
        </p:spPr>
        <p:txBody>
          <a:bodyPr>
            <a:normAutofit/>
          </a:bodyPr>
          <a:lstStyle/>
          <a:p>
            <a:r>
              <a:rPr lang="en-US" sz="2200" dirty="0" smtClean="0">
                <a:solidFill>
                  <a:schemeClr val="accent2"/>
                </a:solidFill>
              </a:rPr>
              <a:t>Interrupt Lines</a:t>
            </a:r>
            <a:endParaRPr lang="en-IN" sz="2200" dirty="0" smtClean="0">
              <a:solidFill>
                <a:schemeClr val="accent2"/>
              </a:solidFill>
            </a:endParaRPr>
          </a:p>
        </p:txBody>
      </p:sp>
      <p:sp>
        <p:nvSpPr>
          <p:cNvPr id="3" name="Content Placeholder 2"/>
          <p:cNvSpPr>
            <a:spLocks noGrp="1"/>
          </p:cNvSpPr>
          <p:nvPr>
            <p:ph sz="quarter" idx="1"/>
          </p:nvPr>
        </p:nvSpPr>
        <p:spPr>
          <a:xfrm>
            <a:off x="304800" y="762000"/>
            <a:ext cx="8458200" cy="6096000"/>
          </a:xfrm>
        </p:spPr>
        <p:txBody>
          <a:bodyPr/>
          <a:lstStyle/>
          <a:p>
            <a:r>
              <a:rPr lang="en-IN" dirty="0" smtClean="0"/>
              <a:t> As word “Interrupt” implies that is being done is to be temporarily stalled as to take up another activity.</a:t>
            </a:r>
          </a:p>
          <a:p>
            <a:r>
              <a:rPr lang="en-IN" dirty="0" smtClean="0"/>
              <a:t> </a:t>
            </a:r>
            <a:r>
              <a:rPr lang="en-IN" dirty="0" smtClean="0"/>
              <a:t>Same in case of processor too</a:t>
            </a:r>
          </a:p>
          <a:p>
            <a:r>
              <a:rPr lang="en-IN" dirty="0" smtClean="0"/>
              <a:t> </a:t>
            </a:r>
            <a:r>
              <a:rPr lang="en-IN" dirty="0" smtClean="0"/>
              <a:t>During performance of any activity by the processor</a:t>
            </a:r>
          </a:p>
          <a:p>
            <a:r>
              <a:rPr lang="en-IN" dirty="0" smtClean="0"/>
              <a:t> </a:t>
            </a:r>
            <a:r>
              <a:rPr lang="en-IN" dirty="0" smtClean="0"/>
              <a:t>Any external device ask for attention by placing a signal on an ‘interrupt request’ line</a:t>
            </a:r>
          </a:p>
          <a:p>
            <a:r>
              <a:rPr lang="en-IN" dirty="0" smtClean="0"/>
              <a:t> </a:t>
            </a:r>
            <a:r>
              <a:rPr lang="en-IN" dirty="0" smtClean="0"/>
              <a:t>processor stops whatever is doing and attends to the request of the interrupting device</a:t>
            </a:r>
          </a:p>
          <a:p>
            <a:r>
              <a:rPr lang="en-IN" dirty="0" smtClean="0"/>
              <a:t> As soon as its gets an interrupt request on the INTR line, it responds by lowering the INTA and enters an interrupt acknowledge machine cycle</a:t>
            </a:r>
          </a:p>
          <a:p>
            <a:r>
              <a:rPr lang="en-IN" dirty="0" smtClean="0"/>
              <a:t> </a:t>
            </a:r>
            <a:r>
              <a:rPr lang="en-IN" dirty="0" smtClean="0"/>
              <a:t>NMI is another line on which external device can place an interrupt request</a:t>
            </a:r>
          </a:p>
          <a:p>
            <a:r>
              <a:rPr lang="en-IN" dirty="0" smtClean="0"/>
              <a:t> </a:t>
            </a:r>
            <a:r>
              <a:rPr lang="en-IN" dirty="0" smtClean="0"/>
              <a:t>difference is INTA sends </a:t>
            </a:r>
            <a:r>
              <a:rPr lang="en-IN" dirty="0" err="1" smtClean="0"/>
              <a:t>ack</a:t>
            </a:r>
            <a:r>
              <a:rPr lang="en-IN" dirty="0" smtClean="0"/>
              <a:t>, but NMI doesn’t. </a:t>
            </a:r>
            <a:endParaRPr lang="en-IN" dirty="0"/>
          </a:p>
        </p:txBody>
      </p:sp>
      <p:cxnSp>
        <p:nvCxnSpPr>
          <p:cNvPr id="5" name="Straight Connector 4"/>
          <p:cNvCxnSpPr/>
          <p:nvPr/>
        </p:nvCxnSpPr>
        <p:spPr>
          <a:xfrm>
            <a:off x="5181600" y="4495800"/>
            <a:ext cx="76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579438"/>
          </a:xfrm>
        </p:spPr>
        <p:txBody>
          <a:bodyPr>
            <a:normAutofit/>
          </a:bodyPr>
          <a:lstStyle/>
          <a:p>
            <a:r>
              <a:rPr lang="en-US" sz="2200" dirty="0" smtClean="0">
                <a:solidFill>
                  <a:schemeClr val="accent2"/>
                </a:solidFill>
              </a:rPr>
              <a:t>DIRECT MEMORY ACCESS(DMA)</a:t>
            </a:r>
            <a:endParaRPr lang="en-IN" sz="2200" dirty="0" smtClean="0">
              <a:solidFill>
                <a:schemeClr val="accent2"/>
              </a:solidFill>
            </a:endParaRPr>
          </a:p>
        </p:txBody>
      </p:sp>
      <p:sp>
        <p:nvSpPr>
          <p:cNvPr id="3" name="Content Placeholder 2"/>
          <p:cNvSpPr>
            <a:spLocks noGrp="1"/>
          </p:cNvSpPr>
          <p:nvPr>
            <p:ph sz="quarter" idx="1"/>
          </p:nvPr>
        </p:nvSpPr>
        <p:spPr>
          <a:xfrm>
            <a:off x="228600" y="762000"/>
            <a:ext cx="8610600" cy="6096000"/>
          </a:xfrm>
        </p:spPr>
        <p:txBody>
          <a:bodyPr/>
          <a:lstStyle/>
          <a:p>
            <a:r>
              <a:rPr lang="en-IN" dirty="0" smtClean="0"/>
              <a:t> Till now we have seen processor communicating with memory or I/O</a:t>
            </a:r>
          </a:p>
          <a:p>
            <a:r>
              <a:rPr lang="en-IN" dirty="0" smtClean="0"/>
              <a:t> </a:t>
            </a:r>
            <a:r>
              <a:rPr lang="en-IN" dirty="0" smtClean="0"/>
              <a:t>Is it possible to send data in memory to I/O or vice versa with out involving the processor?</a:t>
            </a:r>
          </a:p>
          <a:p>
            <a:r>
              <a:rPr lang="en-IN" dirty="0" smtClean="0"/>
              <a:t> </a:t>
            </a:r>
            <a:r>
              <a:rPr lang="en-US" dirty="0" smtClean="0"/>
              <a:t>DMA </a:t>
            </a:r>
            <a:r>
              <a:rPr lang="en-US" dirty="0" smtClean="0"/>
              <a:t>is the method of transferring data between the memory and a peripheral without involving the </a:t>
            </a:r>
            <a:r>
              <a:rPr lang="en-US" dirty="0" smtClean="0"/>
              <a:t>processor.</a:t>
            </a:r>
          </a:p>
          <a:p>
            <a:r>
              <a:rPr lang="en-US" dirty="0" smtClean="0"/>
              <a:t> During the time of DMA, the buses of the processor are tri-stated.</a:t>
            </a:r>
          </a:p>
          <a:p>
            <a:r>
              <a:rPr lang="en-US" dirty="0" smtClean="0"/>
              <a:t>The pins HOLD and HLDA are devoted to DMA operation.   </a:t>
            </a:r>
          </a:p>
          <a:p>
            <a:pPr>
              <a:buNone/>
            </a:pP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7467600" cy="1143000"/>
          </a:xfrm>
        </p:spPr>
        <p:txBody>
          <a:bodyPr>
            <a:normAutofit/>
          </a:bodyPr>
          <a:lstStyle/>
          <a:p>
            <a:r>
              <a:rPr lang="en-IN" sz="2200" dirty="0" smtClean="0">
                <a:solidFill>
                  <a:schemeClr val="accent2"/>
                </a:solidFill>
              </a:rPr>
              <a:t>Concept of DMA</a:t>
            </a:r>
          </a:p>
        </p:txBody>
      </p:sp>
      <p:pic>
        <p:nvPicPr>
          <p:cNvPr id="4" name="Picture 4"/>
          <p:cNvPicPr>
            <a:picLocks noGrp="1" noChangeAspect="1" noChangeArrowheads="1"/>
          </p:cNvPicPr>
          <p:nvPr>
            <p:ph idx="1"/>
          </p:nvPr>
        </p:nvPicPr>
        <p:blipFill>
          <a:blip r:embed="rId2" cstate="print"/>
          <a:srcRect/>
          <a:stretch>
            <a:fillRect/>
          </a:stretch>
        </p:blipFill>
        <p:spPr>
          <a:xfrm>
            <a:off x="381000" y="2176463"/>
            <a:ext cx="8077200" cy="4059237"/>
          </a:xfr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609600"/>
            <a:ext cx="8610600" cy="6248400"/>
          </a:xfrm>
        </p:spPr>
        <p:txBody>
          <a:bodyPr/>
          <a:lstStyle/>
          <a:p>
            <a:r>
              <a:rPr lang="en-IN" dirty="0" smtClean="0"/>
              <a:t> At this point, what is to be understood is, the DMA controller places a DMA request on the HOLD pin of 8086</a:t>
            </a:r>
          </a:p>
          <a:p>
            <a:r>
              <a:rPr lang="en-IN" dirty="0" smtClean="0"/>
              <a:t> </a:t>
            </a:r>
            <a:r>
              <a:rPr lang="en-IN" dirty="0" smtClean="0"/>
              <a:t>in order to take permission for control of the system bus</a:t>
            </a:r>
          </a:p>
          <a:p>
            <a:r>
              <a:rPr lang="en-IN" dirty="0" smtClean="0"/>
              <a:t> </a:t>
            </a:r>
            <a:r>
              <a:rPr lang="en-IN" dirty="0" smtClean="0"/>
              <a:t>As DMA is of high priority service, the processor stops whatever is doing and ACK the request by raising HLDA line &amp; DMA is initiated</a:t>
            </a:r>
          </a:p>
          <a:p>
            <a:endParaRPr lang="en-IN" dirty="0" smtClean="0"/>
          </a:p>
          <a:p>
            <a:endParaRPr lang="en-IN" dirty="0" smtClean="0"/>
          </a:p>
          <a:p>
            <a:endParaRPr lang="en-IN" dirty="0" smtClean="0"/>
          </a:p>
          <a:p>
            <a:endParaRPr lang="en-IN" dirty="0" smtClean="0"/>
          </a:p>
          <a:p>
            <a:endParaRPr lang="en-IN" dirty="0" smtClean="0"/>
          </a:p>
          <a:p>
            <a:pPr>
              <a:buNone/>
            </a:pPr>
            <a:endParaRPr lang="en-IN" dirty="0" smtClean="0"/>
          </a:p>
          <a:p>
            <a:pPr>
              <a:buNone/>
            </a:pPr>
            <a:endParaRPr lang="en-IN" dirty="0"/>
          </a:p>
        </p:txBody>
      </p:sp>
      <p:pic>
        <p:nvPicPr>
          <p:cNvPr id="4" name="Picture 4"/>
          <p:cNvPicPr>
            <a:picLocks noChangeAspect="1" noChangeArrowheads="1"/>
          </p:cNvPicPr>
          <p:nvPr/>
        </p:nvPicPr>
        <p:blipFill>
          <a:blip r:embed="rId2" cstate="print"/>
          <a:srcRect/>
          <a:stretch>
            <a:fillRect/>
          </a:stretch>
        </p:blipFill>
        <p:spPr>
          <a:xfrm>
            <a:off x="152400" y="3200400"/>
            <a:ext cx="8534400" cy="2923066"/>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2200" dirty="0" smtClean="0">
                <a:solidFill>
                  <a:schemeClr val="accent2"/>
                </a:solidFill>
              </a:rPr>
              <a:t>TEST and BHE pins</a:t>
            </a:r>
            <a:endParaRPr lang="en-IN" sz="2200" dirty="0" smtClean="0">
              <a:solidFill>
                <a:schemeClr val="accent2"/>
              </a:solidFill>
            </a:endParaRPr>
          </a:p>
        </p:txBody>
      </p:sp>
      <p:sp>
        <p:nvSpPr>
          <p:cNvPr id="3" name="Content Placeholder 2"/>
          <p:cNvSpPr>
            <a:spLocks noGrp="1"/>
          </p:cNvSpPr>
          <p:nvPr>
            <p:ph sz="quarter" idx="1"/>
          </p:nvPr>
        </p:nvSpPr>
        <p:spPr/>
        <p:txBody>
          <a:bodyPr/>
          <a:lstStyle/>
          <a:p>
            <a:r>
              <a:rPr lang="en-US" dirty="0" smtClean="0"/>
              <a:t>Both these pins are active low</a:t>
            </a:r>
          </a:p>
          <a:p>
            <a:r>
              <a:rPr lang="en-IN" dirty="0" smtClean="0"/>
              <a:t> </a:t>
            </a:r>
            <a:r>
              <a:rPr lang="en-US" dirty="0" smtClean="0"/>
              <a:t>The TEST pin is used to synchronize the activities of the 8086 with an arithmetic co-processor </a:t>
            </a:r>
            <a:r>
              <a:rPr lang="en-US" dirty="0" smtClean="0"/>
              <a:t>8087 (Detail in chap 13)</a:t>
            </a:r>
          </a:p>
          <a:p>
            <a:r>
              <a:rPr lang="en-US" dirty="0" smtClean="0"/>
              <a:t> The BHE (Bus High Enable) is used to enable high bank of memory </a:t>
            </a:r>
            <a:r>
              <a:rPr lang="en-US" dirty="0" smtClean="0"/>
              <a:t>(</a:t>
            </a:r>
            <a:r>
              <a:rPr lang="en-US" dirty="0" smtClean="0"/>
              <a:t>Detail in </a:t>
            </a:r>
            <a:r>
              <a:rPr lang="en-US" dirty="0" smtClean="0"/>
              <a:t>chap 7)</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1143000"/>
          </a:xfrm>
        </p:spPr>
        <p:txBody>
          <a:bodyPr>
            <a:normAutofit/>
          </a:bodyPr>
          <a:lstStyle/>
          <a:p>
            <a:r>
              <a:rPr lang="en-US" sz="2200" dirty="0" smtClean="0">
                <a:solidFill>
                  <a:schemeClr val="accent2"/>
                </a:solidFill>
              </a:rPr>
              <a:t>Halt Machine Cycle</a:t>
            </a:r>
            <a:endParaRPr lang="en-IN" sz="2200" dirty="0" smtClean="0">
              <a:solidFill>
                <a:schemeClr val="accent2"/>
              </a:solidFill>
            </a:endParaRPr>
          </a:p>
        </p:txBody>
      </p:sp>
      <p:sp>
        <p:nvSpPr>
          <p:cNvPr id="3" name="Content Placeholder 2"/>
          <p:cNvSpPr>
            <a:spLocks noGrp="1"/>
          </p:cNvSpPr>
          <p:nvPr>
            <p:ph sz="quarter" idx="1"/>
          </p:nvPr>
        </p:nvSpPr>
        <p:spPr/>
        <p:txBody>
          <a:bodyPr/>
          <a:lstStyle/>
          <a:p>
            <a:r>
              <a:rPr lang="en-IN" dirty="0" smtClean="0"/>
              <a:t> </a:t>
            </a:r>
            <a:r>
              <a:rPr lang="en-US" dirty="0" smtClean="0"/>
              <a:t>Another machine cycle is the HALT machine cycle. The processor enters this machine cycle  in response to a HLT (Halt) instruction. </a:t>
            </a:r>
          </a:p>
          <a:p>
            <a:r>
              <a:rPr lang="en-IN" dirty="0" smtClean="0"/>
              <a:t> </a:t>
            </a:r>
            <a:r>
              <a:rPr lang="en-US" dirty="0" smtClean="0"/>
              <a:t>To bring the processor out of this state, an interrupt </a:t>
            </a:r>
            <a:r>
              <a:rPr lang="en-US" dirty="0" smtClean="0"/>
              <a:t>or </a:t>
            </a:r>
            <a:r>
              <a:rPr lang="en-US" dirty="0" smtClean="0"/>
              <a:t>a RESET signal must be issued</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7467600" cy="639762"/>
          </a:xfrm>
        </p:spPr>
        <p:txBody>
          <a:bodyPr>
            <a:normAutofit/>
          </a:bodyPr>
          <a:lstStyle/>
          <a:p>
            <a:r>
              <a:rPr lang="en-IN" dirty="0" smtClean="0">
                <a:solidFill>
                  <a:schemeClr val="accent2"/>
                </a:solidFill>
              </a:rPr>
              <a:t>Difference Between 8088 &amp; 8086</a:t>
            </a:r>
          </a:p>
        </p:txBody>
      </p:sp>
      <p:sp>
        <p:nvSpPr>
          <p:cNvPr id="3" name="Content Placeholder 2"/>
          <p:cNvSpPr>
            <a:spLocks noGrp="1"/>
          </p:cNvSpPr>
          <p:nvPr>
            <p:ph sz="quarter" idx="1"/>
          </p:nvPr>
        </p:nvSpPr>
        <p:spPr>
          <a:xfrm>
            <a:off x="228600" y="1600200"/>
            <a:ext cx="8534400" cy="4495800"/>
          </a:xfrm>
        </p:spPr>
        <p:txBody>
          <a:bodyPr/>
          <a:lstStyle/>
          <a:p>
            <a:pPr marL="514350" indent="-514350">
              <a:buAutoNum type="romanLcPeriod"/>
            </a:pPr>
            <a:r>
              <a:rPr lang="en-IN" dirty="0" smtClean="0"/>
              <a:t>8088 has an external data bus of 8 bits, while 8086 has a 16-bit data bus</a:t>
            </a:r>
          </a:p>
          <a:p>
            <a:pPr marL="514350" indent="-514350">
              <a:buAutoNum type="romanLcPeriod"/>
            </a:pPr>
            <a:r>
              <a:rPr lang="en-IN" dirty="0" smtClean="0"/>
              <a:t> Instruction queue of 8088 is 4 bytes, while 8086 has a 16-byte queue</a:t>
            </a:r>
          </a:p>
          <a:p>
            <a:pPr marL="514350" indent="-514350">
              <a:buAutoNum type="romanLcPeriod"/>
            </a:pPr>
            <a:r>
              <a:rPr lang="en-IN" dirty="0" smtClean="0"/>
              <a:t> for 8088, pin no.28 (minimum mode) is an M / IO pin, while for 8086, the pin is M/IO</a:t>
            </a:r>
          </a:p>
          <a:p>
            <a:pPr marL="514350" indent="-514350">
              <a:buAutoNum type="romanLcPeriod"/>
            </a:pPr>
            <a:r>
              <a:rPr lang="en-IN" dirty="0" smtClean="0"/>
              <a:t> Pin no. 34 is SSO for 8088, while it is BHE / S7 for 8086</a:t>
            </a:r>
            <a:endParaRPr lang="en-IN" dirty="0"/>
          </a:p>
        </p:txBody>
      </p:sp>
      <p:cxnSp>
        <p:nvCxnSpPr>
          <p:cNvPr id="5" name="Straight Connector 4"/>
          <p:cNvCxnSpPr/>
          <p:nvPr/>
        </p:nvCxnSpPr>
        <p:spPr>
          <a:xfrm>
            <a:off x="6858000" y="32766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724400" y="3657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48400" y="4114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67000" y="41148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chemeClr val="accent2"/>
                </a:solidFill>
              </a:rPr>
              <a:t>8086 in the minimum mode configuration</a:t>
            </a:r>
            <a:br>
              <a:rPr lang="en-US" sz="2200" dirty="0" smtClean="0">
                <a:solidFill>
                  <a:schemeClr val="accent2"/>
                </a:solidFill>
              </a:rPr>
            </a:br>
            <a:endParaRPr lang="en-IN" sz="2200" dirty="0" smtClean="0">
              <a:solidFill>
                <a:schemeClr val="accent2"/>
              </a:solidFill>
            </a:endParaRPr>
          </a:p>
        </p:txBody>
      </p:sp>
      <p:pic>
        <p:nvPicPr>
          <p:cNvPr id="4" name="Picture 4"/>
          <p:cNvPicPr>
            <a:picLocks noGrp="1" noChangeAspect="1" noChangeArrowheads="1"/>
          </p:cNvPicPr>
          <p:nvPr>
            <p:ph idx="1"/>
          </p:nvPr>
        </p:nvPicPr>
        <p:blipFill>
          <a:blip r:embed="rId2" cstate="print"/>
          <a:srcRect/>
          <a:stretch>
            <a:fillRect/>
          </a:stretch>
        </p:blipFill>
        <p:spPr>
          <a:xfrm>
            <a:off x="838199" y="1219200"/>
            <a:ext cx="7570195" cy="5334000"/>
          </a:xfr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Maximum Mode</a:t>
            </a:r>
            <a:endParaRPr lang="en-IN" dirty="0"/>
          </a:p>
        </p:txBody>
      </p:sp>
      <p:sp>
        <p:nvSpPr>
          <p:cNvPr id="3" name="Content Placeholder 2"/>
          <p:cNvSpPr>
            <a:spLocks noGrp="1"/>
          </p:cNvSpPr>
          <p:nvPr>
            <p:ph sz="quarter" idx="1"/>
          </p:nvPr>
        </p:nvSpPr>
        <p:spPr>
          <a:xfrm>
            <a:off x="457200" y="1600200"/>
            <a:ext cx="8001000" cy="4873752"/>
          </a:xfrm>
        </p:spPr>
        <p:txBody>
          <a:bodyPr/>
          <a:lstStyle/>
          <a:p>
            <a:r>
              <a:rPr lang="en-IN" dirty="0" smtClean="0"/>
              <a:t> </a:t>
            </a:r>
            <a:r>
              <a:rPr lang="en-US" dirty="0" smtClean="0"/>
              <a:t>In this mode, which is used for multi </a:t>
            </a:r>
            <a:r>
              <a:rPr lang="en-US" dirty="0" smtClean="0"/>
              <a:t>processing (inter-process communication) </a:t>
            </a:r>
            <a:r>
              <a:rPr lang="en-US" dirty="0" smtClean="0"/>
              <a:t>,the processor needs a lot more pins.</a:t>
            </a:r>
          </a:p>
          <a:p>
            <a:r>
              <a:rPr lang="en-IN" dirty="0" smtClean="0"/>
              <a:t> </a:t>
            </a:r>
            <a:r>
              <a:rPr lang="en-US" dirty="0" smtClean="0"/>
              <a:t>Some pin designations are changed </a:t>
            </a:r>
            <a:r>
              <a:rPr lang="en-US" dirty="0" smtClean="0"/>
              <a:t>.</a:t>
            </a:r>
          </a:p>
          <a:p>
            <a:r>
              <a:rPr lang="en-US" dirty="0" smtClean="0"/>
              <a:t> </a:t>
            </a:r>
            <a:r>
              <a:rPr lang="en-US" dirty="0" smtClean="0"/>
              <a:t>Most of the important control functions are not obtained from the processor</a:t>
            </a:r>
          </a:p>
          <a:p>
            <a:r>
              <a:rPr lang="en-US" dirty="0" smtClean="0"/>
              <a:t> </a:t>
            </a:r>
            <a:r>
              <a:rPr lang="en-US" dirty="0" smtClean="0"/>
              <a:t>but will have to be generated from an external chip  </a:t>
            </a:r>
            <a:r>
              <a:rPr lang="en-US" dirty="0" smtClean="0"/>
              <a:t>bus controller IC 8288</a:t>
            </a:r>
            <a:r>
              <a:rPr lang="en-US" dirty="0" smtClean="0"/>
              <a:t>.</a:t>
            </a:r>
          </a:p>
          <a:p>
            <a:r>
              <a:rPr lang="en-US" dirty="0" smtClean="0"/>
              <a:t> </a:t>
            </a:r>
            <a:r>
              <a:rPr lang="en-US" dirty="0" smtClean="0"/>
              <a:t>INTA, ALE, DT/R, M/IO &amp; WR are to be generated externally. </a:t>
            </a:r>
            <a:endParaRPr lang="en-US" dirty="0" smtClean="0"/>
          </a:p>
          <a:p>
            <a:pPr>
              <a:buNone/>
            </a:pPr>
            <a:endParaRPr lang="en-US" dirty="0" smtClean="0"/>
          </a:p>
          <a:p>
            <a:endParaRPr lang="en-IN" dirty="0"/>
          </a:p>
        </p:txBody>
      </p:sp>
      <p:cxnSp>
        <p:nvCxnSpPr>
          <p:cNvPr id="5" name="Straight Connector 4"/>
          <p:cNvCxnSpPr/>
          <p:nvPr/>
        </p:nvCxnSpPr>
        <p:spPr>
          <a:xfrm>
            <a:off x="914400" y="4876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00400" y="4876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038600" y="4876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00600" y="4876800"/>
            <a:ext cx="304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55638"/>
          </a:xfrm>
        </p:spPr>
        <p:txBody>
          <a:bodyPr>
            <a:normAutofit/>
          </a:bodyPr>
          <a:lstStyle/>
          <a:p>
            <a:r>
              <a:rPr lang="en-US" sz="2200" dirty="0" smtClean="0">
                <a:solidFill>
                  <a:schemeClr val="accent2"/>
                </a:solidFill>
              </a:rPr>
              <a:t>Maximum mode pins of 8086</a:t>
            </a:r>
            <a:endParaRPr lang="en-IN" sz="2200" dirty="0" smtClean="0">
              <a:solidFill>
                <a:schemeClr val="accent2"/>
              </a:solidFill>
            </a:endParaRPr>
          </a:p>
        </p:txBody>
      </p:sp>
      <p:pic>
        <p:nvPicPr>
          <p:cNvPr id="4" name="Picture 4"/>
          <p:cNvPicPr>
            <a:picLocks noChangeAspect="1" noChangeArrowheads="1"/>
          </p:cNvPicPr>
          <p:nvPr/>
        </p:nvPicPr>
        <p:blipFill>
          <a:blip r:embed="rId2" cstate="print"/>
          <a:srcRect/>
          <a:stretch>
            <a:fillRect/>
          </a:stretch>
        </p:blipFill>
        <p:spPr>
          <a:xfrm>
            <a:off x="1752600" y="914399"/>
            <a:ext cx="5105400" cy="5667669"/>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IN" sz="2200" dirty="0" smtClean="0">
                <a:solidFill>
                  <a:schemeClr val="accent2"/>
                </a:solidFill>
              </a:rPr>
              <a:t>Bus Controller</a:t>
            </a:r>
          </a:p>
        </p:txBody>
      </p:sp>
      <p:sp>
        <p:nvSpPr>
          <p:cNvPr id="3" name="Content Placeholder 2"/>
          <p:cNvSpPr>
            <a:spLocks noGrp="1"/>
          </p:cNvSpPr>
          <p:nvPr>
            <p:ph sz="quarter" idx="1"/>
          </p:nvPr>
        </p:nvSpPr>
        <p:spPr>
          <a:xfrm>
            <a:off x="228600" y="1066800"/>
            <a:ext cx="8458200" cy="5791200"/>
          </a:xfrm>
        </p:spPr>
        <p:txBody>
          <a:bodyPr/>
          <a:lstStyle/>
          <a:p>
            <a:r>
              <a:rPr lang="en-IN" dirty="0" smtClean="0"/>
              <a:t> In maximum mode configuration, pin nos. 26, 27 &amp; 28 are designated as S</a:t>
            </a:r>
            <a:r>
              <a:rPr lang="en-IN" sz="1600" dirty="0" smtClean="0"/>
              <a:t>0</a:t>
            </a:r>
            <a:r>
              <a:rPr lang="en-IN" sz="1000" dirty="0" smtClean="0"/>
              <a:t> </a:t>
            </a:r>
            <a:r>
              <a:rPr lang="en-IN" dirty="0" smtClean="0"/>
              <a:t> </a:t>
            </a:r>
            <a:r>
              <a:rPr lang="en-IN" dirty="0" smtClean="0"/>
              <a:t>, S</a:t>
            </a:r>
            <a:r>
              <a:rPr lang="en-IN" sz="1600" dirty="0" smtClean="0"/>
              <a:t>1</a:t>
            </a:r>
            <a:r>
              <a:rPr lang="en-IN" dirty="0" smtClean="0"/>
              <a:t> and S</a:t>
            </a:r>
            <a:r>
              <a:rPr lang="en-IN" sz="1600" dirty="0" smtClean="0"/>
              <a:t>2</a:t>
            </a:r>
            <a:r>
              <a:rPr lang="en-IN" dirty="0" smtClean="0"/>
              <a:t>. </a:t>
            </a:r>
          </a:p>
          <a:p>
            <a:r>
              <a:rPr lang="en-IN" dirty="0" smtClean="0"/>
              <a:t> </a:t>
            </a:r>
            <a:r>
              <a:rPr lang="en-IN" dirty="0" smtClean="0"/>
              <a:t>Using these pins, the 8086 outputs a code that specifies the type of bus cycle to be initiated</a:t>
            </a:r>
          </a:p>
          <a:p>
            <a:pPr>
              <a:buNone/>
            </a:pPr>
            <a:endParaRPr lang="en-IN" dirty="0"/>
          </a:p>
        </p:txBody>
      </p:sp>
      <p:cxnSp>
        <p:nvCxnSpPr>
          <p:cNvPr id="5" name="Straight Connector 4"/>
          <p:cNvCxnSpPr/>
          <p:nvPr/>
        </p:nvCxnSpPr>
        <p:spPr>
          <a:xfrm>
            <a:off x="3810000" y="1524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495800" y="1524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86400" y="1524000"/>
            <a:ext cx="22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2" cstate="print"/>
          <a:srcRect/>
          <a:stretch>
            <a:fillRect/>
          </a:stretch>
        </p:blipFill>
        <p:spPr>
          <a:xfrm>
            <a:off x="1371599" y="2744787"/>
            <a:ext cx="4909063" cy="373221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1000"/>
            <a:ext cx="7467600" cy="4873752"/>
          </a:xfrm>
        </p:spPr>
        <p:txBody>
          <a:bodyPr/>
          <a:lstStyle/>
          <a:p>
            <a:r>
              <a:rPr lang="en-IN" dirty="0" smtClean="0"/>
              <a:t>corresponding machine cycles &amp; the important control signal initiated by8288 are show</a:t>
            </a:r>
            <a:endParaRPr lang="en-IN" dirty="0"/>
          </a:p>
        </p:txBody>
      </p:sp>
      <p:pic>
        <p:nvPicPr>
          <p:cNvPr id="4" name="Picture 4"/>
          <p:cNvPicPr>
            <a:picLocks noChangeAspect="1" noChangeArrowheads="1"/>
          </p:cNvPicPr>
          <p:nvPr/>
        </p:nvPicPr>
        <p:blipFill>
          <a:blip r:embed="rId2" cstate="print"/>
          <a:srcRect/>
          <a:stretch>
            <a:fillRect/>
          </a:stretch>
        </p:blipFill>
        <p:spPr>
          <a:xfrm>
            <a:off x="304800" y="1676400"/>
            <a:ext cx="8153400" cy="44958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Connection diagram between 8086 &amp; 8288 </a:t>
            </a:r>
            <a:endParaRPr lang="en-IN" dirty="0"/>
          </a:p>
        </p:txBody>
      </p:sp>
      <p:pic>
        <p:nvPicPr>
          <p:cNvPr id="4" name="Picture 4"/>
          <p:cNvPicPr>
            <a:picLocks noGrp="1" noChangeAspect="1" noChangeArrowheads="1"/>
          </p:cNvPicPr>
          <p:nvPr>
            <p:ph idx="1"/>
          </p:nvPr>
        </p:nvPicPr>
        <p:blipFill>
          <a:blip r:embed="rId2" cstate="print"/>
          <a:srcRect/>
          <a:stretch>
            <a:fillRect/>
          </a:stretch>
        </p:blipFill>
        <p:spPr>
          <a:xfrm>
            <a:off x="228600" y="1600200"/>
            <a:ext cx="8402666" cy="5029200"/>
          </a:xfr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chemeClr val="accent2"/>
                </a:solidFill>
              </a:rPr>
              <a:t>REQUEST/GRANT pins</a:t>
            </a:r>
            <a:endParaRPr lang="en-IN" sz="2200" dirty="0" smtClean="0">
              <a:solidFill>
                <a:schemeClr val="accent2"/>
              </a:solidFill>
            </a:endParaRPr>
          </a:p>
        </p:txBody>
      </p:sp>
      <p:sp>
        <p:nvSpPr>
          <p:cNvPr id="3" name="Content Placeholder 2"/>
          <p:cNvSpPr>
            <a:spLocks noGrp="1"/>
          </p:cNvSpPr>
          <p:nvPr>
            <p:ph sz="quarter" idx="1"/>
          </p:nvPr>
        </p:nvSpPr>
        <p:spPr/>
        <p:txBody>
          <a:bodyPr/>
          <a:lstStyle/>
          <a:p>
            <a:r>
              <a:rPr lang="en-IN" dirty="0" smtClean="0"/>
              <a:t> </a:t>
            </a:r>
            <a:r>
              <a:rPr lang="en-US" dirty="0" smtClean="0"/>
              <a:t>These are two bi-directional ,active low pins ,on which other processors in a multi processing system can place their bus requests</a:t>
            </a:r>
            <a:r>
              <a:rPr lang="en-US" dirty="0" smtClean="0"/>
              <a:t>.</a:t>
            </a:r>
          </a:p>
          <a:p>
            <a:r>
              <a:rPr lang="en-US" dirty="0" smtClean="0"/>
              <a:t> </a:t>
            </a:r>
            <a:r>
              <a:rPr lang="en-US" dirty="0" smtClean="0"/>
              <a:t>Time associated with the RQ/GT pin </a:t>
            </a:r>
            <a:endParaRPr lang="en-US" dirty="0" smtClean="0"/>
          </a:p>
          <a:p>
            <a:endParaRPr lang="en-US" dirty="0" smtClean="0"/>
          </a:p>
          <a:p>
            <a:pPr>
              <a:buNone/>
            </a:pPr>
            <a:endParaRPr lang="en-IN" dirty="0"/>
          </a:p>
        </p:txBody>
      </p:sp>
      <p:pic>
        <p:nvPicPr>
          <p:cNvPr id="4" name="Picture 4"/>
          <p:cNvPicPr>
            <a:picLocks noChangeAspect="1" noChangeArrowheads="1"/>
          </p:cNvPicPr>
          <p:nvPr/>
        </p:nvPicPr>
        <p:blipFill>
          <a:blip r:embed="rId2" cstate="print"/>
          <a:srcRect/>
          <a:stretch>
            <a:fillRect/>
          </a:stretch>
        </p:blipFill>
        <p:spPr>
          <a:xfrm>
            <a:off x="228600" y="3962400"/>
            <a:ext cx="8458200" cy="2224087"/>
          </a:xfrm>
          <a:prstGeom prst="rect">
            <a:avLst/>
          </a:prstGeom>
          <a:noFill/>
        </p:spPr>
      </p:pic>
      <p:cxnSp>
        <p:nvCxnSpPr>
          <p:cNvPr id="6" name="Straight Connector 5"/>
          <p:cNvCxnSpPr/>
          <p:nvPr/>
        </p:nvCxnSpPr>
        <p:spPr>
          <a:xfrm>
            <a:off x="44958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05400" y="2819400"/>
            <a:ext cx="381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Queue Status pins QS0 , QS1</a:t>
            </a:r>
            <a:endParaRPr lang="en-IN" dirty="0"/>
          </a:p>
        </p:txBody>
      </p:sp>
      <p:sp>
        <p:nvSpPr>
          <p:cNvPr id="3" name="Content Placeholder 2"/>
          <p:cNvSpPr>
            <a:spLocks noGrp="1"/>
          </p:cNvSpPr>
          <p:nvPr>
            <p:ph sz="quarter" idx="1"/>
          </p:nvPr>
        </p:nvSpPr>
        <p:spPr/>
        <p:txBody>
          <a:bodyPr/>
          <a:lstStyle/>
          <a:p>
            <a:r>
              <a:rPr lang="en-US" dirty="0" smtClean="0"/>
              <a:t>These pins are inputs to the 8086.</a:t>
            </a:r>
          </a:p>
          <a:p>
            <a:r>
              <a:rPr lang="en-IN" dirty="0" smtClean="0"/>
              <a:t> </a:t>
            </a:r>
            <a:r>
              <a:rPr lang="en-US" dirty="0" smtClean="0"/>
              <a:t>It becomes useful when an arithmetic coprocessor is the  second processor in the system. </a:t>
            </a:r>
          </a:p>
          <a:p>
            <a:r>
              <a:rPr lang="en-US" dirty="0" smtClean="0"/>
              <a:t>Since the co-processor is expected to work in step with 8086, the co-processor can interrogate the 8086 about its queue status, on these lines, and decide its course of action accordingly.</a:t>
            </a:r>
          </a:p>
          <a:p>
            <a:r>
              <a:rPr lang="en-US" dirty="0" smtClean="0"/>
              <a:t>More details are given in Chapter 13.</a:t>
            </a:r>
          </a:p>
          <a:p>
            <a:pPr>
              <a:buNone/>
            </a:pP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LOCK signal</a:t>
            </a:r>
            <a:endParaRPr lang="en-IN" dirty="0"/>
          </a:p>
        </p:txBody>
      </p:sp>
      <p:sp>
        <p:nvSpPr>
          <p:cNvPr id="3" name="Content Placeholder 2"/>
          <p:cNvSpPr>
            <a:spLocks noGrp="1"/>
          </p:cNvSpPr>
          <p:nvPr>
            <p:ph sz="quarter" idx="1"/>
          </p:nvPr>
        </p:nvSpPr>
        <p:spPr/>
        <p:txBody>
          <a:bodyPr/>
          <a:lstStyle/>
          <a:p>
            <a:r>
              <a:rPr lang="en-US" dirty="0" smtClean="0"/>
              <a:t>The </a:t>
            </a:r>
            <a:r>
              <a:rPr lang="en-US" b="1" dirty="0" smtClean="0"/>
              <a:t>active low </a:t>
            </a:r>
            <a:r>
              <a:rPr lang="en-US" dirty="0" smtClean="0"/>
              <a:t>LOCK signal can be used to prevent other bus masters from acquiring the bus of the 8086.</a:t>
            </a:r>
          </a:p>
          <a:p>
            <a:r>
              <a:rPr lang="en-US" dirty="0" smtClean="0"/>
              <a:t>For example, if the 8086 wants to retain the bus until a string transfer is completed fully, it can use the instruction (say) LOCK REP MOVSB.</a:t>
            </a:r>
          </a:p>
          <a:p>
            <a:r>
              <a:rPr lang="en-US" dirty="0" smtClean="0"/>
              <a:t>So the processor does not have to relinquish the bus after one bus cycle, as may be the case if the LOCK </a:t>
            </a:r>
            <a:r>
              <a:rPr lang="en-US" dirty="0" smtClean="0"/>
              <a:t>prefix </a:t>
            </a:r>
            <a:r>
              <a:rPr lang="en-US" dirty="0" smtClean="0"/>
              <a:t>is not used. </a:t>
            </a:r>
          </a:p>
          <a:p>
            <a:r>
              <a:rPr lang="en-US" dirty="0" smtClean="0"/>
              <a:t>Instead, the bus is retained until the complete </a:t>
            </a:r>
            <a:r>
              <a:rPr lang="en-US" dirty="0" smtClean="0"/>
              <a:t>string operation </a:t>
            </a:r>
            <a:r>
              <a:rPr lang="en-US" dirty="0" smtClean="0"/>
              <a:t>is over.</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579438"/>
          </a:xfrm>
        </p:spPr>
        <p:txBody>
          <a:bodyPr/>
          <a:lstStyle/>
          <a:p>
            <a:r>
              <a:rPr lang="en-US" sz="2800" dirty="0" smtClean="0"/>
              <a:t>Maximum mode configuration of the 8086</a:t>
            </a:r>
            <a:endParaRPr lang="en-IN" dirty="0"/>
          </a:p>
        </p:txBody>
      </p:sp>
      <p:pic>
        <p:nvPicPr>
          <p:cNvPr id="4" name="Picture 4"/>
          <p:cNvPicPr>
            <a:picLocks noGrp="1" noChangeAspect="1" noChangeArrowheads="1"/>
          </p:cNvPicPr>
          <p:nvPr>
            <p:ph idx="1"/>
          </p:nvPr>
        </p:nvPicPr>
        <p:blipFill>
          <a:blip r:embed="rId2" cstate="print"/>
          <a:srcRect/>
          <a:stretch>
            <a:fillRect/>
          </a:stretch>
        </p:blipFill>
        <p:spPr>
          <a:xfrm>
            <a:off x="1142999" y="914400"/>
            <a:ext cx="7121561" cy="57150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normAutofit/>
          </a:bodyPr>
          <a:lstStyle/>
          <a:p>
            <a:r>
              <a:rPr lang="en-IN" dirty="0" smtClean="0">
                <a:solidFill>
                  <a:schemeClr val="accent2"/>
                </a:solidFill>
              </a:rPr>
              <a:t>8088 &amp; 8086 CPU pin diagram</a:t>
            </a:r>
          </a:p>
        </p:txBody>
      </p:sp>
      <p:pic>
        <p:nvPicPr>
          <p:cNvPr id="4" name="Picture 4"/>
          <p:cNvPicPr>
            <a:picLocks noGrp="1" noChangeAspect="1" noChangeArrowheads="1"/>
          </p:cNvPicPr>
          <p:nvPr>
            <p:ph idx="1"/>
          </p:nvPr>
        </p:nvPicPr>
        <p:blipFill>
          <a:blip r:embed="rId2" cstate="print"/>
          <a:srcRect/>
          <a:stretch>
            <a:fillRect/>
          </a:stretch>
        </p:blipFill>
        <p:spPr>
          <a:xfrm>
            <a:off x="457200" y="685800"/>
            <a:ext cx="3810000" cy="5715000"/>
          </a:xfrm>
          <a:noFill/>
        </p:spPr>
      </p:pic>
      <p:pic>
        <p:nvPicPr>
          <p:cNvPr id="5" name="Picture 4"/>
          <p:cNvPicPr>
            <a:picLocks noChangeAspect="1" noChangeArrowheads="1"/>
          </p:cNvPicPr>
          <p:nvPr/>
        </p:nvPicPr>
        <p:blipFill>
          <a:blip r:embed="rId3" cstate="print"/>
          <a:srcRect/>
          <a:stretch>
            <a:fillRect/>
          </a:stretch>
        </p:blipFill>
        <p:spPr>
          <a:xfrm>
            <a:off x="4495800" y="609600"/>
            <a:ext cx="4062413" cy="5791200"/>
          </a:xfrm>
          <a:prstGeom prst="rect">
            <a:avLst/>
          </a:prstGeom>
          <a:noFill/>
        </p:spPr>
      </p:pic>
      <p:sp>
        <p:nvSpPr>
          <p:cNvPr id="6" name="TextBox 5"/>
          <p:cNvSpPr txBox="1"/>
          <p:nvPr/>
        </p:nvSpPr>
        <p:spPr>
          <a:xfrm>
            <a:off x="4953000" y="6488668"/>
            <a:ext cx="2133600" cy="369332"/>
          </a:xfrm>
          <a:prstGeom prst="rect">
            <a:avLst/>
          </a:prstGeom>
          <a:noFill/>
        </p:spPr>
        <p:txBody>
          <a:bodyPr wrap="square" rtlCol="0">
            <a:spAutoFit/>
          </a:bodyPr>
          <a:lstStyle/>
          <a:p>
            <a:r>
              <a:rPr lang="en-IN" dirty="0" smtClean="0"/>
              <a:t>8086 Pin</a:t>
            </a:r>
            <a:endParaRPr lang="en-IN" dirty="0"/>
          </a:p>
        </p:txBody>
      </p:sp>
      <p:sp>
        <p:nvSpPr>
          <p:cNvPr id="7" name="TextBox 6"/>
          <p:cNvSpPr txBox="1"/>
          <p:nvPr/>
        </p:nvSpPr>
        <p:spPr>
          <a:xfrm>
            <a:off x="1066800" y="6488668"/>
            <a:ext cx="2133600" cy="369332"/>
          </a:xfrm>
          <a:prstGeom prst="rect">
            <a:avLst/>
          </a:prstGeom>
          <a:noFill/>
        </p:spPr>
        <p:txBody>
          <a:bodyPr wrap="square" rtlCol="0">
            <a:spAutoFit/>
          </a:bodyPr>
          <a:lstStyle/>
          <a:p>
            <a:r>
              <a:rPr lang="en-IN" dirty="0" smtClean="0"/>
              <a:t>8088 Pin</a:t>
            </a:r>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 Cycle</a:t>
            </a:r>
            <a:endParaRPr lang="en-IN" dirty="0"/>
          </a:p>
        </p:txBody>
      </p:sp>
      <p:sp>
        <p:nvSpPr>
          <p:cNvPr id="3" name="Content Placeholder 2"/>
          <p:cNvSpPr>
            <a:spLocks noGrp="1"/>
          </p:cNvSpPr>
          <p:nvPr>
            <p:ph sz="quarter" idx="1"/>
          </p:nvPr>
        </p:nvSpPr>
        <p:spPr/>
        <p:txBody>
          <a:bodyPr/>
          <a:lstStyle/>
          <a:p>
            <a:r>
              <a:rPr lang="en-US" dirty="0" smtClean="0"/>
              <a:t>The time taken by the processor to execute an instruction is called an instruction cycle, and it is specified in terms of the number of clock cycles needed to do it</a:t>
            </a:r>
            <a:r>
              <a:rPr lang="en-US" dirty="0" smtClean="0"/>
              <a:t>.</a:t>
            </a:r>
            <a:endParaRPr lang="en-US" dirty="0" smtClean="0"/>
          </a:p>
          <a:p>
            <a:r>
              <a:rPr lang="en-US" dirty="0" smtClean="0"/>
              <a:t>The operation of the CPU is just ‘fetch, decode and execute’. </a:t>
            </a:r>
          </a:p>
          <a:p>
            <a:r>
              <a:rPr lang="en-US" dirty="0" smtClean="0"/>
              <a:t>Once an instruction is fetched and is ready for execution, it will be decoded immediately, and after that, execution can be set in motion.</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655638"/>
          </a:xfrm>
        </p:spPr>
        <p:txBody>
          <a:bodyPr/>
          <a:lstStyle/>
          <a:p>
            <a:r>
              <a:rPr lang="en-US" sz="3200" dirty="0" smtClean="0"/>
              <a:t>FETCH –EXECUTE CYCLE</a:t>
            </a:r>
            <a:endParaRPr lang="en-IN" dirty="0"/>
          </a:p>
        </p:txBody>
      </p:sp>
      <p:sp>
        <p:nvSpPr>
          <p:cNvPr id="3" name="Content Placeholder 2"/>
          <p:cNvSpPr>
            <a:spLocks noGrp="1"/>
          </p:cNvSpPr>
          <p:nvPr>
            <p:ph sz="quarter" idx="1"/>
          </p:nvPr>
        </p:nvSpPr>
        <p:spPr>
          <a:xfrm>
            <a:off x="304800" y="990600"/>
            <a:ext cx="8382000" cy="5638800"/>
          </a:xfrm>
        </p:spPr>
        <p:txBody>
          <a:bodyPr>
            <a:normAutofit/>
          </a:bodyPr>
          <a:lstStyle/>
          <a:p>
            <a:pPr>
              <a:buClr>
                <a:schemeClr val="accent3"/>
              </a:buClr>
              <a:buFont typeface="Wingdings 2"/>
              <a:buChar char=""/>
              <a:defRPr/>
            </a:pPr>
            <a:r>
              <a:rPr lang="en-IN" dirty="0" smtClean="0"/>
              <a:t> </a:t>
            </a:r>
            <a:r>
              <a:rPr lang="en-US" dirty="0" smtClean="0"/>
              <a:t>The fetch-execute cycle can be decomposed into 6 stages</a:t>
            </a:r>
          </a:p>
          <a:p>
            <a:pPr>
              <a:buClr>
                <a:schemeClr val="accent3"/>
              </a:buClr>
              <a:buNone/>
              <a:defRPr/>
            </a:pPr>
            <a:r>
              <a:rPr lang="en-US" dirty="0" smtClean="0"/>
              <a:t>FI – Fetch instruction</a:t>
            </a:r>
          </a:p>
          <a:p>
            <a:pPr>
              <a:buClr>
                <a:schemeClr val="accent3"/>
              </a:buClr>
              <a:buNone/>
              <a:defRPr/>
            </a:pPr>
            <a:r>
              <a:rPr lang="en-US" dirty="0" smtClean="0"/>
              <a:t>DI – Decode instruction</a:t>
            </a:r>
          </a:p>
          <a:p>
            <a:pPr>
              <a:buClr>
                <a:schemeClr val="accent3"/>
              </a:buClr>
              <a:buNone/>
              <a:defRPr/>
            </a:pPr>
            <a:r>
              <a:rPr lang="en-US" dirty="0" smtClean="0"/>
              <a:t>CO – Calculate operand addresses</a:t>
            </a:r>
          </a:p>
          <a:p>
            <a:pPr>
              <a:buClr>
                <a:schemeClr val="accent3"/>
              </a:buClr>
              <a:buNone/>
              <a:defRPr/>
            </a:pPr>
            <a:r>
              <a:rPr lang="en-US" dirty="0" smtClean="0"/>
              <a:t>FO – Fetch operands</a:t>
            </a:r>
          </a:p>
          <a:p>
            <a:pPr>
              <a:buClr>
                <a:schemeClr val="accent3"/>
              </a:buClr>
              <a:buNone/>
              <a:defRPr/>
            </a:pPr>
            <a:r>
              <a:rPr lang="en-US" dirty="0" smtClean="0"/>
              <a:t>EI – Execute instruction</a:t>
            </a:r>
          </a:p>
          <a:p>
            <a:pPr>
              <a:buClr>
                <a:schemeClr val="accent3"/>
              </a:buClr>
              <a:buNone/>
              <a:defRPr/>
            </a:pPr>
            <a:r>
              <a:rPr lang="en-US" dirty="0" smtClean="0"/>
              <a:t>WO – Write or store result in memory</a:t>
            </a:r>
          </a:p>
          <a:p>
            <a:pPr>
              <a:buClr>
                <a:schemeClr val="accent3"/>
              </a:buClr>
              <a:buFont typeface="Wingdings 2"/>
              <a:buChar char=""/>
              <a:defRPr/>
            </a:pPr>
            <a:r>
              <a:rPr lang="en-US" dirty="0" smtClean="0"/>
              <a:t>The time for all these activities should constitute the ‘instruction cycle</a:t>
            </a:r>
            <a:r>
              <a:rPr lang="en-US" dirty="0" smtClean="0"/>
              <a:t>’.</a:t>
            </a:r>
          </a:p>
          <a:p>
            <a:r>
              <a:rPr lang="en-US" dirty="0" smtClean="0"/>
              <a:t> Because of pre-fetching ,the fetch time is usually not a part of the instruction cycle</a:t>
            </a:r>
          </a:p>
          <a:p>
            <a:r>
              <a:rPr lang="en-US" dirty="0" smtClean="0"/>
              <a:t>But calculation of the effective address does take time.</a:t>
            </a:r>
          </a:p>
          <a:p>
            <a:pPr>
              <a:buClr>
                <a:schemeClr val="accent3"/>
              </a:buClr>
              <a:buFont typeface="Wingdings 2"/>
              <a:buChar char=""/>
              <a:defRPr/>
            </a:pPr>
            <a:endParaRPr lang="en-US" dirty="0" smtClean="0"/>
          </a:p>
          <a:p>
            <a:pPr>
              <a:buNone/>
            </a:pP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Execution Times of Some Sample Instructions</a:t>
            </a:r>
            <a:endParaRPr lang="en-IN" dirty="0"/>
          </a:p>
        </p:txBody>
      </p:sp>
      <p:pic>
        <p:nvPicPr>
          <p:cNvPr id="4" name="Picture 4"/>
          <p:cNvPicPr>
            <a:picLocks noGrp="1" noChangeAspect="1" noChangeArrowheads="1"/>
          </p:cNvPicPr>
          <p:nvPr>
            <p:ph idx="1"/>
          </p:nvPr>
        </p:nvPicPr>
        <p:blipFill>
          <a:blip r:embed="rId2" cstate="print"/>
          <a:srcRect/>
          <a:stretch>
            <a:fillRect/>
          </a:stretch>
        </p:blipFill>
        <p:spPr>
          <a:xfrm>
            <a:off x="304799" y="1905000"/>
            <a:ext cx="8126743" cy="3657600"/>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Number of Cycles Expended in Calculating the ‘Effective Address</a:t>
            </a:r>
            <a:endParaRPr lang="en-IN" dirty="0"/>
          </a:p>
        </p:txBody>
      </p:sp>
      <p:pic>
        <p:nvPicPr>
          <p:cNvPr id="4" name="Picture 4"/>
          <p:cNvPicPr>
            <a:picLocks noGrp="1" noChangeAspect="1" noChangeArrowheads="1"/>
          </p:cNvPicPr>
          <p:nvPr>
            <p:ph idx="1"/>
          </p:nvPr>
        </p:nvPicPr>
        <p:blipFill>
          <a:blip r:embed="rId2" cstate="print"/>
          <a:srcRect/>
          <a:stretch>
            <a:fillRect/>
          </a:stretch>
        </p:blipFill>
        <p:spPr>
          <a:xfrm>
            <a:off x="457199" y="1676400"/>
            <a:ext cx="8305595" cy="4648200"/>
          </a:xfr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Delay Loops</a:t>
            </a:r>
            <a:endParaRPr lang="en-IN" dirty="0"/>
          </a:p>
        </p:txBody>
      </p:sp>
      <p:sp>
        <p:nvSpPr>
          <p:cNvPr id="3" name="Content Placeholder 2"/>
          <p:cNvSpPr>
            <a:spLocks noGrp="1"/>
          </p:cNvSpPr>
          <p:nvPr>
            <p:ph sz="quarter" idx="1"/>
          </p:nvPr>
        </p:nvSpPr>
        <p:spPr/>
        <p:txBody>
          <a:bodyPr/>
          <a:lstStyle/>
          <a:p>
            <a:r>
              <a:rPr lang="en-US" dirty="0" smtClean="0"/>
              <a:t>MOV CX, 100                  ;4 cycles</a:t>
            </a:r>
          </a:p>
          <a:p>
            <a:pPr>
              <a:buNone/>
            </a:pPr>
            <a:r>
              <a:rPr lang="en-US" dirty="0" smtClean="0"/>
              <a:t>   HERE: LOOP HERE                     ;17 / 5 cycles</a:t>
            </a:r>
          </a:p>
          <a:p>
            <a:pPr>
              <a:buNone/>
            </a:pPr>
            <a:endParaRPr lang="en-US" dirty="0" smtClean="0"/>
          </a:p>
          <a:p>
            <a:pPr>
              <a:buNone/>
            </a:pPr>
            <a:r>
              <a:rPr lang="en-US" dirty="0" smtClean="0"/>
              <a:t>Delay cycles:  4 + (17 × 100) −12 = 1692 cycles</a:t>
            </a:r>
          </a:p>
          <a:p>
            <a:pPr>
              <a:buNone/>
            </a:pPr>
            <a:r>
              <a:rPr lang="en-US" dirty="0" smtClean="0"/>
              <a:t>For a system with 12 MHz, one clock period is 0.083 </a:t>
            </a:r>
            <a:r>
              <a:rPr lang="en-US" i="1" dirty="0" err="1" smtClean="0"/>
              <a:t>u</a:t>
            </a:r>
            <a:r>
              <a:rPr lang="en-US" dirty="0" err="1" smtClean="0"/>
              <a:t>secs</a:t>
            </a:r>
            <a:endParaRPr lang="en-US" dirty="0" smtClean="0"/>
          </a:p>
          <a:p>
            <a:pPr>
              <a:buNone/>
            </a:pPr>
            <a:r>
              <a:rPr lang="en-US" dirty="0" smtClean="0"/>
              <a:t>Total delay =140 </a:t>
            </a:r>
            <a:r>
              <a:rPr lang="en-US" i="1" dirty="0" smtClean="0"/>
              <a:t> </a:t>
            </a:r>
            <a:r>
              <a:rPr lang="en-US" i="1" dirty="0" err="1" smtClean="0"/>
              <a:t>u</a:t>
            </a:r>
            <a:r>
              <a:rPr lang="en-US" dirty="0" err="1" smtClean="0"/>
              <a:t>secs</a:t>
            </a:r>
            <a:endParaRPr lang="en-US" dirty="0" smtClean="0"/>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 </a:t>
            </a:r>
            <a:r>
              <a:rPr lang="en-US" dirty="0" smtClean="0"/>
              <a:t>Write a program to create a delay of 1 msec</a:t>
            </a:r>
            <a:endParaRPr lang="en-IN" dirty="0"/>
          </a:p>
        </p:txBody>
      </p:sp>
      <p:pic>
        <p:nvPicPr>
          <p:cNvPr id="4" name="Picture 4"/>
          <p:cNvPicPr>
            <a:picLocks noChangeAspect="1" noChangeArrowheads="1"/>
          </p:cNvPicPr>
          <p:nvPr/>
        </p:nvPicPr>
        <p:blipFill>
          <a:blip r:embed="rId2" cstate="print"/>
          <a:srcRect/>
          <a:stretch>
            <a:fillRect/>
          </a:stretch>
        </p:blipFill>
        <p:spPr>
          <a:xfrm>
            <a:off x="533400" y="2362200"/>
            <a:ext cx="8001000" cy="1770063"/>
          </a:xfrm>
          <a:prstGeom prst="rect">
            <a:avLst/>
          </a:prstGeom>
          <a:noFill/>
        </p:spPr>
      </p:pic>
      <p:pic>
        <p:nvPicPr>
          <p:cNvPr id="5" name="Picture 4"/>
          <p:cNvPicPr>
            <a:picLocks noChangeAspect="1" noChangeArrowheads="1"/>
          </p:cNvPicPr>
          <p:nvPr/>
        </p:nvPicPr>
        <p:blipFill>
          <a:blip r:embed="rId3" cstate="print"/>
          <a:srcRect/>
          <a:stretch>
            <a:fillRect/>
          </a:stretch>
        </p:blipFill>
        <p:spPr>
          <a:xfrm>
            <a:off x="228600" y="4495800"/>
            <a:ext cx="8458200" cy="1674812"/>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7620000" cy="646331"/>
          </a:xfrm>
          <a:prstGeom prst="rect">
            <a:avLst/>
          </a:prstGeom>
        </p:spPr>
        <p:txBody>
          <a:bodyPr wrap="square">
            <a:spAutoFit/>
          </a:bodyPr>
          <a:lstStyle/>
          <a:p>
            <a:r>
              <a:rPr lang="en-US" dirty="0" smtClean="0"/>
              <a:t>Write a delay loop with appropriate values of the count to get a delay of 1 second.</a:t>
            </a:r>
            <a:endParaRPr lang="en-US" dirty="0" smtClean="0"/>
          </a:p>
        </p:txBody>
      </p:sp>
      <p:pic>
        <p:nvPicPr>
          <p:cNvPr id="5" name="Picture 7"/>
          <p:cNvPicPr>
            <a:picLocks noGrp="1" noChangeAspect="1" noChangeArrowheads="1"/>
          </p:cNvPicPr>
          <p:nvPr>
            <p:ph idx="1"/>
          </p:nvPr>
        </p:nvPicPr>
        <p:blipFill>
          <a:blip r:embed="rId2" cstate="print"/>
          <a:srcRect/>
          <a:stretch>
            <a:fillRect/>
          </a:stretch>
        </p:blipFill>
        <p:spPr>
          <a:xfrm>
            <a:off x="381000" y="1524000"/>
            <a:ext cx="7924800" cy="2373313"/>
          </a:xfrm>
          <a:noFill/>
        </p:spPr>
      </p:pic>
      <p:sp>
        <p:nvSpPr>
          <p:cNvPr id="6" name="Rectangle 5"/>
          <p:cNvSpPr/>
          <p:nvPr/>
        </p:nvSpPr>
        <p:spPr>
          <a:xfrm>
            <a:off x="381000" y="4191000"/>
            <a:ext cx="8229600" cy="1754326"/>
          </a:xfrm>
          <a:prstGeom prst="rect">
            <a:avLst/>
          </a:prstGeom>
        </p:spPr>
        <p:txBody>
          <a:bodyPr wrap="square">
            <a:spAutoFit/>
          </a:bodyPr>
          <a:lstStyle/>
          <a:p>
            <a:r>
              <a:rPr lang="en-US" dirty="0" smtClean="0"/>
              <a:t>The inner loop is that which corresponds to the LOOP instruction. It repeats N2 times, which is the count in the CX register.</a:t>
            </a:r>
          </a:p>
          <a:p>
            <a:r>
              <a:rPr lang="en-US" dirty="0" smtClean="0"/>
              <a:t>The LOOP instruction plus a few overheads (caused by the instructions MOV CX, N2 and DEC BX) repeat N1 times, which is the count of the outer loop.</a:t>
            </a:r>
          </a:p>
          <a:p>
            <a:endParaRPr lang="en-US"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Delay Loops?</a:t>
            </a:r>
            <a:endParaRPr lang="en-IN" dirty="0"/>
          </a:p>
        </p:txBody>
      </p:sp>
      <p:sp>
        <p:nvSpPr>
          <p:cNvPr id="3" name="Content Placeholder 2"/>
          <p:cNvSpPr>
            <a:spLocks noGrp="1"/>
          </p:cNvSpPr>
          <p:nvPr>
            <p:ph sz="quarter" idx="1"/>
          </p:nvPr>
        </p:nvSpPr>
        <p:spPr/>
        <p:txBody>
          <a:bodyPr/>
          <a:lstStyle/>
          <a:p>
            <a:r>
              <a:rPr lang="en-US" dirty="0" smtClean="0"/>
              <a:t>Generating delays in this manner is called ‘software delay’. One can generate a square wave using a software delay.</a:t>
            </a:r>
          </a:p>
          <a:p>
            <a:r>
              <a:rPr lang="en-US" dirty="0" smtClean="0"/>
              <a:t>Delay loops can also be used to generate events spaced </a:t>
            </a:r>
            <a:r>
              <a:rPr lang="en-US" dirty="0" smtClean="0"/>
              <a:t>in time.</a:t>
            </a:r>
            <a:endParaRPr lang="en-US" dirty="0" smtClean="0"/>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762000"/>
            <a:ext cx="8534400" cy="6629400"/>
          </a:xfrm>
        </p:spPr>
        <p:txBody>
          <a:bodyPr/>
          <a:lstStyle/>
          <a:p>
            <a:r>
              <a:rPr lang="en-IN" dirty="0" smtClean="0"/>
              <a:t>Pin diagrams of both processor are shown</a:t>
            </a:r>
          </a:p>
          <a:p>
            <a:r>
              <a:rPr lang="en-IN" dirty="0" smtClean="0"/>
              <a:t> Both processors are packaged as 40-pin DIP (dual-in-line package)  .</a:t>
            </a:r>
          </a:p>
          <a:p>
            <a:r>
              <a:rPr lang="en-IN" dirty="0" smtClean="0"/>
              <a:t> Some pins are dual functions corresponds to minimum &amp; maximum modes</a:t>
            </a:r>
          </a:p>
          <a:p>
            <a:r>
              <a:rPr lang="en-IN" dirty="0" smtClean="0"/>
              <a:t> </a:t>
            </a:r>
            <a:r>
              <a:rPr lang="en-US" dirty="0" smtClean="0"/>
              <a:t>Minimum mode –when used in </a:t>
            </a:r>
            <a:r>
              <a:rPr lang="en-US" dirty="0" err="1" smtClean="0"/>
              <a:t>uni</a:t>
            </a:r>
            <a:r>
              <a:rPr lang="en-US" dirty="0" smtClean="0"/>
              <a:t>-processor configuration</a:t>
            </a:r>
          </a:p>
          <a:p>
            <a:r>
              <a:rPr lang="en-IN" dirty="0" smtClean="0"/>
              <a:t> </a:t>
            </a:r>
            <a:r>
              <a:rPr lang="en-US" dirty="0" smtClean="0"/>
              <a:t>Maximum mode –when used in  multi-processor configuration</a:t>
            </a:r>
          </a:p>
          <a:p>
            <a:r>
              <a:rPr lang="en-US" dirty="0" smtClean="0"/>
              <a:t> Here we will discuss the hardware aspects of 8086</a:t>
            </a:r>
          </a:p>
          <a:p>
            <a:r>
              <a:rPr lang="en-US" dirty="0" smtClean="0"/>
              <a:t> It is the basic processor in the X86 family </a:t>
            </a:r>
          </a:p>
          <a:p>
            <a:pPr>
              <a:buNone/>
            </a:pPr>
            <a:endParaRPr lang="en-US" dirty="0" smtClean="0"/>
          </a:p>
          <a:p>
            <a:endParaRPr lang="en-I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563562"/>
          </a:xfrm>
        </p:spPr>
        <p:txBody>
          <a:bodyPr>
            <a:normAutofit/>
          </a:bodyPr>
          <a:lstStyle/>
          <a:p>
            <a:r>
              <a:rPr lang="en-IN" dirty="0" smtClean="0">
                <a:solidFill>
                  <a:schemeClr val="accent2"/>
                </a:solidFill>
              </a:rPr>
              <a:t>Minimum Mode Pins in 8086</a:t>
            </a:r>
          </a:p>
        </p:txBody>
      </p:sp>
      <p:pic>
        <p:nvPicPr>
          <p:cNvPr id="5" name="Picture 4"/>
          <p:cNvPicPr>
            <a:picLocks noChangeAspect="1" noChangeArrowheads="1"/>
          </p:cNvPicPr>
          <p:nvPr/>
        </p:nvPicPr>
        <p:blipFill>
          <a:blip r:embed="rId2" cstate="print"/>
          <a:srcRect/>
          <a:stretch>
            <a:fillRect/>
          </a:stretch>
        </p:blipFill>
        <p:spPr>
          <a:xfrm>
            <a:off x="1905000" y="838200"/>
            <a:ext cx="4191000" cy="584692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58200" cy="6705600"/>
          </a:xfrm>
        </p:spPr>
        <p:txBody>
          <a:bodyPr/>
          <a:lstStyle/>
          <a:p>
            <a:r>
              <a:rPr lang="en-IN" dirty="0" smtClean="0"/>
              <a:t> pins 24 to 31 have are seen to have dual functions</a:t>
            </a:r>
          </a:p>
          <a:p>
            <a:r>
              <a:rPr lang="en-IN" dirty="0" smtClean="0"/>
              <a:t> functions in bracket indicate the pin designation to be in the minimum mode for those pins</a:t>
            </a:r>
          </a:p>
          <a:p>
            <a:r>
              <a:rPr lang="en-IN" dirty="0" smtClean="0"/>
              <a:t> for min mode operation, pin no.33 MN/MX should be at logic high</a:t>
            </a:r>
          </a:p>
          <a:p>
            <a:r>
              <a:rPr lang="en-IN" dirty="0" smtClean="0"/>
              <a:t> we know that 8086 has a 16-bit data bus &amp; 20-bit address bus</a:t>
            </a:r>
          </a:p>
          <a:p>
            <a:r>
              <a:rPr lang="en-IN" dirty="0" smtClean="0"/>
              <a:t> Lets locate the address &amp; data pins in the pin diagram</a:t>
            </a:r>
          </a:p>
          <a:p>
            <a:r>
              <a:rPr lang="en-IN" dirty="0" smtClean="0"/>
              <a:t> We can see a set of 16 pins designated as AD, </a:t>
            </a:r>
            <a:r>
              <a:rPr lang="en-IN" dirty="0" err="1" smtClean="0"/>
              <a:t>i.e</a:t>
            </a:r>
            <a:r>
              <a:rPr lang="en-IN" dirty="0" smtClean="0"/>
              <a:t> AD0 – AD15</a:t>
            </a:r>
          </a:p>
          <a:p>
            <a:r>
              <a:rPr lang="en-IN" dirty="0" smtClean="0"/>
              <a:t> They are address/data pins</a:t>
            </a:r>
          </a:p>
          <a:p>
            <a:r>
              <a:rPr lang="en-IN" dirty="0" smtClean="0"/>
              <a:t> Notation ‘AD’ means that these pins are used for address as well as data</a:t>
            </a:r>
          </a:p>
          <a:p>
            <a:r>
              <a:rPr lang="en-IN" dirty="0" smtClean="0"/>
              <a:t> They are multiplexed for data &amp; address, such that at a particular time they carry address &amp; at other time s they carry data </a:t>
            </a:r>
            <a:endParaRPr lang="en-IN" dirty="0"/>
          </a:p>
        </p:txBody>
      </p:sp>
      <p:cxnSp>
        <p:nvCxnSpPr>
          <p:cNvPr id="5" name="Straight Connector 4"/>
          <p:cNvCxnSpPr/>
          <p:nvPr/>
        </p:nvCxnSpPr>
        <p:spPr>
          <a:xfrm>
            <a:off x="6096000" y="1447800"/>
            <a:ext cx="457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066800"/>
            <a:ext cx="8382000" cy="5486400"/>
          </a:xfrm>
        </p:spPr>
        <p:txBody>
          <a:bodyPr/>
          <a:lstStyle/>
          <a:p>
            <a:r>
              <a:rPr lang="en-IN" dirty="0" smtClean="0"/>
              <a:t> Reason for multiplexing is to reduce the number of pins of the chip</a:t>
            </a:r>
          </a:p>
          <a:p>
            <a:r>
              <a:rPr lang="en-IN" dirty="0" smtClean="0"/>
              <a:t> 8086 has only 40 pin counts</a:t>
            </a:r>
          </a:p>
          <a:p>
            <a:r>
              <a:rPr lang="en-IN" dirty="0" smtClean="0"/>
              <a:t> As the data bus &amp; address bus have to be separate &amp; because the ‘address’ has to be available at all times</a:t>
            </a:r>
          </a:p>
          <a:p>
            <a:r>
              <a:rPr lang="en-IN" dirty="0" smtClean="0"/>
              <a:t> the address-data lines have to be de-multiplexed means separated</a:t>
            </a:r>
          </a:p>
          <a:p>
            <a:r>
              <a:rPr lang="en-IN" dirty="0" smtClean="0"/>
              <a:t> this can be done by the use of latches</a:t>
            </a:r>
          </a:p>
          <a:p>
            <a:r>
              <a:rPr lang="en-IN" dirty="0" smtClean="0"/>
              <a:t> availing the timing features of bus cycles </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4699</TotalTime>
  <Words>3209</Words>
  <Application>Microsoft Office PowerPoint</Application>
  <PresentationFormat>On-screen Show (4:3)</PresentationFormat>
  <Paragraphs>265</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Oriel</vt:lpstr>
      <vt:lpstr>The Hardware Structure of 8086</vt:lpstr>
      <vt:lpstr>Slide 2</vt:lpstr>
      <vt:lpstr>Pin Configuration</vt:lpstr>
      <vt:lpstr>Difference Between 8088 &amp; 8086</vt:lpstr>
      <vt:lpstr>8088 &amp; 8086 CPU pin diagram</vt:lpstr>
      <vt:lpstr>Slide 6</vt:lpstr>
      <vt:lpstr>Minimum Mode Pins in 8086</vt:lpstr>
      <vt:lpstr>Slide 8</vt:lpstr>
      <vt:lpstr>Slide 9</vt:lpstr>
      <vt:lpstr> De-Multiplexing the Address/ Data Bus</vt:lpstr>
      <vt:lpstr>Slide 11</vt:lpstr>
      <vt:lpstr>De-Multiplexed Address Bus</vt:lpstr>
      <vt:lpstr>Slide 13</vt:lpstr>
      <vt:lpstr>De-Multiplexing Data Bus</vt:lpstr>
      <vt:lpstr>Control signals for Read &amp; Write</vt:lpstr>
      <vt:lpstr>Memory and I / O</vt:lpstr>
      <vt:lpstr>Clock Generation</vt:lpstr>
      <vt:lpstr>Pin configuration of the clock generator 8284A</vt:lpstr>
      <vt:lpstr>Clock generator IC</vt:lpstr>
      <vt:lpstr>Connections of the clock generator IC to 8086</vt:lpstr>
      <vt:lpstr>Reset </vt:lpstr>
      <vt:lpstr>Reset Timings and reset vector</vt:lpstr>
      <vt:lpstr>Power on reset</vt:lpstr>
      <vt:lpstr>Clock</vt:lpstr>
      <vt:lpstr>Typical machine cycles</vt:lpstr>
      <vt:lpstr>Read Machine Cycle</vt:lpstr>
      <vt:lpstr>Read machine cycle timing diagram</vt:lpstr>
      <vt:lpstr>Slide 28</vt:lpstr>
      <vt:lpstr>Wait Cycles </vt:lpstr>
      <vt:lpstr>Sampling the READY signal and inserting wait states</vt:lpstr>
      <vt:lpstr>Slide 31</vt:lpstr>
      <vt:lpstr>Slide 32</vt:lpstr>
      <vt:lpstr>Other Processor Activities</vt:lpstr>
      <vt:lpstr>Interrupt Lines</vt:lpstr>
      <vt:lpstr>DIRECT MEMORY ACCESS(DMA)</vt:lpstr>
      <vt:lpstr>Concept of DMA</vt:lpstr>
      <vt:lpstr>Slide 37</vt:lpstr>
      <vt:lpstr>TEST and BHE pins</vt:lpstr>
      <vt:lpstr>Halt Machine Cycle</vt:lpstr>
      <vt:lpstr>8086 in the minimum mode configuration </vt:lpstr>
      <vt:lpstr>Maximum Mode</vt:lpstr>
      <vt:lpstr>Maximum mode pins of 8086</vt:lpstr>
      <vt:lpstr>Bus Controller</vt:lpstr>
      <vt:lpstr>Slide 44</vt:lpstr>
      <vt:lpstr>Connection diagram between 8086 &amp; 8288 </vt:lpstr>
      <vt:lpstr>REQUEST/GRANT pins</vt:lpstr>
      <vt:lpstr>Queue Status pins QS0 , QS1</vt:lpstr>
      <vt:lpstr>The LOCK signal</vt:lpstr>
      <vt:lpstr>Maximum mode configuration of the 8086</vt:lpstr>
      <vt:lpstr>Instruction Cycle</vt:lpstr>
      <vt:lpstr>FETCH –EXECUTE CYCLE</vt:lpstr>
      <vt:lpstr>Execution Times of Some Sample Instructions</vt:lpstr>
      <vt:lpstr>Number of Cycles Expended in Calculating the ‘Effective Address</vt:lpstr>
      <vt:lpstr>Delay Loops</vt:lpstr>
      <vt:lpstr>Slide 55</vt:lpstr>
      <vt:lpstr>Slide 56</vt:lpstr>
      <vt:lpstr>Why Delay Loops?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Concepts-III</dc:title>
  <dc:creator>Prashanth</dc:creator>
  <cp:lastModifiedBy>Prashanth</cp:lastModifiedBy>
  <cp:revision>117</cp:revision>
  <dcterms:created xsi:type="dcterms:W3CDTF">2006-08-16T00:00:00Z</dcterms:created>
  <dcterms:modified xsi:type="dcterms:W3CDTF">2016-03-29T07:20:51Z</dcterms:modified>
</cp:coreProperties>
</file>