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9" r:id="rId3"/>
    <p:sldId id="257" r:id="rId4"/>
    <p:sldId id="260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B28E6-FB30-4538-A8B8-CF6BB0DCF6E6}" type="datetimeFigureOut">
              <a:rPr lang="en-IN" smtClean="0"/>
              <a:pPr/>
              <a:t>06-02-2019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BB0BD-3F34-422B-A141-8E47A082C16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088DB-9068-4E78-BBEA-69C4E2AA5824}" type="datetimeFigureOut">
              <a:rPr lang="en-IN" smtClean="0"/>
              <a:pPr/>
              <a:t>06-02-2019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BDE20-3942-4904-AA58-026183A6F1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BDE20-3942-4904-AA58-026183A6F102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BDE20-3942-4904-AA58-026183A6F102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BDE20-3942-4904-AA58-026183A6F102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D18F411-9605-4C21-84F9-886CE2BA44C2}" type="datetime1">
              <a:rPr lang="en-US" smtClean="0"/>
              <a:pPr/>
              <a:t>2/6/2019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232B-9558-4AFA-B0E9-C4E5C033A96E}" type="datetime1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F819-7DEA-4780-AA48-D443A2611FC4}" type="datetime1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F7E684-83C4-4F12-B7E4-E378FA606E45}" type="datetime1">
              <a:rPr lang="en-US" smtClean="0"/>
              <a:pPr/>
              <a:t>2/6/2019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A333AA9-6546-405C-94C9-9C7772096935}" type="datetime1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9683-7422-4CA5-88CA-8CBBB61043AF}" type="datetime1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52A3-769D-4091-9F68-1C6C809A56A6}" type="datetime1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BA419F-2706-4793-B39A-007077A101F8}" type="datetime1">
              <a:rPr lang="en-US" smtClean="0"/>
              <a:pPr/>
              <a:t>2/6/2019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513A-1290-4EB5-B44F-28B990EAE7D2}" type="datetime1">
              <a:rPr lang="en-US" smtClean="0"/>
              <a:pPr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80C990-FC7F-4710-8836-9A9D6C5734A6}" type="datetime1">
              <a:rPr lang="en-US" smtClean="0"/>
              <a:pPr/>
              <a:t>2/6/2019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AD9AE1-7927-4AF0-B006-FEDB3ED2416A}" type="datetime1">
              <a:rPr lang="en-US" smtClean="0"/>
              <a:pPr/>
              <a:t>2/6/2019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E7C825-E4B1-4D74-B5EC-0B279C647285}" type="datetime1">
              <a:rPr lang="en-US" smtClean="0"/>
              <a:pPr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572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Chapter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600200"/>
            <a:ext cx="6172200" cy="13716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Bodoni MT Condensed" pitchFamily="18" charset="0"/>
              </a:rPr>
              <a:t>The Architecture of </a:t>
            </a:r>
          </a:p>
          <a:p>
            <a:pPr algn="ctr"/>
            <a:r>
              <a:rPr lang="en-US" sz="8000" dirty="0" smtClean="0">
                <a:latin typeface="Bodoni MT Condensed" pitchFamily="18" charset="0"/>
              </a:rPr>
              <a:t>8086</a:t>
            </a:r>
            <a:endParaRPr lang="en-US" sz="8000" dirty="0">
              <a:latin typeface="Bodoni MT Condensed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828800" y="6248400"/>
            <a:ext cx="7315200" cy="384048"/>
          </a:xfrm>
        </p:spPr>
        <p:txBody>
          <a:bodyPr/>
          <a:lstStyle/>
          <a:p>
            <a:r>
              <a:rPr lang="en-IN" dirty="0" smtClean="0"/>
              <a:t>PRA                                                                                                                     Dept. of ISE, MSRIT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and Index Registers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9220200" cy="48737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dirty="0" smtClean="0"/>
              <a:t> </a:t>
            </a:r>
            <a:r>
              <a:rPr lang="en-US" dirty="0" smtClean="0"/>
              <a:t>DI –destination index – for string operations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SI  - source index – for string operations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SP  -stack pointer –for accessing stack top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BP –base pointer –for accessing any location in stack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IP –instruction pointer-points to the next instruction to be executed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REGISTERS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676400"/>
            <a:ext cx="9529763" cy="3657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2286000"/>
          </a:xfrm>
        </p:spPr>
        <p:txBody>
          <a:bodyPr/>
          <a:lstStyle/>
          <a:p>
            <a:r>
              <a:rPr lang="en-IN" dirty="0" smtClean="0"/>
              <a:t> It is a 16-Bit register of which 7 bits are unused</a:t>
            </a:r>
          </a:p>
          <a:p>
            <a:r>
              <a:rPr lang="en-IN" dirty="0" smtClean="0"/>
              <a:t> Of remaining, 6 bits are used as conditional flags</a:t>
            </a:r>
          </a:p>
          <a:p>
            <a:r>
              <a:rPr lang="en-IN" dirty="0" smtClean="0"/>
              <a:t> Others are control flags</a:t>
            </a:r>
          </a:p>
          <a:p>
            <a:r>
              <a:rPr lang="en-IN" dirty="0" smtClean="0"/>
              <a:t> Conditional flag is a single-bit flip-flop which is set or reset according to the results of an ALU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3200400"/>
            <a:ext cx="8229600" cy="3505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CONDITIONAL FLAGS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FLAGS  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OF=    Overflow  flag                   DF=  Direction Flag            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SF=     Sign Flag                          IF=    Interrupt Flag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ZF=     Zero  Flag                         TF=    Trap Flag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AF=     Auxiliary carry Flag                       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PF=      Parity Flag </a:t>
            </a:r>
            <a:endParaRPr kumimoji="0" lang="nb-NO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CF=      Carry Flag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8686800" cy="6781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 </a:t>
            </a:r>
            <a:r>
              <a:rPr lang="en-US" b="1" u="sng" dirty="0" smtClean="0"/>
              <a:t>Carry Flag (CF):</a:t>
            </a:r>
            <a:r>
              <a:rPr lang="en-US" b="1" dirty="0" smtClean="0"/>
              <a:t> </a:t>
            </a:r>
            <a:r>
              <a:rPr lang="en-US" dirty="0" smtClean="0"/>
              <a:t>This flag gets enabled, if there is a carry out from the most significant bit (MSB) during calculation. Ex: for 8-bit addition, carry out from the MSB D7 and for 16 bit operation MSB is D15</a:t>
            </a:r>
          </a:p>
          <a:p>
            <a:pPr algn="just"/>
            <a:r>
              <a:rPr lang="en-US" dirty="0" smtClean="0"/>
              <a:t> </a:t>
            </a:r>
            <a:r>
              <a:rPr lang="en-US" b="1" u="sng" dirty="0" smtClean="0"/>
              <a:t>Zero Flag (ZF): </a:t>
            </a:r>
            <a:r>
              <a:rPr lang="en-US" dirty="0" smtClean="0"/>
              <a:t>When the result of an arithmetic or logic operations is zero, the zero flag gets set. Like </a:t>
            </a:r>
            <a:r>
              <a:rPr lang="en-US" dirty="0" err="1" smtClean="0"/>
              <a:t>Comparision</a:t>
            </a:r>
            <a:r>
              <a:rPr lang="en-US" dirty="0" smtClean="0"/>
              <a:t>, count etc..</a:t>
            </a:r>
          </a:p>
          <a:p>
            <a:pPr algn="just"/>
            <a:r>
              <a:rPr lang="en-US" dirty="0" smtClean="0"/>
              <a:t> </a:t>
            </a:r>
            <a:r>
              <a:rPr lang="en-US" b="1" u="sng" dirty="0" smtClean="0"/>
              <a:t>Parity Flag (PF):</a:t>
            </a:r>
            <a:r>
              <a:rPr lang="en-US" dirty="0" smtClean="0"/>
              <a:t> The setting of the flag indicates the presence of even number of ‘1’ bits in the LSB of the destination. Like particular arithmetic operations, it works only on lower 8-bit even for 16-bit data. It finds not much application in current programming.</a:t>
            </a:r>
          </a:p>
          <a:p>
            <a:pPr algn="just"/>
            <a:r>
              <a:rPr lang="en-US" dirty="0" smtClean="0"/>
              <a:t> </a:t>
            </a:r>
            <a:r>
              <a:rPr lang="en-US" b="1" u="sng" dirty="0" smtClean="0"/>
              <a:t>Sign Flag (SF)</a:t>
            </a:r>
            <a:r>
              <a:rPr lang="en-US" dirty="0" smtClean="0"/>
              <a:t>: After arithmetic or logical operation, if the result contains a negative number, this flag is set. </a:t>
            </a:r>
          </a:p>
          <a:p>
            <a:pPr algn="just"/>
            <a:r>
              <a:rPr lang="en-US" dirty="0" smtClean="0"/>
              <a:t> </a:t>
            </a:r>
            <a:r>
              <a:rPr lang="en-US" b="1" u="sng" dirty="0" smtClean="0"/>
              <a:t>Auxiliary Flag (AF):</a:t>
            </a:r>
            <a:r>
              <a:rPr lang="en-US" dirty="0" smtClean="0"/>
              <a:t> is similar to carry flag, except that the overflow is from bit D3 to D4. It thus indicates a carry from the lower 4 bits. The need of this flag is for the DAA, in BCD.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610600" cy="6629400"/>
          </a:xfrm>
        </p:spPr>
        <p:txBody>
          <a:bodyPr/>
          <a:lstStyle/>
          <a:p>
            <a:pPr algn="just"/>
            <a:r>
              <a:rPr lang="en-US" b="1" u="sng" dirty="0" smtClean="0"/>
              <a:t>Overflow Flag (OF) : </a:t>
            </a:r>
            <a:r>
              <a:rPr lang="en-US" dirty="0" smtClean="0"/>
              <a:t>This flag is set under one of the following conditions</a:t>
            </a:r>
          </a:p>
          <a:p>
            <a:pPr algn="just">
              <a:buFont typeface="Wingdings 2" pitchFamily="18" charset="2"/>
              <a:buNone/>
            </a:pPr>
            <a:r>
              <a:rPr lang="en-US" dirty="0" smtClean="0"/>
              <a:t>   1. there is an overflow into MSB (8</a:t>
            </a:r>
            <a:r>
              <a:rPr lang="en-US" baseline="30000" dirty="0" smtClean="0"/>
              <a:t>th</a:t>
            </a:r>
            <a:r>
              <a:rPr lang="en-US" dirty="0" smtClean="0"/>
              <a:t> or 16</a:t>
            </a:r>
            <a:r>
              <a:rPr lang="en-US" baseline="30000" dirty="0" smtClean="0"/>
              <a:t>th</a:t>
            </a:r>
            <a:r>
              <a:rPr lang="en-US" dirty="0" smtClean="0"/>
              <a:t> Bit) from the bit of lower significance, but no carry out from the MSB.</a:t>
            </a:r>
          </a:p>
          <a:p>
            <a:pPr algn="just">
              <a:buFont typeface="Wingdings 2" pitchFamily="18" charset="2"/>
              <a:buNone/>
            </a:pPr>
            <a:r>
              <a:rPr lang="en-US" dirty="0" smtClean="0"/>
              <a:t>   2. there is a carry out from the MSB, but no carry into the MSB.</a:t>
            </a:r>
          </a:p>
          <a:p>
            <a:pPr algn="just"/>
            <a:r>
              <a:rPr lang="en-US" dirty="0" smtClean="0"/>
              <a:t> The </a:t>
            </a:r>
            <a:r>
              <a:rPr lang="en-US" b="1" u="sng" dirty="0" smtClean="0"/>
              <a:t>control flags</a:t>
            </a:r>
            <a:r>
              <a:rPr lang="en-US" dirty="0" smtClean="0"/>
              <a:t> like Trap Flag (TF) is set to perform step-by-step execution during debugging.</a:t>
            </a:r>
          </a:p>
          <a:p>
            <a:pPr algn="just"/>
            <a:r>
              <a:rPr lang="en-US" dirty="0" smtClean="0"/>
              <a:t> The Interrupt flag (IF) is set to enable interrupts.</a:t>
            </a:r>
          </a:p>
          <a:p>
            <a:pPr algn="just"/>
            <a:r>
              <a:rPr lang="en-US" dirty="0" smtClean="0"/>
              <a:t> The direction flag (DF) is used in string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 1.3 Bus Interface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153400" cy="2438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This unit is responsible for </a:t>
            </a:r>
          </a:p>
          <a:p>
            <a:r>
              <a:rPr lang="en-US" dirty="0" smtClean="0"/>
              <a:t>  Address Calculations</a:t>
            </a:r>
          </a:p>
          <a:p>
            <a:r>
              <a:rPr lang="en-US" dirty="0" smtClean="0"/>
              <a:t>  pre-fetching instructions for the queue and sequencing instructions one by one.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1.3.1 Instruction 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sz="2800" dirty="0" smtClean="0"/>
              <a:t>Instructions are found in memory</a:t>
            </a:r>
          </a:p>
          <a:p>
            <a:r>
              <a:rPr lang="en-US" sz="2800" dirty="0" smtClean="0"/>
              <a:t> From there it has to be fetched &amp; decoded whenever needed for execution.</a:t>
            </a:r>
          </a:p>
          <a:p>
            <a:r>
              <a:rPr lang="en-US" sz="2800" dirty="0" smtClean="0"/>
              <a:t> in 8086, the queue that fetches instructions ahead of execution time &amp; places them in a 6-byte FIFO queue</a:t>
            </a:r>
          </a:p>
          <a:p>
            <a:r>
              <a:rPr lang="en-US" sz="2800" dirty="0" smtClean="0"/>
              <a:t> This pre-fetching is done when buses are free</a:t>
            </a:r>
          </a:p>
          <a:p>
            <a:r>
              <a:rPr lang="en-US" sz="2800" dirty="0" smtClean="0"/>
              <a:t> Advantage of this is when a particular instruction needs to be executed, it’s a good chance of finding in a queue rather than from memory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39762"/>
          </a:xfrm>
        </p:spPr>
        <p:txBody>
          <a:bodyPr/>
          <a:lstStyle/>
          <a:p>
            <a:r>
              <a:rPr lang="en-US" dirty="0" smtClean="0"/>
              <a:t>1.3.2 Memory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858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8086 has a 20-Bit address bus ( As we have not seen any 20- Bit </a:t>
            </a:r>
            <a:r>
              <a:rPr lang="en-US" dirty="0" err="1" smtClean="0"/>
              <a:t>regsters</a:t>
            </a:r>
            <a:r>
              <a:rPr lang="en-US" dirty="0" smtClean="0"/>
              <a:t> so far)</a:t>
            </a:r>
          </a:p>
          <a:p>
            <a:r>
              <a:rPr lang="en-US" dirty="0" smtClean="0"/>
              <a:t>general-purpose registers are used as 16 or 8 bit registers</a:t>
            </a:r>
          </a:p>
          <a:p>
            <a:r>
              <a:rPr lang="en-US" dirty="0" smtClean="0"/>
              <a:t>all address registers also are16-bit </a:t>
            </a:r>
          </a:p>
          <a:p>
            <a:r>
              <a:rPr lang="en-US" dirty="0" smtClean="0"/>
              <a:t>Segmentation will be used to take care of this situation</a:t>
            </a:r>
          </a:p>
          <a:p>
            <a:r>
              <a:rPr lang="en-US" dirty="0" smtClean="0"/>
              <a:t>A segment is just an area in memory</a:t>
            </a:r>
          </a:p>
          <a:p>
            <a:r>
              <a:rPr lang="en-US" dirty="0" smtClean="0"/>
              <a:t>so total memory size can be considered to be divided into segments of various sizes. </a:t>
            </a:r>
          </a:p>
          <a:p>
            <a:r>
              <a:rPr lang="en-US" dirty="0" smtClean="0"/>
              <a:t>Idea of dividing memory is called Segmentation </a:t>
            </a:r>
          </a:p>
          <a:p>
            <a:r>
              <a:rPr lang="en-US" dirty="0" smtClean="0"/>
              <a:t>In memory data is stored as bytes</a:t>
            </a:r>
          </a:p>
          <a:p>
            <a:r>
              <a:rPr lang="en-US" dirty="0" smtClean="0"/>
              <a:t>Each byte has a specific address</a:t>
            </a:r>
          </a:p>
          <a:p>
            <a:r>
              <a:rPr lang="en-US" dirty="0" smtClean="0"/>
              <a:t>with 20 address lines, the memory that can be addressed is 2</a:t>
            </a:r>
            <a:r>
              <a:rPr lang="en-US" sz="1600" dirty="0" smtClean="0"/>
              <a:t>20 bytes (1,048,576 Bytes or 1 MB)</a:t>
            </a:r>
          </a:p>
          <a:p>
            <a:r>
              <a:rPr lang="en-US" dirty="0" smtClean="0"/>
              <a:t>8086 can access a physical memory with address ranging from 00000 to FFFFFH</a:t>
            </a:r>
            <a:r>
              <a:rPr lang="en-US" sz="1600" dirty="0" smtClean="0"/>
              <a:t>. </a:t>
            </a:r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001000" cy="632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20-bit physical address is to be placed on the address bus to access any location in memory.</a:t>
            </a:r>
          </a:p>
          <a:p>
            <a:r>
              <a:rPr lang="en-US" dirty="0" smtClean="0"/>
              <a:t> Memory as a whole is considered to have four different types of segments:</a:t>
            </a:r>
          </a:p>
          <a:p>
            <a:pPr>
              <a:buNone/>
            </a:pPr>
            <a:r>
              <a:rPr lang="en-US" dirty="0" smtClean="0"/>
              <a:t>    1. data segment</a:t>
            </a:r>
          </a:p>
          <a:p>
            <a:pPr>
              <a:buNone/>
            </a:pPr>
            <a:r>
              <a:rPr lang="en-US" dirty="0" smtClean="0"/>
              <a:t>    2. code segment</a:t>
            </a:r>
          </a:p>
          <a:p>
            <a:pPr>
              <a:buNone/>
            </a:pPr>
            <a:r>
              <a:rPr lang="en-US" dirty="0" smtClean="0"/>
              <a:t>    3. stack segment</a:t>
            </a:r>
          </a:p>
          <a:p>
            <a:pPr>
              <a:buNone/>
            </a:pPr>
            <a:r>
              <a:rPr lang="en-US" dirty="0" smtClean="0"/>
              <a:t>    4. extra segment</a:t>
            </a:r>
          </a:p>
          <a:p>
            <a:r>
              <a:rPr lang="en-US" dirty="0" smtClean="0"/>
              <a:t> Idea of segmentation is to keep data &amp; code separately</a:t>
            </a:r>
          </a:p>
          <a:p>
            <a:r>
              <a:rPr lang="en-US" dirty="0" smtClean="0"/>
              <a:t> code segment contains code only</a:t>
            </a:r>
          </a:p>
          <a:p>
            <a:r>
              <a:rPr lang="en-US" dirty="0" smtClean="0"/>
              <a:t> data is stored in the data segment</a:t>
            </a:r>
          </a:p>
          <a:p>
            <a:r>
              <a:rPr lang="en-US" dirty="0" smtClean="0"/>
              <a:t> extra segment is just another type of data segment used in special way</a:t>
            </a:r>
          </a:p>
          <a:p>
            <a:r>
              <a:rPr lang="en-US" dirty="0" smtClean="0"/>
              <a:t> stack segment is an area in memory which functions and is accessed from the other three segments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1.3.2.1 Segment Registers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458200" cy="5943600"/>
          </a:xfrm>
        </p:spPr>
        <p:txBody>
          <a:bodyPr/>
          <a:lstStyle/>
          <a:p>
            <a:r>
              <a:rPr lang="en-US" dirty="0" smtClean="0"/>
              <a:t> Each segments is addressed by an address stored in corresponding segment registers</a:t>
            </a:r>
          </a:p>
          <a:p>
            <a:r>
              <a:rPr lang="en-US" dirty="0" smtClean="0"/>
              <a:t> registers are all 16-bit size</a:t>
            </a:r>
          </a:p>
          <a:p>
            <a:r>
              <a:rPr lang="en-US" dirty="0" smtClean="0"/>
              <a:t> each register stores base address of the corresponding segment</a:t>
            </a:r>
          </a:p>
          <a:p>
            <a:r>
              <a:rPr lang="en-US" dirty="0" smtClean="0"/>
              <a:t> Base address is the starting address of a segment</a:t>
            </a:r>
          </a:p>
          <a:p>
            <a:r>
              <a:rPr lang="en-US" dirty="0" smtClean="0"/>
              <a:t> since segment registers cannot store 20 bits, they store only the upper 16 bits</a:t>
            </a:r>
          </a:p>
          <a:p>
            <a:r>
              <a:rPr lang="en-US" dirty="0" smtClean="0"/>
              <a:t> least significant nibble is implied to zero</a:t>
            </a:r>
          </a:p>
          <a:p>
            <a:r>
              <a:rPr lang="en-US" dirty="0" smtClean="0"/>
              <a:t> How 20 bit physical address obtained if there are only 16 bit registers?</a:t>
            </a:r>
          </a:p>
          <a:p>
            <a:r>
              <a:rPr lang="en-US" dirty="0" smtClean="0"/>
              <a:t> 20 bit address of a byte is called </a:t>
            </a:r>
            <a:r>
              <a:rPr lang="en-US" b="1" dirty="0" smtClean="0"/>
              <a:t>Physical address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it is specified as </a:t>
            </a:r>
            <a:r>
              <a:rPr lang="en-US" b="1" dirty="0" smtClean="0"/>
              <a:t>Logical address </a:t>
            </a:r>
            <a:r>
              <a:rPr lang="en-US" dirty="0" smtClean="0"/>
              <a:t>in the form of two16-bit numbers in the format </a:t>
            </a:r>
            <a:r>
              <a:rPr lang="en-US" b="1" dirty="0" smtClean="0"/>
              <a:t>base address : offset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534400" cy="5791200"/>
          </a:xfrm>
        </p:spPr>
        <p:txBody>
          <a:bodyPr/>
          <a:lstStyle/>
          <a:p>
            <a:r>
              <a:rPr lang="en-IN" dirty="0" smtClean="0"/>
              <a:t> Need to know the learning of x86 family of microprocessors</a:t>
            </a:r>
          </a:p>
          <a:p>
            <a:r>
              <a:rPr lang="en-IN" dirty="0" smtClean="0"/>
              <a:t> Understand the architecture of the 8086 </a:t>
            </a:r>
          </a:p>
          <a:p>
            <a:r>
              <a:rPr lang="en-IN" dirty="0" smtClean="0"/>
              <a:t> 8086 is a processor catering to 16-bit data (D0 to D15) and having a 20-bit address (A0 to A19) </a:t>
            </a:r>
          </a:p>
          <a:p>
            <a:r>
              <a:rPr lang="en-IN" dirty="0" smtClean="0"/>
              <a:t> 8086 is a 16-bit processor internally &amp; externally</a:t>
            </a:r>
          </a:p>
          <a:p>
            <a:r>
              <a:rPr lang="en-IN" dirty="0" smtClean="0"/>
              <a:t> means its data bus width as well as the bit size of its internal data registers is 16</a:t>
            </a:r>
          </a:p>
          <a:p>
            <a:r>
              <a:rPr lang="en-IN" dirty="0" smtClean="0"/>
              <a:t> it can even access external source 16 bits </a:t>
            </a:r>
          </a:p>
          <a:p>
            <a:r>
              <a:rPr lang="en-IN" dirty="0" smtClean="0"/>
              <a:t> it also has the capacity to access and work on 8-bit data.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228600" y="6248400"/>
            <a:ext cx="3200400" cy="365760"/>
          </a:xfrm>
        </p:spPr>
        <p:txBody>
          <a:bodyPr/>
          <a:lstStyle/>
          <a:p>
            <a:r>
              <a:rPr lang="en-IN" dirty="0" smtClean="0"/>
              <a:t>PRA                                                             Dept. of ISE, MSRIT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4873752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Calculation of a physical address from the logical address for a data segment</a:t>
            </a:r>
            <a:endParaRPr lang="en-US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7696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991600" cy="6858000"/>
          </a:xfrm>
        </p:spPr>
        <p:txBody>
          <a:bodyPr/>
          <a:lstStyle/>
          <a:p>
            <a:r>
              <a:rPr lang="en-US" dirty="0" smtClean="0"/>
              <a:t>Consider that a data byte is stored in a data segment, whose base address is 22220H</a:t>
            </a:r>
          </a:p>
          <a:p>
            <a:r>
              <a:rPr lang="en-US" dirty="0" smtClean="0"/>
              <a:t> Then data segment register will contain the number 2222H.</a:t>
            </a:r>
          </a:p>
          <a:p>
            <a:r>
              <a:rPr lang="en-US" dirty="0" smtClean="0"/>
              <a:t>The data at any location within this segment is referred to an </a:t>
            </a:r>
            <a:r>
              <a:rPr lang="en-US" b="1" dirty="0" smtClean="0"/>
              <a:t>offset</a:t>
            </a:r>
            <a:r>
              <a:rPr lang="en-US" dirty="0" smtClean="0"/>
              <a:t> with respect to the base address.</a:t>
            </a:r>
          </a:p>
          <a:p>
            <a:r>
              <a:rPr lang="en-US" dirty="0" smtClean="0"/>
              <a:t> If a data at a location has a logical address specified as 2222H:0016H</a:t>
            </a:r>
          </a:p>
          <a:p>
            <a:r>
              <a:rPr lang="en-US" dirty="0" smtClean="0"/>
              <a:t> Then the number 0016H is the offset or displacement </a:t>
            </a:r>
            <a:r>
              <a:rPr lang="en-US" dirty="0" err="1" smtClean="0"/>
              <a:t>w.r.t</a:t>
            </a:r>
            <a:r>
              <a:rPr lang="en-US" dirty="0" smtClean="0"/>
              <a:t> the base address</a:t>
            </a:r>
          </a:p>
          <a:p>
            <a:r>
              <a:rPr lang="en-US" dirty="0" smtClean="0"/>
              <a:t> For physical address calculation, the BIU appends the segment register content with four binary zeros on the right.</a:t>
            </a:r>
          </a:p>
          <a:p>
            <a:r>
              <a:rPr lang="en-US" dirty="0" smtClean="0"/>
              <a:t> Thus physical address is calculated as:</a:t>
            </a:r>
          </a:p>
          <a:p>
            <a:pPr>
              <a:buNone/>
            </a:pPr>
            <a:r>
              <a:rPr lang="en-US" dirty="0" smtClean="0"/>
              <a:t>                                  22220H</a:t>
            </a:r>
          </a:p>
          <a:p>
            <a:pPr>
              <a:buNone/>
            </a:pPr>
            <a:r>
              <a:rPr lang="en-US" dirty="0" smtClean="0"/>
              <a:t>                               + </a:t>
            </a:r>
            <a:r>
              <a:rPr lang="en-US" u="sng" dirty="0" smtClean="0"/>
              <a:t>  0016H</a:t>
            </a:r>
          </a:p>
          <a:p>
            <a:pPr>
              <a:buNone/>
            </a:pPr>
            <a:r>
              <a:rPr lang="en-US" dirty="0" smtClean="0"/>
              <a:t>                                   </a:t>
            </a:r>
            <a:r>
              <a:rPr lang="en-US" u="sng" dirty="0" smtClean="0"/>
              <a:t>22236H</a:t>
            </a:r>
            <a:endParaRPr lang="en-US" u="sn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0"/>
            <a:ext cx="8534400" cy="6858000"/>
          </a:xfrm>
        </p:spPr>
        <p:txBody>
          <a:bodyPr/>
          <a:lstStyle/>
          <a:p>
            <a:r>
              <a:rPr lang="en-US" dirty="0" smtClean="0"/>
              <a:t> Similar in case for the other segments</a:t>
            </a:r>
          </a:p>
          <a:p>
            <a:r>
              <a:rPr lang="en-US" dirty="0" smtClean="0"/>
              <a:t> offsets are limited to 16Bits</a:t>
            </a:r>
          </a:p>
          <a:p>
            <a:r>
              <a:rPr lang="en-US" dirty="0" smtClean="0"/>
              <a:t> means that the maximum size possible for a segment is only 2</a:t>
            </a:r>
            <a:r>
              <a:rPr lang="en-US" sz="1600" dirty="0" smtClean="0"/>
              <a:t>16 </a:t>
            </a:r>
            <a:r>
              <a:rPr lang="en-US" dirty="0" smtClean="0"/>
              <a:t>or 64KB</a:t>
            </a:r>
          </a:p>
          <a:p>
            <a:r>
              <a:rPr lang="en-US" dirty="0" smtClean="0"/>
              <a:t> Hence every memory reference by the 8086 will use one of the segment registers (</a:t>
            </a:r>
            <a:r>
              <a:rPr lang="en-US" dirty="0" err="1" smtClean="0"/>
              <a:t>i.e</a:t>
            </a:r>
            <a:r>
              <a:rPr lang="en-US" dirty="0" smtClean="0"/>
              <a:t> DS, ES, SS, or CS)</a:t>
            </a:r>
          </a:p>
          <a:p>
            <a:r>
              <a:rPr lang="en-US" dirty="0" smtClean="0"/>
              <a:t> combined to form an offset to determine the physical address being accessed. </a:t>
            </a:r>
          </a:p>
          <a:p>
            <a:r>
              <a:rPr lang="en-US" dirty="0" smtClean="0"/>
              <a:t> Fig that highlights a data byte that has the logical address of the form DS: Offset.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9388" y="4038600"/>
            <a:ext cx="545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534400" cy="6019800"/>
          </a:xfrm>
        </p:spPr>
        <p:txBody>
          <a:bodyPr/>
          <a:lstStyle/>
          <a:p>
            <a:r>
              <a:rPr lang="en-IN" dirty="0" smtClean="0"/>
              <a:t>Code segment is the area of memory where code alone is stored.</a:t>
            </a:r>
          </a:p>
          <a:p>
            <a:r>
              <a:rPr lang="en-IN" dirty="0" smtClean="0"/>
              <a:t> offsets in the code segment are referenced by Instruction Pointer. ( a 16-Bit register)</a:t>
            </a:r>
          </a:p>
          <a:p>
            <a:r>
              <a:rPr lang="en-IN" dirty="0" smtClean="0"/>
              <a:t> IP sequences the instructions and points to the next instruction to be executed.</a:t>
            </a:r>
          </a:p>
          <a:p>
            <a:r>
              <a:rPr lang="en-IN" dirty="0" smtClean="0"/>
              <a:t> If an instruction byte has to be fetched from memory, the bus interface unit performs the address calculation using the contents of CS registers &amp; the IP</a:t>
            </a:r>
          </a:p>
          <a:p>
            <a:r>
              <a:rPr lang="en-IN" dirty="0" smtClean="0"/>
              <a:t> This 20-bit address is then placed on the address bus and the instruction byte is fetched.</a:t>
            </a:r>
          </a:p>
          <a:p>
            <a:r>
              <a:rPr lang="en-IN" dirty="0" smtClean="0"/>
              <a:t> Hence the logical address for an instruction is of the form CS:IP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1.3.2.2 Code Segment &amp; Instruction Pointer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534400" cy="6172200"/>
          </a:xfrm>
        </p:spPr>
        <p:txBody>
          <a:bodyPr/>
          <a:lstStyle/>
          <a:p>
            <a:r>
              <a:rPr lang="en-IN" dirty="0" smtClean="0"/>
              <a:t> Stack is an area in memory and data is generally pushed &amp; popped out of the stack</a:t>
            </a:r>
          </a:p>
          <a:p>
            <a:r>
              <a:rPr lang="en-IN" dirty="0" smtClean="0"/>
              <a:t> 8086 also uses LIFO stack</a:t>
            </a:r>
          </a:p>
          <a:p>
            <a:r>
              <a:rPr lang="en-IN" dirty="0" smtClean="0"/>
              <a:t> There is a 16-Bit register called Stack Pointer, which points to the top of the stack</a:t>
            </a:r>
          </a:p>
          <a:p>
            <a:r>
              <a:rPr lang="en-IN" dirty="0" smtClean="0"/>
              <a:t> Stack segment is like other segment</a:t>
            </a:r>
          </a:p>
          <a:p>
            <a:r>
              <a:rPr lang="en-IN" dirty="0" smtClean="0"/>
              <a:t> upper 16 bits of its base address is available in the SS register</a:t>
            </a:r>
          </a:p>
          <a:p>
            <a:r>
              <a:rPr lang="en-IN" dirty="0" smtClean="0"/>
              <a:t> A stack address of the form 4466H: 0122H means that the SS register contains 4466H</a:t>
            </a:r>
          </a:p>
          <a:p>
            <a:r>
              <a:rPr lang="en-IN" dirty="0" smtClean="0"/>
              <a:t> stack pointer contains the number 0122H</a:t>
            </a:r>
          </a:p>
          <a:p>
            <a:r>
              <a:rPr lang="en-IN" dirty="0" smtClean="0"/>
              <a:t>So the physical address of the top of the stack is</a:t>
            </a:r>
          </a:p>
          <a:p>
            <a:pPr>
              <a:buNone/>
            </a:pPr>
            <a:r>
              <a:rPr lang="en-IN" dirty="0" smtClean="0"/>
              <a:t>   44660H + 0122H = 44782H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52400"/>
            <a:ext cx="7467600" cy="487362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1.3.2.3</a:t>
            </a:r>
            <a:r>
              <a:rPr kumimoji="0" lang="en-US" sz="3000" b="0" i="0" u="none" strike="noStrike" kern="1200" cap="sm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Stack Segment and Stack Pointer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304800"/>
            <a:ext cx="804275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7467600" cy="4873752"/>
          </a:xfrm>
        </p:spPr>
        <p:txBody>
          <a:bodyPr/>
          <a:lstStyle/>
          <a:p>
            <a:r>
              <a:rPr lang="en-IN" dirty="0" smtClean="0"/>
              <a:t> Both segments store data</a:t>
            </a:r>
          </a:p>
          <a:p>
            <a:r>
              <a:rPr lang="en-IN" dirty="0" smtClean="0"/>
              <a:t> Extra segment register to store the upper 16 bits of the base address of the extra segment. </a:t>
            </a:r>
          </a:p>
          <a:p>
            <a:r>
              <a:rPr lang="en-IN" dirty="0" smtClean="0"/>
              <a:t> offset within the data segment is also termed as  ‘</a:t>
            </a:r>
            <a:r>
              <a:rPr lang="en-IN" b="1" dirty="0" smtClean="0"/>
              <a:t> effective address</a:t>
            </a:r>
            <a:r>
              <a:rPr lang="en-IN" dirty="0" smtClean="0"/>
              <a:t>’ </a:t>
            </a:r>
          </a:p>
          <a:p>
            <a:r>
              <a:rPr lang="en-IN" dirty="0" smtClean="0"/>
              <a:t> effective address calculations depends on effect of mode of answering.</a:t>
            </a:r>
          </a:p>
          <a:p>
            <a:r>
              <a:rPr lang="en-IN" dirty="0" smtClean="0"/>
              <a:t> Table shows the segment registers and the corresponding registers that can be used for offsets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152400"/>
            <a:ext cx="7467600" cy="487362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1.3.2.4</a:t>
            </a:r>
            <a:r>
              <a:rPr kumimoji="0" lang="en-US" sz="3000" b="0" i="0" u="none" strike="noStrike" kern="1200" cap="sm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Segment and Extra Segment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0"/>
            <a:ext cx="701039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467600" cy="563562"/>
          </a:xfrm>
        </p:spPr>
        <p:txBody>
          <a:bodyPr/>
          <a:lstStyle/>
          <a:p>
            <a:r>
              <a:rPr lang="en-IN" dirty="0" smtClean="0"/>
              <a:t>Advantages of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458200" cy="5943600"/>
          </a:xfrm>
        </p:spPr>
        <p:txBody>
          <a:bodyPr/>
          <a:lstStyle/>
          <a:p>
            <a:r>
              <a:rPr lang="en-IN" dirty="0" smtClean="0"/>
              <a:t> All address registers are only 16 bit long, though the physical address is 20 bits</a:t>
            </a:r>
          </a:p>
          <a:p>
            <a:r>
              <a:rPr lang="en-IN" dirty="0" smtClean="0"/>
              <a:t> All address are re-locatable </a:t>
            </a:r>
          </a:p>
          <a:p>
            <a:r>
              <a:rPr lang="en-IN" dirty="0" smtClean="0"/>
              <a:t> Memory organization in little-endian format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000" y="3179762"/>
            <a:ext cx="7573963" cy="2154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534400" cy="6172200"/>
          </a:xfrm>
        </p:spPr>
        <p:txBody>
          <a:bodyPr/>
          <a:lstStyle/>
          <a:p>
            <a:r>
              <a:rPr lang="en-IN" dirty="0" smtClean="0"/>
              <a:t> In order for computations in assembly language, we need an Opcode &amp; Operands</a:t>
            </a:r>
          </a:p>
          <a:p>
            <a:r>
              <a:rPr lang="en-IN" dirty="0" smtClean="0"/>
              <a:t> Opcode stands for Operation Code</a:t>
            </a:r>
          </a:p>
          <a:p>
            <a:r>
              <a:rPr lang="en-IN" dirty="0" smtClean="0"/>
              <a:t> Opcode specifies the operation to be performed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Opcodes</a:t>
            </a:r>
            <a:r>
              <a:rPr lang="en-IN" dirty="0" smtClean="0"/>
              <a:t> operate on data, which are called the Operands</a:t>
            </a:r>
          </a:p>
          <a:p>
            <a:r>
              <a:rPr lang="en-IN" dirty="0" smtClean="0"/>
              <a:t> The way in which operands are specified in an assembly language is called its “</a:t>
            </a:r>
            <a:r>
              <a:rPr lang="en-IN" b="1" dirty="0" smtClean="0"/>
              <a:t>Addressing Mode</a:t>
            </a:r>
            <a:r>
              <a:rPr lang="en-IN" dirty="0" smtClean="0"/>
              <a:t>”. </a:t>
            </a:r>
          </a:p>
          <a:p>
            <a:r>
              <a:rPr lang="en-IN" dirty="0" smtClean="0"/>
              <a:t> Operands can be in registers, in memory or may be in the instruction itself.</a:t>
            </a:r>
          </a:p>
          <a:p>
            <a:r>
              <a:rPr lang="en-IN" dirty="0" smtClean="0"/>
              <a:t> in case of two operands, one of them can be in memory, but the other will have to be placed in a register</a:t>
            </a:r>
          </a:p>
          <a:p>
            <a:r>
              <a:rPr lang="en-IN" dirty="0" smtClean="0"/>
              <a:t> data types should match, that is, source, and destination should both be either bytes or words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 1.4 Addressing Modes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610600" cy="6172200"/>
          </a:xfrm>
        </p:spPr>
        <p:txBody>
          <a:bodyPr/>
          <a:lstStyle/>
          <a:p>
            <a:r>
              <a:rPr lang="en-IN" dirty="0" smtClean="0"/>
              <a:t> Here both source and destination are registers. No memory access are involved. </a:t>
            </a:r>
          </a:p>
          <a:p>
            <a:pPr>
              <a:buNone/>
            </a:pPr>
            <a:r>
              <a:rPr lang="en-IN" altLang="zh-CN" dirty="0" smtClean="0"/>
              <a:t>          </a:t>
            </a:r>
            <a:r>
              <a:rPr lang="en-US" altLang="zh-CN" dirty="0" smtClean="0"/>
              <a:t>MOV AL, AH   ; copy the content of AH to AL</a:t>
            </a:r>
          </a:p>
          <a:p>
            <a:pPr marL="273050" indent="536575">
              <a:buNone/>
            </a:pPr>
            <a:r>
              <a:rPr lang="en-US" altLang="zh-CN" dirty="0" smtClean="0"/>
              <a:t>MOV CH, BL   ; copy the content of BL to CH</a:t>
            </a:r>
          </a:p>
          <a:p>
            <a:pPr marL="273050" indent="536575">
              <a:buNone/>
            </a:pPr>
            <a:r>
              <a:rPr lang="en-US" altLang="zh-CN" dirty="0" smtClean="0"/>
              <a:t>MOV  SI, BX   ; copy the content of BX to SI</a:t>
            </a:r>
          </a:p>
          <a:p>
            <a:pPr marL="273050" indent="536575">
              <a:buNone/>
            </a:pPr>
            <a:r>
              <a:rPr lang="en-US" altLang="zh-CN" dirty="0" smtClean="0"/>
              <a:t>MOV  ES,AX  ; copy the content of AX to ES</a:t>
            </a:r>
          </a:p>
          <a:p>
            <a:pPr marL="273050" indent="536575">
              <a:buNone/>
            </a:pPr>
            <a:endParaRPr lang="en-US" dirty="0" smtClean="0"/>
          </a:p>
          <a:p>
            <a:pPr marL="273050" indent="-3175">
              <a:buNone/>
            </a:pPr>
            <a:r>
              <a:rPr lang="en-US" dirty="0" smtClean="0"/>
              <a:t>Note that the first two are byte operations, while the other two are word operations.</a:t>
            </a:r>
          </a:p>
          <a:p>
            <a:pPr marL="273050" indent="-3175">
              <a:buNone/>
            </a:pPr>
            <a:r>
              <a:rPr lang="en-US" dirty="0" smtClean="0"/>
              <a:t>     MOV AX, BL  ; gives error as AX is 16 bit &amp; BL is 8 bit</a:t>
            </a:r>
          </a:p>
          <a:p>
            <a:pPr marL="273050" indent="-3175">
              <a:buNone/>
            </a:pPr>
            <a:r>
              <a:rPr lang="en-US" dirty="0" smtClean="0"/>
              <a:t>     MOV BL, AX  ; gives an error for the same reasons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 1.4.1 Register Addressing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15962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152400" y="6492240"/>
            <a:ext cx="3200400" cy="365760"/>
          </a:xfrm>
        </p:spPr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838200"/>
            <a:ext cx="5562600" cy="5691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763000" cy="6172200"/>
          </a:xfrm>
        </p:spPr>
        <p:txBody>
          <a:bodyPr/>
          <a:lstStyle/>
          <a:p>
            <a:r>
              <a:rPr lang="en-IN" dirty="0" smtClean="0"/>
              <a:t> Here source will be a constant data</a:t>
            </a:r>
          </a:p>
          <a:p>
            <a:pPr>
              <a:buNone/>
            </a:pPr>
            <a:r>
              <a:rPr lang="en-IN" altLang="zh-CN" dirty="0" smtClean="0"/>
              <a:t>       </a:t>
            </a:r>
            <a:r>
              <a:rPr lang="en-US" altLang="zh-CN" dirty="0" smtClean="0"/>
              <a:t>MOV AL, 45H             ; copy 45H to AL</a:t>
            </a:r>
          </a:p>
          <a:p>
            <a:pPr marL="273050" indent="266700">
              <a:buNone/>
            </a:pPr>
            <a:r>
              <a:rPr lang="en-US" altLang="zh-CN" dirty="0" smtClean="0"/>
              <a:t>MOV BX, 34E3H   ; move the hex number 34E3H to BX</a:t>
            </a:r>
          </a:p>
          <a:p>
            <a:pPr marL="273050" indent="266700">
              <a:buNone/>
            </a:pPr>
            <a:r>
              <a:rPr lang="en-US" altLang="zh-CN" dirty="0" smtClean="0"/>
              <a:t>MOV  </a:t>
            </a:r>
            <a:r>
              <a:rPr lang="en-US" altLang="zh-CN" dirty="0" smtClean="0"/>
              <a:t>CL,</a:t>
            </a:r>
            <a:r>
              <a:rPr lang="en-US" altLang="zh-CN" dirty="0" smtClean="0">
                <a:latin typeface="Times New Roman" pitchFamily="18" charset="0"/>
              </a:rPr>
              <a:t>’</a:t>
            </a:r>
            <a:r>
              <a:rPr lang="en-US" altLang="zh-CN" dirty="0" smtClean="0"/>
              <a:t>Q</a:t>
            </a:r>
            <a:r>
              <a:rPr lang="en-US" altLang="zh-CN" dirty="0" smtClean="0">
                <a:latin typeface="Times New Roman" pitchFamily="18" charset="0"/>
              </a:rPr>
              <a:t>’</a:t>
            </a:r>
            <a:r>
              <a:rPr lang="en-US" altLang="zh-CN" dirty="0" smtClean="0"/>
              <a:t>  ; move the ASCII value of Q to CL</a:t>
            </a:r>
          </a:p>
          <a:p>
            <a:pPr marL="273050" indent="266700">
              <a:buNone/>
            </a:pPr>
            <a:r>
              <a:rPr lang="en-US" altLang="zh-CN" dirty="0" smtClean="0"/>
              <a:t>MOV  PRICE,40  ; move the hex num 40 to the memory location with the label PRICE</a:t>
            </a:r>
          </a:p>
          <a:p>
            <a:pPr marL="273050" indent="266700">
              <a:buNone/>
            </a:pPr>
            <a:r>
              <a:rPr lang="en-US" altLang="zh-CN" dirty="0" smtClean="0"/>
              <a:t>MOV   NUMS, 0FC6H ; move the hex number 0FC6H to the memory location NUMS</a:t>
            </a:r>
          </a:p>
          <a:p>
            <a:pPr marL="273050" indent="266700">
              <a:buNone/>
            </a:pPr>
            <a:endParaRPr lang="en-US" altLang="zh-CN" dirty="0" smtClean="0"/>
          </a:p>
          <a:p>
            <a:pPr marL="3175" indent="-3175">
              <a:tabLst>
                <a:tab pos="360363" algn="l"/>
              </a:tabLst>
            </a:pPr>
            <a:r>
              <a:rPr lang="en-US" altLang="zh-CN" dirty="0" smtClean="0"/>
              <a:t> Segment registers are not allowed to use this mode of addressing</a:t>
            </a:r>
          </a:p>
          <a:p>
            <a:pPr marL="3175" indent="-3175">
              <a:buNone/>
              <a:tabLst>
                <a:tab pos="360363" algn="l"/>
              </a:tabLst>
            </a:pPr>
            <a:r>
              <a:rPr lang="en-US" altLang="zh-CN" dirty="0" smtClean="0"/>
              <a:t>    MOV DS,2300H   ; gives an error as DS is a segment register</a:t>
            </a:r>
          </a:p>
          <a:p>
            <a:pPr marL="3175" indent="-3175">
              <a:buNone/>
              <a:tabLst>
                <a:tab pos="360363" algn="l"/>
              </a:tabLst>
            </a:pPr>
            <a:r>
              <a:rPr lang="en-US" altLang="zh-CN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 1.4.2 Immediate Addressing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296400" cy="54102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 Here, either the source or the destination will be a memory address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MOV AX, [2345H] ; move word location 2345H to AX</a:t>
            </a:r>
          </a:p>
          <a:p>
            <a:pPr>
              <a:buNone/>
            </a:pPr>
            <a:r>
              <a:rPr lang="en-IN" dirty="0" smtClean="0"/>
              <a:t>   MOV [1089H], AL ; the byte in AL is moved to location 1089H</a:t>
            </a:r>
          </a:p>
          <a:p>
            <a:pPr>
              <a:buNone/>
            </a:pPr>
            <a:endParaRPr lang="en-IN" dirty="0" smtClean="0"/>
          </a:p>
          <a:p>
            <a:r>
              <a:rPr lang="en-US" altLang="zh-CN" dirty="0" smtClean="0"/>
              <a:t>MOV AX , PRICE </a:t>
            </a:r>
          </a:p>
          <a:p>
            <a:r>
              <a:rPr lang="en-US" altLang="zh-CN" dirty="0" smtClean="0"/>
              <a:t>MOV  COST,AL 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dirty="0" smtClean="0"/>
              <a:t>PRICE  and COST are labels for memory addresses</a:t>
            </a:r>
          </a:p>
          <a:p>
            <a:endParaRPr lang="en-US" altLang="zh-C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    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dirty="0" smtClean="0"/>
              <a:t>PRA                                                             Dept. of ISE, MSRIT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 1.4.3 Direct Addressing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55638"/>
          </a:xfrm>
        </p:spPr>
        <p:txBody>
          <a:bodyPr/>
          <a:lstStyle/>
          <a:p>
            <a:r>
              <a:rPr lang="en-US" dirty="0" smtClean="0"/>
              <a:t>1.4.4Register Indirect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05800" cy="5867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altLang="zh-CN" dirty="0" smtClean="0"/>
              <a:t>In this mode , the address of the data is held in a register </a:t>
            </a:r>
          </a:p>
          <a:p>
            <a:r>
              <a:rPr lang="en-US" altLang="zh-CN" dirty="0" smtClean="0"/>
              <a:t>Effective address</a:t>
            </a:r>
          </a:p>
          <a:p>
            <a:r>
              <a:rPr lang="en-US" altLang="zh-CN" dirty="0" smtClean="0"/>
              <a:t> EA=</a:t>
            </a:r>
            <a:r>
              <a:rPr lang="en-US" dirty="0" smtClean="0"/>
              <a:t>EA= { [BX] / [DI] /[SI]}</a:t>
            </a:r>
          </a:p>
          <a:p>
            <a:r>
              <a:rPr lang="en-US" altLang="zh-CN" dirty="0" smtClean="0"/>
              <a:t>MOV AL,[BX]  ; move into AL the content of the location whose address is in BX</a:t>
            </a:r>
          </a:p>
          <a:p>
            <a:r>
              <a:rPr lang="en-US" altLang="zh-CN" dirty="0" smtClean="0"/>
              <a:t>MOV [SI], CL  ;move the content of CL to the address pointed by SI</a:t>
            </a:r>
          </a:p>
          <a:p>
            <a:r>
              <a:rPr lang="en-US" altLang="zh-CN" dirty="0" smtClean="0"/>
              <a:t>MOV  [DI],AX ; move the content of AX to the address pointed by DI</a:t>
            </a:r>
          </a:p>
          <a:p>
            <a:r>
              <a:rPr lang="en-US" dirty="0" smtClean="0"/>
              <a:t>In third instruction, AX contains two bytes, so the content of AL will be moved to the address pointed by DI.</a:t>
            </a:r>
          </a:p>
          <a:p>
            <a:r>
              <a:rPr lang="en-US" dirty="0" smtClean="0"/>
              <a:t> The content of AH will be moved to the address [D+1]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12800" indent="-812800"/>
            <a:r>
              <a:rPr lang="en-US" dirty="0" smtClean="0"/>
              <a:t> Show the location of data in memory, after the execution of each of these instructions , if the content of registers are as given</a:t>
            </a:r>
          </a:p>
          <a:p>
            <a:pPr marL="812800" indent="-812800">
              <a:buNone/>
            </a:pPr>
            <a:r>
              <a:rPr lang="en-US" dirty="0" smtClean="0"/>
              <a:t>DS= 1112H , AX= EE78H  and BX=3400H </a:t>
            </a:r>
          </a:p>
          <a:p>
            <a:pPr marL="812800" indent="-812800">
              <a:buNone/>
            </a:pPr>
            <a:r>
              <a:rPr lang="en-US" dirty="0" smtClean="0"/>
              <a:t>MOV  [0422H], AL </a:t>
            </a:r>
          </a:p>
          <a:p>
            <a:pPr marL="812800" indent="-812800">
              <a:buNone/>
            </a:pPr>
            <a:r>
              <a:rPr lang="en-US" dirty="0" smtClean="0"/>
              <a:t>MOV  [0424H],AX</a:t>
            </a:r>
          </a:p>
          <a:p>
            <a:pPr marL="812800" indent="-812800">
              <a:buNone/>
            </a:pPr>
            <a:r>
              <a:rPr lang="en-US" dirty="0" smtClean="0"/>
              <a:t>MOV  [BX] ,AX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sp>
        <p:nvSpPr>
          <p:cNvPr id="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655638"/>
          </a:xfrm>
        </p:spPr>
        <p:txBody>
          <a:bodyPr/>
          <a:lstStyle/>
          <a:p>
            <a:r>
              <a:rPr lang="en-US" dirty="0" smtClean="0"/>
              <a:t>1.4.5 Register relative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001000" cy="5791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b="1" dirty="0" smtClean="0"/>
              <a:t>relative</a:t>
            </a:r>
            <a:r>
              <a:rPr lang="en-US" altLang="zh-CN" dirty="0" smtClean="0"/>
              <a:t> addressing mode , a number or displacement  is part of the effective address</a:t>
            </a:r>
          </a:p>
          <a:p>
            <a:r>
              <a:rPr lang="en-US" altLang="zh-CN" dirty="0" smtClean="0"/>
              <a:t>EA ={[BX] /[DI] /[SI] /[BP]} +  8 bit or 16 bit displacement</a:t>
            </a:r>
          </a:p>
          <a:p>
            <a:r>
              <a:rPr lang="en-US" altLang="zh-CN" dirty="0" smtClean="0"/>
              <a:t>The displacement can be a 16 bit signed/unsigned number or an 8 bit </a:t>
            </a:r>
            <a:r>
              <a:rPr lang="en-US" altLang="zh-CN" b="1" dirty="0" smtClean="0"/>
              <a:t>sign extended</a:t>
            </a:r>
            <a:r>
              <a:rPr lang="en-US" altLang="zh-CN" dirty="0" smtClean="0"/>
              <a:t> number.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altLang="zh-CN" dirty="0" smtClean="0"/>
              <a:t>MOV CL ,10[BX] ; move the content of the address specified by adding the content of BX and 10</a:t>
            </a:r>
          </a:p>
          <a:p>
            <a:r>
              <a:rPr lang="en-US" dirty="0" smtClean="0"/>
              <a:t>Like</a:t>
            </a:r>
          </a:p>
          <a:p>
            <a:r>
              <a:rPr lang="en-US" dirty="0" smtClean="0"/>
              <a:t>     MOV CL, [BX+10]</a:t>
            </a:r>
          </a:p>
          <a:p>
            <a:r>
              <a:rPr lang="en-US" dirty="0" smtClean="0"/>
              <a:t>     MOV CL, [BX]+10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579438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1.4.6 Based Indexed Mode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458200" cy="5867400"/>
          </a:xfrm>
        </p:spPr>
        <p:txBody>
          <a:bodyPr/>
          <a:lstStyle/>
          <a:p>
            <a:r>
              <a:rPr lang="en-US" dirty="0" smtClean="0"/>
              <a:t> In this mode ,an index register and a base register together carry the effective address .</a:t>
            </a:r>
          </a:p>
          <a:p>
            <a:pPr algn="just"/>
            <a:r>
              <a:rPr lang="en-US" dirty="0" smtClean="0"/>
              <a:t>The content of these two registers are added and called the effective address.</a:t>
            </a:r>
            <a:endParaRPr lang="en-US" altLang="zh-CN" dirty="0" smtClean="0"/>
          </a:p>
          <a:p>
            <a:r>
              <a:rPr lang="en-US" altLang="zh-CN" dirty="0" smtClean="0"/>
              <a:t> MOV  AL,[BX][SI]  ; move the content of the effective address pointed by [BX] and [SI] into AL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MOV [BX][DI],CX ;move the content of CX to the effective address pointed by [BX] </a:t>
            </a:r>
            <a:r>
              <a:rPr lang="en-US" altLang="zh-CN" smtClean="0"/>
              <a:t>and [DI</a:t>
            </a:r>
            <a:r>
              <a:rPr lang="en-US" altLang="zh-CN" dirty="0" smtClean="0"/>
              <a:t>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 rot="5400000">
            <a:off x="6964680" y="4160520"/>
            <a:ext cx="3200400" cy="365760"/>
          </a:xfrm>
        </p:spPr>
        <p:txBody>
          <a:bodyPr/>
          <a:lstStyle/>
          <a:p>
            <a:r>
              <a:rPr lang="en-IN" dirty="0" smtClean="0"/>
              <a:t>PRA                                                             Dept. of ISE, MSRIT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1.4.7 Relative Based Indexed Mode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sz="2800" dirty="0" smtClean="0">
                <a:ea typeface="宋体" pitchFamily="2" charset="-122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077200" cy="5562600"/>
          </a:xfrm>
        </p:spPr>
        <p:txBody>
          <a:bodyPr/>
          <a:lstStyle/>
          <a:p>
            <a:r>
              <a:rPr lang="en-US" dirty="0" smtClean="0"/>
              <a:t> The ‘effective address is the sum of the two registers and  a displacement .</a:t>
            </a:r>
          </a:p>
          <a:p>
            <a:r>
              <a:rPr lang="it-IT" altLang="zh-CN" dirty="0" smtClean="0"/>
              <a:t>MOV  DL ,5[BX][DI] </a:t>
            </a:r>
          </a:p>
          <a:p>
            <a:r>
              <a:rPr lang="it-IT" altLang="zh-CN" dirty="0" smtClean="0"/>
              <a:t>MOV  5[BP][SI], AX </a:t>
            </a:r>
          </a:p>
          <a:p>
            <a:r>
              <a:rPr lang="it-IT" altLang="zh-CN" dirty="0" smtClean="0"/>
              <a:t>MOV  CL ,COST[BX[[SI]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12800" indent="-812800">
              <a:lnSpc>
                <a:spcPct val="90000"/>
              </a:lnSpc>
            </a:pPr>
            <a:r>
              <a:rPr lang="en-US" dirty="0" smtClean="0"/>
              <a:t> Find the address of physical memory   for the following instructions   if the    content of the required registers are as given below </a:t>
            </a:r>
          </a:p>
          <a:p>
            <a:pPr marL="812800" indent="-812800">
              <a:lnSpc>
                <a:spcPct val="90000"/>
              </a:lnSpc>
              <a:buNone/>
            </a:pPr>
            <a:endParaRPr lang="en-US" dirty="0" smtClean="0"/>
          </a:p>
          <a:p>
            <a:pPr marL="812800" indent="-812800">
              <a:lnSpc>
                <a:spcPct val="90000"/>
              </a:lnSpc>
              <a:buNone/>
            </a:pPr>
            <a:r>
              <a:rPr lang="en-US" dirty="0" smtClean="0"/>
              <a:t>SS =2344 H, DS =4022H ,  </a:t>
            </a:r>
          </a:p>
          <a:p>
            <a:pPr marL="812800" indent="-812800">
              <a:lnSpc>
                <a:spcPct val="90000"/>
              </a:lnSpc>
              <a:buNone/>
            </a:pPr>
            <a:r>
              <a:rPr lang="en-US" dirty="0" smtClean="0"/>
              <a:t>BX =0200H,BP=1402H ,SI=4442H</a:t>
            </a:r>
          </a:p>
          <a:p>
            <a:pPr marL="812800" indent="-812800">
              <a:lnSpc>
                <a:spcPct val="90000"/>
              </a:lnSpc>
              <a:buNone/>
            </a:pPr>
            <a:r>
              <a:rPr lang="en-US" dirty="0" err="1" smtClean="0"/>
              <a:t>i</a:t>
            </a:r>
            <a:r>
              <a:rPr lang="en-US" dirty="0" smtClean="0"/>
              <a:t>)MOV  CL,1234H[SI]</a:t>
            </a:r>
          </a:p>
          <a:p>
            <a:pPr marL="812800" indent="-812800">
              <a:lnSpc>
                <a:spcPct val="90000"/>
              </a:lnSpc>
              <a:buNone/>
            </a:pPr>
            <a:r>
              <a:rPr lang="en-US" dirty="0" err="1" smtClean="0"/>
              <a:t>i</a:t>
            </a:r>
            <a:r>
              <a:rPr lang="en-US" dirty="0" smtClean="0"/>
              <a:t>)MOV   AL,5[SI[[BP]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Effective Address and Referred Segments for Various Memory Based Addressing Modes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676400"/>
            <a:ext cx="8095422" cy="5105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763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467600" cy="1143000"/>
          </a:xfrm>
        </p:spPr>
        <p:txBody>
          <a:bodyPr/>
          <a:lstStyle/>
          <a:p>
            <a:r>
              <a:rPr lang="en-IN" dirty="0" smtClean="0"/>
              <a:t>8086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984248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Units of 8086 are:</a:t>
            </a:r>
          </a:p>
          <a:p>
            <a:pPr>
              <a:buNone/>
            </a:pPr>
            <a:endParaRPr lang="en-US" dirty="0" smtClean="0"/>
          </a:p>
          <a:p>
            <a:pPr marL="812800" indent="-273050">
              <a:tabLst>
                <a:tab pos="6550025" algn="l"/>
              </a:tabLst>
            </a:pPr>
            <a:r>
              <a:rPr lang="en-US" sz="3200" dirty="0" smtClean="0"/>
              <a:t>The Execution unit</a:t>
            </a:r>
          </a:p>
          <a:p>
            <a:pPr marL="812800" indent="-273050">
              <a:tabLst>
                <a:tab pos="6550025" algn="l"/>
              </a:tabLst>
            </a:pPr>
            <a:r>
              <a:rPr lang="en-US" sz="3200" dirty="0" smtClean="0"/>
              <a:t>The Bus Interface unit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Execution 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 It mainly Contains</a:t>
            </a:r>
          </a:p>
          <a:p>
            <a:pPr marL="722313" indent="266700">
              <a:buFont typeface="Wingdings" pitchFamily="2" charset="2"/>
              <a:buChar char="Ø"/>
            </a:pPr>
            <a:r>
              <a:rPr lang="en-IN" dirty="0" smtClean="0"/>
              <a:t> Arithmetic and Logic Unit    </a:t>
            </a:r>
          </a:p>
          <a:p>
            <a:pPr marL="722313" indent="266700">
              <a:buFont typeface="Wingdings" pitchFamily="2" charset="2"/>
              <a:buChar char="Ø"/>
            </a:pPr>
            <a:r>
              <a:rPr lang="en-IN" dirty="0" smtClean="0"/>
              <a:t> The Control Unit</a:t>
            </a:r>
          </a:p>
          <a:p>
            <a:pPr marL="722313" indent="266700">
              <a:buFont typeface="Wingdings" pitchFamily="2" charset="2"/>
              <a:buChar char="Ø"/>
            </a:pPr>
            <a:r>
              <a:rPr lang="en-IN" dirty="0" smtClean="0"/>
              <a:t> Internal Bus</a:t>
            </a:r>
          </a:p>
          <a:p>
            <a:pPr marL="722313" indent="266700">
              <a:buFont typeface="Wingdings" pitchFamily="2" charset="2"/>
              <a:buChar char="Ø"/>
            </a:pPr>
            <a:r>
              <a:rPr lang="en-IN" dirty="0" smtClean="0"/>
              <a:t> few Registers</a:t>
            </a:r>
          </a:p>
          <a:p>
            <a:pPr marL="722313" indent="266700"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85800"/>
          </a:xfrm>
        </p:spPr>
        <p:txBody>
          <a:bodyPr/>
          <a:lstStyle/>
          <a:p>
            <a:r>
              <a:rPr lang="en-IN" dirty="0" smtClean="0"/>
              <a:t>EU starting with registers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077200" cy="5791200"/>
          </a:xfrm>
        </p:spPr>
        <p:txBody>
          <a:bodyPr/>
          <a:lstStyle/>
          <a:p>
            <a:pPr marL="633413" indent="-273050" algn="just"/>
            <a:r>
              <a:rPr lang="en-IN" dirty="0" smtClean="0"/>
              <a:t> All processors have internals registers</a:t>
            </a:r>
          </a:p>
          <a:p>
            <a:pPr marL="633413" indent="-273050" algn="just"/>
            <a:r>
              <a:rPr lang="en-IN" dirty="0" smtClean="0"/>
              <a:t> It is actually an on-chip RAM</a:t>
            </a:r>
          </a:p>
          <a:p>
            <a:pPr marL="633413" indent="-273050" algn="just"/>
            <a:r>
              <a:rPr lang="en-IN" dirty="0" smtClean="0"/>
              <a:t> Programs on these are few visible and others are not directly visible</a:t>
            </a:r>
          </a:p>
          <a:p>
            <a:pPr marL="633413" indent="-273050" algn="just"/>
            <a:r>
              <a:rPr lang="en-IN" dirty="0" smtClean="0"/>
              <a:t> Internal registers are used as temporary storage for operands</a:t>
            </a:r>
          </a:p>
          <a:p>
            <a:pPr marL="633413" indent="-273050" algn="just"/>
            <a:r>
              <a:rPr lang="en-IN" dirty="0" smtClean="0"/>
              <a:t> if the operand is already in the register, it takes less time for execution of the associated instruction.</a:t>
            </a:r>
          </a:p>
          <a:p>
            <a:pPr marL="633413" indent="-273050" algn="just"/>
            <a:r>
              <a:rPr lang="en-IN" dirty="0" smtClean="0"/>
              <a:t> Such registers are called General purpose OR Scratch pad registers.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How the register set of 8086 has been organized?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/>
          <a:lstStyle/>
          <a:p>
            <a:r>
              <a:rPr lang="en-IN" dirty="0" smtClean="0"/>
              <a:t>Register Model of the 8086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685800"/>
            <a:ext cx="6477000" cy="678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scratch pad registers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1676400"/>
            <a:ext cx="7467600" cy="487375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AX  (16 bits)  -AH and AL (each 8 bit)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BX (16 bits)--BH and BL (each 8 bit)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CX (16 bits) --CH and CL (each 8 bit)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DX (16 bits) --DH and DL (each 8 bit)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PRA                                                             Dept. of ISE, MSRIT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15232</TotalTime>
  <Words>2863</Words>
  <Application>Microsoft Office PowerPoint</Application>
  <PresentationFormat>On-screen Show (4:3)</PresentationFormat>
  <Paragraphs>280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Oriel</vt:lpstr>
      <vt:lpstr>  Chapter 1 </vt:lpstr>
      <vt:lpstr>Introduction</vt:lpstr>
      <vt:lpstr>Block Diagram</vt:lpstr>
      <vt:lpstr>Slide 4</vt:lpstr>
      <vt:lpstr>8086</vt:lpstr>
      <vt:lpstr>Execution Unit</vt:lpstr>
      <vt:lpstr>EU starting with registers</vt:lpstr>
      <vt:lpstr>Register Model of the 8086</vt:lpstr>
      <vt:lpstr>The scratch pad registers</vt:lpstr>
      <vt:lpstr>Pointer and Index Registers</vt:lpstr>
      <vt:lpstr>FLAG REGISTERS</vt:lpstr>
      <vt:lpstr>Slide 12</vt:lpstr>
      <vt:lpstr>Slide 13</vt:lpstr>
      <vt:lpstr>Slide 14</vt:lpstr>
      <vt:lpstr> 1.3 Bus Interface Unit</vt:lpstr>
      <vt:lpstr>1.3.1 Instruction Queue </vt:lpstr>
      <vt:lpstr>1.3.2 Memory Segmentation</vt:lpstr>
      <vt:lpstr>Slide 18</vt:lpstr>
      <vt:lpstr>1.3.2.1 Segment Registers </vt:lpstr>
      <vt:lpstr>Slide 20</vt:lpstr>
      <vt:lpstr>Slide 21</vt:lpstr>
      <vt:lpstr>Slide 22</vt:lpstr>
      <vt:lpstr>1.3.2.2 Code Segment &amp; Instruction Pointer</vt:lpstr>
      <vt:lpstr>Slide 24</vt:lpstr>
      <vt:lpstr>Slide 25</vt:lpstr>
      <vt:lpstr>Slide 26</vt:lpstr>
      <vt:lpstr>Advantages of Segmentation</vt:lpstr>
      <vt:lpstr> 1.4 Addressing Modes</vt:lpstr>
      <vt:lpstr> 1.4.1 Register Addressing</vt:lpstr>
      <vt:lpstr> 1.4.2 Immediate Addressing</vt:lpstr>
      <vt:lpstr> 1.4.3 Direct Addressing</vt:lpstr>
      <vt:lpstr>1.4.4Register Indirect Addressing</vt:lpstr>
      <vt:lpstr>Example </vt:lpstr>
      <vt:lpstr>1.4.5 Register relative addressing</vt:lpstr>
      <vt:lpstr>1.4.6 Based Indexed Mode </vt:lpstr>
      <vt:lpstr>1.4.7 Relative Based Indexed Mode  </vt:lpstr>
      <vt:lpstr>Example</vt:lpstr>
      <vt:lpstr>Effective Address and Referred Segments for Various Memory Based Addressing Modes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</cp:lastModifiedBy>
  <cp:revision>107</cp:revision>
  <dcterms:created xsi:type="dcterms:W3CDTF">2006-08-16T00:00:00Z</dcterms:created>
  <dcterms:modified xsi:type="dcterms:W3CDTF">2019-02-07T15:25:18Z</dcterms:modified>
</cp:coreProperties>
</file>