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82" r:id="rId24"/>
    <p:sldId id="277" r:id="rId25"/>
    <p:sldId id="278" r:id="rId26"/>
    <p:sldId id="279"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17CAE-9323-4955-A90C-019A124ABB50}" type="datetimeFigureOut">
              <a:rPr lang="en-US" smtClean="0"/>
              <a:pPr/>
              <a:t>8/21/2020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9C861-053F-46AA-A5F8-FB835DE31A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8/21/2020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8/21/2020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8/21/2020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8/21/2020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8/21/2020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lstStyle/>
          <a:p>
            <a:r>
              <a:rPr lang="en-US" dirty="0" smtClean="0"/>
              <a:t>Chapter 3</a:t>
            </a:r>
            <a:endParaRPr lang="en-US" dirty="0"/>
          </a:p>
        </p:txBody>
      </p:sp>
      <p:sp>
        <p:nvSpPr>
          <p:cNvPr id="4" name="Rectangle 3"/>
          <p:cNvSpPr/>
          <p:nvPr/>
        </p:nvSpPr>
        <p:spPr>
          <a:xfrm>
            <a:off x="1828800" y="1981200"/>
            <a:ext cx="6705600" cy="1200329"/>
          </a:xfrm>
          <a:prstGeom prst="rect">
            <a:avLst/>
          </a:prstGeom>
        </p:spPr>
        <p:txBody>
          <a:bodyPr wrap="square">
            <a:spAutoFit/>
          </a:bodyPr>
          <a:lstStyle/>
          <a:p>
            <a:r>
              <a:rPr lang="en-US" sz="3600" dirty="0" smtClean="0"/>
              <a:t>PROGRAMMING CONCEPTS-II</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The Instruction set of 8086</a:t>
            </a:r>
            <a:endParaRPr lang="en-US" dirty="0"/>
          </a:p>
        </p:txBody>
      </p:sp>
      <p:sp>
        <p:nvSpPr>
          <p:cNvPr id="3" name="Content Placeholder 2"/>
          <p:cNvSpPr>
            <a:spLocks noGrp="1"/>
          </p:cNvSpPr>
          <p:nvPr>
            <p:ph sz="quarter" idx="1"/>
          </p:nvPr>
        </p:nvSpPr>
        <p:spPr>
          <a:xfrm>
            <a:off x="228600" y="838200"/>
            <a:ext cx="8382000" cy="5715000"/>
          </a:xfrm>
        </p:spPr>
        <p:txBody>
          <a:bodyPr/>
          <a:lstStyle/>
          <a:p>
            <a:r>
              <a:rPr lang="en-US" dirty="0" smtClean="0"/>
              <a:t> Instruction set of 8086 is reasonable large</a:t>
            </a:r>
          </a:p>
          <a:p>
            <a:r>
              <a:rPr lang="en-US" dirty="0" smtClean="0"/>
              <a:t> Besides each instructions are used in various addressing modes</a:t>
            </a:r>
          </a:p>
          <a:p>
            <a:r>
              <a:rPr lang="en-US" dirty="0" smtClean="0"/>
              <a:t> Some of the features are:</a:t>
            </a:r>
          </a:p>
          <a:p>
            <a:pPr>
              <a:buFont typeface="Wingdings" pitchFamily="2" charset="2"/>
              <a:buChar char="Ø"/>
            </a:pPr>
            <a:r>
              <a:rPr lang="en-US" dirty="0" smtClean="0"/>
              <a:t>    Most instructions have 2 operands (Destination &amp; Source ).  These can be registers or memory operands. </a:t>
            </a:r>
          </a:p>
          <a:p>
            <a:pPr>
              <a:buFont typeface="Wingdings" pitchFamily="2" charset="2"/>
              <a:buChar char="Ø"/>
            </a:pPr>
            <a:r>
              <a:rPr lang="en-US" dirty="0" smtClean="0"/>
              <a:t>    If there are two operands, one of them should be in a register ,or an immediate operand</a:t>
            </a:r>
          </a:p>
          <a:p>
            <a:pPr>
              <a:buFont typeface="Wingdings" pitchFamily="2" charset="2"/>
              <a:buChar char="Ø"/>
            </a:pPr>
            <a:r>
              <a:rPr lang="en-US" dirty="0" smtClean="0"/>
              <a:t>    If only one operand ,it can be a destination or a source</a:t>
            </a:r>
          </a:p>
          <a:p>
            <a:pPr>
              <a:buFont typeface="Wingdings" pitchFamily="2" charset="2"/>
              <a:buChar char="Ø"/>
            </a:pPr>
            <a:r>
              <a:rPr lang="en-US" dirty="0" smtClean="0"/>
              <a:t>    In some cases, the operand is implicit in the usage of these instructions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smtClean="0"/>
              <a:t> </a:t>
            </a:r>
            <a:r>
              <a:rPr lang="en-US" sz="3200" dirty="0" smtClean="0"/>
              <a:t>DATA TRANSFER INSTRUCTIONS</a:t>
            </a:r>
            <a:br>
              <a:rPr lang="en-US" sz="3200" dirty="0" smtClean="0"/>
            </a:br>
            <a:endParaRPr lang="en-US" dirty="0"/>
          </a:p>
        </p:txBody>
      </p:sp>
      <p:sp>
        <p:nvSpPr>
          <p:cNvPr id="3" name="Content Placeholder 2"/>
          <p:cNvSpPr>
            <a:spLocks noGrp="1"/>
          </p:cNvSpPr>
          <p:nvPr>
            <p:ph sz="quarter" idx="1"/>
          </p:nvPr>
        </p:nvSpPr>
        <p:spPr>
          <a:xfrm>
            <a:off x="381000" y="914400"/>
            <a:ext cx="8305800" cy="5943600"/>
          </a:xfrm>
        </p:spPr>
        <p:txBody>
          <a:bodyPr/>
          <a:lstStyle/>
          <a:p>
            <a:r>
              <a:rPr lang="en-US" dirty="0" smtClean="0"/>
              <a:t> MOV- Move </a:t>
            </a:r>
          </a:p>
          <a:p>
            <a:r>
              <a:rPr lang="en-US" dirty="0" smtClean="0"/>
              <a:t> Usage: MOV destination, source</a:t>
            </a:r>
          </a:p>
          <a:p>
            <a:r>
              <a:rPr lang="en-US" dirty="0" smtClean="0"/>
              <a:t> This instruction is for copying the source content to the destination</a:t>
            </a:r>
          </a:p>
          <a:p>
            <a:r>
              <a:rPr lang="en-US" dirty="0" smtClean="0"/>
              <a:t> data types of source and destination should be match- either bytes or word</a:t>
            </a:r>
          </a:p>
          <a:p>
            <a:pPr>
              <a:buNone/>
            </a:pPr>
            <a:r>
              <a:rPr lang="en-US" dirty="0" smtClean="0"/>
              <a:t>   </a:t>
            </a:r>
          </a:p>
          <a:p>
            <a:pPr>
              <a:buNone/>
            </a:pPr>
            <a:r>
              <a:rPr lang="en-US" dirty="0" smtClean="0"/>
              <a:t>   </a:t>
            </a:r>
            <a:r>
              <a:rPr lang="en-US" altLang="zh-CN" dirty="0" smtClean="0"/>
              <a:t>MOV AX,CX    ; copy CX to AX- word operation</a:t>
            </a:r>
          </a:p>
          <a:p>
            <a:pPr>
              <a:buNone/>
            </a:pPr>
            <a:r>
              <a:rPr lang="en-US" altLang="zh-CN" dirty="0" smtClean="0"/>
              <a:t>	MOV AL,AH   ; copy AH to AL- byte operation</a:t>
            </a:r>
          </a:p>
          <a:p>
            <a:pPr>
              <a:buNone/>
            </a:pPr>
            <a:r>
              <a:rPr lang="en-US" altLang="zh-CN" dirty="0" smtClean="0"/>
              <a:t>	MOV AX,[BX]   ;copy into AX the data in the address pointed by BX</a:t>
            </a:r>
          </a:p>
          <a:p>
            <a:pPr>
              <a:buNone/>
            </a:pPr>
            <a:r>
              <a:rPr lang="en-US" altLang="zh-CN" dirty="0" smtClean="0"/>
              <a:t>	MOV COST,DX   ; copy the word in DX to the location labeled COST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9829800" cy="6629400"/>
          </a:xfrm>
        </p:spPr>
        <p:txBody>
          <a:bodyPr>
            <a:normAutofit/>
          </a:bodyPr>
          <a:lstStyle/>
          <a:p>
            <a:r>
              <a:rPr lang="en-US" dirty="0" smtClean="0"/>
              <a:t> MOV instruction in the register and immediate addressing modes were covered earlier</a:t>
            </a:r>
          </a:p>
          <a:p>
            <a:r>
              <a:rPr lang="en-US" dirty="0" smtClean="0"/>
              <a:t> we will use MOV in other addressing modes</a:t>
            </a:r>
          </a:p>
          <a:p>
            <a:pPr>
              <a:buNone/>
            </a:pPr>
            <a:r>
              <a:rPr lang="en-US" dirty="0" smtClean="0"/>
              <a:t>                             . MODEL SMALL  ; select small model</a:t>
            </a:r>
          </a:p>
          <a:p>
            <a:pPr>
              <a:buNone/>
            </a:pPr>
            <a:r>
              <a:rPr lang="en-US" dirty="0" smtClean="0"/>
              <a:t>                             .DATA                 ; start data segment</a:t>
            </a:r>
          </a:p>
          <a:p>
            <a:pPr>
              <a:buNone/>
            </a:pPr>
            <a:r>
              <a:rPr lang="en-US" dirty="0" smtClean="0"/>
              <a:t> COSTP     DB   67H                ; store cost price</a:t>
            </a:r>
          </a:p>
          <a:p>
            <a:pPr>
              <a:buNone/>
            </a:pPr>
            <a:r>
              <a:rPr lang="en-US" dirty="0" smtClean="0"/>
              <a:t> SELLP      DB      ?                  ; space for selling price</a:t>
            </a:r>
          </a:p>
          <a:p>
            <a:pPr>
              <a:buNone/>
            </a:pPr>
            <a:r>
              <a:rPr lang="en-US" dirty="0" smtClean="0"/>
              <a:t>                              .CODE        ; start code segment</a:t>
            </a:r>
          </a:p>
          <a:p>
            <a:pPr>
              <a:buNone/>
            </a:pPr>
            <a:r>
              <a:rPr lang="en-US" dirty="0" smtClean="0"/>
              <a:t>                              .STARTUP   ;start program</a:t>
            </a:r>
          </a:p>
          <a:p>
            <a:pPr>
              <a:buNone/>
            </a:pPr>
            <a:r>
              <a:rPr lang="en-US" dirty="0" smtClean="0"/>
              <a:t>PROFIT EQU      25H   ;define the profit</a:t>
            </a:r>
          </a:p>
          <a:p>
            <a:pPr>
              <a:buNone/>
            </a:pPr>
            <a:r>
              <a:rPr lang="en-US" dirty="0" smtClean="0"/>
              <a:t>                                  MOV AL,COSTP  ; move COSTP to AL</a:t>
            </a:r>
          </a:p>
          <a:p>
            <a:pPr>
              <a:buNone/>
            </a:pPr>
            <a:r>
              <a:rPr lang="en-US" dirty="0" smtClean="0"/>
              <a:t>                                  ADD AL, PROFIT  ; add profit to AL</a:t>
            </a:r>
          </a:p>
          <a:p>
            <a:pPr>
              <a:buNone/>
            </a:pPr>
            <a:r>
              <a:rPr lang="en-US" dirty="0" smtClean="0"/>
              <a:t>                               </a:t>
            </a:r>
            <a:r>
              <a:rPr lang="en-US" dirty="0" smtClean="0"/>
              <a:t>MOV </a:t>
            </a:r>
            <a:r>
              <a:rPr lang="en-US" dirty="0" smtClean="0"/>
              <a:t>SELLP, AL ; store sum in SEELP</a:t>
            </a:r>
          </a:p>
          <a:p>
            <a:pPr>
              <a:buNone/>
            </a:pPr>
            <a:r>
              <a:rPr lang="en-US" dirty="0" smtClean="0"/>
              <a:t>                               .EXIT     ;exit to DOS</a:t>
            </a:r>
          </a:p>
          <a:p>
            <a:pPr>
              <a:buNone/>
            </a:pPr>
            <a:r>
              <a:rPr lang="en-US" dirty="0" smtClean="0"/>
              <a:t>                                 END   ; end of program</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381000"/>
          </a:xfrm>
        </p:spPr>
        <p:txBody>
          <a:bodyPr>
            <a:noAutofit/>
          </a:bodyPr>
          <a:lstStyle/>
          <a:p>
            <a:r>
              <a:rPr lang="en-US" sz="2000" dirty="0" smtClean="0"/>
              <a:t>List of 8086 data transfer instructions with format &amp; functions</a:t>
            </a:r>
            <a:endParaRPr lang="en-US" sz="2000" dirty="0"/>
          </a:p>
        </p:txBody>
      </p:sp>
      <p:pic>
        <p:nvPicPr>
          <p:cNvPr id="4" name="Picture 2"/>
          <p:cNvPicPr>
            <a:picLocks noGrp="1" noChangeAspect="1" noChangeArrowheads="1"/>
          </p:cNvPicPr>
          <p:nvPr>
            <p:ph sz="quarter" idx="1"/>
          </p:nvPr>
        </p:nvPicPr>
        <p:blipFill>
          <a:blip r:embed="rId2" cstate="print"/>
          <a:srcRect/>
          <a:stretch>
            <a:fillRect/>
          </a:stretch>
        </p:blipFill>
        <p:spPr>
          <a:xfrm>
            <a:off x="0" y="533400"/>
            <a:ext cx="8763000" cy="6324600"/>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a:xfrm>
            <a:off x="152400" y="381000"/>
            <a:ext cx="8610600" cy="60198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7467600" cy="6248400"/>
          </a:xfrm>
        </p:spPr>
        <p:txBody>
          <a:bodyPr/>
          <a:lstStyle/>
          <a:p>
            <a:r>
              <a:rPr lang="en-US" dirty="0" smtClean="0"/>
              <a:t> previous </a:t>
            </a:r>
            <a:r>
              <a:rPr lang="en-US" dirty="0" err="1" smtClean="0"/>
              <a:t>eg</a:t>
            </a:r>
            <a:r>
              <a:rPr lang="en-US" dirty="0" smtClean="0"/>
              <a:t> use </a:t>
            </a:r>
            <a:r>
              <a:rPr lang="en-US" dirty="0" err="1" smtClean="0"/>
              <a:t>mov</a:t>
            </a:r>
            <a:r>
              <a:rPr lang="en-US" dirty="0" smtClean="0"/>
              <a:t> instruction in the direct mode of addressing</a:t>
            </a:r>
          </a:p>
          <a:p>
            <a:r>
              <a:rPr lang="en-US" dirty="0" smtClean="0"/>
              <a:t> this mode uses a memory location as one operand</a:t>
            </a:r>
          </a:p>
          <a:p>
            <a:r>
              <a:rPr lang="en-US" dirty="0" smtClean="0"/>
              <a:t> here two memory locations labeled COSTP and SELLP have been defined in DS</a:t>
            </a:r>
          </a:p>
          <a:p>
            <a:r>
              <a:rPr lang="en-US" dirty="0" smtClean="0"/>
              <a:t> COSTP has a data byte stored in it</a:t>
            </a:r>
          </a:p>
          <a:p>
            <a:r>
              <a:rPr lang="en-US" dirty="0" smtClean="0"/>
              <a:t> SELLP is only allocated space for later storage </a:t>
            </a:r>
          </a:p>
          <a:p>
            <a:r>
              <a:rPr lang="en-US" dirty="0" smtClean="0"/>
              <a:t> MOV instruction gets the data byte in COSTP into AL</a:t>
            </a:r>
          </a:p>
          <a:p>
            <a:r>
              <a:rPr lang="en-US" dirty="0" smtClean="0"/>
              <a:t> After adding the sum in AL is stored in SELLP</a:t>
            </a:r>
          </a:p>
          <a:p>
            <a:r>
              <a:rPr lang="en-US" dirty="0" smtClean="0"/>
              <a:t> Both MOV use direct addressing</a:t>
            </a:r>
          </a:p>
          <a:p>
            <a:r>
              <a:rPr lang="en-US" dirty="0" smtClean="0"/>
              <a:t> remember the assembler will do the conversion of the labels to memory address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Example 3.2-register relative addressing</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a:xfrm>
            <a:off x="228600" y="1417638"/>
            <a:ext cx="8553450" cy="49530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534400" cy="4873752"/>
          </a:xfrm>
        </p:spPr>
        <p:txBody>
          <a:bodyPr/>
          <a:lstStyle/>
          <a:p>
            <a:r>
              <a:rPr lang="en-US" dirty="0" smtClean="0"/>
              <a:t> DS is first initialized with 5 bytes</a:t>
            </a:r>
          </a:p>
          <a:p>
            <a:r>
              <a:rPr lang="en-US" dirty="0" smtClean="0"/>
              <a:t> address of the first location is labeled as ARRAY</a:t>
            </a:r>
          </a:p>
          <a:p>
            <a:r>
              <a:rPr lang="en-US" dirty="0" smtClean="0"/>
              <a:t> DI is used to address the element numbers (with DI=0 1</a:t>
            </a:r>
            <a:r>
              <a:rPr lang="en-US" baseline="30000" dirty="0" smtClean="0"/>
              <a:t>st</a:t>
            </a:r>
            <a:r>
              <a:rPr lang="en-US" dirty="0" smtClean="0"/>
              <a:t> element is accessed, DI=5 last element)</a:t>
            </a:r>
          </a:p>
          <a:p>
            <a:r>
              <a:rPr lang="en-US" dirty="0" smtClean="0"/>
              <a:t> EA will be [Array + DI]</a:t>
            </a:r>
          </a:p>
          <a:p>
            <a:r>
              <a:rPr lang="en-US" dirty="0" smtClean="0"/>
              <a:t> When DI=0, it will be </a:t>
            </a:r>
            <a:r>
              <a:rPr lang="en-US" dirty="0" err="1" smtClean="0"/>
              <a:t>Mov</a:t>
            </a:r>
            <a:r>
              <a:rPr lang="en-US" dirty="0" smtClean="0"/>
              <a:t> AL, Array[DI]</a:t>
            </a:r>
          </a:p>
          <a:p>
            <a:r>
              <a:rPr lang="en-US" dirty="0" smtClean="0"/>
              <a:t> Add 07, with DI=5 Array[DI] becomes address of the sixth location in memory</a:t>
            </a:r>
          </a:p>
          <a:p>
            <a:pPr>
              <a:buNone/>
            </a:pPr>
            <a:endParaRPr lang="en-US" dirty="0" smtClean="0"/>
          </a:p>
          <a:p>
            <a:pPr>
              <a:buNone/>
            </a:pPr>
            <a:endParaRPr lang="en-US" dirty="0"/>
          </a:p>
        </p:txBody>
      </p:sp>
      <p:pic>
        <p:nvPicPr>
          <p:cNvPr id="4" name="Picture 2"/>
          <p:cNvPicPr>
            <a:picLocks noChangeAspect="1" noChangeArrowheads="1"/>
          </p:cNvPicPr>
          <p:nvPr/>
        </p:nvPicPr>
        <p:blipFill>
          <a:blip r:embed="rId2" cstate="print"/>
          <a:srcRect/>
          <a:stretch>
            <a:fillRect/>
          </a:stretch>
        </p:blipFill>
        <p:spPr>
          <a:xfrm>
            <a:off x="1600200" y="3810000"/>
            <a:ext cx="5320145" cy="304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381000" y="304800"/>
            <a:ext cx="8323524" cy="59436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248400"/>
          </a:xfrm>
        </p:spPr>
        <p:txBody>
          <a:bodyPr/>
          <a:lstStyle/>
          <a:p>
            <a:r>
              <a:rPr lang="en-US" dirty="0" smtClean="0"/>
              <a:t> uses base indexed mode of addressing</a:t>
            </a:r>
          </a:p>
          <a:p>
            <a:r>
              <a:rPr lang="en-US" dirty="0" smtClean="0"/>
              <a:t> EA= base </a:t>
            </a:r>
            <a:r>
              <a:rPr lang="en-US" dirty="0" err="1" smtClean="0"/>
              <a:t>reg</a:t>
            </a:r>
            <a:r>
              <a:rPr lang="en-US" dirty="0" smtClean="0"/>
              <a:t> + index </a:t>
            </a:r>
            <a:r>
              <a:rPr lang="en-US" dirty="0" err="1" smtClean="0"/>
              <a:t>Reg</a:t>
            </a:r>
            <a:endParaRPr lang="en-US" dirty="0" smtClean="0"/>
          </a:p>
          <a:p>
            <a:r>
              <a:rPr lang="en-US" dirty="0" smtClean="0"/>
              <a:t> MOV BX, offset array causes the offset of Array to be loaded into BX</a:t>
            </a:r>
          </a:p>
          <a:p>
            <a:r>
              <a:rPr lang="en-US" dirty="0" smtClean="0"/>
              <a:t> BX is now a pointer to the location labeled Array</a:t>
            </a:r>
          </a:p>
          <a:p>
            <a:r>
              <a:rPr lang="en-US" dirty="0" smtClean="0"/>
              <a:t> to point each element one by one, another register DI is also used</a:t>
            </a:r>
          </a:p>
          <a:p>
            <a:r>
              <a:rPr lang="en-US" dirty="0" smtClean="0"/>
              <a:t>With DI=o, the instruction MOV AL, [BX+DI] causes the data in the first location to be copied to AL</a:t>
            </a:r>
          </a:p>
          <a:p>
            <a:r>
              <a:rPr lang="en-US" dirty="0" smtClean="0"/>
              <a:t> with DI=5, [BX+DI] access the sixth location in the data segment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467600" cy="563562"/>
          </a:xfrm>
        </p:spPr>
        <p:txBody>
          <a:bodyPr/>
          <a:lstStyle/>
          <a:p>
            <a:r>
              <a:rPr lang="en-US" dirty="0" smtClean="0"/>
              <a:t>Approaches to Programming</a:t>
            </a:r>
            <a:endParaRPr lang="en-US" dirty="0"/>
          </a:p>
        </p:txBody>
      </p:sp>
      <p:sp>
        <p:nvSpPr>
          <p:cNvPr id="3" name="Content Placeholder 2"/>
          <p:cNvSpPr>
            <a:spLocks noGrp="1"/>
          </p:cNvSpPr>
          <p:nvPr>
            <p:ph sz="quarter" idx="1"/>
          </p:nvPr>
        </p:nvSpPr>
        <p:spPr>
          <a:xfrm>
            <a:off x="304800" y="1752600"/>
            <a:ext cx="8305800" cy="3810000"/>
          </a:xfrm>
        </p:spPr>
        <p:txBody>
          <a:bodyPr/>
          <a:lstStyle/>
          <a:p>
            <a:r>
              <a:rPr lang="en-US" dirty="0" smtClean="0"/>
              <a:t> Understood to a small extent the tools needed for programming</a:t>
            </a:r>
          </a:p>
          <a:p>
            <a:r>
              <a:rPr lang="en-US" dirty="0" smtClean="0"/>
              <a:t> before getting into the actual programming,  lets understand various approaches in programming</a:t>
            </a:r>
          </a:p>
          <a:p>
            <a:r>
              <a:rPr lang="en-US" dirty="0" smtClean="0"/>
              <a:t> Programming is a Art or a Skill</a:t>
            </a:r>
          </a:p>
          <a:p>
            <a:r>
              <a:rPr lang="en-US" dirty="0" smtClean="0"/>
              <a:t> Need of a good programmer is by getting a good grasp of the basics and following it up with keen studying and continuous practice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487362"/>
          </a:xfrm>
        </p:spPr>
        <p:txBody>
          <a:bodyPr>
            <a:normAutofit fontScale="90000"/>
          </a:bodyPr>
          <a:lstStyle/>
          <a:p>
            <a:r>
              <a:rPr lang="en-US" dirty="0" smtClean="0"/>
              <a:t>LEA - </a:t>
            </a:r>
            <a:r>
              <a:rPr lang="en-US" altLang="zh-CN" b="1" dirty="0" smtClean="0">
                <a:ea typeface="宋体" pitchFamily="2" charset="-122"/>
              </a:rPr>
              <a:t>Load Effective address</a:t>
            </a:r>
            <a:r>
              <a:rPr lang="en-US" altLang="zh-CN" dirty="0" smtClean="0">
                <a:ea typeface="宋体" pitchFamily="2" charset="-122"/>
              </a:rPr>
              <a:t> </a:t>
            </a:r>
            <a:endParaRPr lang="en-US" dirty="0"/>
          </a:p>
        </p:txBody>
      </p:sp>
      <p:sp>
        <p:nvSpPr>
          <p:cNvPr id="3" name="Content Placeholder 2"/>
          <p:cNvSpPr>
            <a:spLocks noGrp="1"/>
          </p:cNvSpPr>
          <p:nvPr>
            <p:ph sz="quarter" idx="1"/>
          </p:nvPr>
        </p:nvSpPr>
        <p:spPr>
          <a:xfrm>
            <a:off x="228600" y="685800"/>
            <a:ext cx="8915400" cy="5943600"/>
          </a:xfrm>
        </p:spPr>
        <p:txBody>
          <a:bodyPr/>
          <a:lstStyle/>
          <a:p>
            <a:r>
              <a:rPr lang="en-US" dirty="0" smtClean="0"/>
              <a:t> Usage: LEA   reg16, memory</a:t>
            </a:r>
          </a:p>
          <a:p>
            <a:r>
              <a:rPr lang="en-US" dirty="0" smtClean="0"/>
              <a:t> this instruction causes the offset of the specified memory location to be loaded in the indicated register:</a:t>
            </a:r>
          </a:p>
          <a:p>
            <a:pPr>
              <a:buNone/>
            </a:pPr>
            <a:r>
              <a:rPr lang="en-US" dirty="0" smtClean="0"/>
              <a:t>   LEA SI,COSTP  ; load the offset of memory location COST in SI </a:t>
            </a:r>
          </a:p>
          <a:p>
            <a:pPr>
              <a:buNone/>
            </a:pPr>
            <a:r>
              <a:rPr lang="en-US" dirty="0" smtClean="0"/>
              <a:t>   LEA BX, ARRAY ; load the offset of memory location ARRAY in BX    </a:t>
            </a:r>
          </a:p>
          <a:p>
            <a:pPr>
              <a:buNone/>
            </a:pPr>
            <a:endParaRPr lang="en-US" dirty="0" smtClean="0"/>
          </a:p>
          <a:p>
            <a:r>
              <a:rPr lang="en-US" dirty="0" smtClean="0"/>
              <a:t> Above is a replacement for the instruction MOV BX, OFFSET ARRAY of previous example</a:t>
            </a:r>
          </a:p>
          <a:p>
            <a:r>
              <a:rPr lang="en-US" dirty="0" smtClean="0"/>
              <a:t> lets see instruction for, display of two character strings on two lines on the monitor</a:t>
            </a:r>
          </a:p>
          <a:p>
            <a:r>
              <a:rPr lang="en-US" dirty="0" smtClean="0"/>
              <a:t> DOS function calls are needed for this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228600" y="304800"/>
            <a:ext cx="8177213" cy="60198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11162"/>
          </a:xfrm>
        </p:spPr>
        <p:txBody>
          <a:bodyPr>
            <a:normAutofit fontScale="90000"/>
          </a:bodyPr>
          <a:lstStyle/>
          <a:p>
            <a:r>
              <a:rPr lang="en-US" dirty="0" smtClean="0"/>
              <a:t>Output</a:t>
            </a:r>
            <a:endParaRPr lang="en-US" dirty="0"/>
          </a:p>
        </p:txBody>
      </p:sp>
      <p:sp>
        <p:nvSpPr>
          <p:cNvPr id="3" name="Content Placeholder 2"/>
          <p:cNvSpPr>
            <a:spLocks noGrp="1"/>
          </p:cNvSpPr>
          <p:nvPr>
            <p:ph sz="quarter" idx="1"/>
          </p:nvPr>
        </p:nvSpPr>
        <p:spPr>
          <a:xfrm>
            <a:off x="304800" y="609600"/>
            <a:ext cx="8382000" cy="6248400"/>
          </a:xfrm>
        </p:spPr>
        <p:txBody>
          <a:bodyPr>
            <a:normAutofit lnSpcReduction="10000"/>
          </a:bodyPr>
          <a:lstStyle/>
          <a:p>
            <a:pPr>
              <a:buNone/>
            </a:pPr>
            <a:r>
              <a:rPr lang="en-US" dirty="0" smtClean="0"/>
              <a:t> </a:t>
            </a:r>
            <a:r>
              <a:rPr lang="en-US" b="1" dirty="0" smtClean="0"/>
              <a:t>HELLO</a:t>
            </a:r>
          </a:p>
          <a:p>
            <a:pPr>
              <a:buNone/>
            </a:pPr>
            <a:r>
              <a:rPr lang="en-US" b="1" dirty="0" smtClean="0"/>
              <a:t>               I AM SAM</a:t>
            </a:r>
          </a:p>
          <a:p>
            <a:pPr>
              <a:buNone/>
            </a:pPr>
            <a:r>
              <a:rPr lang="en-US" b="1" dirty="0" smtClean="0"/>
              <a:t>C:\masm6.14\BIN&gt;</a:t>
            </a:r>
          </a:p>
          <a:p>
            <a:r>
              <a:rPr lang="en-US" dirty="0" smtClean="0"/>
              <a:t> Analyze the program </a:t>
            </a:r>
          </a:p>
          <a:p>
            <a:r>
              <a:rPr lang="en-US" dirty="0" smtClean="0"/>
              <a:t> In the data segment, two messages are stored at offsets with labels MESG1 and MESG2</a:t>
            </a:r>
          </a:p>
          <a:p>
            <a:r>
              <a:rPr lang="en-US" dirty="0" smtClean="0"/>
              <a:t> character strings are enclosed in double quotes and terminated by the $ sign</a:t>
            </a:r>
          </a:p>
          <a:p>
            <a:r>
              <a:rPr lang="en-US" dirty="0" smtClean="0"/>
              <a:t> sign is mandatory to end a character  string which is to be printed on the display device</a:t>
            </a:r>
          </a:p>
          <a:p>
            <a:r>
              <a:rPr lang="en-US" dirty="0" smtClean="0"/>
              <a:t> </a:t>
            </a:r>
            <a:r>
              <a:rPr lang="en-US" dirty="0" err="1" smtClean="0"/>
              <a:t>Eg</a:t>
            </a:r>
            <a:r>
              <a:rPr lang="en-US" dirty="0" smtClean="0"/>
              <a:t> shows the corresponding ASCII value for each character of the string</a:t>
            </a:r>
          </a:p>
          <a:p>
            <a:r>
              <a:rPr lang="en-US" dirty="0" smtClean="0"/>
              <a:t> ASCII value for space between each word of the second message </a:t>
            </a:r>
            <a:r>
              <a:rPr lang="en-US" dirty="0" err="1" smtClean="0"/>
              <a:t>i.e</a:t>
            </a:r>
            <a:r>
              <a:rPr lang="en-US" dirty="0" smtClean="0"/>
              <a:t> I AM SAM</a:t>
            </a:r>
          </a:p>
          <a:p>
            <a:r>
              <a:rPr lang="en-US" dirty="0" smtClean="0"/>
              <a:t> it is 20H, note that 24H is the ASCII value for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245352"/>
          </a:xfrm>
        </p:spPr>
        <p:txBody>
          <a:bodyPr/>
          <a:lstStyle/>
          <a:p>
            <a:r>
              <a:rPr lang="en-US" dirty="0" smtClean="0"/>
              <a:t> Second line, we also see two characters 0AH and 0DH</a:t>
            </a:r>
          </a:p>
          <a:p>
            <a:r>
              <a:rPr lang="en-US" dirty="0" smtClean="0"/>
              <a:t> ASCII value for line feed and carriage return</a:t>
            </a:r>
          </a:p>
          <a:p>
            <a:r>
              <a:rPr lang="en-US" dirty="0" smtClean="0"/>
              <a:t> to print 1</a:t>
            </a:r>
            <a:r>
              <a:rPr lang="en-US" baseline="30000" dirty="0" smtClean="0"/>
              <a:t>st</a:t>
            </a:r>
            <a:r>
              <a:rPr lang="en-US" dirty="0" smtClean="0"/>
              <a:t> message, DX points to the offset MESG1</a:t>
            </a:r>
          </a:p>
          <a:p>
            <a:r>
              <a:rPr lang="en-US" dirty="0" smtClean="0"/>
              <a:t> using LEA instruction, which loads the offset of MESG1 in DX</a:t>
            </a:r>
          </a:p>
          <a:p>
            <a:r>
              <a:rPr lang="en-US" dirty="0" smtClean="0"/>
              <a:t> DOS function with number 09H is called</a:t>
            </a:r>
          </a:p>
          <a:p>
            <a:r>
              <a:rPr lang="en-US" dirty="0" smtClean="0"/>
              <a:t> for second message, DX should point to the offset of MESG2</a:t>
            </a:r>
          </a:p>
          <a:p>
            <a:r>
              <a:rPr lang="en-US" dirty="0" smtClean="0"/>
              <a:t> Two messages as they are printed on the command window are seen </a:t>
            </a:r>
          </a:p>
          <a:p>
            <a:r>
              <a:rPr lang="en-US" dirty="0" smtClean="0"/>
              <a:t> .EXIT command causes control to return to DOS prompt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487362"/>
          </a:xfrm>
        </p:spPr>
        <p:txBody>
          <a:bodyPr>
            <a:normAutofit fontScale="90000"/>
          </a:bodyPr>
          <a:lstStyle/>
          <a:p>
            <a:r>
              <a:rPr lang="en-US" b="1" dirty="0" smtClean="0"/>
              <a:t>XLAT   -Translate a byte in AL</a:t>
            </a:r>
            <a:endParaRPr lang="en-US" dirty="0"/>
          </a:p>
        </p:txBody>
      </p:sp>
      <p:sp>
        <p:nvSpPr>
          <p:cNvPr id="3" name="Content Placeholder 2"/>
          <p:cNvSpPr>
            <a:spLocks noGrp="1"/>
          </p:cNvSpPr>
          <p:nvPr>
            <p:ph sz="quarter" idx="1"/>
          </p:nvPr>
        </p:nvSpPr>
        <p:spPr>
          <a:xfrm>
            <a:off x="228600" y="762000"/>
            <a:ext cx="8458200" cy="5867400"/>
          </a:xfrm>
        </p:spPr>
        <p:txBody>
          <a:bodyPr/>
          <a:lstStyle/>
          <a:p>
            <a:r>
              <a:rPr lang="en-US" dirty="0" smtClean="0"/>
              <a:t> Usage: XLAT</a:t>
            </a:r>
          </a:p>
          <a:p>
            <a:r>
              <a:rPr lang="en-US" dirty="0" smtClean="0"/>
              <a:t> this translates a byte in AL</a:t>
            </a:r>
          </a:p>
          <a:p>
            <a:r>
              <a:rPr lang="en-US" dirty="0" smtClean="0"/>
              <a:t> XLAT is an instruction that can handle look up tables and access data depending on the value of the pointing number</a:t>
            </a:r>
          </a:p>
          <a:p>
            <a:r>
              <a:rPr lang="en-US" dirty="0" smtClean="0"/>
              <a:t> one-to-one relationship between the number and the data in the table</a:t>
            </a:r>
          </a:p>
          <a:p>
            <a:r>
              <a:rPr lang="en-US" dirty="0" smtClean="0"/>
              <a:t> Before using XLAT, look up table must be in a memory and the offset of the table must be in BX</a:t>
            </a:r>
          </a:p>
          <a:p>
            <a:r>
              <a:rPr lang="en-US" dirty="0" smtClean="0"/>
              <a:t> </a:t>
            </a:r>
            <a:r>
              <a:rPr lang="en-US" b="1" dirty="0" smtClean="0"/>
              <a:t>Requirements </a:t>
            </a:r>
            <a:r>
              <a:rPr lang="en-US" dirty="0" smtClean="0"/>
              <a:t>: load into BX ,the offset of the look up table . Then use XLAT </a:t>
            </a:r>
          </a:p>
          <a:p>
            <a:r>
              <a:rPr lang="en-US" dirty="0" smtClean="0"/>
              <a:t> into AL, load the number which will extract the required data</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1143000"/>
          </a:xfrm>
        </p:spPr>
        <p:txBody>
          <a:bodyPr>
            <a:normAutofit fontScale="90000"/>
          </a:bodyPr>
          <a:lstStyle/>
          <a:p>
            <a:r>
              <a:rPr lang="en-US" sz="2200" dirty="0" smtClean="0">
                <a:solidFill>
                  <a:schemeClr val="tx1"/>
                </a:solidFill>
              </a:rPr>
              <a:t>Write a program that gets into the memory location starting from VALUES, the ASCII values of 1, 3, 5, 4, 0 … in that order. The look-up table is stored in the array named ASC</a:t>
            </a:r>
            <a:r>
              <a:rPr lang="en-US" dirty="0" smtClean="0">
                <a:solidFill>
                  <a:schemeClr val="tx1"/>
                </a:solidFill>
              </a:rPr>
              <a:t/>
            </a:r>
            <a:br>
              <a:rPr lang="en-US" dirty="0" smtClean="0">
                <a:solidFill>
                  <a:schemeClr val="tx1"/>
                </a:solidFill>
              </a:rPr>
            </a:br>
            <a:endParaRPr lang="en-US" dirty="0">
              <a:solidFill>
                <a:schemeClr val="tx1"/>
              </a:solidFill>
            </a:endParaRPr>
          </a:p>
        </p:txBody>
      </p:sp>
      <p:pic>
        <p:nvPicPr>
          <p:cNvPr id="4" name="Picture 2"/>
          <p:cNvPicPr>
            <a:picLocks noChangeAspect="1" noChangeArrowheads="1"/>
          </p:cNvPicPr>
          <p:nvPr/>
        </p:nvPicPr>
        <p:blipFill>
          <a:blip r:embed="rId2" cstate="print"/>
          <a:srcRect/>
          <a:stretch>
            <a:fillRect/>
          </a:stretch>
        </p:blipFill>
        <p:spPr>
          <a:xfrm>
            <a:off x="228600" y="1295400"/>
            <a:ext cx="8378825" cy="4953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09600"/>
            <a:ext cx="6553200" cy="369332"/>
          </a:xfrm>
          <a:prstGeom prst="rect">
            <a:avLst/>
          </a:prstGeom>
        </p:spPr>
        <p:txBody>
          <a:bodyPr wrap="square">
            <a:spAutoFit/>
          </a:bodyPr>
          <a:lstStyle/>
          <a:p>
            <a:r>
              <a:rPr lang="en-US" b="1" dirty="0" smtClean="0"/>
              <a:t>Look-Up Table for Decimal to ASCII Conversion</a:t>
            </a:r>
            <a:endParaRPr lang="en-US" dirty="0"/>
          </a:p>
        </p:txBody>
      </p:sp>
      <p:pic>
        <p:nvPicPr>
          <p:cNvPr id="5" name="Picture 2"/>
          <p:cNvPicPr>
            <a:picLocks noGrp="1" noChangeAspect="1" noChangeArrowheads="1"/>
          </p:cNvPicPr>
          <p:nvPr>
            <p:ph idx="1"/>
          </p:nvPr>
        </p:nvPicPr>
        <p:blipFill>
          <a:blip r:embed="rId2" cstate="print"/>
          <a:srcRect/>
          <a:stretch>
            <a:fillRect/>
          </a:stretch>
        </p:blipFill>
        <p:spPr>
          <a:xfrm>
            <a:off x="1295399" y="1219200"/>
            <a:ext cx="6633389" cy="5029200"/>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 XLAT is equivalent to the following instructions:</a:t>
            </a:r>
          </a:p>
          <a:p>
            <a:pPr>
              <a:buNone/>
            </a:pPr>
            <a:r>
              <a:rPr lang="en-US" dirty="0" smtClean="0"/>
              <a:t>MOV AX, 0</a:t>
            </a:r>
          </a:p>
          <a:p>
            <a:pPr>
              <a:buNone/>
            </a:pPr>
            <a:r>
              <a:rPr lang="en-US" dirty="0" smtClean="0"/>
              <a:t>MOV SI, 0</a:t>
            </a:r>
          </a:p>
          <a:p>
            <a:pPr>
              <a:buNone/>
            </a:pPr>
            <a:r>
              <a:rPr lang="en-US" dirty="0" smtClean="0"/>
              <a:t>MOV AL, [BX + SI]</a:t>
            </a:r>
          </a:p>
          <a:p>
            <a:r>
              <a:rPr lang="en-US" dirty="0" smtClean="0"/>
              <a:t>SI or DI will be okay for showing the equivalence.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467600" cy="563562"/>
          </a:xfrm>
        </p:spPr>
        <p:txBody>
          <a:bodyPr/>
          <a:lstStyle/>
          <a:p>
            <a:r>
              <a:rPr lang="en-IN" dirty="0" smtClean="0"/>
              <a:t>Push &amp; Pop</a:t>
            </a:r>
            <a:endParaRPr lang="en-IN" dirty="0"/>
          </a:p>
        </p:txBody>
      </p:sp>
      <p:sp>
        <p:nvSpPr>
          <p:cNvPr id="3" name="Content Placeholder 2"/>
          <p:cNvSpPr>
            <a:spLocks noGrp="1"/>
          </p:cNvSpPr>
          <p:nvPr>
            <p:ph sz="quarter" idx="1"/>
          </p:nvPr>
        </p:nvSpPr>
        <p:spPr>
          <a:xfrm>
            <a:off x="381000" y="1676400"/>
            <a:ext cx="8458200" cy="5943600"/>
          </a:xfrm>
        </p:spPr>
        <p:txBody>
          <a:bodyPr/>
          <a:lstStyle/>
          <a:p>
            <a:r>
              <a:rPr lang="en-IN" dirty="0" smtClean="0"/>
              <a:t> </a:t>
            </a:r>
            <a:r>
              <a:rPr lang="en-US" dirty="0" smtClean="0"/>
              <a:t>The 8086 stack</a:t>
            </a:r>
          </a:p>
          <a:p>
            <a:pPr>
              <a:lnSpc>
                <a:spcPct val="80000"/>
              </a:lnSpc>
            </a:pPr>
            <a:r>
              <a:rPr lang="en-US" dirty="0" smtClean="0"/>
              <a:t>Is a LIFO stack</a:t>
            </a:r>
          </a:p>
          <a:p>
            <a:pPr>
              <a:lnSpc>
                <a:spcPct val="80000"/>
              </a:lnSpc>
            </a:pPr>
            <a:r>
              <a:rPr lang="en-US" altLang="zh-CN" dirty="0" smtClean="0"/>
              <a:t> the lowest address is the base address of the stack segment .</a:t>
            </a:r>
          </a:p>
          <a:p>
            <a:pPr>
              <a:lnSpc>
                <a:spcPct val="80000"/>
              </a:lnSpc>
            </a:pPr>
            <a:r>
              <a:rPr lang="en-US" altLang="zh-CN" dirty="0" smtClean="0"/>
              <a:t>The upper 16 bits of this base address will be in the SS register .</a:t>
            </a:r>
          </a:p>
          <a:p>
            <a:pPr>
              <a:lnSpc>
                <a:spcPct val="80000"/>
              </a:lnSpc>
            </a:pPr>
            <a:r>
              <a:rPr lang="en-US" altLang="zh-CN" dirty="0" smtClean="0"/>
              <a:t>The highest address will be in the SP register </a:t>
            </a:r>
          </a:p>
          <a:p>
            <a:pPr>
              <a:lnSpc>
                <a:spcPct val="80000"/>
              </a:lnSpc>
            </a:pPr>
            <a:r>
              <a:rPr lang="en-US" altLang="zh-CN" dirty="0" smtClean="0"/>
              <a:t>–or rather ,the SP will contain the offset of the highest address with respect to the base address .</a:t>
            </a:r>
            <a:r>
              <a:rPr lang="en-US" altLang="zh-CN" b="1" dirty="0" smtClean="0"/>
              <a:t>This is why it is called the TOP of STACK </a:t>
            </a:r>
            <a:endParaRPr lang="en-US" b="1"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lstStyle/>
          <a:p>
            <a:r>
              <a:rPr lang="en-US" dirty="0" smtClean="0"/>
              <a:t>Stack </a:t>
            </a:r>
            <a:endParaRPr lang="en-IN" dirty="0"/>
          </a:p>
        </p:txBody>
      </p:sp>
      <p:sp>
        <p:nvSpPr>
          <p:cNvPr id="3" name="Content Placeholder 2"/>
          <p:cNvSpPr>
            <a:spLocks noGrp="1"/>
          </p:cNvSpPr>
          <p:nvPr>
            <p:ph sz="quarter" idx="1"/>
          </p:nvPr>
        </p:nvSpPr>
        <p:spPr>
          <a:xfrm>
            <a:off x="228600" y="685800"/>
            <a:ext cx="8305800" cy="6172200"/>
          </a:xfrm>
        </p:spPr>
        <p:txBody>
          <a:bodyPr>
            <a:normAutofit fontScale="92500"/>
          </a:bodyPr>
          <a:lstStyle/>
          <a:p>
            <a:r>
              <a:rPr lang="en-IN" dirty="0" smtClean="0"/>
              <a:t> </a:t>
            </a:r>
            <a:r>
              <a:rPr lang="en-US" dirty="0" smtClean="0"/>
              <a:t>If the stack is defined from addresses 20000H to  203E8H , SS=2000H and SP=03E8H,.This stack then has a size of 3E8H bytes.  </a:t>
            </a:r>
          </a:p>
          <a:p>
            <a:r>
              <a:rPr lang="en-US" dirty="0" smtClean="0"/>
              <a:t>In the 8086 ,only a word (16 bits ) can be pushed on to stack .</a:t>
            </a:r>
          </a:p>
          <a:p>
            <a:r>
              <a:rPr lang="en-US" dirty="0" smtClean="0"/>
              <a:t> A push thus causes two memory locations to be accessed –</a:t>
            </a:r>
          </a:p>
          <a:p>
            <a:r>
              <a:rPr lang="en-US" dirty="0" smtClean="0"/>
              <a:t> Ex: from the above SP mentioned, lets say PUSH BX instruction is executed</a:t>
            </a:r>
          </a:p>
          <a:p>
            <a:r>
              <a:rPr lang="en-US" dirty="0" smtClean="0"/>
              <a:t> Let BX=CC99H, with SP=03E8H, the operation of pushing is as follows:</a:t>
            </a:r>
          </a:p>
          <a:p>
            <a:r>
              <a:rPr lang="en-US" dirty="0" smtClean="0"/>
              <a:t> SP is first decremented by two</a:t>
            </a:r>
          </a:p>
          <a:p>
            <a:r>
              <a:rPr lang="en-US" dirty="0" smtClean="0"/>
              <a:t> The new data will be put in addresses (offsets) 03E7H (SP-1) &amp; 03E6H (SP-2).</a:t>
            </a:r>
          </a:p>
          <a:p>
            <a:r>
              <a:rPr lang="en-US" dirty="0" smtClean="0"/>
              <a:t>It follows  the ‘little </a:t>
            </a:r>
            <a:r>
              <a:rPr lang="en-US" dirty="0" err="1" smtClean="0"/>
              <a:t>endian</a:t>
            </a:r>
            <a:r>
              <a:rPr lang="en-US" dirty="0" smtClean="0"/>
              <a:t> ‘concept by higher byte of BX will be higher address &amp; lower byte is the lower address</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334962"/>
          </a:xfrm>
        </p:spPr>
        <p:txBody>
          <a:bodyPr>
            <a:normAutofit fontScale="90000"/>
          </a:bodyPr>
          <a:lstStyle/>
          <a:p>
            <a:r>
              <a:rPr lang="en-US" dirty="0" smtClean="0"/>
              <a:t>DOS</a:t>
            </a:r>
            <a:endParaRPr lang="en-US" dirty="0"/>
          </a:p>
        </p:txBody>
      </p:sp>
      <p:sp>
        <p:nvSpPr>
          <p:cNvPr id="3" name="Content Placeholder 2"/>
          <p:cNvSpPr>
            <a:spLocks noGrp="1"/>
          </p:cNvSpPr>
          <p:nvPr>
            <p:ph sz="quarter" idx="1"/>
          </p:nvPr>
        </p:nvSpPr>
        <p:spPr>
          <a:xfrm>
            <a:off x="304800" y="609600"/>
            <a:ext cx="8382000" cy="6248400"/>
          </a:xfrm>
        </p:spPr>
        <p:txBody>
          <a:bodyPr>
            <a:normAutofit/>
          </a:bodyPr>
          <a:lstStyle/>
          <a:p>
            <a:r>
              <a:rPr lang="en-US" dirty="0" smtClean="0"/>
              <a:t> DOS stands for Disk Operating Systems which could be an acronym for any OS</a:t>
            </a:r>
          </a:p>
          <a:p>
            <a:r>
              <a:rPr lang="en-US" dirty="0" smtClean="0"/>
              <a:t> but it is most often used as a shorthand for MS-DOS (Microsoft Disk Operating Systems)</a:t>
            </a:r>
          </a:p>
          <a:p>
            <a:r>
              <a:rPr lang="en-US" dirty="0" smtClean="0"/>
              <a:t> Originally deployed by Microsoft for IBM</a:t>
            </a:r>
          </a:p>
          <a:p>
            <a:r>
              <a:rPr lang="en-US" dirty="0" smtClean="0"/>
              <a:t> Initial versions of DOS were very simple and resembled another operating system called CP/M (Control Program for Microcomputers)</a:t>
            </a:r>
          </a:p>
          <a:p>
            <a:r>
              <a:rPr lang="en-US" dirty="0" smtClean="0"/>
              <a:t> DOS is still a 16-Bit OS, does not support multiple users or multitasking</a:t>
            </a:r>
          </a:p>
          <a:p>
            <a:r>
              <a:rPr lang="en-US" dirty="0" smtClean="0"/>
              <a:t> DOS in sufficient for graphical operations</a:t>
            </a:r>
          </a:p>
          <a:p>
            <a:r>
              <a:rPr lang="en-US" dirty="0" smtClean="0"/>
              <a:t> All windows have strongly dependency on DOS</a:t>
            </a:r>
          </a:p>
          <a:p>
            <a:r>
              <a:rPr lang="en-US" dirty="0" smtClean="0"/>
              <a:t> Newer version of DOS are inbuilt in all windows OS</a:t>
            </a:r>
          </a:p>
          <a:p>
            <a:r>
              <a:rPr lang="en-US" dirty="0" smtClean="0"/>
              <a:t> DOS is considered to control hardware directly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noAutofit/>
          </a:bodyPr>
          <a:lstStyle/>
          <a:p>
            <a:r>
              <a:rPr lang="en-US" sz="2000" b="1" dirty="0" smtClean="0"/>
              <a:t>OPERATION  OF THE STACK if BX has the content CC 99  </a:t>
            </a:r>
            <a:r>
              <a:rPr lang="en-US" altLang="zh-CN" sz="2000" dirty="0" smtClean="0">
                <a:ea typeface="宋体" pitchFamily="2" charset="-122"/>
              </a:rPr>
              <a:t> and the instruction is PUSH BX-</a:t>
            </a:r>
            <a:endParaRPr lang="en-IN" sz="1800" dirty="0"/>
          </a:p>
        </p:txBody>
      </p:sp>
      <p:pic>
        <p:nvPicPr>
          <p:cNvPr id="4" name="Picture 4"/>
          <p:cNvPicPr>
            <a:picLocks noChangeAspect="1" noChangeArrowheads="1"/>
          </p:cNvPicPr>
          <p:nvPr/>
        </p:nvPicPr>
        <p:blipFill>
          <a:blip r:embed="rId2" cstate="print"/>
          <a:srcRect/>
          <a:stretch>
            <a:fillRect/>
          </a:stretch>
        </p:blipFill>
        <p:spPr bwMode="auto">
          <a:xfrm>
            <a:off x="1219199" y="1295400"/>
            <a:ext cx="7444323"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533400"/>
          </a:xfrm>
        </p:spPr>
        <p:txBody>
          <a:bodyPr>
            <a:normAutofit fontScale="90000"/>
          </a:bodyPr>
          <a:lstStyle/>
          <a:p>
            <a:r>
              <a:rPr lang="en-IN" dirty="0" smtClean="0"/>
              <a:t>Reverse will be the case for POP operation</a:t>
            </a:r>
            <a:endParaRPr lang="en-IN" dirty="0"/>
          </a:p>
        </p:txBody>
      </p:sp>
      <p:sp>
        <p:nvSpPr>
          <p:cNvPr id="3" name="Content Placeholder 2"/>
          <p:cNvSpPr>
            <a:spLocks noGrp="1"/>
          </p:cNvSpPr>
          <p:nvPr>
            <p:ph sz="quarter" idx="1"/>
          </p:nvPr>
        </p:nvSpPr>
        <p:spPr>
          <a:xfrm>
            <a:off x="381000" y="914400"/>
            <a:ext cx="7467600" cy="4873752"/>
          </a:xfrm>
        </p:spPr>
        <p:txBody>
          <a:bodyPr/>
          <a:lstStyle/>
          <a:p>
            <a:r>
              <a:rPr lang="en-IN" dirty="0" smtClean="0"/>
              <a:t> Assume POP CX operation at the time when SP is 0312H</a:t>
            </a:r>
          </a:p>
          <a:p>
            <a:r>
              <a:rPr lang="en-IN" dirty="0" smtClean="0"/>
              <a:t> the content of the stack will be first loaded to the CX register</a:t>
            </a:r>
          </a:p>
          <a:p>
            <a:r>
              <a:rPr lang="en-IN" dirty="0" smtClean="0"/>
              <a:t> With incrementing SP by two</a:t>
            </a:r>
          </a:p>
          <a:p>
            <a:endParaRPr lang="en-IN" dirty="0"/>
          </a:p>
        </p:txBody>
      </p:sp>
      <p:pic>
        <p:nvPicPr>
          <p:cNvPr id="4" name="Picture 2"/>
          <p:cNvPicPr>
            <a:picLocks noChangeAspect="1" noChangeArrowheads="1"/>
          </p:cNvPicPr>
          <p:nvPr/>
        </p:nvPicPr>
        <p:blipFill>
          <a:blip r:embed="rId2" cstate="print"/>
          <a:srcRect/>
          <a:stretch>
            <a:fillRect/>
          </a:stretch>
        </p:blipFill>
        <p:spPr>
          <a:xfrm>
            <a:off x="457200" y="3048000"/>
            <a:ext cx="8001000" cy="362469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PUSH and POP</a:t>
            </a:r>
            <a:r>
              <a:rPr lang="en-US" dirty="0" smtClean="0"/>
              <a:t> </a:t>
            </a:r>
            <a:endParaRPr lang="en-IN" dirty="0"/>
          </a:p>
        </p:txBody>
      </p:sp>
      <p:sp>
        <p:nvSpPr>
          <p:cNvPr id="3" name="Content Placeholder 2"/>
          <p:cNvSpPr>
            <a:spLocks noGrp="1"/>
          </p:cNvSpPr>
          <p:nvPr>
            <p:ph sz="quarter" idx="1"/>
          </p:nvPr>
        </p:nvSpPr>
        <p:spPr>
          <a:xfrm>
            <a:off x="457200" y="1143000"/>
            <a:ext cx="8305800" cy="5562600"/>
          </a:xfrm>
        </p:spPr>
        <p:txBody>
          <a:bodyPr>
            <a:normAutofit/>
          </a:bodyPr>
          <a:lstStyle/>
          <a:p>
            <a:r>
              <a:rPr lang="en-IN" dirty="0" smtClean="0"/>
              <a:t> </a:t>
            </a:r>
            <a:r>
              <a:rPr lang="en-US" dirty="0" smtClean="0"/>
              <a:t>Usage  :    PUSH  source</a:t>
            </a:r>
          </a:p>
          <a:p>
            <a:pPr>
              <a:buNone/>
            </a:pPr>
            <a:r>
              <a:rPr lang="en-US" dirty="0" smtClean="0"/>
              <a:t>	                 POP destination</a:t>
            </a:r>
          </a:p>
          <a:p>
            <a:pPr>
              <a:buNone/>
            </a:pPr>
            <a:endParaRPr lang="en-US" dirty="0" smtClean="0"/>
          </a:p>
          <a:p>
            <a:pPr>
              <a:buNone/>
            </a:pPr>
            <a:r>
              <a:rPr lang="en-US" dirty="0" smtClean="0"/>
              <a:t> </a:t>
            </a:r>
            <a:r>
              <a:rPr lang="en-US" altLang="zh-CN" dirty="0" smtClean="0"/>
              <a:t>PUSH BX           ; save the contents of BX to stack</a:t>
            </a:r>
          </a:p>
          <a:p>
            <a:pPr marL="2593975" indent="-2593975">
              <a:buNone/>
            </a:pPr>
            <a:r>
              <a:rPr lang="en-US" altLang="zh-CN" dirty="0" smtClean="0"/>
              <a:t>PUSH  [BX ]        ; save to stack the contents of the word pointed by BX</a:t>
            </a:r>
          </a:p>
          <a:p>
            <a:pPr marL="2432050" indent="-2432050">
              <a:buNone/>
            </a:pPr>
            <a:r>
              <a:rPr lang="en-US" altLang="zh-CN" dirty="0" smtClean="0"/>
              <a:t> PUSH   DS          ; save to stack the contents of the   segment register DS</a:t>
            </a:r>
          </a:p>
          <a:p>
            <a:pPr marL="2517775" indent="-2517775">
              <a:buNone/>
            </a:pPr>
            <a:r>
              <a:rPr lang="en-US" altLang="zh-CN" dirty="0" smtClean="0"/>
              <a:t>PUSH  COSTP     ; save to stack the contents of the word location COSTP </a:t>
            </a:r>
          </a:p>
          <a:p>
            <a:pPr>
              <a:buNone/>
            </a:pPr>
            <a:r>
              <a:rPr lang="en-US" altLang="zh-CN" dirty="0" smtClean="0"/>
              <a:t>POP  CX            ; load the contents of the stack top to CX</a:t>
            </a:r>
          </a:p>
          <a:p>
            <a:pPr marL="2428875" indent="-2428875">
              <a:buNone/>
            </a:pPr>
            <a:r>
              <a:rPr lang="en-US" altLang="zh-CN" dirty="0" smtClean="0"/>
              <a:t> POP  [SI]          ; load the contents of the stack top to the memory location pointed by SI</a:t>
            </a:r>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IN" dirty="0" smtClean="0"/>
              <a:t>Defining a stack </a:t>
            </a:r>
            <a:endParaRPr lang="en-IN" dirty="0"/>
          </a:p>
        </p:txBody>
      </p:sp>
      <p:sp>
        <p:nvSpPr>
          <p:cNvPr id="3" name="Content Placeholder 2"/>
          <p:cNvSpPr>
            <a:spLocks noGrp="1"/>
          </p:cNvSpPr>
          <p:nvPr>
            <p:ph sz="quarter" idx="1"/>
          </p:nvPr>
        </p:nvSpPr>
        <p:spPr>
          <a:xfrm>
            <a:off x="457200" y="914400"/>
            <a:ext cx="7467600" cy="4873752"/>
          </a:xfrm>
        </p:spPr>
        <p:txBody>
          <a:bodyPr/>
          <a:lstStyle/>
          <a:p>
            <a:r>
              <a:rPr lang="en-IN" dirty="0" smtClean="0"/>
              <a:t> how to use stack in programming?</a:t>
            </a:r>
          </a:p>
          <a:p>
            <a:r>
              <a:rPr lang="en-IN" dirty="0" smtClean="0"/>
              <a:t> Is stack is not defined it shows warning ‘ No stack segment’ appear on assembling</a:t>
            </a:r>
          </a:p>
          <a:p>
            <a:r>
              <a:rPr lang="en-IN" dirty="0" smtClean="0"/>
              <a:t> This can be ignored </a:t>
            </a:r>
          </a:p>
          <a:p>
            <a:r>
              <a:rPr lang="en-IN" dirty="0" smtClean="0"/>
              <a:t> To define </a:t>
            </a:r>
            <a:endParaRPr lang="en-IN" dirty="0"/>
          </a:p>
        </p:txBody>
      </p:sp>
      <p:pic>
        <p:nvPicPr>
          <p:cNvPr id="4" name="Picture 4"/>
          <p:cNvPicPr>
            <a:picLocks noChangeAspect="1" noChangeArrowheads="1"/>
          </p:cNvPicPr>
          <p:nvPr/>
        </p:nvPicPr>
        <p:blipFill>
          <a:blip r:embed="rId2" cstate="print"/>
          <a:srcRect/>
          <a:stretch>
            <a:fillRect/>
          </a:stretch>
        </p:blipFill>
        <p:spPr>
          <a:xfrm>
            <a:off x="0" y="3429000"/>
            <a:ext cx="8723857" cy="11430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1096962"/>
          </a:xfrm>
        </p:spPr>
        <p:txBody>
          <a:bodyPr>
            <a:normAutofit fontScale="90000"/>
          </a:bodyPr>
          <a:lstStyle/>
          <a:p>
            <a:r>
              <a:rPr lang="en-US" sz="3200" dirty="0" smtClean="0"/>
              <a:t>Explain what is done in this program .Assume SP =0310H ,when the stack was initialized</a:t>
            </a:r>
            <a:endParaRPr lang="en-IN" dirty="0"/>
          </a:p>
        </p:txBody>
      </p:sp>
      <p:sp>
        <p:nvSpPr>
          <p:cNvPr id="3" name="Content Placeholder 2"/>
          <p:cNvSpPr>
            <a:spLocks noGrp="1"/>
          </p:cNvSpPr>
          <p:nvPr>
            <p:ph sz="quarter" idx="1"/>
          </p:nvPr>
        </p:nvSpPr>
        <p:spPr>
          <a:xfrm>
            <a:off x="457200" y="6019800"/>
            <a:ext cx="7467600" cy="454152"/>
          </a:xfrm>
        </p:spPr>
        <p:txBody>
          <a:bodyPr>
            <a:normAutofit lnSpcReduction="10000"/>
          </a:bodyPr>
          <a:lstStyle/>
          <a:p>
            <a:r>
              <a:rPr lang="en-IN" dirty="0" smtClean="0"/>
              <a:t> </a:t>
            </a:r>
            <a:endParaRPr lang="en-IN" dirty="0"/>
          </a:p>
        </p:txBody>
      </p:sp>
      <p:sp>
        <p:nvSpPr>
          <p:cNvPr id="4" name="Rectangle 3"/>
          <p:cNvSpPr/>
          <p:nvPr/>
        </p:nvSpPr>
        <p:spPr>
          <a:xfrm>
            <a:off x="990600" y="1676400"/>
            <a:ext cx="6705600" cy="4179606"/>
          </a:xfrm>
          <a:prstGeom prst="rect">
            <a:avLst/>
          </a:prstGeom>
        </p:spPr>
        <p:txBody>
          <a:bodyPr wrap="square">
            <a:spAutoFit/>
          </a:bodyPr>
          <a:lstStyle/>
          <a:p>
            <a:pPr lvl="3">
              <a:lnSpc>
                <a:spcPct val="80000"/>
              </a:lnSpc>
            </a:pPr>
            <a:r>
              <a:rPr lang="en-US" b="1" dirty="0" smtClean="0"/>
              <a:t>.</a:t>
            </a:r>
            <a:r>
              <a:rPr lang="en-US" sz="2400" b="1" dirty="0" smtClean="0"/>
              <a:t>MODEL SMALL</a:t>
            </a:r>
          </a:p>
          <a:p>
            <a:pPr>
              <a:lnSpc>
                <a:spcPct val="80000"/>
              </a:lnSpc>
            </a:pPr>
            <a:r>
              <a:rPr lang="en-US" sz="2400" b="1" dirty="0" smtClean="0"/>
              <a:t>                   </a:t>
            </a:r>
            <a:r>
              <a:rPr lang="en-US" sz="2800" b="1" dirty="0" smtClean="0"/>
              <a:t>		.STACK 300H</a:t>
            </a:r>
          </a:p>
          <a:p>
            <a:pPr>
              <a:lnSpc>
                <a:spcPct val="80000"/>
              </a:lnSpc>
            </a:pPr>
            <a:r>
              <a:rPr lang="en-US" sz="2800" b="1" dirty="0" smtClean="0"/>
              <a:t>                  		.CODE</a:t>
            </a:r>
          </a:p>
          <a:p>
            <a:pPr>
              <a:lnSpc>
                <a:spcPct val="80000"/>
              </a:lnSpc>
            </a:pPr>
            <a:r>
              <a:rPr lang="en-US" sz="2800" b="1" dirty="0" smtClean="0"/>
              <a:t>                  		.STARTUP</a:t>
            </a:r>
          </a:p>
          <a:p>
            <a:pPr>
              <a:lnSpc>
                <a:spcPct val="80000"/>
              </a:lnSpc>
            </a:pPr>
            <a:r>
              <a:rPr lang="en-US" sz="2800" b="1" dirty="0" smtClean="0"/>
              <a:t>      		MOV AX,4567H</a:t>
            </a:r>
          </a:p>
          <a:p>
            <a:pPr>
              <a:lnSpc>
                <a:spcPct val="80000"/>
              </a:lnSpc>
            </a:pPr>
            <a:r>
              <a:rPr lang="en-US" sz="2800" b="1" dirty="0" smtClean="0"/>
              <a:t>      		MOV BX,0ACEH</a:t>
            </a:r>
          </a:p>
          <a:p>
            <a:pPr>
              <a:lnSpc>
                <a:spcPct val="80000"/>
              </a:lnSpc>
            </a:pPr>
            <a:r>
              <a:rPr lang="en-US" sz="2800" b="1" dirty="0" smtClean="0"/>
              <a:t>        		PUSH AX</a:t>
            </a:r>
          </a:p>
          <a:p>
            <a:pPr>
              <a:lnSpc>
                <a:spcPct val="80000"/>
              </a:lnSpc>
            </a:pPr>
            <a:r>
              <a:rPr lang="en-US" sz="2800" b="1" dirty="0" smtClean="0"/>
              <a:t>       		PUSH BX</a:t>
            </a:r>
          </a:p>
          <a:p>
            <a:pPr>
              <a:lnSpc>
                <a:spcPct val="80000"/>
              </a:lnSpc>
            </a:pPr>
            <a:r>
              <a:rPr lang="en-US" sz="2800" b="1" dirty="0" smtClean="0"/>
              <a:t>        		POP AX</a:t>
            </a:r>
          </a:p>
          <a:p>
            <a:pPr>
              <a:lnSpc>
                <a:spcPct val="80000"/>
              </a:lnSpc>
            </a:pPr>
            <a:r>
              <a:rPr lang="en-US" sz="2800" b="1" dirty="0" smtClean="0"/>
              <a:t>        		POP BX</a:t>
            </a:r>
          </a:p>
          <a:p>
            <a:pPr>
              <a:lnSpc>
                <a:spcPct val="80000"/>
              </a:lnSpc>
            </a:pPr>
            <a:r>
              <a:rPr lang="en-US" sz="2800" b="1" dirty="0" smtClean="0"/>
              <a:t>                   .EXIT</a:t>
            </a:r>
          </a:p>
          <a:p>
            <a:pPr>
              <a:lnSpc>
                <a:spcPct val="80000"/>
              </a:lnSpc>
            </a:pPr>
            <a:r>
              <a:rPr lang="en-US" sz="2800" b="1" dirty="0" smtClean="0"/>
              <a:t>                    END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477000"/>
          </a:xfrm>
        </p:spPr>
        <p:txBody>
          <a:bodyPr>
            <a:normAutofit lnSpcReduction="10000"/>
          </a:bodyPr>
          <a:lstStyle/>
          <a:p>
            <a:r>
              <a:rPr lang="en-IN" dirty="0" smtClean="0"/>
              <a:t> Program defines a stack of 300 bytes by the use of the stack directive</a:t>
            </a:r>
          </a:p>
          <a:p>
            <a:r>
              <a:rPr lang="en-IN" dirty="0" smtClean="0"/>
              <a:t> It loads two numbers in AX &amp; BX</a:t>
            </a:r>
          </a:p>
          <a:p>
            <a:r>
              <a:rPr lang="en-IN" dirty="0" smtClean="0"/>
              <a:t> Later these numbers are pushed into stack using PUSH operation, followed by POP operations.</a:t>
            </a:r>
          </a:p>
          <a:p>
            <a:r>
              <a:rPr lang="en-IN" dirty="0" smtClean="0"/>
              <a:t> Note that </a:t>
            </a:r>
            <a:r>
              <a:rPr lang="en-IN" dirty="0" err="1" smtClean="0"/>
              <a:t>POPing</a:t>
            </a:r>
            <a:r>
              <a:rPr lang="en-IN" dirty="0" smtClean="0"/>
              <a:t> occurs in reverse direction</a:t>
            </a:r>
          </a:p>
          <a:p>
            <a:r>
              <a:rPr lang="en-IN" dirty="0" smtClean="0"/>
              <a:t> what is pushed in last will be popped out first</a:t>
            </a:r>
          </a:p>
          <a:p>
            <a:r>
              <a:rPr lang="en-IN" dirty="0" smtClean="0"/>
              <a:t> the last PUSH was PUSH BX</a:t>
            </a:r>
          </a:p>
          <a:p>
            <a:r>
              <a:rPr lang="en-IN" dirty="0" smtClean="0"/>
              <a:t> hence by the POP AX operation, the content of AX is replaced by the content of BX</a:t>
            </a:r>
          </a:p>
          <a:p>
            <a:r>
              <a:rPr lang="en-IN" dirty="0" smtClean="0"/>
              <a:t> Similarly the second POP causes the BX to get the content of AX</a:t>
            </a:r>
          </a:p>
          <a:p>
            <a:r>
              <a:rPr lang="en-IN" dirty="0" smtClean="0"/>
              <a:t>Thus this program will exchange the contents of these two registers, using the stack as a temporary data storage area</a:t>
            </a:r>
          </a:p>
          <a:p>
            <a:r>
              <a:rPr lang="en-IN" dirty="0" smtClean="0"/>
              <a:t> After execution, the contents of the registers are: BX=4567H &amp; AX=0ACEH</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63562"/>
          </a:xfrm>
        </p:spPr>
        <p:txBody>
          <a:bodyPr>
            <a:normAutofit/>
          </a:bodyPr>
          <a:lstStyle/>
          <a:p>
            <a:r>
              <a:rPr lang="en-IN" dirty="0" smtClean="0"/>
              <a:t>Branching Instructions</a:t>
            </a:r>
            <a:endParaRPr lang="en-IN" dirty="0"/>
          </a:p>
        </p:txBody>
      </p:sp>
      <p:sp>
        <p:nvSpPr>
          <p:cNvPr id="3" name="Content Placeholder 2"/>
          <p:cNvSpPr>
            <a:spLocks noGrp="1"/>
          </p:cNvSpPr>
          <p:nvPr>
            <p:ph sz="quarter" idx="1"/>
          </p:nvPr>
        </p:nvSpPr>
        <p:spPr>
          <a:xfrm>
            <a:off x="457200" y="762000"/>
            <a:ext cx="8229600" cy="6096000"/>
          </a:xfrm>
        </p:spPr>
        <p:txBody>
          <a:bodyPr/>
          <a:lstStyle/>
          <a:p>
            <a:r>
              <a:rPr lang="en-IN" dirty="0" smtClean="0"/>
              <a:t> Branching instructions is very important as  they carry the full power of a computer</a:t>
            </a:r>
          </a:p>
          <a:p>
            <a:r>
              <a:rPr lang="en-IN" dirty="0" smtClean="0"/>
              <a:t> Branching can be of two types: Conditional &amp; Un-Conditional</a:t>
            </a:r>
          </a:p>
          <a:p>
            <a:r>
              <a:rPr lang="en-IN" dirty="0" smtClean="0"/>
              <a:t> Unconditional branching becomes necessary when looping back or forward is done infinitely (Like generating square wave)</a:t>
            </a:r>
          </a:p>
          <a:p>
            <a:r>
              <a:rPr lang="en-IN" dirty="0" smtClean="0"/>
              <a:t> Conditional branching is what may be more important</a:t>
            </a:r>
          </a:p>
          <a:p>
            <a:r>
              <a:rPr lang="en-IN" dirty="0" smtClean="0"/>
              <a:t> taking decisions based on the result of a computation that gives computers their power &amp; </a:t>
            </a:r>
            <a:r>
              <a:rPr lang="en-IN" dirty="0" err="1" smtClean="0"/>
              <a:t>versatality</a:t>
            </a:r>
            <a:endParaRPr lang="en-IN" dirty="0" smtClean="0"/>
          </a:p>
          <a:p>
            <a:r>
              <a:rPr lang="en-IN" dirty="0" smtClean="0"/>
              <a:t> Most instructions becomes meaningful when only conditional branching is used.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63562"/>
          </a:xfrm>
        </p:spPr>
        <p:txBody>
          <a:bodyPr/>
          <a:lstStyle/>
          <a:p>
            <a:r>
              <a:rPr lang="en-IN" dirty="0" smtClean="0"/>
              <a:t>JMP- Jump</a:t>
            </a:r>
            <a:endParaRPr lang="en-IN" dirty="0"/>
          </a:p>
        </p:txBody>
      </p:sp>
      <p:sp>
        <p:nvSpPr>
          <p:cNvPr id="3" name="Content Placeholder 2"/>
          <p:cNvSpPr>
            <a:spLocks noGrp="1"/>
          </p:cNvSpPr>
          <p:nvPr>
            <p:ph sz="quarter" idx="1"/>
          </p:nvPr>
        </p:nvSpPr>
        <p:spPr>
          <a:xfrm>
            <a:off x="304800" y="914400"/>
            <a:ext cx="7467600" cy="4873752"/>
          </a:xfrm>
        </p:spPr>
        <p:txBody>
          <a:bodyPr/>
          <a:lstStyle/>
          <a:p>
            <a:r>
              <a:rPr lang="en-IN" dirty="0" smtClean="0"/>
              <a:t> </a:t>
            </a:r>
            <a:r>
              <a:rPr lang="en-US" dirty="0" smtClean="0"/>
              <a:t>Usage: JMP  destination</a:t>
            </a:r>
          </a:p>
          <a:p>
            <a:r>
              <a:rPr lang="en-US" dirty="0" smtClean="0"/>
              <a:t> Here destination is a memory location</a:t>
            </a:r>
          </a:p>
          <a:p>
            <a:r>
              <a:rPr lang="en-US" dirty="0" smtClean="0"/>
              <a:t> Jump destination is referred as ‘target’</a:t>
            </a:r>
          </a:p>
          <a:p>
            <a:r>
              <a:rPr lang="en-US" dirty="0" smtClean="0"/>
              <a:t> Jump instructions breaks the normal sequence of program execution and takes control to a different location in code segment</a:t>
            </a:r>
          </a:p>
          <a:p>
            <a:r>
              <a:rPr lang="en-US" dirty="0" smtClean="0"/>
              <a:t> small example</a:t>
            </a:r>
          </a:p>
        </p:txBody>
      </p:sp>
      <p:sp>
        <p:nvSpPr>
          <p:cNvPr id="4" name="Rectangle 3"/>
          <p:cNvSpPr/>
          <p:nvPr/>
        </p:nvSpPr>
        <p:spPr>
          <a:xfrm>
            <a:off x="1752600" y="3962400"/>
            <a:ext cx="4572000" cy="2332946"/>
          </a:xfrm>
          <a:prstGeom prst="rect">
            <a:avLst/>
          </a:prstGeom>
        </p:spPr>
        <p:txBody>
          <a:bodyPr>
            <a:spAutoFit/>
          </a:bodyPr>
          <a:lstStyle/>
          <a:p>
            <a:pPr lvl="1">
              <a:lnSpc>
                <a:spcPct val="80000"/>
              </a:lnSpc>
            </a:pPr>
            <a:r>
              <a:rPr lang="en-US" dirty="0" smtClean="0"/>
              <a:t>                  MOV…..</a:t>
            </a:r>
          </a:p>
          <a:p>
            <a:pPr>
              <a:lnSpc>
                <a:spcPct val="80000"/>
              </a:lnSpc>
            </a:pPr>
            <a:r>
              <a:rPr lang="en-US" sz="2400" dirty="0" smtClean="0"/>
              <a:t>                   </a:t>
            </a:r>
            <a:r>
              <a:rPr lang="en-US" sz="2000" dirty="0" smtClean="0"/>
              <a:t>ADD,-----</a:t>
            </a:r>
          </a:p>
          <a:p>
            <a:pPr>
              <a:lnSpc>
                <a:spcPct val="80000"/>
              </a:lnSpc>
            </a:pPr>
            <a:r>
              <a:rPr lang="en-US" sz="2000" dirty="0" smtClean="0"/>
              <a:t>                       JMP AGAIN</a:t>
            </a:r>
          </a:p>
          <a:p>
            <a:pPr>
              <a:lnSpc>
                <a:spcPct val="80000"/>
              </a:lnSpc>
            </a:pPr>
            <a:r>
              <a:rPr lang="en-US" sz="2000" dirty="0" smtClean="0"/>
              <a:t>                                         ………..</a:t>
            </a:r>
          </a:p>
          <a:p>
            <a:pPr>
              <a:lnSpc>
                <a:spcPct val="80000"/>
              </a:lnSpc>
            </a:pPr>
            <a:r>
              <a:rPr lang="en-US" sz="2000" dirty="0" smtClean="0"/>
              <a:t>                                         --------</a:t>
            </a:r>
          </a:p>
          <a:p>
            <a:pPr>
              <a:lnSpc>
                <a:spcPct val="80000"/>
              </a:lnSpc>
            </a:pPr>
            <a:r>
              <a:rPr lang="en-US" sz="2000" dirty="0" smtClean="0"/>
              <a:t>                                             -</a:t>
            </a:r>
          </a:p>
          <a:p>
            <a:pPr>
              <a:lnSpc>
                <a:spcPct val="80000"/>
              </a:lnSpc>
            </a:pPr>
            <a:r>
              <a:rPr lang="en-US" sz="2000" dirty="0" smtClean="0"/>
              <a:t>                                             -</a:t>
            </a:r>
          </a:p>
          <a:p>
            <a:pPr>
              <a:lnSpc>
                <a:spcPct val="80000"/>
              </a:lnSpc>
            </a:pPr>
            <a:r>
              <a:rPr lang="en-US" sz="2000" dirty="0" smtClean="0"/>
              <a:t>                                         ------------</a:t>
            </a:r>
          </a:p>
          <a:p>
            <a:pPr>
              <a:lnSpc>
                <a:spcPct val="80000"/>
              </a:lnSpc>
            </a:pPr>
            <a:r>
              <a:rPr lang="en-US" sz="2000" dirty="0" smtClean="0"/>
              <a:t>           AGAIN</a:t>
            </a:r>
            <a:r>
              <a:rPr lang="en-US" sz="2000" b="1" dirty="0" smtClean="0"/>
              <a:t>:</a:t>
            </a:r>
            <a:r>
              <a:rPr lang="en-US" sz="2000" dirty="0" smtClean="0"/>
              <a:t> ……..</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28600" y="228600"/>
            <a:ext cx="8305800" cy="5410200"/>
          </a:xfrm>
        </p:spPr>
        <p:txBody>
          <a:bodyPr/>
          <a:lstStyle/>
          <a:p>
            <a:pPr eaLnBrk="1" hangingPunct="1">
              <a:lnSpc>
                <a:spcPct val="80000"/>
              </a:lnSpc>
            </a:pPr>
            <a:r>
              <a:rPr lang="en-US" sz="2800" dirty="0" smtClean="0"/>
              <a:t>When the ADD instruction is being executed , IP(Instruction Pointer) points to the next instruction which is an </a:t>
            </a:r>
            <a:r>
              <a:rPr lang="en-US" sz="2800" b="1" dirty="0" smtClean="0"/>
              <a:t>unconditional</a:t>
            </a:r>
            <a:r>
              <a:rPr lang="en-US" sz="2800" dirty="0" smtClean="0"/>
              <a:t> JMP instruction .</a:t>
            </a:r>
          </a:p>
          <a:p>
            <a:pPr eaLnBrk="1" hangingPunct="1">
              <a:lnSpc>
                <a:spcPct val="80000"/>
              </a:lnSpc>
              <a:buNone/>
            </a:pPr>
            <a:endParaRPr lang="en-US" sz="2800" dirty="0" smtClean="0"/>
          </a:p>
          <a:p>
            <a:pPr eaLnBrk="1" hangingPunct="1">
              <a:lnSpc>
                <a:spcPct val="80000"/>
              </a:lnSpc>
            </a:pPr>
            <a:r>
              <a:rPr lang="en-US" sz="2800" dirty="0" smtClean="0"/>
              <a:t>On decoding the JMP instruction ,the EU(Execution Unit) realizes that the next instruction should be taken from the location with label AGAIN . </a:t>
            </a:r>
          </a:p>
          <a:p>
            <a:pPr eaLnBrk="1" hangingPunct="1">
              <a:lnSpc>
                <a:spcPct val="80000"/>
              </a:lnSpc>
              <a:buNone/>
            </a:pPr>
            <a:endParaRPr lang="en-US" sz="2800" dirty="0" smtClean="0"/>
          </a:p>
          <a:p>
            <a:pPr eaLnBrk="1" hangingPunct="1">
              <a:lnSpc>
                <a:spcPct val="80000"/>
              </a:lnSpc>
            </a:pPr>
            <a:r>
              <a:rPr lang="en-US" sz="2800" dirty="0" smtClean="0"/>
              <a:t>It is obvious then , that  the IP content must be changed in such a way that a  new sequence is to be followed .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IN" dirty="0" smtClean="0"/>
              <a:t>Salient Points Regarding Jump</a:t>
            </a:r>
            <a:endParaRPr lang="en-IN" dirty="0"/>
          </a:p>
        </p:txBody>
      </p:sp>
      <p:sp>
        <p:nvSpPr>
          <p:cNvPr id="3" name="Content Placeholder 2"/>
          <p:cNvSpPr>
            <a:spLocks noGrp="1"/>
          </p:cNvSpPr>
          <p:nvPr>
            <p:ph sz="quarter" idx="1"/>
          </p:nvPr>
        </p:nvSpPr>
        <p:spPr>
          <a:xfrm>
            <a:off x="304800" y="1143000"/>
            <a:ext cx="7467600" cy="4873752"/>
          </a:xfrm>
        </p:spPr>
        <p:txBody>
          <a:bodyPr/>
          <a:lstStyle/>
          <a:p>
            <a:r>
              <a:rPr lang="en-IN" dirty="0" smtClean="0"/>
              <a:t> </a:t>
            </a:r>
            <a:r>
              <a:rPr lang="en-US" dirty="0" smtClean="0"/>
              <a:t>The label of the destination address should be followed by a colon.</a:t>
            </a:r>
          </a:p>
          <a:p>
            <a:r>
              <a:rPr lang="en-IN" dirty="0" smtClean="0"/>
              <a:t> </a:t>
            </a:r>
            <a:r>
              <a:rPr lang="en-US" dirty="0" smtClean="0"/>
              <a:t>Jumping can be backward or forward in the program sequence </a:t>
            </a:r>
          </a:p>
          <a:p>
            <a:pPr marL="360363" indent="-360363">
              <a:lnSpc>
                <a:spcPct val="90000"/>
              </a:lnSpc>
            </a:pPr>
            <a:r>
              <a:rPr lang="en-US" dirty="0" smtClean="0"/>
              <a:t>Jumping can be unconditional .Then the format of the jump instruction is </a:t>
            </a:r>
          </a:p>
          <a:p>
            <a:pPr marL="360363" indent="-360363">
              <a:lnSpc>
                <a:spcPct val="90000"/>
              </a:lnSpc>
            </a:pPr>
            <a:r>
              <a:rPr lang="en-US" dirty="0" smtClean="0"/>
              <a:t>JMP  label  ,where label is the address of the destination</a:t>
            </a:r>
          </a:p>
          <a:p>
            <a:pPr marL="360363" indent="-360363">
              <a:lnSpc>
                <a:spcPct val="90000"/>
              </a:lnSpc>
            </a:pPr>
            <a:r>
              <a:rPr lang="en-US" dirty="0" smtClean="0"/>
              <a:t>JMP can be conditional, based on the state of the flags which gets affected by arithmetic or logic instructions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792162"/>
          </a:xfrm>
        </p:spPr>
        <p:txBody>
          <a:bodyPr>
            <a:normAutofit fontScale="90000"/>
          </a:bodyPr>
          <a:lstStyle/>
          <a:p>
            <a:r>
              <a:rPr lang="en-US" sz="3200" b="1" dirty="0" smtClean="0"/>
              <a:t>BIOS and DOS function calls</a:t>
            </a:r>
            <a:r>
              <a:rPr lang="en-US" altLang="zh-CN" sz="3200" dirty="0" smtClean="0">
                <a:ea typeface="宋体" pitchFamily="2" charset="-122"/>
              </a:rPr>
              <a:t/>
            </a:r>
            <a:br>
              <a:rPr lang="en-US" altLang="zh-CN" sz="3200" dirty="0" smtClean="0">
                <a:ea typeface="宋体" pitchFamily="2" charset="-122"/>
              </a:rPr>
            </a:br>
            <a:endParaRPr lang="en-US" dirty="0"/>
          </a:p>
        </p:txBody>
      </p:sp>
      <p:sp>
        <p:nvSpPr>
          <p:cNvPr id="3" name="Content Placeholder 2"/>
          <p:cNvSpPr>
            <a:spLocks noGrp="1"/>
          </p:cNvSpPr>
          <p:nvPr>
            <p:ph sz="quarter" idx="1"/>
          </p:nvPr>
        </p:nvSpPr>
        <p:spPr>
          <a:xfrm>
            <a:off x="228600" y="685800"/>
            <a:ext cx="8382000" cy="5943600"/>
          </a:xfrm>
        </p:spPr>
        <p:txBody>
          <a:bodyPr>
            <a:normAutofit/>
          </a:bodyPr>
          <a:lstStyle/>
          <a:p>
            <a:r>
              <a:rPr lang="en-US" dirty="0" smtClean="0"/>
              <a:t> Till now we were viewing 8086 processor as being connected only to memory </a:t>
            </a:r>
            <a:r>
              <a:rPr lang="en-US" dirty="0" err="1" smtClean="0"/>
              <a:t>i.e</a:t>
            </a:r>
            <a:r>
              <a:rPr lang="en-US" dirty="0" smtClean="0"/>
              <a:t> physical memory RAM</a:t>
            </a:r>
          </a:p>
          <a:p>
            <a:r>
              <a:rPr lang="en-US" dirty="0" smtClean="0"/>
              <a:t> But in reality Processor is also connected to various input and output devices</a:t>
            </a:r>
          </a:p>
          <a:p>
            <a:r>
              <a:rPr lang="en-US" dirty="0" smtClean="0"/>
              <a:t> As a programmer, we would like to input data into the processor using KB and get the results </a:t>
            </a:r>
            <a:r>
              <a:rPr lang="en-US" dirty="0" err="1" smtClean="0"/>
              <a:t>displaed</a:t>
            </a:r>
            <a:r>
              <a:rPr lang="en-US" dirty="0" smtClean="0"/>
              <a:t> on the monitor</a:t>
            </a:r>
          </a:p>
          <a:p>
            <a:r>
              <a:rPr lang="en-US" dirty="0" smtClean="0"/>
              <a:t> for we need to access the I/O devices, which contain a lot of extra hardware</a:t>
            </a:r>
          </a:p>
          <a:p>
            <a:r>
              <a:rPr lang="en-US" dirty="0" smtClean="0"/>
              <a:t> Software available to handle these problem, they come in the form of functions written to access input and output devices</a:t>
            </a:r>
          </a:p>
          <a:p>
            <a:r>
              <a:rPr lang="en-US" dirty="0" smtClean="0"/>
              <a:t>  BIOS (Basic Input Output Systems) consists of set of functions written for this purpose</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Jump Instructions</a:t>
            </a:r>
            <a:endParaRPr lang="en-IN" dirty="0"/>
          </a:p>
        </p:txBody>
      </p:sp>
      <p:sp>
        <p:nvSpPr>
          <p:cNvPr id="3" name="Content Placeholder 2"/>
          <p:cNvSpPr>
            <a:spLocks noGrp="1"/>
          </p:cNvSpPr>
          <p:nvPr>
            <p:ph sz="quarter" idx="1"/>
          </p:nvPr>
        </p:nvSpPr>
        <p:spPr/>
        <p:txBody>
          <a:bodyPr/>
          <a:lstStyle/>
          <a:p>
            <a:r>
              <a:rPr lang="en-US" dirty="0" smtClean="0"/>
              <a:t>an </a:t>
            </a:r>
            <a:r>
              <a:rPr lang="en-US" b="1" dirty="0" smtClean="0"/>
              <a:t>intrasegment</a:t>
            </a:r>
            <a:r>
              <a:rPr lang="en-US" dirty="0" smtClean="0"/>
              <a:t> (within segment)    or </a:t>
            </a:r>
            <a:r>
              <a:rPr lang="en-US" b="1" dirty="0" smtClean="0"/>
              <a:t>near</a:t>
            </a:r>
            <a:r>
              <a:rPr lang="en-US" dirty="0" smtClean="0"/>
              <a:t> jump-needs a new value for IP</a:t>
            </a:r>
          </a:p>
          <a:p>
            <a:r>
              <a:rPr lang="en-US" altLang="zh-CN" dirty="0" smtClean="0"/>
              <a:t>jump location may be in a different code segment –</a:t>
            </a:r>
          </a:p>
          <a:p>
            <a:pPr>
              <a:buNone/>
            </a:pPr>
            <a:r>
              <a:rPr lang="en-US" altLang="zh-CN" dirty="0" smtClean="0"/>
              <a:t> i.e. inter segment -then it is called a </a:t>
            </a:r>
            <a:r>
              <a:rPr lang="en-US" altLang="zh-CN" b="1" dirty="0" smtClean="0"/>
              <a:t>far </a:t>
            </a:r>
            <a:r>
              <a:rPr lang="en-US" altLang="zh-CN" dirty="0" smtClean="0"/>
              <a:t>jump –needs a new value for CS and IP</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11162"/>
          </a:xfrm>
        </p:spPr>
        <p:txBody>
          <a:bodyPr>
            <a:normAutofit fontScale="90000"/>
          </a:bodyPr>
          <a:lstStyle/>
          <a:p>
            <a:r>
              <a:rPr lang="en-IN" dirty="0" smtClean="0"/>
              <a:t>Example</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457200" y="914400"/>
            <a:ext cx="7696200" cy="5410200"/>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a:xfrm>
            <a:off x="1828799" y="381000"/>
            <a:ext cx="6116389" cy="571500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05800" cy="1096962"/>
          </a:xfrm>
        </p:spPr>
        <p:txBody>
          <a:bodyPr/>
          <a:lstStyle/>
          <a:p>
            <a:r>
              <a:rPr lang="en-US" sz="2800" b="1" dirty="0" smtClean="0"/>
              <a:t>Other Forms of the Unconditional Jump Instruction</a:t>
            </a:r>
            <a:endParaRPr lang="en-IN" dirty="0"/>
          </a:p>
        </p:txBody>
      </p:sp>
      <p:sp>
        <p:nvSpPr>
          <p:cNvPr id="3" name="Content Placeholder 2"/>
          <p:cNvSpPr>
            <a:spLocks noGrp="1"/>
          </p:cNvSpPr>
          <p:nvPr>
            <p:ph sz="quarter" idx="1"/>
          </p:nvPr>
        </p:nvSpPr>
        <p:spPr>
          <a:xfrm>
            <a:off x="304800" y="1066800"/>
            <a:ext cx="8382000" cy="5791200"/>
          </a:xfrm>
        </p:spPr>
        <p:txBody>
          <a:bodyPr/>
          <a:lstStyle/>
          <a:p>
            <a:r>
              <a:rPr lang="en-IN" dirty="0" smtClean="0"/>
              <a:t> </a:t>
            </a:r>
            <a:r>
              <a:rPr lang="en-US" dirty="0" err="1" smtClean="0"/>
              <a:t>i</a:t>
            </a:r>
            <a:r>
              <a:rPr lang="en-US" dirty="0" smtClean="0"/>
              <a:t>) JMP reg16</a:t>
            </a:r>
          </a:p>
          <a:p>
            <a:r>
              <a:rPr lang="en-IN" dirty="0" smtClean="0"/>
              <a:t>           </a:t>
            </a:r>
            <a:r>
              <a:rPr lang="en-US" dirty="0" smtClean="0"/>
              <a:t>This is  called an indirect jump</a:t>
            </a:r>
          </a:p>
          <a:p>
            <a:r>
              <a:rPr lang="en-IN" dirty="0" smtClean="0"/>
              <a:t>            The 16-bit registers contains the destination address (</a:t>
            </a:r>
            <a:r>
              <a:rPr lang="en-IN" dirty="0" err="1" smtClean="0"/>
              <a:t>OffSet</a:t>
            </a:r>
            <a:r>
              <a:rPr lang="en-IN" dirty="0" smtClean="0"/>
              <a:t>)</a:t>
            </a:r>
          </a:p>
          <a:p>
            <a:r>
              <a:rPr lang="en-IN" dirty="0" smtClean="0"/>
              <a:t>        This Jump is not a relative jump</a:t>
            </a:r>
          </a:p>
          <a:p>
            <a:r>
              <a:rPr lang="en-IN" dirty="0" smtClean="0"/>
              <a:t>         IP gets replaced by the value in the register</a:t>
            </a:r>
          </a:p>
          <a:p>
            <a:r>
              <a:rPr lang="en-IN" dirty="0" smtClean="0"/>
              <a:t> examples:</a:t>
            </a:r>
          </a:p>
          <a:p>
            <a:pPr>
              <a:buNone/>
            </a:pPr>
            <a:r>
              <a:rPr lang="en-US" dirty="0" smtClean="0"/>
              <a:t>        JMP BX  ;jump to the destination address in BX. Make IP=BX</a:t>
            </a:r>
          </a:p>
          <a:p>
            <a:pPr>
              <a:buNone/>
            </a:pPr>
            <a:r>
              <a:rPr lang="en-US" dirty="0" smtClean="0"/>
              <a:t>        JMP SI   ; jump to the destination address in SI. Make IP=SI</a:t>
            </a:r>
          </a:p>
          <a:p>
            <a:pPr>
              <a:buNone/>
            </a:pP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984248"/>
            <a:ext cx="7467600" cy="4873752"/>
          </a:xfrm>
        </p:spPr>
        <p:txBody>
          <a:bodyPr/>
          <a:lstStyle/>
          <a:p>
            <a:r>
              <a:rPr lang="en-IN" dirty="0" smtClean="0"/>
              <a:t>ii. </a:t>
            </a:r>
            <a:r>
              <a:rPr lang="en-US" dirty="0" smtClean="0"/>
              <a:t>JMP [</a:t>
            </a:r>
            <a:r>
              <a:rPr lang="en-US" dirty="0" err="1" smtClean="0"/>
              <a:t>reg</a:t>
            </a:r>
            <a:r>
              <a:rPr lang="en-US" dirty="0" smtClean="0"/>
              <a:t> 16]</a:t>
            </a:r>
          </a:p>
          <a:p>
            <a:r>
              <a:rPr lang="en-IN" dirty="0" smtClean="0"/>
              <a:t> </a:t>
            </a:r>
            <a:r>
              <a:rPr lang="en-US" dirty="0" smtClean="0"/>
              <a:t>The register points to an address which contains the jump location</a:t>
            </a:r>
          </a:p>
          <a:p>
            <a:r>
              <a:rPr lang="en-US" dirty="0" smtClean="0"/>
              <a:t> </a:t>
            </a:r>
            <a:r>
              <a:rPr lang="en-US" dirty="0" err="1" smtClean="0"/>
              <a:t>e.g.JMP</a:t>
            </a:r>
            <a:r>
              <a:rPr lang="en-US" dirty="0" smtClean="0"/>
              <a:t> [SI]   ; jump to the address which is stored in the memory location pointed by SI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JUMPS</a:t>
            </a:r>
            <a:endParaRPr lang="en-IN" dirty="0"/>
          </a:p>
        </p:txBody>
      </p:sp>
      <p:sp>
        <p:nvSpPr>
          <p:cNvPr id="3" name="Content Placeholder 2"/>
          <p:cNvSpPr>
            <a:spLocks noGrp="1"/>
          </p:cNvSpPr>
          <p:nvPr>
            <p:ph sz="quarter" idx="1"/>
          </p:nvPr>
        </p:nvSpPr>
        <p:spPr>
          <a:xfrm>
            <a:off x="304800" y="1600200"/>
            <a:ext cx="8382000" cy="4873752"/>
          </a:xfrm>
        </p:spPr>
        <p:txBody>
          <a:bodyPr/>
          <a:lstStyle/>
          <a:p>
            <a:r>
              <a:rPr lang="en-IN" dirty="0" smtClean="0"/>
              <a:t> </a:t>
            </a:r>
            <a:r>
              <a:rPr lang="en-US" dirty="0" smtClean="0"/>
              <a:t>Conditional jumps are the best part of the idea of control transfer. They change the sequence of</a:t>
            </a:r>
          </a:p>
          <a:p>
            <a:pPr>
              <a:buNone/>
            </a:pPr>
            <a:r>
              <a:rPr lang="en-US" dirty="0" smtClean="0"/>
              <a:t>   program execution based on the result of a computation which causes </a:t>
            </a:r>
            <a:r>
              <a:rPr lang="en-US" b="1" dirty="0" smtClean="0"/>
              <a:t>flag bits </a:t>
            </a:r>
            <a:r>
              <a:rPr lang="en-US" dirty="0" smtClean="0"/>
              <a:t>to be set or reset.</a:t>
            </a:r>
          </a:p>
          <a:p>
            <a:r>
              <a:rPr lang="en-IN" dirty="0" smtClean="0"/>
              <a:t> </a:t>
            </a:r>
            <a:r>
              <a:rPr lang="en-US" dirty="0" smtClean="0"/>
              <a:t>However, there is one case ( </a:t>
            </a:r>
            <a:r>
              <a:rPr lang="en-US" b="1" dirty="0" smtClean="0"/>
              <a:t>JCXZ)</a:t>
            </a:r>
            <a:r>
              <a:rPr lang="en-US" dirty="0" smtClean="0"/>
              <a:t> where the register content is checked.</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normAutofit fontScale="90000"/>
          </a:bodyPr>
          <a:lstStyle/>
          <a:p>
            <a:r>
              <a:rPr lang="en-US" sz="3200" b="1" dirty="0" smtClean="0"/>
              <a:t> </a:t>
            </a:r>
            <a:r>
              <a:rPr lang="en-US" sz="2700" b="1" dirty="0" smtClean="0"/>
              <a:t>List of Conditional Jump Instructions which Cater to Unsigned Arithmetic and which</a:t>
            </a:r>
            <a:br>
              <a:rPr lang="en-US" sz="2700" b="1" dirty="0" smtClean="0"/>
            </a:br>
            <a:r>
              <a:rPr lang="en-US" sz="2700" b="1" dirty="0" smtClean="0"/>
              <a:t>Directly Address Flags or Registers</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304800" y="1524000"/>
            <a:ext cx="8686800" cy="511665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a:xfrm>
            <a:off x="381000" y="609600"/>
            <a:ext cx="8668622" cy="541020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FAR Jump </a:t>
            </a:r>
            <a:endParaRPr lang="en-IN" dirty="0"/>
          </a:p>
        </p:txBody>
      </p:sp>
      <p:sp>
        <p:nvSpPr>
          <p:cNvPr id="3" name="Content Placeholder 2"/>
          <p:cNvSpPr>
            <a:spLocks noGrp="1"/>
          </p:cNvSpPr>
          <p:nvPr>
            <p:ph sz="quarter" idx="1"/>
          </p:nvPr>
        </p:nvSpPr>
        <p:spPr/>
        <p:txBody>
          <a:bodyPr/>
          <a:lstStyle/>
          <a:p>
            <a:r>
              <a:rPr lang="en-US" dirty="0" smtClean="0"/>
              <a:t>A far jump is an intersegment jump, which means that the destination address is in a different code segment. </a:t>
            </a:r>
          </a:p>
          <a:p>
            <a:r>
              <a:rPr lang="en-US" dirty="0" smtClean="0"/>
              <a:t>This will be a 5-byte instruction, the first byte being the </a:t>
            </a:r>
            <a:r>
              <a:rPr lang="en-US" dirty="0" err="1" smtClean="0"/>
              <a:t>opcode</a:t>
            </a:r>
            <a:r>
              <a:rPr lang="en-US" dirty="0" smtClean="0"/>
              <a:t>, the second and third, the new value of IP, and the fourth and fifth, the new values of CS. </a:t>
            </a:r>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467600" cy="579438"/>
          </a:xfrm>
        </p:spPr>
        <p:txBody>
          <a:bodyPr/>
          <a:lstStyle/>
          <a:p>
            <a:r>
              <a:rPr lang="en-US" b="1" dirty="0" smtClean="0"/>
              <a:t>The LOOP Instruction</a:t>
            </a:r>
            <a:endParaRPr lang="en-IN" dirty="0"/>
          </a:p>
        </p:txBody>
      </p:sp>
      <p:sp>
        <p:nvSpPr>
          <p:cNvPr id="3" name="Content Placeholder 2"/>
          <p:cNvSpPr>
            <a:spLocks noGrp="1"/>
          </p:cNvSpPr>
          <p:nvPr>
            <p:ph sz="quarter" idx="1"/>
          </p:nvPr>
        </p:nvSpPr>
        <p:spPr>
          <a:xfrm>
            <a:off x="457200" y="1143000"/>
            <a:ext cx="7467600" cy="4873752"/>
          </a:xfrm>
        </p:spPr>
        <p:txBody>
          <a:bodyPr/>
          <a:lstStyle/>
          <a:p>
            <a:r>
              <a:rPr lang="en-IN" dirty="0" smtClean="0"/>
              <a:t> </a:t>
            </a:r>
            <a:r>
              <a:rPr lang="en-US" dirty="0" smtClean="0"/>
              <a:t>Usage: LOOP label</a:t>
            </a:r>
          </a:p>
          <a:p>
            <a:r>
              <a:rPr lang="en-US" dirty="0" smtClean="0"/>
              <a:t> This combines jump with a counter.</a:t>
            </a:r>
          </a:p>
          <a:p>
            <a:r>
              <a:rPr lang="en-US" dirty="0" smtClean="0"/>
              <a:t>The register CX is assigned to decrement every time LOOP executes. When CX = 0, the looping is exited.</a:t>
            </a:r>
          </a:p>
          <a:p>
            <a:pPr>
              <a:buNone/>
            </a:pPr>
            <a:endParaRPr lang="en-US" dirty="0" smtClean="0"/>
          </a:p>
          <a:p>
            <a:endParaRPr lang="en-IN" dirty="0"/>
          </a:p>
        </p:txBody>
      </p:sp>
      <p:pic>
        <p:nvPicPr>
          <p:cNvPr id="4" name="Picture 3"/>
          <p:cNvPicPr>
            <a:picLocks noChangeAspect="1" noChangeArrowheads="1"/>
          </p:cNvPicPr>
          <p:nvPr/>
        </p:nvPicPr>
        <p:blipFill>
          <a:blip r:embed="rId2" cstate="print"/>
          <a:srcRect/>
          <a:stretch>
            <a:fillRect/>
          </a:stretch>
        </p:blipFill>
        <p:spPr>
          <a:xfrm>
            <a:off x="1600200" y="3200400"/>
            <a:ext cx="5257800" cy="311317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305800" cy="6477000"/>
          </a:xfrm>
        </p:spPr>
        <p:txBody>
          <a:bodyPr/>
          <a:lstStyle/>
          <a:p>
            <a:r>
              <a:rPr lang="en-US" dirty="0" smtClean="0"/>
              <a:t> There is another set of functions called DOS functions or DOS interrupts</a:t>
            </a:r>
          </a:p>
          <a:p>
            <a:r>
              <a:rPr lang="en-US" dirty="0" smtClean="0"/>
              <a:t> They are part of DOS operating system</a:t>
            </a:r>
          </a:p>
          <a:p>
            <a:r>
              <a:rPr lang="en-US" dirty="0" smtClean="0"/>
              <a:t> there are written for accessing input and output devices</a:t>
            </a:r>
          </a:p>
          <a:p>
            <a:r>
              <a:rPr lang="en-US" dirty="0" smtClean="0"/>
              <a:t>  called in the form of software interrupts</a:t>
            </a:r>
          </a:p>
          <a:p>
            <a:r>
              <a:rPr lang="en-US" dirty="0" smtClean="0"/>
              <a:t> one such DOS interrupt that .EXIT statement (shorthand notation) gets translated into:</a:t>
            </a:r>
          </a:p>
          <a:p>
            <a:pPr>
              <a:buNone/>
            </a:pPr>
            <a:r>
              <a:rPr lang="en-US" dirty="0" smtClean="0"/>
              <a:t>        MOV AH</a:t>
            </a:r>
            <a:r>
              <a:rPr lang="en-US" smtClean="0"/>
              <a:t>, 4CH</a:t>
            </a:r>
            <a:endParaRPr lang="en-US" dirty="0" smtClean="0"/>
          </a:p>
          <a:p>
            <a:pPr>
              <a:buNone/>
            </a:pPr>
            <a:r>
              <a:rPr lang="en-US" dirty="0" smtClean="0"/>
              <a:t>        INT 21H</a:t>
            </a:r>
          </a:p>
          <a:p>
            <a:r>
              <a:rPr lang="en-US" dirty="0" smtClean="0"/>
              <a:t> here 4CH is the function number which has to be loaded to the AH register before calling the interrupt with type 21H</a:t>
            </a:r>
          </a:p>
          <a:p>
            <a:r>
              <a:rPr lang="en-US" dirty="0" smtClean="0"/>
              <a:t>This function cause exiting the program &amp; returning to the DOS prompt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09600"/>
            <a:ext cx="7467600" cy="4873752"/>
          </a:xfrm>
        </p:spPr>
        <p:txBody>
          <a:bodyPr/>
          <a:lstStyle/>
          <a:p>
            <a:r>
              <a:rPr lang="en-US" dirty="0" smtClean="0"/>
              <a:t>What is to be understood here is that, the sequence of instructions up to the line containing the LOOP instruction, will execute </a:t>
            </a:r>
            <a:r>
              <a:rPr lang="en-US" b="1" dirty="0" smtClean="0"/>
              <a:t>once.</a:t>
            </a:r>
            <a:r>
              <a:rPr lang="en-US" dirty="0" smtClean="0"/>
              <a:t> </a:t>
            </a:r>
          </a:p>
          <a:p>
            <a:endParaRPr lang="en-US" dirty="0" smtClean="0"/>
          </a:p>
          <a:p>
            <a:pPr>
              <a:buNone/>
            </a:pPr>
            <a:r>
              <a:rPr lang="en-US" dirty="0" smtClean="0"/>
              <a:t>   Then, when the LOOP instruction is encountered, CX is decremented and then tested. If CX is found to be equal to zero, looping is exited and the next instruction in the sequence is taken up. </a:t>
            </a:r>
          </a:p>
          <a:p>
            <a:pPr>
              <a:buNone/>
            </a:pPr>
            <a:endParaRPr lang="en-US" dirty="0" smtClean="0"/>
          </a:p>
          <a:p>
            <a:r>
              <a:rPr lang="en-US" dirty="0" smtClean="0"/>
              <a:t>If CX! = 0, control returns to the label MORE.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LOOP can be combined with other conditions, to make it a conditional instruction.</a:t>
            </a:r>
          </a:p>
          <a:p>
            <a:r>
              <a:rPr lang="en-US" b="1" dirty="0" smtClean="0"/>
              <a:t>LOOPNE / LOOPNZ and LOOPE / LOOPZ </a:t>
            </a:r>
            <a:r>
              <a:rPr lang="en-US" dirty="0" smtClean="0"/>
              <a:t>can be used. </a:t>
            </a:r>
          </a:p>
          <a:p>
            <a:r>
              <a:rPr lang="en-US" dirty="0" smtClean="0"/>
              <a:t>These instructions test the zero flag, as well as the value of CX</a:t>
            </a:r>
          </a:p>
          <a:p>
            <a:pPr>
              <a:buNone/>
            </a:pP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sz="half" idx="1"/>
          </p:nvPr>
        </p:nvPicPr>
        <p:blipFill>
          <a:blip r:embed="rId2" cstate="print"/>
          <a:srcRect/>
          <a:stretch>
            <a:fillRect/>
          </a:stretch>
        </p:blipFill>
        <p:spPr>
          <a:xfrm>
            <a:off x="381000" y="457200"/>
            <a:ext cx="8463280" cy="1295400"/>
          </a:xfrm>
          <a:noFill/>
        </p:spPr>
      </p:pic>
      <p:pic>
        <p:nvPicPr>
          <p:cNvPr id="5" name="Picture 4"/>
          <p:cNvPicPr>
            <a:picLocks noChangeAspect="1" noChangeArrowheads="1"/>
          </p:cNvPicPr>
          <p:nvPr/>
        </p:nvPicPr>
        <p:blipFill>
          <a:blip r:embed="rId3" cstate="print"/>
          <a:srcRect/>
          <a:stretch>
            <a:fillRect/>
          </a:stretch>
        </p:blipFill>
        <p:spPr>
          <a:xfrm>
            <a:off x="381000" y="1752600"/>
            <a:ext cx="8128000" cy="48006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1143000"/>
          </a:xfrm>
        </p:spPr>
        <p:txBody>
          <a:bodyPr/>
          <a:lstStyle/>
          <a:p>
            <a:r>
              <a:rPr lang="en-IN" dirty="0" smtClean="0"/>
              <a:t>Arithmetic Instructions</a:t>
            </a:r>
            <a:endParaRPr lang="en-IN" dirty="0"/>
          </a:p>
        </p:txBody>
      </p:sp>
      <p:sp>
        <p:nvSpPr>
          <p:cNvPr id="3" name="Content Placeholder 2"/>
          <p:cNvSpPr>
            <a:spLocks noGrp="1"/>
          </p:cNvSpPr>
          <p:nvPr>
            <p:ph sz="quarter" idx="1"/>
          </p:nvPr>
        </p:nvSpPr>
        <p:spPr>
          <a:xfrm>
            <a:off x="762000" y="2362200"/>
            <a:ext cx="7467600" cy="4873752"/>
          </a:xfrm>
        </p:spPr>
        <p:txBody>
          <a:bodyPr/>
          <a:lstStyle/>
          <a:p>
            <a:r>
              <a:rPr lang="en-IN" dirty="0" smtClean="0"/>
              <a:t> Complete list of Arithmetic instructions is shown below</a:t>
            </a:r>
          </a:p>
          <a:p>
            <a:r>
              <a:rPr lang="en-IN" dirty="0" smtClean="0"/>
              <a:t> Instruction from 1 to 9 are discussed in detail</a:t>
            </a:r>
          </a:p>
          <a:p>
            <a:r>
              <a:rPr lang="en-IN" dirty="0" smtClean="0"/>
              <a:t> For signed number arithmetic is discussed later</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1" y="0"/>
            <a:ext cx="8687141" cy="67056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sz="half" idx="1"/>
          </p:nvPr>
        </p:nvPicPr>
        <p:blipFill>
          <a:blip r:embed="rId2" cstate="print"/>
          <a:srcRect/>
          <a:stretch>
            <a:fillRect/>
          </a:stretch>
        </p:blipFill>
        <p:spPr>
          <a:xfrm>
            <a:off x="98185" y="338397"/>
            <a:ext cx="8741015" cy="4081203"/>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lstStyle/>
          <a:p>
            <a:r>
              <a:rPr lang="en-IN" dirty="0" smtClean="0"/>
              <a:t>Flag Control Instructions</a:t>
            </a:r>
            <a:endParaRPr lang="en-IN" dirty="0"/>
          </a:p>
        </p:txBody>
      </p:sp>
      <p:sp>
        <p:nvSpPr>
          <p:cNvPr id="3" name="Content Placeholder 2"/>
          <p:cNvSpPr>
            <a:spLocks noGrp="1"/>
          </p:cNvSpPr>
          <p:nvPr>
            <p:ph sz="quarter" idx="1"/>
          </p:nvPr>
        </p:nvSpPr>
        <p:spPr>
          <a:xfrm>
            <a:off x="228600" y="838200"/>
            <a:ext cx="8534400" cy="6019800"/>
          </a:xfrm>
        </p:spPr>
        <p:txBody>
          <a:bodyPr/>
          <a:lstStyle/>
          <a:p>
            <a:r>
              <a:rPr lang="en-IN" dirty="0" smtClean="0"/>
              <a:t> Certain instructions which can be used to set/reset flags</a:t>
            </a:r>
          </a:p>
          <a:p>
            <a:r>
              <a:rPr lang="en-IN" dirty="0" smtClean="0"/>
              <a:t> very relevant in case of flags like direction flag, interrupt flag etc..</a:t>
            </a:r>
          </a:p>
          <a:p>
            <a:r>
              <a:rPr lang="en-IN" dirty="0" smtClean="0"/>
              <a:t> There is one conditional flag which can be set/reset using instructions, and that is the carry flag.</a:t>
            </a:r>
          </a:p>
          <a:p>
            <a:r>
              <a:rPr lang="en-IN" dirty="0" smtClean="0"/>
              <a:t> Relevant instructions to it are:</a:t>
            </a:r>
          </a:p>
          <a:p>
            <a:pPr>
              <a:buNone/>
            </a:pPr>
            <a:r>
              <a:rPr lang="en-IN" dirty="0" smtClean="0"/>
              <a:t>           </a:t>
            </a:r>
            <a:r>
              <a:rPr lang="en-US" dirty="0" err="1" smtClean="0"/>
              <a:t>i</a:t>
            </a:r>
            <a:r>
              <a:rPr lang="en-US" dirty="0" smtClean="0"/>
              <a:t>) CLC – Clear carry.</a:t>
            </a:r>
          </a:p>
          <a:p>
            <a:pPr>
              <a:buNone/>
            </a:pPr>
            <a:r>
              <a:rPr lang="en-US" dirty="0" smtClean="0"/>
              <a:t>          ii) STC – Set carry.</a:t>
            </a:r>
          </a:p>
          <a:p>
            <a:pPr>
              <a:buNone/>
            </a:pPr>
            <a:r>
              <a:rPr lang="en-US" dirty="0" smtClean="0"/>
              <a:t>          iii) CMC – Complement carry</a:t>
            </a:r>
          </a:p>
          <a:p>
            <a:pPr>
              <a:buNone/>
            </a:pPr>
            <a:r>
              <a:rPr lang="en-US" dirty="0" smtClean="0"/>
              <a:t> some of the important and commonly used arithmetic instructions with its format &amp; usage are discussed.</a:t>
            </a:r>
          </a:p>
          <a:p>
            <a:pPr>
              <a:buNone/>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IN" dirty="0" smtClean="0"/>
              <a:t>Addition Instructions</a:t>
            </a:r>
            <a:endParaRPr lang="en-IN" dirty="0"/>
          </a:p>
        </p:txBody>
      </p:sp>
      <p:sp>
        <p:nvSpPr>
          <p:cNvPr id="3" name="Content Placeholder 2"/>
          <p:cNvSpPr>
            <a:spLocks noGrp="1"/>
          </p:cNvSpPr>
          <p:nvPr>
            <p:ph sz="quarter" idx="1"/>
          </p:nvPr>
        </p:nvSpPr>
        <p:spPr>
          <a:xfrm>
            <a:off x="228600" y="1066800"/>
            <a:ext cx="8534400" cy="5791200"/>
          </a:xfrm>
        </p:spPr>
        <p:txBody>
          <a:bodyPr/>
          <a:lstStyle/>
          <a:p>
            <a:pPr>
              <a:buClr>
                <a:schemeClr val="accent3"/>
              </a:buClr>
              <a:buNone/>
              <a:defRPr/>
            </a:pPr>
            <a:r>
              <a:rPr lang="en-IN" dirty="0" smtClean="0"/>
              <a:t> </a:t>
            </a:r>
            <a:r>
              <a:rPr lang="en-US" b="1" dirty="0" smtClean="0"/>
              <a:t>ADD – Add.</a:t>
            </a:r>
          </a:p>
          <a:p>
            <a:pPr>
              <a:buClr>
                <a:schemeClr val="accent3"/>
              </a:buClr>
              <a:buFont typeface="Wingdings 2"/>
              <a:buChar char=""/>
              <a:defRPr/>
            </a:pPr>
            <a:r>
              <a:rPr lang="en-US" dirty="0" smtClean="0"/>
              <a:t>Usage: ADD destination, source.</a:t>
            </a:r>
          </a:p>
          <a:p>
            <a:r>
              <a:rPr lang="en-IN" dirty="0" smtClean="0"/>
              <a:t> </a:t>
            </a:r>
            <a:r>
              <a:rPr lang="en-US" dirty="0" smtClean="0"/>
              <a:t>This instruction adds the destination and source and puts the sum in the destination. All conditional flags get affected.</a:t>
            </a:r>
          </a:p>
          <a:p>
            <a:pPr>
              <a:buClr>
                <a:schemeClr val="accent3"/>
              </a:buClr>
              <a:buNone/>
              <a:defRPr/>
            </a:pPr>
            <a:r>
              <a:rPr lang="en-US" dirty="0" smtClean="0"/>
              <a:t>Examples…</a:t>
            </a:r>
          </a:p>
          <a:p>
            <a:pPr>
              <a:buClr>
                <a:schemeClr val="accent3"/>
              </a:buClr>
              <a:buFont typeface="Wingdings 2"/>
              <a:buChar char=""/>
              <a:defRPr/>
            </a:pPr>
            <a:r>
              <a:rPr lang="en-US" dirty="0" smtClean="0"/>
              <a:t>ADD AH, AL  ; add AL to AH, sum in AH</a:t>
            </a:r>
          </a:p>
          <a:p>
            <a:pPr>
              <a:buClr>
                <a:schemeClr val="accent3"/>
              </a:buClr>
              <a:buFont typeface="Wingdings 2"/>
              <a:buChar char=""/>
              <a:defRPr/>
            </a:pPr>
            <a:r>
              <a:rPr lang="en-US" dirty="0" smtClean="0"/>
              <a:t>ADD AL, COSTP ; add the byte in COSTP to AL, sum in AL </a:t>
            </a:r>
          </a:p>
          <a:p>
            <a:pPr>
              <a:buClr>
                <a:schemeClr val="accent3"/>
              </a:buClr>
              <a:buFont typeface="Wingdings 2"/>
              <a:buChar char=""/>
              <a:defRPr/>
            </a:pPr>
            <a:r>
              <a:rPr lang="en-US" dirty="0" smtClean="0"/>
              <a:t>ADD BX, 0987H  ; add the number 987H to BX, sum in BX</a:t>
            </a:r>
          </a:p>
          <a:p>
            <a:pPr>
              <a:buClr>
                <a:schemeClr val="accent3"/>
              </a:buClr>
              <a:buFont typeface="Wingdings 2"/>
              <a:buChar char=""/>
              <a:defRPr/>
            </a:pPr>
            <a:r>
              <a:rPr lang="en-US" dirty="0" smtClean="0"/>
              <a:t>ADD CX, [BX]   ; add the word in the location pointed by BX to CX sum in CX</a:t>
            </a:r>
          </a:p>
          <a:p>
            <a:pPr>
              <a:buNone/>
            </a:pP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534400" cy="6705600"/>
          </a:xfrm>
        </p:spPr>
        <p:txBody>
          <a:bodyPr/>
          <a:lstStyle/>
          <a:p>
            <a:r>
              <a:rPr lang="en-IN" dirty="0" smtClean="0"/>
              <a:t> </a:t>
            </a:r>
            <a:r>
              <a:rPr lang="en-US" dirty="0" smtClean="0"/>
              <a:t>ADC – Add with carry</a:t>
            </a:r>
          </a:p>
          <a:p>
            <a:r>
              <a:rPr lang="en-US" dirty="0" smtClean="0"/>
              <a:t> </a:t>
            </a:r>
            <a:r>
              <a:rPr lang="en-US" b="1" dirty="0" smtClean="0"/>
              <a:t>Usage: ADC destination, source</a:t>
            </a:r>
          </a:p>
          <a:p>
            <a:r>
              <a:rPr lang="en-IN" dirty="0" smtClean="0"/>
              <a:t> 	</a:t>
            </a:r>
            <a:r>
              <a:rPr lang="en-US" dirty="0" smtClean="0"/>
              <a:t> This instruction adds CF and source to the destination, and puts the sum in the destination. There are three operands, of which the third is the carry. All conditional flags get affected.</a:t>
            </a:r>
          </a:p>
          <a:p>
            <a:pPr>
              <a:buNone/>
            </a:pPr>
            <a:r>
              <a:rPr lang="en-US" dirty="0" smtClean="0"/>
              <a:t>Examples….</a:t>
            </a:r>
          </a:p>
          <a:p>
            <a:pPr>
              <a:buFont typeface="Wingdings" pitchFamily="2" charset="2"/>
              <a:buChar char="§"/>
            </a:pPr>
            <a:r>
              <a:rPr lang="en-US" dirty="0" smtClean="0"/>
              <a:t>ADC AH, 0               ; AH=AH+0+CF</a:t>
            </a:r>
          </a:p>
          <a:p>
            <a:pPr>
              <a:buFont typeface="Wingdings" pitchFamily="2" charset="2"/>
              <a:buChar char="§"/>
            </a:pPr>
            <a:r>
              <a:rPr lang="en-US" dirty="0" smtClean="0"/>
              <a:t>ADC [BX], AL          ;add the byte pointed by BX with AL and CF, put sum in the location pointed by BX</a:t>
            </a:r>
          </a:p>
          <a:p>
            <a:pPr>
              <a:buFont typeface="Wingdings" pitchFamily="2" charset="2"/>
              <a:buChar char="§"/>
            </a:pPr>
            <a:r>
              <a:rPr lang="en-US" dirty="0" smtClean="0"/>
              <a:t> ADC AX, [BX][SI]   ; add to AX, CF and the word with EA=BX+SI sum in AX</a:t>
            </a:r>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458200" cy="6324600"/>
          </a:xfrm>
        </p:spPr>
        <p:txBody>
          <a:bodyPr/>
          <a:lstStyle/>
          <a:p>
            <a:r>
              <a:rPr lang="en-IN" dirty="0" smtClean="0"/>
              <a:t> </a:t>
            </a:r>
            <a:r>
              <a:rPr lang="en-US" dirty="0" smtClean="0"/>
              <a:t>INC – Increment</a:t>
            </a:r>
          </a:p>
          <a:p>
            <a:r>
              <a:rPr lang="en-US" dirty="0" smtClean="0"/>
              <a:t> </a:t>
            </a:r>
            <a:r>
              <a:rPr lang="en-US" b="1" dirty="0" smtClean="0"/>
              <a:t>Usage: INC destination</a:t>
            </a:r>
          </a:p>
          <a:p>
            <a:r>
              <a:rPr lang="en-US" b="1" dirty="0" smtClean="0"/>
              <a:t> </a:t>
            </a:r>
            <a:r>
              <a:rPr lang="en-US" dirty="0" smtClean="0"/>
              <a:t>This instruction adds 1 to the destination. All conditional flags, </a:t>
            </a:r>
            <a:r>
              <a:rPr lang="en-US" b="1" dirty="0" smtClean="0"/>
              <a:t>except the carry flag, </a:t>
            </a:r>
            <a:r>
              <a:rPr lang="en-US" dirty="0" smtClean="0"/>
              <a:t>get affected.</a:t>
            </a:r>
          </a:p>
          <a:p>
            <a:r>
              <a:rPr lang="en-US" dirty="0" smtClean="0"/>
              <a:t>Examples…</a:t>
            </a:r>
          </a:p>
          <a:p>
            <a:pPr marL="630238" indent="-180975">
              <a:buFont typeface="Wingdings" pitchFamily="2" charset="2"/>
              <a:buChar char="§"/>
            </a:pPr>
            <a:r>
              <a:rPr lang="en-US" dirty="0" smtClean="0"/>
              <a:t>INC BX    ; add 1 to the content of BX</a:t>
            </a:r>
          </a:p>
          <a:p>
            <a:pPr marL="630238" indent="-180975">
              <a:buFont typeface="Wingdings" pitchFamily="2" charset="2"/>
              <a:buChar char="§"/>
            </a:pPr>
            <a:r>
              <a:rPr lang="en-US" dirty="0" smtClean="0"/>
              <a:t>INC [BX]  ; add 1 to the content of the m </a:t>
            </a:r>
            <a:r>
              <a:rPr lang="en-US" dirty="0" err="1" smtClean="0"/>
              <a:t>emory</a:t>
            </a:r>
            <a:r>
              <a:rPr lang="en-US" dirty="0" smtClean="0"/>
              <a:t> location pointed by BX </a:t>
            </a:r>
          </a:p>
          <a:p>
            <a:pPr marL="630238" indent="-180975">
              <a:buFont typeface="Wingdings" pitchFamily="2" charset="2"/>
              <a:buChar char="§"/>
            </a:pPr>
            <a:r>
              <a:rPr lang="en-US" dirty="0" smtClean="0"/>
              <a:t>INC AH    ; add 1 to the content of AH</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lstStyle/>
          <a:p>
            <a:r>
              <a:rPr lang="en-US" dirty="0" smtClean="0"/>
              <a:t>Using DOS function calls</a:t>
            </a:r>
            <a:endParaRPr lang="en-US" dirty="0"/>
          </a:p>
        </p:txBody>
      </p:sp>
      <p:sp>
        <p:nvSpPr>
          <p:cNvPr id="3" name="Content Placeholder 2"/>
          <p:cNvSpPr>
            <a:spLocks noGrp="1"/>
          </p:cNvSpPr>
          <p:nvPr>
            <p:ph sz="quarter" idx="1"/>
          </p:nvPr>
        </p:nvSpPr>
        <p:spPr>
          <a:xfrm>
            <a:off x="228600" y="914400"/>
            <a:ext cx="8458200" cy="5791200"/>
          </a:xfrm>
        </p:spPr>
        <p:txBody>
          <a:bodyPr/>
          <a:lstStyle/>
          <a:p>
            <a:r>
              <a:rPr lang="en-US" dirty="0" smtClean="0"/>
              <a:t> Start with 4 important function calls, all of which are of interrupt type 21H</a:t>
            </a:r>
          </a:p>
          <a:p>
            <a:r>
              <a:rPr lang="en-US" dirty="0" smtClean="0"/>
              <a:t> </a:t>
            </a:r>
            <a:r>
              <a:rPr lang="en-US" dirty="0" err="1" smtClean="0"/>
              <a:t>i</a:t>
            </a:r>
            <a:r>
              <a:rPr lang="en-US" dirty="0" smtClean="0"/>
              <a:t>)Read the keyboard with echo </a:t>
            </a:r>
            <a:br>
              <a:rPr lang="en-US" dirty="0" smtClean="0"/>
            </a:br>
            <a:r>
              <a:rPr lang="en-US" dirty="0" smtClean="0"/>
              <a:t>          	MOV AH ,01</a:t>
            </a:r>
            <a:br>
              <a:rPr lang="en-US" dirty="0" smtClean="0"/>
            </a:br>
            <a:r>
              <a:rPr lang="en-US" dirty="0" smtClean="0"/>
              <a:t>                  INT 21H</a:t>
            </a:r>
          </a:p>
          <a:p>
            <a:pPr>
              <a:buNone/>
            </a:pPr>
            <a:r>
              <a:rPr lang="en-US" dirty="0" smtClean="0"/>
              <a:t>          This call exits with the ASCII value of the key pressed being available in AL </a:t>
            </a:r>
          </a:p>
          <a:p>
            <a:r>
              <a:rPr lang="en-US" dirty="0" smtClean="0"/>
              <a:t> Key pressed is also echoed on the screen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09600"/>
          </a:xfrm>
        </p:spPr>
        <p:txBody>
          <a:bodyPr>
            <a:normAutofit/>
          </a:bodyPr>
          <a:lstStyle/>
          <a:p>
            <a:r>
              <a:rPr lang="en-IN" dirty="0" smtClean="0"/>
              <a:t>PTR Directive</a:t>
            </a:r>
            <a:endParaRPr lang="en-IN" dirty="0"/>
          </a:p>
        </p:txBody>
      </p:sp>
      <p:sp>
        <p:nvSpPr>
          <p:cNvPr id="3" name="Content Placeholder 2"/>
          <p:cNvSpPr>
            <a:spLocks noGrp="1"/>
          </p:cNvSpPr>
          <p:nvPr>
            <p:ph sz="quarter" idx="1"/>
          </p:nvPr>
        </p:nvSpPr>
        <p:spPr>
          <a:xfrm>
            <a:off x="304800" y="1222248"/>
            <a:ext cx="7467600" cy="4873752"/>
          </a:xfrm>
        </p:spPr>
        <p:txBody>
          <a:bodyPr/>
          <a:lstStyle/>
          <a:p>
            <a:r>
              <a:rPr lang="en-IN" dirty="0" smtClean="0"/>
              <a:t> </a:t>
            </a:r>
            <a:r>
              <a:rPr lang="en-US" dirty="0" smtClean="0"/>
              <a:t>When the size of the operand is not implicit in the instruction, a </a:t>
            </a:r>
            <a:r>
              <a:rPr lang="en-US" b="1" dirty="0" smtClean="0"/>
              <a:t>pointer </a:t>
            </a:r>
            <a:r>
              <a:rPr lang="en-US" dirty="0" smtClean="0"/>
              <a:t>is used to indicate whether the operand is a byte, a word, or a double word. This is the PTR directive.</a:t>
            </a:r>
          </a:p>
          <a:p>
            <a:pPr>
              <a:buNone/>
            </a:pPr>
            <a:r>
              <a:rPr lang="en-US" dirty="0" smtClean="0"/>
              <a:t>Examples …</a:t>
            </a:r>
          </a:p>
          <a:p>
            <a:r>
              <a:rPr lang="en-US" dirty="0" smtClean="0"/>
              <a:t>INC BYTE PTR [BX]                ;byte pointer</a:t>
            </a:r>
          </a:p>
          <a:p>
            <a:r>
              <a:rPr lang="en-US" dirty="0" smtClean="0"/>
              <a:t>or INC WORD PTR [BX]          ;word pointer</a:t>
            </a:r>
          </a:p>
          <a:p>
            <a:r>
              <a:rPr lang="en-US" dirty="0" smtClean="0"/>
              <a:t>or INC DWORD PTR [BX]       ;double word pointer</a:t>
            </a:r>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228600" y="152400"/>
            <a:ext cx="8493125" cy="6248400"/>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066800"/>
            <a:ext cx="8534400" cy="4495800"/>
          </a:xfrm>
        </p:spPr>
        <p:txBody>
          <a:bodyPr/>
          <a:lstStyle/>
          <a:p>
            <a:r>
              <a:rPr lang="en-IN" dirty="0" smtClean="0"/>
              <a:t> First AX is loaded with 0</a:t>
            </a:r>
          </a:p>
          <a:p>
            <a:r>
              <a:rPr lang="en-IN" dirty="0" smtClean="0"/>
              <a:t> lets see how a byte addition causes a result to be a word</a:t>
            </a:r>
          </a:p>
          <a:p>
            <a:r>
              <a:rPr lang="en-IN" dirty="0" smtClean="0"/>
              <a:t> the sum of two bytes which are added to AL is too large to fit in AL</a:t>
            </a:r>
          </a:p>
          <a:p>
            <a:r>
              <a:rPr lang="en-IN" dirty="0" smtClean="0"/>
              <a:t> It needs to generate a carry flag</a:t>
            </a:r>
          </a:p>
          <a:p>
            <a:r>
              <a:rPr lang="en-IN" dirty="0" smtClean="0"/>
              <a:t> next instruction adds CF,0 and AH which contains a 0</a:t>
            </a:r>
          </a:p>
          <a:p>
            <a:r>
              <a:rPr lang="en-IN" dirty="0" smtClean="0"/>
              <a:t> so the carry bit is accommodated in AH</a:t>
            </a:r>
          </a:p>
          <a:p>
            <a:r>
              <a:rPr lang="en-IN" dirty="0" smtClean="0"/>
              <a:t> Thus AH-AL, </a:t>
            </a:r>
            <a:r>
              <a:rPr lang="en-IN" dirty="0" err="1" smtClean="0"/>
              <a:t>i.e</a:t>
            </a:r>
            <a:r>
              <a:rPr lang="en-IN" dirty="0" smtClean="0"/>
              <a:t> AX contains the sum in which is a word</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Subtraction</a:t>
            </a:r>
            <a:endParaRPr lang="en-IN" dirty="0"/>
          </a:p>
        </p:txBody>
      </p:sp>
      <p:sp>
        <p:nvSpPr>
          <p:cNvPr id="3" name="Content Placeholder 2"/>
          <p:cNvSpPr>
            <a:spLocks noGrp="1"/>
          </p:cNvSpPr>
          <p:nvPr>
            <p:ph sz="quarter" idx="1"/>
          </p:nvPr>
        </p:nvSpPr>
        <p:spPr>
          <a:xfrm>
            <a:off x="457200" y="990600"/>
            <a:ext cx="8305800" cy="5867400"/>
          </a:xfrm>
        </p:spPr>
        <p:txBody>
          <a:bodyPr>
            <a:normAutofit lnSpcReduction="10000"/>
          </a:bodyPr>
          <a:lstStyle/>
          <a:p>
            <a:r>
              <a:rPr lang="en-US" b="1" dirty="0" smtClean="0"/>
              <a:t>SUB – Subtract.</a:t>
            </a:r>
          </a:p>
          <a:p>
            <a:pPr>
              <a:buNone/>
            </a:pPr>
            <a:r>
              <a:rPr lang="en-US" b="1" dirty="0" smtClean="0"/>
              <a:t>   Usage: SUB destination, source.</a:t>
            </a:r>
          </a:p>
          <a:p>
            <a:r>
              <a:rPr lang="en-US" dirty="0" smtClean="0"/>
              <a:t>This instruction subtracts the source from the destination.</a:t>
            </a:r>
          </a:p>
          <a:p>
            <a:r>
              <a:rPr lang="en-US" dirty="0" smtClean="0"/>
              <a:t> The result is in the destination. </a:t>
            </a:r>
          </a:p>
          <a:p>
            <a:r>
              <a:rPr lang="en-US" dirty="0" smtClean="0"/>
              <a:t>All conditional flags are affected.</a:t>
            </a:r>
          </a:p>
          <a:p>
            <a:r>
              <a:rPr lang="en-US" dirty="0" smtClean="0"/>
              <a:t>Examples…</a:t>
            </a:r>
          </a:p>
          <a:p>
            <a:pPr>
              <a:buNone/>
            </a:pPr>
            <a:r>
              <a:rPr lang="en-US" dirty="0" smtClean="0"/>
              <a:t>       SUB AX, BX   ;subtract BX from AX</a:t>
            </a:r>
          </a:p>
          <a:p>
            <a:pPr>
              <a:buNone/>
            </a:pPr>
            <a:r>
              <a:rPr lang="en-US" dirty="0" smtClean="0"/>
              <a:t>       SUB AL, [BX]  ; Subtract the byte pointed by BX from AL</a:t>
            </a:r>
          </a:p>
          <a:p>
            <a:pPr>
              <a:buNone/>
            </a:pPr>
            <a:r>
              <a:rPr lang="en-US" dirty="0" smtClean="0"/>
              <a:t>       SUB COST[SI], CX  ; Subtract CX from the word with EA=COST+SI</a:t>
            </a:r>
          </a:p>
          <a:p>
            <a:pPr>
              <a:buNone/>
            </a:pPr>
            <a:r>
              <a:rPr lang="en-US" dirty="0" smtClean="0"/>
              <a:t>       SUB AX, 8956H ;Subtract 8956H from AX</a:t>
            </a:r>
          </a:p>
          <a:p>
            <a:pPr>
              <a:buNone/>
            </a:pPr>
            <a:r>
              <a:rPr lang="en-US" dirty="0" smtClean="0"/>
              <a:t>       SUB CL, BYTE PTR[SI] ; subtract from CL the byte pointed by SI</a:t>
            </a:r>
          </a:p>
          <a:p>
            <a:pPr>
              <a:buNone/>
            </a:pPr>
            <a:endParaRPr lang="en-US" b="1" dirty="0" smtClean="0"/>
          </a:p>
          <a:p>
            <a:pPr>
              <a:buNone/>
            </a:pPr>
            <a:endParaRPr lang="en-US" b="1" dirty="0" smtClean="0"/>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SBB – Subtract with borrow</a:t>
            </a:r>
            <a:endParaRPr lang="en-IN" dirty="0"/>
          </a:p>
        </p:txBody>
      </p:sp>
      <p:sp>
        <p:nvSpPr>
          <p:cNvPr id="3" name="Content Placeholder 2"/>
          <p:cNvSpPr>
            <a:spLocks noGrp="1"/>
          </p:cNvSpPr>
          <p:nvPr>
            <p:ph sz="quarter" idx="1"/>
          </p:nvPr>
        </p:nvSpPr>
        <p:spPr/>
        <p:txBody>
          <a:bodyPr/>
          <a:lstStyle/>
          <a:p>
            <a:r>
              <a:rPr lang="en-IN" dirty="0" smtClean="0"/>
              <a:t> </a:t>
            </a:r>
            <a:r>
              <a:rPr lang="en-US" b="1" dirty="0" smtClean="0"/>
              <a:t>Usage: SBB destination, source</a:t>
            </a:r>
          </a:p>
          <a:p>
            <a:pPr>
              <a:buNone/>
            </a:pPr>
            <a:r>
              <a:rPr lang="en-US" dirty="0" smtClean="0"/>
              <a:t>This instruction subtracts the source and the carry flag from the destination. All conditional  flags are affected.</a:t>
            </a:r>
          </a:p>
          <a:p>
            <a:pPr>
              <a:buFontTx/>
              <a:buChar char="•"/>
            </a:pPr>
            <a:r>
              <a:rPr lang="en-US" dirty="0" smtClean="0"/>
              <a:t>Examples…</a:t>
            </a:r>
          </a:p>
          <a:p>
            <a:pPr>
              <a:buNone/>
            </a:pPr>
            <a:r>
              <a:rPr lang="en-US" dirty="0" smtClean="0"/>
              <a:t>   SBB CH, 7  ;subtract from CH, 7 and CF – result in CH</a:t>
            </a:r>
          </a:p>
          <a:p>
            <a:pPr>
              <a:buNone/>
            </a:pPr>
            <a:r>
              <a:rPr lang="en-US" dirty="0" smtClean="0"/>
              <a:t>   SBB AX, [BP + 2] ; subtract from AX, the word pointed by [BP+2]. Since BP is used, the data is taken from the stack segment. The result in AX</a:t>
            </a: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 – Decrement</a:t>
            </a:r>
            <a:endParaRPr lang="en-IN" dirty="0"/>
          </a:p>
        </p:txBody>
      </p:sp>
      <p:sp>
        <p:nvSpPr>
          <p:cNvPr id="3" name="Content Placeholder 2"/>
          <p:cNvSpPr>
            <a:spLocks noGrp="1"/>
          </p:cNvSpPr>
          <p:nvPr>
            <p:ph sz="quarter" idx="1"/>
          </p:nvPr>
        </p:nvSpPr>
        <p:spPr/>
        <p:txBody>
          <a:bodyPr/>
          <a:lstStyle/>
          <a:p>
            <a:r>
              <a:rPr lang="en-US" b="1" dirty="0" smtClean="0"/>
              <a:t>Usage: DEC destination.</a:t>
            </a:r>
          </a:p>
          <a:p>
            <a:r>
              <a:rPr lang="en-US" dirty="0" smtClean="0"/>
              <a:t>This instruction subtracts 1 from the destination. All conditional flags, except the </a:t>
            </a:r>
            <a:r>
              <a:rPr lang="en-US" b="1" dirty="0" smtClean="0"/>
              <a:t>carry flag</a:t>
            </a:r>
            <a:r>
              <a:rPr lang="en-US" dirty="0" smtClean="0"/>
              <a:t>, are affected.</a:t>
            </a:r>
          </a:p>
          <a:p>
            <a:r>
              <a:rPr lang="en-US" dirty="0" smtClean="0"/>
              <a:t>Examples..</a:t>
            </a:r>
          </a:p>
          <a:p>
            <a:pPr>
              <a:buNone/>
            </a:pPr>
            <a:r>
              <a:rPr lang="en-US" dirty="0" smtClean="0"/>
              <a:t>  DEC CL  ;subtract 1 from CL</a:t>
            </a:r>
          </a:p>
          <a:p>
            <a:pPr>
              <a:buNone/>
            </a:pPr>
            <a:r>
              <a:rPr lang="en-US" dirty="0" smtClean="0"/>
              <a:t>  DEC WORD PTR [SI] ; subtract 1 from the word pointed by SI</a:t>
            </a:r>
          </a:p>
          <a:p>
            <a:pPr>
              <a:buNone/>
            </a:pPr>
            <a:r>
              <a:rPr lang="en-US" dirty="0" smtClean="0"/>
              <a:t>  DEC BYTE PTR NUMB[BX]  ;subtract 1 from the byte pointed by the </a:t>
            </a:r>
            <a:r>
              <a:rPr lang="en-US" smtClean="0"/>
              <a:t>effective address NUMB+BX</a:t>
            </a:r>
            <a:endParaRPr lang="en-US" dirty="0" smtClean="0"/>
          </a:p>
          <a:p>
            <a:pPr>
              <a:buNone/>
            </a:pP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Unsigned Multiplication</a:t>
            </a:r>
            <a:endParaRPr lang="en-IN" dirty="0"/>
          </a:p>
        </p:txBody>
      </p:sp>
      <p:sp>
        <p:nvSpPr>
          <p:cNvPr id="3" name="Content Placeholder 2"/>
          <p:cNvSpPr>
            <a:spLocks noGrp="1"/>
          </p:cNvSpPr>
          <p:nvPr>
            <p:ph sz="quarter" idx="1"/>
          </p:nvPr>
        </p:nvSpPr>
        <p:spPr/>
        <p:txBody>
          <a:bodyPr/>
          <a:lstStyle/>
          <a:p>
            <a:r>
              <a:rPr lang="en-US" b="1" dirty="0" smtClean="0"/>
              <a:t>MUL – Multiply.</a:t>
            </a:r>
          </a:p>
          <a:p>
            <a:r>
              <a:rPr lang="en-US" b="1" dirty="0" smtClean="0"/>
              <a:t>Usage: MUL source.</a:t>
            </a:r>
          </a:p>
          <a:p>
            <a:r>
              <a:rPr lang="en-US" dirty="0" smtClean="0"/>
              <a:t>This instruction multiplies a number in AL or AX by the source (where the source can be a  register or a memory location, </a:t>
            </a:r>
            <a:r>
              <a:rPr lang="en-US" b="1" dirty="0" smtClean="0"/>
              <a:t>but not an immediate number</a:t>
            </a:r>
            <a:r>
              <a:rPr lang="en-US" dirty="0" smtClean="0"/>
              <a:t>). All the conditional flags are affected, but only the CF and ZF are defined as meaningful for the result. The destination  depends on the size of the operand.</a:t>
            </a:r>
          </a:p>
          <a:p>
            <a:pPr>
              <a:buNone/>
            </a:pP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7467600" cy="4873752"/>
          </a:xfrm>
        </p:spPr>
        <p:txBody>
          <a:bodyPr/>
          <a:lstStyle/>
          <a:p>
            <a:pPr>
              <a:buNone/>
            </a:pPr>
            <a:r>
              <a:rPr lang="en-US" dirty="0" smtClean="0"/>
              <a:t>Two ways of performing multiplication</a:t>
            </a:r>
            <a:endParaRPr lang="en-IN" dirty="0"/>
          </a:p>
        </p:txBody>
      </p:sp>
      <p:sp>
        <p:nvSpPr>
          <p:cNvPr id="4" name="Rectangle 3"/>
          <p:cNvSpPr/>
          <p:nvPr/>
        </p:nvSpPr>
        <p:spPr>
          <a:xfrm>
            <a:off x="457200" y="1143000"/>
            <a:ext cx="7620000" cy="3970318"/>
          </a:xfrm>
          <a:prstGeom prst="rect">
            <a:avLst/>
          </a:prstGeom>
        </p:spPr>
        <p:txBody>
          <a:bodyPr wrap="square">
            <a:spAutoFit/>
          </a:bodyPr>
          <a:lstStyle/>
          <a:p>
            <a:r>
              <a:rPr lang="en-US" sz="2800" dirty="0" err="1" smtClean="0"/>
              <a:t>i</a:t>
            </a:r>
            <a:r>
              <a:rPr lang="en-US" sz="2800" dirty="0" smtClean="0"/>
              <a:t>) Byte by byte</a:t>
            </a:r>
          </a:p>
          <a:p>
            <a:r>
              <a:rPr lang="en-US" sz="2800" dirty="0" smtClean="0"/>
              <a:t>In this, one of the operands must be in the AL register, and the source can be a byte in a register or memory location. The product (a word) will be in AX.</a:t>
            </a:r>
          </a:p>
          <a:p>
            <a:r>
              <a:rPr lang="en-US" sz="2800" dirty="0" smtClean="0"/>
              <a:t>Examples ….</a:t>
            </a:r>
          </a:p>
          <a:p>
            <a:r>
              <a:rPr lang="en-US" sz="2800" dirty="0" smtClean="0"/>
              <a:t>         MUL BL</a:t>
            </a:r>
          </a:p>
          <a:p>
            <a:r>
              <a:rPr lang="en-US" sz="2800" dirty="0" smtClean="0"/>
              <a:t>         MUL BYTE PTR[SI]</a:t>
            </a:r>
          </a:p>
          <a:p>
            <a:r>
              <a:rPr lang="en-US" sz="2800" dirty="0" smtClean="0"/>
              <a:t>         MUL BIG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600200"/>
            <a:ext cx="7848600" cy="3539430"/>
          </a:xfrm>
          <a:prstGeom prst="rect">
            <a:avLst/>
          </a:prstGeom>
        </p:spPr>
        <p:txBody>
          <a:bodyPr wrap="square">
            <a:spAutoFit/>
          </a:bodyPr>
          <a:lstStyle/>
          <a:p>
            <a:r>
              <a:rPr lang="en-US" dirty="0" smtClean="0"/>
              <a:t>ii) </a:t>
            </a:r>
            <a:r>
              <a:rPr lang="en-US" sz="2800" dirty="0" smtClean="0"/>
              <a:t>Word by word</a:t>
            </a:r>
          </a:p>
          <a:p>
            <a:r>
              <a:rPr lang="en-US" sz="2800" dirty="0" smtClean="0"/>
              <a:t>In this, one of the operands must be in the AX register, and the source can be a word in a register or memory location. The product will be in DX and AX, with the upper word in DX.</a:t>
            </a:r>
          </a:p>
          <a:p>
            <a:r>
              <a:rPr lang="en-US" sz="2800" dirty="0" smtClean="0"/>
              <a:t>Examples…</a:t>
            </a:r>
          </a:p>
          <a:p>
            <a:r>
              <a:rPr lang="en-US" sz="2800" dirty="0" smtClean="0"/>
              <a:t>             MUL CX </a:t>
            </a:r>
          </a:p>
          <a:p>
            <a:r>
              <a:rPr lang="en-US" sz="2800" dirty="0" smtClean="0"/>
              <a:t>             MUL WORD PTR [DI]</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95400"/>
            <a:ext cx="8001000" cy="3539430"/>
          </a:xfrm>
          <a:prstGeom prst="rect">
            <a:avLst/>
          </a:prstGeom>
        </p:spPr>
        <p:txBody>
          <a:bodyPr wrap="square">
            <a:spAutoFit/>
          </a:bodyPr>
          <a:lstStyle/>
          <a:p>
            <a:r>
              <a:rPr lang="en-US" sz="2800" dirty="0" smtClean="0"/>
              <a:t>iii)Word by byte</a:t>
            </a:r>
          </a:p>
          <a:p>
            <a:endParaRPr lang="en-US" sz="2800" dirty="0" smtClean="0"/>
          </a:p>
          <a:p>
            <a:r>
              <a:rPr lang="en-US" sz="2800" dirty="0" smtClean="0"/>
              <a:t>   This is only a special case of the word × word multiplication. The byte must be extended to be a word by making the upper byte to be 0. If the byte is in AL, extend it to be a word by making the content of AH to be zero. </a:t>
            </a:r>
            <a:r>
              <a:rPr lang="en-US" sz="2800" dirty="0" err="1" smtClean="0"/>
              <a:t>Th</a:t>
            </a:r>
            <a:r>
              <a:rPr lang="en-US" sz="2800" dirty="0" smtClean="0"/>
              <a:t> us, AX now contains one of the operands</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676400"/>
            <a:ext cx="8534400" cy="5029200"/>
          </a:xfrm>
        </p:spPr>
        <p:txBody>
          <a:bodyPr/>
          <a:lstStyle/>
          <a:p>
            <a:r>
              <a:rPr lang="en-US" dirty="0" smtClean="0"/>
              <a:t>  ii)Read Keyboard without echo</a:t>
            </a:r>
          </a:p>
          <a:p>
            <a:pPr>
              <a:buNone/>
            </a:pPr>
            <a:r>
              <a:rPr lang="en-US" dirty="0" smtClean="0"/>
              <a:t>			   MOV AH ,08</a:t>
            </a:r>
          </a:p>
          <a:p>
            <a:pPr>
              <a:buNone/>
            </a:pPr>
            <a:r>
              <a:rPr lang="en-US" dirty="0" smtClean="0"/>
              <a:t>    	  	   INT 21H</a:t>
            </a:r>
          </a:p>
          <a:p>
            <a:r>
              <a:rPr lang="en-US" dirty="0" smtClean="0"/>
              <a:t> This call exits with the ASCII value of the key pressed being available in AL</a:t>
            </a:r>
          </a:p>
          <a:p>
            <a:r>
              <a:rPr lang="en-US" dirty="0" smtClean="0"/>
              <a:t> key pressed is not echoed on the screen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Unsigned multiplication-</a:t>
            </a:r>
            <a:r>
              <a:rPr lang="en-US" sz="3200" b="1" i="1" dirty="0" smtClean="0"/>
              <a:t>Flags Affected</a:t>
            </a:r>
            <a:endParaRPr lang="en-IN" dirty="0"/>
          </a:p>
        </p:txBody>
      </p:sp>
      <p:sp>
        <p:nvSpPr>
          <p:cNvPr id="3" name="Content Placeholder 2"/>
          <p:cNvSpPr>
            <a:spLocks noGrp="1"/>
          </p:cNvSpPr>
          <p:nvPr>
            <p:ph sz="quarter" idx="1"/>
          </p:nvPr>
        </p:nvSpPr>
        <p:spPr/>
        <p:txBody>
          <a:bodyPr/>
          <a:lstStyle/>
          <a:p>
            <a:r>
              <a:rPr lang="en-US" dirty="0" smtClean="0"/>
              <a:t>All conditional flags are affected, but only the carry (CF) and overflow (OF) flags have any significance.</a:t>
            </a:r>
          </a:p>
          <a:p>
            <a:r>
              <a:rPr lang="en-US" dirty="0" smtClean="0"/>
              <a:t>They will be set or reset according to the size of the product.</a:t>
            </a:r>
          </a:p>
          <a:p>
            <a:r>
              <a:rPr lang="en-US" dirty="0" smtClean="0"/>
              <a:t>We can summarize that if the product has a size equal to  the size of the operands, both these flags are reset. i.e. CF = 0, OF = 0.</a:t>
            </a:r>
          </a:p>
          <a:p>
            <a:pPr>
              <a:buNone/>
            </a:pPr>
            <a:r>
              <a:rPr lang="en-US" dirty="0" smtClean="0"/>
              <a:t>   However, if the product is large enough to occupy the registers assigned for it, these flags are set i.e., CF = 1, ZF = 1.</a:t>
            </a:r>
          </a:p>
          <a:p>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7924800" cy="1200329"/>
          </a:xfrm>
          <a:prstGeom prst="rect">
            <a:avLst/>
          </a:prstGeom>
        </p:spPr>
        <p:txBody>
          <a:bodyPr wrap="square">
            <a:spAutoFit/>
          </a:bodyPr>
          <a:lstStyle/>
          <a:p>
            <a:r>
              <a:rPr lang="en-US" dirty="0" smtClean="0"/>
              <a:t>Two bytes stored in the data segment are multiplied. The result of  multiplication is available in AX, which is then moved to the location PROD, a word location. Write a program for this.</a:t>
            </a:r>
          </a:p>
          <a:p>
            <a:endParaRPr lang="en-US" dirty="0" smtClean="0"/>
          </a:p>
        </p:txBody>
      </p:sp>
      <p:pic>
        <p:nvPicPr>
          <p:cNvPr id="5" name="Content Placeholder 4"/>
          <p:cNvPicPr>
            <a:picLocks noGrp="1" noChangeAspect="1" noChangeArrowheads="1"/>
          </p:cNvPicPr>
          <p:nvPr>
            <p:ph idx="1"/>
          </p:nvPr>
        </p:nvPicPr>
        <p:blipFill>
          <a:blip r:embed="rId2" cstate="print"/>
          <a:srcRect/>
          <a:stretch>
            <a:fillRect/>
          </a:stretch>
        </p:blipFill>
        <p:spPr>
          <a:xfrm>
            <a:off x="457199" y="1447800"/>
            <a:ext cx="8158313" cy="4038600"/>
          </a:xfr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r>
              <a:rPr lang="en-IN" dirty="0" smtClean="0"/>
              <a:t>Factorial</a:t>
            </a:r>
            <a:endParaRPr lang="en-IN" dirty="0"/>
          </a:p>
        </p:txBody>
      </p:sp>
      <p:sp>
        <p:nvSpPr>
          <p:cNvPr id="3" name="Content Placeholder 2"/>
          <p:cNvSpPr>
            <a:spLocks noGrp="1"/>
          </p:cNvSpPr>
          <p:nvPr>
            <p:ph sz="quarter" idx="1"/>
          </p:nvPr>
        </p:nvSpPr>
        <p:spPr>
          <a:xfrm>
            <a:off x="228600" y="609600"/>
            <a:ext cx="8458200" cy="6248400"/>
          </a:xfrm>
        </p:spPr>
        <p:txBody>
          <a:bodyPr>
            <a:normAutofit fontScale="92500" lnSpcReduction="20000"/>
          </a:bodyPr>
          <a:lstStyle/>
          <a:p>
            <a:pPr>
              <a:buNone/>
            </a:pPr>
            <a:r>
              <a:rPr lang="en-IN" sz="2000" dirty="0" smtClean="0"/>
              <a:t> .</a:t>
            </a:r>
            <a:r>
              <a:rPr lang="en-IN" sz="1700" dirty="0" smtClean="0"/>
              <a:t>Model Small</a:t>
            </a:r>
          </a:p>
          <a:p>
            <a:pPr>
              <a:buNone/>
            </a:pPr>
            <a:r>
              <a:rPr lang="en-IN" sz="1700" dirty="0" smtClean="0"/>
              <a:t>.Data</a:t>
            </a:r>
          </a:p>
          <a:p>
            <a:pPr>
              <a:buNone/>
            </a:pPr>
            <a:r>
              <a:rPr lang="en-IN" sz="1700" dirty="0" smtClean="0"/>
              <a:t>Fact DW 0     ;space allocated for the factorial</a:t>
            </a:r>
          </a:p>
          <a:p>
            <a:pPr>
              <a:buNone/>
            </a:pPr>
            <a:r>
              <a:rPr lang="en-IN" sz="1900" dirty="0" smtClean="0"/>
              <a:t>     .Code</a:t>
            </a:r>
          </a:p>
          <a:p>
            <a:pPr>
              <a:buNone/>
            </a:pPr>
            <a:r>
              <a:rPr lang="en-IN" sz="1900" dirty="0" smtClean="0"/>
              <a:t>     .</a:t>
            </a:r>
            <a:r>
              <a:rPr lang="en-IN" sz="1900" dirty="0" err="1" smtClean="0"/>
              <a:t>Startup</a:t>
            </a:r>
            <a:endParaRPr lang="en-IN" sz="1900" dirty="0" smtClean="0"/>
          </a:p>
          <a:p>
            <a:pPr marL="630238" indent="179388">
              <a:buNone/>
            </a:pPr>
            <a:r>
              <a:rPr lang="en-IN" sz="2000" dirty="0" smtClean="0"/>
              <a:t>      </a:t>
            </a:r>
            <a:r>
              <a:rPr lang="en-IN" sz="2000" dirty="0" err="1" smtClean="0"/>
              <a:t>Mov</a:t>
            </a:r>
            <a:r>
              <a:rPr lang="en-IN" sz="2000" dirty="0" smtClean="0"/>
              <a:t> ah,01</a:t>
            </a:r>
          </a:p>
          <a:p>
            <a:pPr marL="630238" indent="179388">
              <a:buNone/>
            </a:pPr>
            <a:r>
              <a:rPr lang="en-IN" sz="2000" dirty="0" smtClean="0"/>
              <a:t>      </a:t>
            </a:r>
            <a:r>
              <a:rPr lang="en-IN" sz="2000" dirty="0" err="1" smtClean="0"/>
              <a:t>int</a:t>
            </a:r>
            <a:r>
              <a:rPr lang="en-IN" sz="2000" dirty="0" smtClean="0"/>
              <a:t> 21h ; enter N from the KB</a:t>
            </a:r>
          </a:p>
          <a:p>
            <a:pPr marL="630238" indent="179388">
              <a:buNone/>
            </a:pPr>
            <a:r>
              <a:rPr lang="en-IN" sz="2000" dirty="0" smtClean="0"/>
              <a:t>      sub al,30h ;convert ASCII to binary</a:t>
            </a:r>
          </a:p>
          <a:p>
            <a:pPr marL="630238" indent="179388">
              <a:buNone/>
            </a:pPr>
            <a:r>
              <a:rPr lang="en-IN" sz="2000" dirty="0" smtClean="0"/>
              <a:t>      </a:t>
            </a:r>
            <a:r>
              <a:rPr lang="en-IN" sz="2000" dirty="0" err="1" smtClean="0"/>
              <a:t>mov</a:t>
            </a:r>
            <a:r>
              <a:rPr lang="en-IN" sz="2000" dirty="0" smtClean="0"/>
              <a:t> ah,0 ;convert N in AL to a word in AX</a:t>
            </a:r>
          </a:p>
          <a:p>
            <a:pPr marL="630238" indent="179388">
              <a:buNone/>
            </a:pPr>
            <a:r>
              <a:rPr lang="en-IN" sz="2000" dirty="0" smtClean="0"/>
              <a:t>      </a:t>
            </a:r>
            <a:r>
              <a:rPr lang="en-IN" sz="2000" dirty="0" err="1" smtClean="0"/>
              <a:t>mov</a:t>
            </a:r>
            <a:r>
              <a:rPr lang="en-IN" sz="2000" dirty="0" smtClean="0"/>
              <a:t> </a:t>
            </a:r>
            <a:r>
              <a:rPr lang="en-IN" sz="2000" dirty="0" err="1" smtClean="0"/>
              <a:t>bx,ax</a:t>
            </a:r>
            <a:r>
              <a:rPr lang="en-IN" sz="2000" dirty="0" smtClean="0"/>
              <a:t>  ;</a:t>
            </a:r>
            <a:r>
              <a:rPr lang="en-IN" sz="2000" dirty="0" err="1" smtClean="0"/>
              <a:t>mov</a:t>
            </a:r>
            <a:r>
              <a:rPr lang="en-IN" sz="2000" dirty="0" smtClean="0"/>
              <a:t> to </a:t>
            </a:r>
            <a:r>
              <a:rPr lang="en-IN" sz="2000" dirty="0" err="1" smtClean="0"/>
              <a:t>bx</a:t>
            </a:r>
            <a:endParaRPr lang="en-IN" sz="2000" dirty="0" smtClean="0"/>
          </a:p>
          <a:p>
            <a:pPr marL="630238" indent="179388">
              <a:buNone/>
            </a:pPr>
            <a:r>
              <a:rPr lang="en-IN" sz="2000" dirty="0" smtClean="0"/>
              <a:t>      </a:t>
            </a:r>
            <a:r>
              <a:rPr lang="en-IN" sz="2000" dirty="0" err="1" smtClean="0"/>
              <a:t>mov</a:t>
            </a:r>
            <a:r>
              <a:rPr lang="en-IN" sz="2000" dirty="0" smtClean="0"/>
              <a:t> ax,1 ; </a:t>
            </a:r>
            <a:r>
              <a:rPr lang="en-IN" sz="2000" dirty="0" err="1" smtClean="0"/>
              <a:t>ax</a:t>
            </a:r>
            <a:r>
              <a:rPr lang="en-IN" sz="2000" dirty="0" smtClean="0"/>
              <a:t>=1, to start the iteration</a:t>
            </a:r>
          </a:p>
          <a:p>
            <a:pPr marL="630238" indent="179388">
              <a:buNone/>
            </a:pPr>
            <a:r>
              <a:rPr lang="en-IN" sz="2000" dirty="0" smtClean="0"/>
              <a:t>      </a:t>
            </a:r>
            <a:r>
              <a:rPr lang="en-IN" sz="2000" dirty="0" err="1" smtClean="0"/>
              <a:t>cmp</a:t>
            </a:r>
            <a:r>
              <a:rPr lang="en-IN" sz="2000" dirty="0" smtClean="0"/>
              <a:t> bx,0  ; compare </a:t>
            </a:r>
            <a:r>
              <a:rPr lang="en-IN" sz="2000" dirty="0" err="1" smtClean="0"/>
              <a:t>bx</a:t>
            </a:r>
            <a:r>
              <a:rPr lang="en-IN" sz="2000" dirty="0" smtClean="0"/>
              <a:t>(=N) to 0</a:t>
            </a:r>
          </a:p>
          <a:p>
            <a:pPr marL="630238" indent="179388">
              <a:buNone/>
            </a:pPr>
            <a:r>
              <a:rPr lang="en-IN" sz="2000" dirty="0" smtClean="0"/>
              <a:t>      </a:t>
            </a:r>
            <a:r>
              <a:rPr lang="en-IN" sz="2000" dirty="0" err="1" smtClean="0"/>
              <a:t>jz</a:t>
            </a:r>
            <a:r>
              <a:rPr lang="en-IN" sz="2000" dirty="0" smtClean="0"/>
              <a:t> final   ; if N=0, jump to find 0!</a:t>
            </a:r>
          </a:p>
          <a:p>
            <a:pPr>
              <a:buNone/>
            </a:pPr>
            <a:r>
              <a:rPr lang="en-IN" sz="2000" dirty="0" smtClean="0"/>
              <a:t>     </a:t>
            </a:r>
            <a:r>
              <a:rPr lang="en-IN" sz="2000" dirty="0" err="1" smtClean="0"/>
              <a:t>repea</a:t>
            </a:r>
            <a:r>
              <a:rPr lang="en-IN" sz="2000" dirty="0" smtClean="0"/>
              <a:t>: </a:t>
            </a:r>
            <a:r>
              <a:rPr lang="en-IN" sz="2000" dirty="0" err="1" smtClean="0"/>
              <a:t>mul</a:t>
            </a:r>
            <a:r>
              <a:rPr lang="en-IN" sz="2000" dirty="0" smtClean="0"/>
              <a:t> </a:t>
            </a:r>
            <a:r>
              <a:rPr lang="en-IN" sz="2000" dirty="0" err="1" smtClean="0"/>
              <a:t>bx</a:t>
            </a:r>
            <a:r>
              <a:rPr lang="en-IN" sz="2000" dirty="0" smtClean="0"/>
              <a:t>  ; for N not 0, multiply with AX</a:t>
            </a:r>
          </a:p>
          <a:p>
            <a:pPr>
              <a:buNone/>
            </a:pPr>
            <a:r>
              <a:rPr lang="en-IN" sz="2000" dirty="0" smtClean="0"/>
              <a:t>                 </a:t>
            </a:r>
            <a:r>
              <a:rPr lang="en-IN" sz="2000" dirty="0" err="1" smtClean="0"/>
              <a:t>dec</a:t>
            </a:r>
            <a:r>
              <a:rPr lang="en-IN" sz="2000" dirty="0" smtClean="0"/>
              <a:t> </a:t>
            </a:r>
            <a:r>
              <a:rPr lang="en-IN" sz="2000" dirty="0" err="1" smtClean="0"/>
              <a:t>bx</a:t>
            </a:r>
            <a:r>
              <a:rPr lang="en-IN" sz="2000" dirty="0" smtClean="0"/>
              <a:t>   ; decrement BX</a:t>
            </a:r>
          </a:p>
          <a:p>
            <a:pPr>
              <a:buNone/>
            </a:pPr>
            <a:r>
              <a:rPr lang="en-IN" sz="2000" dirty="0" smtClean="0"/>
              <a:t>                 </a:t>
            </a:r>
            <a:r>
              <a:rPr lang="en-IN" sz="2000" dirty="0" err="1" smtClean="0"/>
              <a:t>cmp</a:t>
            </a:r>
            <a:r>
              <a:rPr lang="en-IN" sz="2000" dirty="0" smtClean="0"/>
              <a:t> bx,0 ;compare with 0</a:t>
            </a:r>
          </a:p>
          <a:p>
            <a:pPr>
              <a:buNone/>
            </a:pPr>
            <a:r>
              <a:rPr lang="en-IN" sz="2000" dirty="0" smtClean="0"/>
              <a:t>                 </a:t>
            </a:r>
            <a:r>
              <a:rPr lang="en-IN" sz="2000" dirty="0" err="1" smtClean="0"/>
              <a:t>jne</a:t>
            </a:r>
            <a:r>
              <a:rPr lang="en-IN" sz="2000" dirty="0" smtClean="0"/>
              <a:t> </a:t>
            </a:r>
            <a:r>
              <a:rPr lang="en-IN" sz="2000" dirty="0" err="1" smtClean="0"/>
              <a:t>repea</a:t>
            </a:r>
            <a:r>
              <a:rPr lang="en-IN" sz="2000" dirty="0" smtClean="0"/>
              <a:t>  ;repeat if BX is not 0</a:t>
            </a:r>
          </a:p>
          <a:p>
            <a:pPr>
              <a:buNone/>
            </a:pPr>
            <a:r>
              <a:rPr lang="en-IN" sz="2000" dirty="0" smtClean="0"/>
              <a:t>     final: </a:t>
            </a:r>
            <a:r>
              <a:rPr lang="en-IN" sz="2000" dirty="0" err="1" smtClean="0"/>
              <a:t>mov</a:t>
            </a:r>
            <a:r>
              <a:rPr lang="en-IN" sz="2000" dirty="0" smtClean="0"/>
              <a:t> </a:t>
            </a:r>
            <a:r>
              <a:rPr lang="en-IN" sz="2000" dirty="0" err="1" smtClean="0"/>
              <a:t>fact,ax</a:t>
            </a:r>
            <a:r>
              <a:rPr lang="en-IN" sz="2000" dirty="0" smtClean="0"/>
              <a:t>  ; AX=1, hence 0!=1</a:t>
            </a:r>
          </a:p>
          <a:p>
            <a:pPr>
              <a:buNone/>
            </a:pPr>
            <a:r>
              <a:rPr lang="en-IN" sz="2000" dirty="0" smtClean="0"/>
              <a:t>               .exit</a:t>
            </a:r>
          </a:p>
          <a:p>
            <a:pPr>
              <a:buNone/>
            </a:pPr>
            <a:r>
              <a:rPr lang="en-IN" sz="2000" dirty="0" smtClean="0"/>
              <a:t>               .end</a:t>
            </a:r>
          </a:p>
          <a:p>
            <a:pPr>
              <a:buNone/>
            </a:pPr>
            <a:endParaRPr lang="en-IN" sz="2000" dirty="0" smtClean="0"/>
          </a:p>
          <a:p>
            <a:pPr>
              <a:buNone/>
            </a:pPr>
            <a:endParaRPr lang="en-IN" sz="2000" dirty="0" smtClean="0"/>
          </a:p>
          <a:p>
            <a:pPr>
              <a:buNone/>
            </a:pPr>
            <a:endParaRPr lang="en-IN" sz="2000" dirty="0" smtClean="0"/>
          </a:p>
          <a:p>
            <a:pPr>
              <a:buNone/>
            </a:pP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Unsigned Division</a:t>
            </a:r>
            <a:endParaRPr lang="en-IN" dirty="0"/>
          </a:p>
        </p:txBody>
      </p:sp>
      <p:sp>
        <p:nvSpPr>
          <p:cNvPr id="3" name="Content Placeholder 2"/>
          <p:cNvSpPr>
            <a:spLocks noGrp="1"/>
          </p:cNvSpPr>
          <p:nvPr>
            <p:ph sz="quarter" idx="1"/>
          </p:nvPr>
        </p:nvSpPr>
        <p:spPr>
          <a:xfrm>
            <a:off x="457200" y="1143000"/>
            <a:ext cx="7467600" cy="4873752"/>
          </a:xfrm>
        </p:spPr>
        <p:txBody>
          <a:bodyPr/>
          <a:lstStyle/>
          <a:p>
            <a:r>
              <a:rPr lang="en-US" b="1" dirty="0" smtClean="0"/>
              <a:t>DIV – Divide</a:t>
            </a:r>
          </a:p>
          <a:p>
            <a:r>
              <a:rPr lang="en-US" b="1" dirty="0" smtClean="0"/>
              <a:t>Usage: DIV source</a:t>
            </a:r>
          </a:p>
          <a:p>
            <a:r>
              <a:rPr lang="en-US" dirty="0" smtClean="0"/>
              <a:t>This instruction divides AX or DX – AX by the </a:t>
            </a:r>
            <a:r>
              <a:rPr lang="en-US" b="1" dirty="0" smtClean="0"/>
              <a:t>source</a:t>
            </a:r>
            <a:r>
              <a:rPr lang="en-US" dirty="0" smtClean="0"/>
              <a:t>, where the source can be a register or a memory location, but not an immediate number.</a:t>
            </a:r>
          </a:p>
          <a:p>
            <a:pPr>
              <a:buFontTx/>
              <a:buChar char="•"/>
            </a:pPr>
            <a:r>
              <a:rPr lang="en-US" dirty="0" smtClean="0"/>
              <a:t>  All the conditional flags are affected, but  undefined – hence they do not give any interpretation or information about the result. </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411162"/>
          </a:xfrm>
        </p:spPr>
        <p:txBody>
          <a:bodyPr>
            <a:normAutofit fontScale="90000"/>
          </a:bodyPr>
          <a:lstStyle/>
          <a:p>
            <a:r>
              <a:rPr lang="en-US" dirty="0" smtClean="0"/>
              <a:t>Ways of performing division</a:t>
            </a:r>
            <a:endParaRPr lang="en-IN" dirty="0"/>
          </a:p>
        </p:txBody>
      </p:sp>
      <p:sp>
        <p:nvSpPr>
          <p:cNvPr id="3" name="Content Placeholder 2"/>
          <p:cNvSpPr>
            <a:spLocks noGrp="1"/>
          </p:cNvSpPr>
          <p:nvPr>
            <p:ph sz="quarter" idx="1"/>
          </p:nvPr>
        </p:nvSpPr>
        <p:spPr>
          <a:xfrm>
            <a:off x="457200" y="1371600"/>
            <a:ext cx="7467600" cy="4873752"/>
          </a:xfrm>
        </p:spPr>
        <p:txBody>
          <a:bodyPr/>
          <a:lstStyle/>
          <a:p>
            <a:pPr>
              <a:buNone/>
            </a:pPr>
            <a:r>
              <a:rPr lang="en-US" b="1" dirty="0" err="1" smtClean="0"/>
              <a:t>i</a:t>
            </a:r>
            <a:r>
              <a:rPr lang="en-US" b="1" dirty="0" smtClean="0"/>
              <a:t>. Divide a word by a byte</a:t>
            </a:r>
          </a:p>
          <a:p>
            <a:r>
              <a:rPr lang="en-US" dirty="0" smtClean="0"/>
              <a:t>Here, the dividend must be a word placed in AX and the source must be a byte. The result of division causes AL to contain the quotient, and AH to contain the remainder.</a:t>
            </a:r>
          </a:p>
          <a:p>
            <a:r>
              <a:rPr lang="en-US" dirty="0" smtClean="0"/>
              <a:t>Examples………</a:t>
            </a:r>
          </a:p>
          <a:p>
            <a:pPr>
              <a:buNone/>
            </a:pPr>
            <a:r>
              <a:rPr lang="en-US" dirty="0" smtClean="0"/>
              <a:t>DIV BL </a:t>
            </a:r>
          </a:p>
          <a:p>
            <a:pPr>
              <a:buNone/>
            </a:pPr>
            <a:r>
              <a:rPr lang="en-US" dirty="0" smtClean="0"/>
              <a:t>DIV BYTE PTR [BX] </a:t>
            </a:r>
          </a:p>
          <a:p>
            <a:pPr>
              <a:buNone/>
            </a:pPr>
            <a:r>
              <a:rPr lang="en-US" dirty="0" smtClean="0"/>
              <a:t>DIV DIG</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smtClean="0"/>
              <a:t>ii. </a:t>
            </a:r>
            <a:r>
              <a:rPr lang="en-US" b="1" dirty="0" smtClean="0"/>
              <a:t>Dividing a byte by a byte.</a:t>
            </a:r>
          </a:p>
          <a:p>
            <a:r>
              <a:rPr lang="en-US" dirty="0" smtClean="0"/>
              <a:t>This is just a special case of a division of a word by a byte. In this case, convert the dividend byte to a word by loading the dividend in AL and 0 in AH.</a:t>
            </a:r>
          </a:p>
          <a:p>
            <a:r>
              <a:rPr lang="en-US" dirty="0" smtClean="0"/>
              <a:t>Thus, AX will be the word that acts as the dividend.</a:t>
            </a:r>
          </a:p>
          <a:p>
            <a:endParaRPr lang="en-US" dirty="0" smtClean="0"/>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4873752"/>
          </a:xfrm>
        </p:spPr>
        <p:txBody>
          <a:bodyPr/>
          <a:lstStyle/>
          <a:p>
            <a:pPr>
              <a:buNone/>
            </a:pPr>
            <a:r>
              <a:rPr lang="en-IN" dirty="0" smtClean="0"/>
              <a:t>iii. </a:t>
            </a:r>
            <a:r>
              <a:rPr lang="en-US" b="1" dirty="0" smtClean="0"/>
              <a:t>Divide a double word by a word.</a:t>
            </a:r>
          </a:p>
          <a:p>
            <a:r>
              <a:rPr lang="en-US" dirty="0" smtClean="0"/>
              <a:t>In this case, the dividend has to be in AX and DX (the upper word in DX). The divisor should be a word.</a:t>
            </a:r>
          </a:p>
          <a:p>
            <a:r>
              <a:rPr lang="en-US" dirty="0" smtClean="0"/>
              <a:t>The result of this division causes the quotient to be in AX and the remainder to be  in DX.</a:t>
            </a:r>
          </a:p>
          <a:p>
            <a:r>
              <a:rPr lang="en-US" dirty="0" smtClean="0"/>
              <a:t>Examples…</a:t>
            </a:r>
          </a:p>
          <a:p>
            <a:pPr>
              <a:buNone/>
            </a:pPr>
            <a:r>
              <a:rPr lang="en-US" dirty="0" smtClean="0"/>
              <a:t>DIV BX </a:t>
            </a:r>
          </a:p>
          <a:p>
            <a:pPr>
              <a:buNone/>
            </a:pPr>
            <a:r>
              <a:rPr lang="en-US" dirty="0" smtClean="0"/>
              <a:t>DIV WORD PTR [SI] </a:t>
            </a:r>
          </a:p>
          <a:p>
            <a:pPr>
              <a:buNone/>
            </a:pPr>
            <a:r>
              <a:rPr lang="en-US" dirty="0" smtClean="0"/>
              <a:t>DIV ANGLE</a:t>
            </a: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iv. Dividing a Word by a Word.</a:t>
            </a:r>
          </a:p>
          <a:p>
            <a:pPr>
              <a:buNone/>
            </a:pPr>
            <a:r>
              <a:rPr lang="en-US" dirty="0" smtClean="0"/>
              <a:t>  Similar to the previous case, if we want a word by word division, extend the word in AX to be a double word by loading 0 in DX to get the dividend to be a double word in AX and DX.</a:t>
            </a:r>
          </a:p>
          <a:p>
            <a:pPr>
              <a:buNone/>
            </a:pP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Divide by Zero Error</a:t>
            </a:r>
            <a:endParaRPr lang="en-IN" dirty="0"/>
          </a:p>
        </p:txBody>
      </p:sp>
      <p:sp>
        <p:nvSpPr>
          <p:cNvPr id="3" name="Content Placeholder 2"/>
          <p:cNvSpPr>
            <a:spLocks noGrp="1"/>
          </p:cNvSpPr>
          <p:nvPr>
            <p:ph sz="quarter" idx="1"/>
          </p:nvPr>
        </p:nvSpPr>
        <p:spPr/>
        <p:txBody>
          <a:bodyPr/>
          <a:lstStyle/>
          <a:p>
            <a:r>
              <a:rPr lang="en-US" dirty="0" smtClean="0"/>
              <a:t>For division, if the divisor is zero, the quotient becomes </a:t>
            </a:r>
            <a:r>
              <a:rPr lang="en-US" dirty="0" err="1" smtClean="0"/>
              <a:t>undefi</a:t>
            </a:r>
            <a:r>
              <a:rPr lang="en-US" dirty="0" smtClean="0"/>
              <a:t> </a:t>
            </a:r>
            <a:r>
              <a:rPr lang="en-US" dirty="0" err="1" smtClean="0"/>
              <a:t>ned</a:t>
            </a:r>
            <a:r>
              <a:rPr lang="en-US" dirty="0" smtClean="0"/>
              <a:t>. In attempting such a division, the 8086 will exit from this program and generate an interrupt.</a:t>
            </a:r>
          </a:p>
          <a:p>
            <a:r>
              <a:rPr lang="en-US" dirty="0" smtClean="0"/>
              <a:t>This state is said to be a ‘divide by zero error’. An interrupt generated by an error, is termed an exception.</a:t>
            </a:r>
          </a:p>
          <a:p>
            <a:endParaRPr lang="en-US" dirty="0" smtClean="0"/>
          </a:p>
          <a:p>
            <a:r>
              <a:rPr lang="en-US" dirty="0" smtClean="0"/>
              <a:t>If the quotient register is too small to accommodate the quotient, then also this happens.</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 </a:t>
            </a:r>
            <a:r>
              <a:rPr lang="en-US" dirty="0" smtClean="0"/>
              <a:t>MOV AX, 09876H</a:t>
            </a:r>
          </a:p>
          <a:p>
            <a:pPr>
              <a:buNone/>
            </a:pPr>
            <a:r>
              <a:rPr lang="en-US" dirty="0" smtClean="0"/>
              <a:t>    MOV CL, 25H</a:t>
            </a:r>
          </a:p>
          <a:p>
            <a:pPr>
              <a:buNone/>
            </a:pPr>
            <a:r>
              <a:rPr lang="en-US" dirty="0" smtClean="0"/>
              <a:t>     DIV CL</a:t>
            </a:r>
          </a:p>
          <a:p>
            <a:pPr>
              <a:buNone/>
            </a:pPr>
            <a:endParaRPr lang="en-US" dirty="0" smtClean="0"/>
          </a:p>
          <a:p>
            <a:r>
              <a:rPr lang="en-US" dirty="0" smtClean="0"/>
              <a:t>The above program segment will give a quotient of 41EH, which obviously cannot be accommodated in AL. </a:t>
            </a:r>
          </a:p>
          <a:p>
            <a:r>
              <a:rPr lang="en-US" dirty="0" smtClean="0"/>
              <a:t>Then ,program execution is aborted and the assembler</a:t>
            </a:r>
          </a:p>
          <a:p>
            <a:pPr>
              <a:buNone/>
            </a:pPr>
            <a:r>
              <a:rPr lang="en-US" dirty="0" smtClean="0"/>
              <a:t>    displays the message ‘divide overflow error’.</a:t>
            </a:r>
          </a:p>
          <a:p>
            <a:endParaRPr lang="en-US"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iii)Write a character to the standard  display unit.</a:t>
            </a:r>
          </a:p>
          <a:p>
            <a:r>
              <a:rPr lang="en-US" dirty="0" smtClean="0"/>
              <a:t>For this ,the ASCII value of the character to be displayed should be in DL</a:t>
            </a:r>
          </a:p>
          <a:p>
            <a:pPr lvl="1">
              <a:buNone/>
            </a:pPr>
            <a:r>
              <a:rPr lang="en-US" dirty="0" smtClean="0"/>
              <a:t>     MOV  DL , ‘S’ </a:t>
            </a:r>
          </a:p>
          <a:p>
            <a:pPr>
              <a:buNone/>
            </a:pPr>
            <a:r>
              <a:rPr lang="en-US" dirty="0" smtClean="0"/>
              <a:t>         MOV AH ,02</a:t>
            </a:r>
          </a:p>
          <a:p>
            <a:pPr>
              <a:buNone/>
            </a:pPr>
            <a:r>
              <a:rPr lang="en-US" dirty="0" smtClean="0"/>
              <a:t>         INT 21H</a:t>
            </a:r>
          </a:p>
          <a:p>
            <a:r>
              <a:rPr lang="en-US" dirty="0" smtClean="0"/>
              <a:t> with this the character S is displayed on the screen</a:t>
            </a:r>
          </a:p>
          <a:p>
            <a:endParaRPr lang="en-US" dirty="0"/>
          </a:p>
        </p:txBody>
      </p:sp>
      <p:sp>
        <p:nvSpPr>
          <p:cNvPr id="5" name="Rectangle 4"/>
          <p:cNvSpPr/>
          <p:nvPr/>
        </p:nvSpPr>
        <p:spPr>
          <a:xfrm>
            <a:off x="533400" y="685800"/>
            <a:ext cx="6705600" cy="523220"/>
          </a:xfrm>
          <a:prstGeom prst="rect">
            <a:avLst/>
          </a:prstGeom>
        </p:spPr>
        <p:txBody>
          <a:bodyPr wrap="square">
            <a:spAutoFit/>
          </a:bodyPr>
          <a:lstStyle/>
          <a:p>
            <a:r>
              <a:rPr lang="en-US" sz="2800" dirty="0" smtClean="0"/>
              <a:t>DISPLAYING A CHARACTER </a:t>
            </a:r>
            <a:endParaRPr lang="en-US"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dirty="0" smtClean="0"/>
              <a:t>Write a program to  find the average of two bytes stored in memory</a:t>
            </a:r>
            <a:br>
              <a:rPr lang="en-US" dirty="0" smtClean="0"/>
            </a:b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0" y="1066800"/>
            <a:ext cx="9062918" cy="5105400"/>
          </a:xfr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LOGICAL INSTRUCTIONS</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381000" y="1600200"/>
            <a:ext cx="7924800" cy="4913076"/>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90000"/>
              </a:lnSpc>
            </a:pPr>
            <a:r>
              <a:rPr lang="en-US" dirty="0" smtClean="0"/>
              <a:t>iv) Display a character string on the standard display unit</a:t>
            </a:r>
          </a:p>
          <a:p>
            <a:pPr>
              <a:lnSpc>
                <a:spcPct val="90000"/>
              </a:lnSpc>
              <a:buNone/>
            </a:pPr>
            <a:r>
              <a:rPr lang="en-US" dirty="0" smtClean="0"/>
              <a:t>	The logical address DS:DX should point to the beginning of the string .</a:t>
            </a:r>
          </a:p>
          <a:p>
            <a:pPr>
              <a:lnSpc>
                <a:spcPct val="90000"/>
              </a:lnSpc>
              <a:buNone/>
            </a:pPr>
            <a:r>
              <a:rPr lang="en-US" dirty="0" smtClean="0"/>
              <a:t>	This is to be followed by the following instructions</a:t>
            </a:r>
          </a:p>
          <a:p>
            <a:pPr>
              <a:lnSpc>
                <a:spcPct val="90000"/>
              </a:lnSpc>
              <a:buNone/>
            </a:pPr>
            <a:r>
              <a:rPr lang="en-US" dirty="0" smtClean="0"/>
              <a:t>	                       MOV AH ,09</a:t>
            </a:r>
          </a:p>
          <a:p>
            <a:pPr>
              <a:lnSpc>
                <a:spcPct val="90000"/>
              </a:lnSpc>
              <a:buNone/>
            </a:pPr>
            <a:r>
              <a:rPr lang="en-US" dirty="0" smtClean="0"/>
              <a:t>                           INT 21H</a:t>
            </a:r>
            <a:endParaRPr lang="en-US" dirty="0"/>
          </a:p>
        </p:txBody>
      </p:sp>
      <p:sp>
        <p:nvSpPr>
          <p:cNvPr id="4" name="Rectangle 3"/>
          <p:cNvSpPr/>
          <p:nvPr/>
        </p:nvSpPr>
        <p:spPr>
          <a:xfrm>
            <a:off x="685800" y="990600"/>
            <a:ext cx="3505200" cy="523220"/>
          </a:xfrm>
          <a:prstGeom prst="rect">
            <a:avLst/>
          </a:prstGeom>
        </p:spPr>
        <p:txBody>
          <a:bodyPr wrap="square">
            <a:spAutoFit/>
          </a:bodyPr>
          <a:lstStyle/>
          <a:p>
            <a:r>
              <a:rPr lang="en-US" sz="2800" dirty="0" smtClean="0"/>
              <a:t>STRING DISPLAY</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24362</TotalTime>
  <Words>4501</Words>
  <Application>Microsoft Office PowerPoint</Application>
  <PresentationFormat>On-screen Show (4:3)</PresentationFormat>
  <Paragraphs>446</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宋体</vt:lpstr>
      <vt:lpstr>Calibri</vt:lpstr>
      <vt:lpstr>Century Schoolbook</vt:lpstr>
      <vt:lpstr>Wingdings</vt:lpstr>
      <vt:lpstr>Wingdings 2</vt:lpstr>
      <vt:lpstr>Oriel</vt:lpstr>
      <vt:lpstr>Chapter 3</vt:lpstr>
      <vt:lpstr>Approaches to Programming</vt:lpstr>
      <vt:lpstr>DOS</vt:lpstr>
      <vt:lpstr>BIOS and DOS function calls </vt:lpstr>
      <vt:lpstr>PowerPoint Presentation</vt:lpstr>
      <vt:lpstr>Using DOS function calls</vt:lpstr>
      <vt:lpstr>PowerPoint Presentation</vt:lpstr>
      <vt:lpstr>PowerPoint Presentation</vt:lpstr>
      <vt:lpstr>PowerPoint Presentation</vt:lpstr>
      <vt:lpstr>The Instruction set of 8086</vt:lpstr>
      <vt:lpstr> DATA TRANSFER INSTRUCTIONS </vt:lpstr>
      <vt:lpstr>PowerPoint Presentation</vt:lpstr>
      <vt:lpstr>List of 8086 data transfer instructions with format &amp; functions</vt:lpstr>
      <vt:lpstr>PowerPoint Presentation</vt:lpstr>
      <vt:lpstr>PowerPoint Presentation</vt:lpstr>
      <vt:lpstr>Example 3.2-register relative addressing</vt:lpstr>
      <vt:lpstr>PowerPoint Presentation</vt:lpstr>
      <vt:lpstr>PowerPoint Presentation</vt:lpstr>
      <vt:lpstr>PowerPoint Presentation</vt:lpstr>
      <vt:lpstr>LEA - Load Effective address </vt:lpstr>
      <vt:lpstr>PowerPoint Presentation</vt:lpstr>
      <vt:lpstr>Output</vt:lpstr>
      <vt:lpstr>PowerPoint Presentation</vt:lpstr>
      <vt:lpstr>XLAT   -Translate a byte in AL</vt:lpstr>
      <vt:lpstr>Write a program that gets into the memory location starting from VALUES, the ASCII values of 1, 3, 5, 4, 0 … in that order. The look-up table is stored in the array named ASC </vt:lpstr>
      <vt:lpstr>PowerPoint Presentation</vt:lpstr>
      <vt:lpstr>PowerPoint Presentation</vt:lpstr>
      <vt:lpstr>Push &amp; Pop</vt:lpstr>
      <vt:lpstr>Stack </vt:lpstr>
      <vt:lpstr>OPERATION  OF THE STACK if BX has the content CC 99   and the instruction is PUSH BX-</vt:lpstr>
      <vt:lpstr>Reverse will be the case for POP operation</vt:lpstr>
      <vt:lpstr>PUSH and POP </vt:lpstr>
      <vt:lpstr>Defining a stack </vt:lpstr>
      <vt:lpstr>Explain what is done in this program .Assume SP =0310H ,when the stack was initialized</vt:lpstr>
      <vt:lpstr>PowerPoint Presentation</vt:lpstr>
      <vt:lpstr>Branching Instructions</vt:lpstr>
      <vt:lpstr>JMP- Jump</vt:lpstr>
      <vt:lpstr>PowerPoint Presentation</vt:lpstr>
      <vt:lpstr>Salient Points Regarding Jump</vt:lpstr>
      <vt:lpstr>Types of Jump Instructions</vt:lpstr>
      <vt:lpstr>Example</vt:lpstr>
      <vt:lpstr>PowerPoint Presentation</vt:lpstr>
      <vt:lpstr>Other Forms of the Unconditional Jump Instruction</vt:lpstr>
      <vt:lpstr>PowerPoint Presentation</vt:lpstr>
      <vt:lpstr>CONDITIONAL JUMPS</vt:lpstr>
      <vt:lpstr> List of Conditional Jump Instructions which Cater to Unsigned Arithmetic and which Directly Address Flags or Registers</vt:lpstr>
      <vt:lpstr>PowerPoint Presentation</vt:lpstr>
      <vt:lpstr> FAR Jump </vt:lpstr>
      <vt:lpstr>The LOOP Instruction</vt:lpstr>
      <vt:lpstr>PowerPoint Presentation</vt:lpstr>
      <vt:lpstr>PowerPoint Presentation</vt:lpstr>
      <vt:lpstr>PowerPoint Presentation</vt:lpstr>
      <vt:lpstr>Arithmetic Instructions</vt:lpstr>
      <vt:lpstr>PowerPoint Presentation</vt:lpstr>
      <vt:lpstr>PowerPoint Presentation</vt:lpstr>
      <vt:lpstr>Flag Control Instructions</vt:lpstr>
      <vt:lpstr>Addition Instructions</vt:lpstr>
      <vt:lpstr>PowerPoint Presentation</vt:lpstr>
      <vt:lpstr>PowerPoint Presentation</vt:lpstr>
      <vt:lpstr>PTR Directive</vt:lpstr>
      <vt:lpstr>PowerPoint Presentation</vt:lpstr>
      <vt:lpstr>PowerPoint Presentation</vt:lpstr>
      <vt:lpstr>Subtraction</vt:lpstr>
      <vt:lpstr>SBB – Subtract with borrow</vt:lpstr>
      <vt:lpstr>DEC – Decrement</vt:lpstr>
      <vt:lpstr>Unsigned Multiplication</vt:lpstr>
      <vt:lpstr>PowerPoint Presentation</vt:lpstr>
      <vt:lpstr>PowerPoint Presentation</vt:lpstr>
      <vt:lpstr>PowerPoint Presentation</vt:lpstr>
      <vt:lpstr>Unsigned multiplication-Flags Affected</vt:lpstr>
      <vt:lpstr>PowerPoint Presentation</vt:lpstr>
      <vt:lpstr>Factorial</vt:lpstr>
      <vt:lpstr>Unsigned Division</vt:lpstr>
      <vt:lpstr>Ways of performing division</vt:lpstr>
      <vt:lpstr>PowerPoint Presentation</vt:lpstr>
      <vt:lpstr>PowerPoint Presentation</vt:lpstr>
      <vt:lpstr>PowerPoint Presentation</vt:lpstr>
      <vt:lpstr>Divide by Zero Error</vt:lpstr>
      <vt:lpstr>PowerPoint Presentation</vt:lpstr>
      <vt:lpstr>Write a program to  find the average of two bytes stored in memory </vt:lpstr>
      <vt:lpstr>LOGICAL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Prashanth Kambli</dc:creator>
  <cp:lastModifiedBy>Admin</cp:lastModifiedBy>
  <cp:revision>207</cp:revision>
  <dcterms:created xsi:type="dcterms:W3CDTF">2006-08-16T00:00:00Z</dcterms:created>
  <dcterms:modified xsi:type="dcterms:W3CDTF">2020-08-21T13:33:39Z</dcterms:modified>
</cp:coreProperties>
</file>