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351" autoAdjust="0"/>
  </p:normalViewPr>
  <p:slideViewPr>
    <p:cSldViewPr>
      <p:cViewPr varScale="1">
        <p:scale>
          <a:sx n="60" d="100"/>
          <a:sy n="60" d="100"/>
        </p:scale>
        <p:origin x="-15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17CAE-9323-4955-A90C-019A124ABB50}" type="datetimeFigureOut">
              <a:rPr lang="en-US" smtClean="0"/>
              <a:pPr/>
              <a:t>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9C861-053F-46AA-A5F8-FB835DE31A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3A9C861-053F-46AA-A5F8-FB835DE31A17}"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3C58D4A-A3B7-460D-9DFA-16AC29FA0D83}" type="datetime1">
              <a:rPr lang="en-US" smtClean="0"/>
              <a:pPr/>
              <a:t>2/6/2018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PRA                MSRIT,ISE</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307971-CF68-4824-ACCE-4DC8109E49A2}" type="datetime1">
              <a:rPr lang="en-US" smtClean="0"/>
              <a:pPr/>
              <a:t>2/6/2018</a:t>
            </a:fld>
            <a:endParaRPr lang="en-US"/>
          </a:p>
        </p:txBody>
      </p:sp>
      <p:sp>
        <p:nvSpPr>
          <p:cNvPr id="5" name="Footer Placeholder 4"/>
          <p:cNvSpPr>
            <a:spLocks noGrp="1"/>
          </p:cNvSpPr>
          <p:nvPr>
            <p:ph type="ftr" sz="quarter" idx="11"/>
          </p:nvPr>
        </p:nvSpPr>
        <p:spPr/>
        <p:txBody>
          <a:bodyPr/>
          <a:lstStyle/>
          <a:p>
            <a:r>
              <a:rPr lang="en-US" smtClean="0"/>
              <a:t>PRA                MSRIT,ISE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039C48-270C-49C2-BB64-D6BACCBC3C54}" type="datetime1">
              <a:rPr lang="en-US" smtClean="0"/>
              <a:pPr/>
              <a:t>2/6/2018</a:t>
            </a:fld>
            <a:endParaRPr lang="en-US"/>
          </a:p>
        </p:txBody>
      </p:sp>
      <p:sp>
        <p:nvSpPr>
          <p:cNvPr id="5" name="Footer Placeholder 4"/>
          <p:cNvSpPr>
            <a:spLocks noGrp="1"/>
          </p:cNvSpPr>
          <p:nvPr>
            <p:ph type="ftr" sz="quarter" idx="11"/>
          </p:nvPr>
        </p:nvSpPr>
        <p:spPr/>
        <p:txBody>
          <a:bodyPr/>
          <a:lstStyle/>
          <a:p>
            <a:r>
              <a:rPr lang="en-US" smtClean="0"/>
              <a:t>PRA                MSRIT,ISE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0FBFFA8-3C2D-45EA-A80D-E6FAF5DD64AF}" type="datetime1">
              <a:rPr lang="en-US" smtClean="0"/>
              <a:pPr/>
              <a:t>2/6/2018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PRA                MSRIT,ISE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7908FFE-0160-46FA-A01E-1D6E116EAFE2}" type="datetime1">
              <a:rPr lang="en-US" smtClean="0"/>
              <a:pPr/>
              <a:t>2/6/2018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PRA                MSRIT,ISE</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26994B-AE93-49B9-8016-9C160DC89CFB}" type="datetime1">
              <a:rPr lang="en-US" smtClean="0"/>
              <a:pPr/>
              <a:t>2/6/2018</a:t>
            </a:fld>
            <a:endParaRPr lang="en-US"/>
          </a:p>
        </p:txBody>
      </p:sp>
      <p:sp>
        <p:nvSpPr>
          <p:cNvPr id="6" name="Footer Placeholder 5"/>
          <p:cNvSpPr>
            <a:spLocks noGrp="1"/>
          </p:cNvSpPr>
          <p:nvPr>
            <p:ph type="ftr" sz="quarter" idx="11"/>
          </p:nvPr>
        </p:nvSpPr>
        <p:spPr/>
        <p:txBody>
          <a:bodyPr/>
          <a:lstStyle/>
          <a:p>
            <a:r>
              <a:rPr lang="en-US" smtClean="0"/>
              <a:t>PRA                MSRIT,ISE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055F506-F6F8-4B2D-95A8-5D3FE89C5DC4}" type="datetime1">
              <a:rPr lang="en-US" smtClean="0"/>
              <a:pPr/>
              <a:t>2/6/2018</a:t>
            </a:fld>
            <a:endParaRPr lang="en-US"/>
          </a:p>
        </p:txBody>
      </p:sp>
      <p:sp>
        <p:nvSpPr>
          <p:cNvPr id="8" name="Footer Placeholder 7"/>
          <p:cNvSpPr>
            <a:spLocks noGrp="1"/>
          </p:cNvSpPr>
          <p:nvPr>
            <p:ph type="ftr" sz="quarter" idx="11"/>
          </p:nvPr>
        </p:nvSpPr>
        <p:spPr/>
        <p:txBody>
          <a:bodyPr/>
          <a:lstStyle/>
          <a:p>
            <a:r>
              <a:rPr lang="en-US" smtClean="0"/>
              <a:t>PRA                MSRIT,ISE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5BF7DF-BDF6-47FB-BB34-400B59CCFDF4}" type="datetime1">
              <a:rPr lang="en-US" smtClean="0"/>
              <a:pPr/>
              <a:t>2/6/2018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PRA                MSRIT,ISE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91DDF-C60F-4A7A-9ED6-DB8FFB9B9EA8}" type="datetime1">
              <a:rPr lang="en-US" smtClean="0"/>
              <a:pPr/>
              <a:t>2/6/2018</a:t>
            </a:fld>
            <a:endParaRPr lang="en-US"/>
          </a:p>
        </p:txBody>
      </p:sp>
      <p:sp>
        <p:nvSpPr>
          <p:cNvPr id="3" name="Footer Placeholder 2"/>
          <p:cNvSpPr>
            <a:spLocks noGrp="1"/>
          </p:cNvSpPr>
          <p:nvPr>
            <p:ph type="ftr" sz="quarter" idx="11"/>
          </p:nvPr>
        </p:nvSpPr>
        <p:spPr/>
        <p:txBody>
          <a:bodyPr/>
          <a:lstStyle/>
          <a:p>
            <a:r>
              <a:rPr lang="en-US" smtClean="0"/>
              <a:t>PRA                MSRIT,ISE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150BC2F-68A9-4EF8-BBDB-8C94E2A55A11}" type="datetime1">
              <a:rPr lang="en-US" smtClean="0"/>
              <a:pPr/>
              <a:t>2/6/2018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PRA                MSRIT,ISE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3926F86-D64E-422A-AE9C-D2AC333374A2}" type="datetime1">
              <a:rPr lang="en-US" smtClean="0"/>
              <a:pPr/>
              <a:t>2/6/2018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PRA                MSRIT,ISE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7E3D33F-DDCE-43CE-9584-2571A485FD5F}" type="datetime1">
              <a:rPr lang="en-US" smtClean="0"/>
              <a:pPr/>
              <a:t>2/6/2018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PRA                MSRIT,ISE</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lstStyle/>
          <a:p>
            <a:r>
              <a:rPr lang="en-US" dirty="0" smtClean="0"/>
              <a:t>Chapter 2</a:t>
            </a:r>
            <a:endParaRPr lang="en-US" dirty="0"/>
          </a:p>
        </p:txBody>
      </p:sp>
      <p:sp>
        <p:nvSpPr>
          <p:cNvPr id="4" name="Rectangle 3"/>
          <p:cNvSpPr/>
          <p:nvPr/>
        </p:nvSpPr>
        <p:spPr>
          <a:xfrm>
            <a:off x="1828800" y="1981200"/>
            <a:ext cx="6705600" cy="1200329"/>
          </a:xfrm>
          <a:prstGeom prst="rect">
            <a:avLst/>
          </a:prstGeom>
        </p:spPr>
        <p:txBody>
          <a:bodyPr wrap="square">
            <a:spAutoFit/>
          </a:bodyPr>
          <a:lstStyle/>
          <a:p>
            <a:r>
              <a:rPr lang="en-US" sz="3600" dirty="0" smtClean="0"/>
              <a:t>PROGRAMMING CONCEPTS-1</a:t>
            </a:r>
            <a:endParaRPr lang="en-US" sz="3600" dirty="0"/>
          </a:p>
        </p:txBody>
      </p:sp>
      <p:sp>
        <p:nvSpPr>
          <p:cNvPr id="5" name="Footer Placeholder 4"/>
          <p:cNvSpPr>
            <a:spLocks noGrp="1"/>
          </p:cNvSpPr>
          <p:nvPr>
            <p:ph type="ftr" sz="quarter" idx="11"/>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MASM ?</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Microsoft has written considerable documentation </a:t>
            </a:r>
          </a:p>
          <a:p>
            <a:r>
              <a:rPr lang="en-US" dirty="0" smtClean="0"/>
              <a:t>Third parties have written assembly language reference manuals for MASM. </a:t>
            </a:r>
          </a:p>
          <a:p>
            <a:r>
              <a:rPr lang="en-US" dirty="0" smtClean="0"/>
              <a:t>The versions of MASM 6.0 and above have a lot more features (aimed at simplification in writing code )than previous versions .</a:t>
            </a:r>
          </a:p>
          <a:p>
            <a:r>
              <a:rPr lang="en-US" dirty="0" smtClean="0"/>
              <a:t> Working Principle ?</a:t>
            </a:r>
          </a:p>
          <a:p>
            <a:pPr>
              <a:buNone/>
            </a:pP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Models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 To write programs, we have to define segments where segment registers must be initialized</a:t>
            </a:r>
          </a:p>
          <a:p>
            <a:r>
              <a:rPr lang="en-US" dirty="0" smtClean="0"/>
              <a:t> Will take to use the full segment model</a:t>
            </a:r>
          </a:p>
          <a:p>
            <a:r>
              <a:rPr lang="en-US" dirty="0" smtClean="0"/>
              <a:t> MASM 6.0 and above have incorporated certain  shortcuts to make programme simple</a:t>
            </a:r>
          </a:p>
          <a:p>
            <a:r>
              <a:rPr lang="en-US" dirty="0" smtClean="0"/>
              <a:t> They are called Dot Models.</a:t>
            </a:r>
          </a:p>
          <a:p>
            <a:r>
              <a:rPr lang="en-US" dirty="0" smtClean="0"/>
              <a:t> To specify a segment ,write</a:t>
            </a:r>
          </a:p>
          <a:p>
            <a:pPr>
              <a:buNone/>
            </a:pPr>
            <a:r>
              <a:rPr lang="en-US" dirty="0" smtClean="0"/>
              <a:t>         </a:t>
            </a:r>
            <a:r>
              <a:rPr lang="en-US" b="1" dirty="0" smtClean="0"/>
              <a:t>. </a:t>
            </a:r>
            <a:r>
              <a:rPr lang="en-US" dirty="0" smtClean="0"/>
              <a:t>MODEL </a:t>
            </a:r>
            <a:r>
              <a:rPr lang="en-US" dirty="0" err="1" smtClean="0"/>
              <a:t>MODEL</a:t>
            </a:r>
            <a:r>
              <a:rPr lang="en-US" dirty="0" smtClean="0"/>
              <a:t> NAME</a:t>
            </a:r>
          </a:p>
          <a:p>
            <a:r>
              <a:rPr lang="en-US" dirty="0" smtClean="0"/>
              <a:t> Different models tell the assemble how to use </a:t>
            </a:r>
            <a:r>
              <a:rPr lang="en-US" dirty="0" err="1" smtClean="0"/>
              <a:t>segements</a:t>
            </a:r>
            <a:r>
              <a:rPr lang="en-US" dirty="0" smtClean="0"/>
              <a:t> and to provide sufficient space for the object code.</a:t>
            </a:r>
          </a:p>
          <a:p>
            <a:r>
              <a:rPr lang="en-US" dirty="0" smtClean="0"/>
              <a:t> simplest way is tiny model and small model</a:t>
            </a: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458200" cy="6629400"/>
          </a:xfrm>
        </p:spPr>
        <p:txBody>
          <a:bodyPr>
            <a:normAutofit lnSpcReduction="10000"/>
          </a:bodyPr>
          <a:lstStyle/>
          <a:p>
            <a:r>
              <a:rPr lang="en-US" dirty="0" smtClean="0"/>
              <a:t> Tiny model is used when code, data and stack will all fit into one segment with maximum of 64 K</a:t>
            </a:r>
          </a:p>
          <a:p>
            <a:r>
              <a:rPr lang="en-US" dirty="0" smtClean="0"/>
              <a:t> Small model can have one data segment and one code segment each of which has a maximum size of 64 K</a:t>
            </a:r>
          </a:p>
          <a:p>
            <a:pPr>
              <a:buNone/>
            </a:pPr>
            <a:r>
              <a:rPr lang="en-US" dirty="0" smtClean="0"/>
              <a:t>            </a:t>
            </a:r>
          </a:p>
          <a:p>
            <a:pPr>
              <a:buNone/>
            </a:pPr>
            <a:r>
              <a:rPr lang="en-US" dirty="0" smtClean="0"/>
              <a:t>           TINY Model</a:t>
            </a:r>
          </a:p>
          <a:p>
            <a:r>
              <a:rPr lang="en-US" dirty="0" smtClean="0"/>
              <a:t> Program</a:t>
            </a:r>
          </a:p>
          <a:p>
            <a:pPr>
              <a:buNone/>
            </a:pPr>
            <a:r>
              <a:rPr lang="en-US" b="1" dirty="0" smtClean="0"/>
              <a:t>          </a:t>
            </a:r>
            <a:r>
              <a:rPr lang="en-US" dirty="0" smtClean="0"/>
              <a:t>.MODEL TINY          ;choose single segment model</a:t>
            </a:r>
          </a:p>
          <a:p>
            <a:pPr>
              <a:buNone/>
            </a:pPr>
            <a:r>
              <a:rPr lang="en-US" dirty="0" smtClean="0"/>
              <a:t>          .CODE 		  ; start of code segment	</a:t>
            </a:r>
          </a:p>
          <a:p>
            <a:pPr>
              <a:buNone/>
            </a:pPr>
            <a:r>
              <a:rPr lang="en-US" dirty="0" smtClean="0"/>
              <a:t>          .STARTUP       ; start of program</a:t>
            </a:r>
          </a:p>
          <a:p>
            <a:pPr>
              <a:buNone/>
            </a:pPr>
            <a:r>
              <a:rPr lang="en-US" dirty="0" smtClean="0"/>
              <a:t>                MOV AL,67H  ; move 67H to AL</a:t>
            </a:r>
          </a:p>
          <a:p>
            <a:pPr>
              <a:buNone/>
            </a:pPr>
            <a:r>
              <a:rPr lang="en-US" dirty="0" smtClean="0"/>
              <a:t>    	     MOV BL,45H </a:t>
            </a:r>
            <a:r>
              <a:rPr lang="it-IT" dirty="0" smtClean="0"/>
              <a:t> ; move 45H to BL</a:t>
            </a:r>
          </a:p>
          <a:p>
            <a:pPr>
              <a:buNone/>
            </a:pPr>
            <a:r>
              <a:rPr lang="it-IT" dirty="0" smtClean="0"/>
              <a:t>               ADD AL,BL     ; add BL to DL</a:t>
            </a:r>
          </a:p>
          <a:p>
            <a:pPr>
              <a:buNone/>
            </a:pPr>
            <a:r>
              <a:rPr lang="it-IT" dirty="0" smtClean="0"/>
              <a:t>   		    MOV DL,AL     ; copy AL to DL</a:t>
            </a:r>
          </a:p>
          <a:p>
            <a:pPr>
              <a:buNone/>
            </a:pPr>
            <a:r>
              <a:rPr lang="it-IT" dirty="0" smtClean="0"/>
              <a:t>              </a:t>
            </a:r>
            <a:r>
              <a:rPr lang="en-US" dirty="0" smtClean="0"/>
              <a:t>.EXIT                 ; exit to DOS</a:t>
            </a:r>
          </a:p>
          <a:p>
            <a:pPr>
              <a:buNone/>
            </a:pPr>
            <a:r>
              <a:rPr lang="en-US" dirty="0" smtClean="0"/>
              <a:t>              END                   ; program end</a:t>
            </a: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 Save it a as tiny.asm</a:t>
            </a:r>
          </a:p>
          <a:p>
            <a:r>
              <a:rPr lang="en-US" dirty="0" smtClean="0"/>
              <a:t>Open MASM and go to the BIN </a:t>
            </a:r>
            <a:r>
              <a:rPr lang="en-US" dirty="0" err="1" smtClean="0"/>
              <a:t>directory.Use</a:t>
            </a:r>
            <a:r>
              <a:rPr lang="en-US" dirty="0" smtClean="0"/>
              <a:t> the following commands</a:t>
            </a:r>
          </a:p>
          <a:p>
            <a:pPr>
              <a:buNone/>
            </a:pPr>
            <a:r>
              <a:rPr lang="en-US" b="1" dirty="0" smtClean="0"/>
              <a:t>        ml tinym.asm     </a:t>
            </a:r>
            <a:r>
              <a:rPr lang="en-US" sz="1600" b="1" dirty="0" smtClean="0"/>
              <a:t>;for assembling and linking</a:t>
            </a:r>
          </a:p>
          <a:p>
            <a:pPr>
              <a:buNone/>
            </a:pPr>
            <a:r>
              <a:rPr lang="en-US" b="1" dirty="0" smtClean="0"/>
              <a:t>       ml/Fl   tinym.asm</a:t>
            </a:r>
            <a:r>
              <a:rPr lang="en-US" dirty="0" smtClean="0"/>
              <a:t>  </a:t>
            </a:r>
            <a:r>
              <a:rPr lang="en-US" sz="2000" dirty="0" smtClean="0"/>
              <a:t>;for the list file</a:t>
            </a:r>
          </a:p>
          <a:p>
            <a:endParaRPr lang="en-US" dirty="0" smtClean="0"/>
          </a:p>
          <a:p>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 result of assembling and linking ( DOS command window)</a:t>
            </a:r>
            <a:endParaRPr lang="en-US" dirty="0"/>
          </a:p>
        </p:txBody>
      </p:sp>
      <p:sp>
        <p:nvSpPr>
          <p:cNvPr id="3" name="Content Placeholder 2"/>
          <p:cNvSpPr>
            <a:spLocks noGrp="1"/>
          </p:cNvSpPr>
          <p:nvPr>
            <p:ph sz="quarter" idx="1"/>
          </p:nvPr>
        </p:nvSpPr>
        <p:spPr/>
        <p:txBody>
          <a:bodyPr>
            <a:normAutofit lnSpcReduction="10000"/>
          </a:bodyPr>
          <a:lstStyle/>
          <a:p>
            <a:pPr>
              <a:lnSpc>
                <a:spcPct val="80000"/>
              </a:lnSpc>
              <a:buClr>
                <a:schemeClr val="tx1"/>
              </a:buClr>
              <a:buNone/>
            </a:pPr>
            <a:r>
              <a:rPr lang="en-US" b="1" dirty="0" smtClean="0"/>
              <a:t>C:\masm6.14\BIN&gt;ml tinym.asm</a:t>
            </a:r>
          </a:p>
          <a:p>
            <a:pPr>
              <a:lnSpc>
                <a:spcPct val="80000"/>
              </a:lnSpc>
              <a:buClr>
                <a:schemeClr val="tx1"/>
              </a:buClr>
              <a:buNone/>
            </a:pPr>
            <a:r>
              <a:rPr lang="en-US" dirty="0" smtClean="0"/>
              <a:t>Microsoft (R) Macro Assembler Version 6.14.8444</a:t>
            </a:r>
          </a:p>
          <a:p>
            <a:pPr>
              <a:lnSpc>
                <a:spcPct val="80000"/>
              </a:lnSpc>
              <a:buClr>
                <a:schemeClr val="tx1"/>
              </a:buClr>
              <a:buNone/>
            </a:pPr>
            <a:r>
              <a:rPr lang="en-US" dirty="0" smtClean="0"/>
              <a:t>Copyright (C) Microsoft Corp 1981-1997.  All rights reserved.</a:t>
            </a:r>
          </a:p>
          <a:p>
            <a:pPr>
              <a:lnSpc>
                <a:spcPct val="80000"/>
              </a:lnSpc>
              <a:buClr>
                <a:schemeClr val="tx1"/>
              </a:buClr>
              <a:buNone/>
            </a:pPr>
            <a:r>
              <a:rPr lang="en-US" dirty="0" smtClean="0"/>
              <a:t> Assembling: tinym.asm</a:t>
            </a:r>
          </a:p>
          <a:p>
            <a:pPr>
              <a:lnSpc>
                <a:spcPct val="80000"/>
              </a:lnSpc>
              <a:buClr>
                <a:schemeClr val="tx1"/>
              </a:buClr>
              <a:buNone/>
            </a:pPr>
            <a:r>
              <a:rPr lang="en-US" dirty="0" smtClean="0"/>
              <a:t>Microsoft (R) Segmented Executable Linker  Version 5.60.339 Dec  5 1994</a:t>
            </a:r>
          </a:p>
          <a:p>
            <a:pPr>
              <a:lnSpc>
                <a:spcPct val="80000"/>
              </a:lnSpc>
              <a:buClr>
                <a:schemeClr val="tx1"/>
              </a:buClr>
              <a:buNone/>
            </a:pPr>
            <a:r>
              <a:rPr lang="en-US" dirty="0" smtClean="0"/>
              <a:t>Copyright (C) Microsoft Corp 1984-1993.  All rights reserved.</a:t>
            </a:r>
          </a:p>
          <a:p>
            <a:pPr>
              <a:lnSpc>
                <a:spcPct val="80000"/>
              </a:lnSpc>
              <a:buClr>
                <a:schemeClr val="tx1"/>
              </a:buClr>
              <a:buNone/>
            </a:pPr>
            <a:r>
              <a:rPr lang="en-US" dirty="0" smtClean="0"/>
              <a:t>Object Modules [.</a:t>
            </a:r>
            <a:r>
              <a:rPr lang="en-US" dirty="0" err="1" smtClean="0"/>
              <a:t>obj</a:t>
            </a:r>
            <a:r>
              <a:rPr lang="en-US" dirty="0" smtClean="0"/>
              <a:t>]: tinym.obj /t</a:t>
            </a:r>
          </a:p>
          <a:p>
            <a:pPr>
              <a:lnSpc>
                <a:spcPct val="80000"/>
              </a:lnSpc>
              <a:buClr>
                <a:schemeClr val="tx1"/>
              </a:buClr>
              <a:buNone/>
            </a:pPr>
            <a:r>
              <a:rPr lang="en-US" dirty="0" smtClean="0"/>
              <a:t>Run File [tinym.com]: "tinym.com"</a:t>
            </a:r>
          </a:p>
          <a:p>
            <a:pPr>
              <a:lnSpc>
                <a:spcPct val="80000"/>
              </a:lnSpc>
              <a:buClr>
                <a:schemeClr val="tx1"/>
              </a:buClr>
              <a:buNone/>
            </a:pPr>
            <a:r>
              <a:rPr lang="en-US" dirty="0" smtClean="0"/>
              <a:t>List File [nul.map]: NUL</a:t>
            </a:r>
          </a:p>
          <a:p>
            <a:pPr>
              <a:lnSpc>
                <a:spcPct val="80000"/>
              </a:lnSpc>
              <a:buClr>
                <a:schemeClr val="tx1"/>
              </a:buClr>
              <a:buNone/>
            </a:pPr>
            <a:r>
              <a:rPr lang="en-US" dirty="0" smtClean="0"/>
              <a:t>Libraries [.lib]:</a:t>
            </a:r>
          </a:p>
          <a:p>
            <a:pPr>
              <a:lnSpc>
                <a:spcPct val="80000"/>
              </a:lnSpc>
              <a:buClr>
                <a:schemeClr val="tx1"/>
              </a:buClr>
              <a:buNone/>
            </a:pPr>
            <a:r>
              <a:rPr lang="en-US" dirty="0" smtClean="0"/>
              <a:t>Definitions File [nul.def]:</a:t>
            </a: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Example showing list file</a:t>
            </a:r>
            <a:endParaRPr lang="en-US" dirty="0"/>
          </a:p>
        </p:txBody>
      </p:sp>
      <p:sp>
        <p:nvSpPr>
          <p:cNvPr id="3" name="Content Placeholder 2"/>
          <p:cNvSpPr>
            <a:spLocks noGrp="1"/>
          </p:cNvSpPr>
          <p:nvPr>
            <p:ph sz="quarter" idx="1"/>
          </p:nvPr>
        </p:nvSpPr>
        <p:spPr>
          <a:xfrm>
            <a:off x="76200" y="838200"/>
            <a:ext cx="9067800" cy="3733800"/>
          </a:xfrm>
        </p:spPr>
        <p:txBody>
          <a:bodyPr/>
          <a:lstStyle/>
          <a:p>
            <a:pPr marL="609600" indent="-609600">
              <a:lnSpc>
                <a:spcPct val="90000"/>
              </a:lnSpc>
              <a:buClr>
                <a:schemeClr val="tx1"/>
              </a:buClr>
              <a:buNone/>
            </a:pPr>
            <a:r>
              <a:rPr lang="en-US" b="1" dirty="0" smtClean="0"/>
              <a:t>			    </a:t>
            </a:r>
            <a:r>
              <a:rPr lang="en-US" dirty="0" smtClean="0">
                <a:cs typeface="EucrosiaUPC" pitchFamily="18" charset="-34"/>
              </a:rPr>
              <a:t>.MODEL TINY   ; choose single segment model </a:t>
            </a:r>
          </a:p>
          <a:p>
            <a:pPr marL="609600" indent="-609600">
              <a:lnSpc>
                <a:spcPct val="90000"/>
              </a:lnSpc>
              <a:buClr>
                <a:schemeClr val="tx1"/>
              </a:buClr>
              <a:buNone/>
            </a:pPr>
            <a:r>
              <a:rPr lang="en-US" dirty="0" smtClean="0">
                <a:cs typeface="EucrosiaUPC" pitchFamily="18" charset="-34"/>
              </a:rPr>
              <a:t>0000		    .CODE    ; start of code segment</a:t>
            </a:r>
          </a:p>
          <a:p>
            <a:pPr marL="609600" indent="-609600">
              <a:lnSpc>
                <a:spcPct val="90000"/>
              </a:lnSpc>
              <a:buClr>
                <a:schemeClr val="tx1"/>
              </a:buClr>
              <a:buNone/>
            </a:pPr>
            <a:r>
              <a:rPr lang="en-US" dirty="0" smtClean="0">
                <a:cs typeface="EucrosiaUPC" pitchFamily="18" charset="-34"/>
              </a:rPr>
              <a:t>                          .STARTUP  ; start of program</a:t>
            </a:r>
          </a:p>
          <a:p>
            <a:pPr marL="609600" indent="-609600">
              <a:lnSpc>
                <a:spcPct val="90000"/>
              </a:lnSpc>
              <a:buClr>
                <a:schemeClr val="tx1"/>
              </a:buClr>
              <a:buNone/>
            </a:pPr>
            <a:r>
              <a:rPr lang="en-US" dirty="0" smtClean="0">
                <a:cs typeface="EucrosiaUPC" pitchFamily="18" charset="-34"/>
              </a:rPr>
              <a:t>0100  B0 67	    MOV AL,67H  ; move 67H to AL</a:t>
            </a:r>
          </a:p>
          <a:p>
            <a:pPr marL="609600" indent="-609600">
              <a:lnSpc>
                <a:spcPct val="90000"/>
              </a:lnSpc>
              <a:buClr>
                <a:schemeClr val="tx1"/>
              </a:buClr>
              <a:buNone/>
            </a:pPr>
            <a:r>
              <a:rPr lang="en-US" dirty="0" smtClean="0">
                <a:cs typeface="EucrosiaUPC" pitchFamily="18" charset="-34"/>
              </a:rPr>
              <a:t>0102  B3 45	    MOV BL,45H  ; move 45H to BL</a:t>
            </a:r>
          </a:p>
          <a:p>
            <a:pPr marL="609600" indent="-609600">
              <a:lnSpc>
                <a:spcPct val="90000"/>
              </a:lnSpc>
              <a:buClr>
                <a:schemeClr val="tx1"/>
              </a:buClr>
              <a:buNone/>
            </a:pPr>
            <a:r>
              <a:rPr lang="it-IT" dirty="0" smtClean="0">
                <a:cs typeface="EucrosiaUPC" pitchFamily="18" charset="-34"/>
              </a:rPr>
              <a:t>0104  02 C3      ADD AL,BL</a:t>
            </a:r>
            <a:r>
              <a:rPr lang="en-US" dirty="0" smtClean="0">
                <a:cs typeface="EucrosiaUPC" pitchFamily="18" charset="-34"/>
              </a:rPr>
              <a:t>  ; Add BL to AL</a:t>
            </a:r>
          </a:p>
          <a:p>
            <a:pPr marL="609600" indent="-609600">
              <a:lnSpc>
                <a:spcPct val="90000"/>
              </a:lnSpc>
              <a:buClr>
                <a:schemeClr val="tx1"/>
              </a:buClr>
              <a:buNone/>
            </a:pPr>
            <a:r>
              <a:rPr lang="it-IT" dirty="0" smtClean="0">
                <a:cs typeface="EucrosiaUPC" pitchFamily="18" charset="-34"/>
              </a:rPr>
              <a:t>0106  8A D0     MOV DL,AL</a:t>
            </a:r>
            <a:r>
              <a:rPr lang="en-US" dirty="0" smtClean="0">
                <a:cs typeface="EucrosiaUPC" pitchFamily="18" charset="-34"/>
              </a:rPr>
              <a:t>   ; copy AL to DL</a:t>
            </a:r>
          </a:p>
          <a:p>
            <a:pPr marL="609600" indent="-609600">
              <a:lnSpc>
                <a:spcPct val="90000"/>
              </a:lnSpc>
              <a:buClr>
                <a:schemeClr val="tx1"/>
              </a:buClr>
              <a:buNone/>
            </a:pPr>
            <a:r>
              <a:rPr lang="en-US" dirty="0" smtClean="0">
                <a:cs typeface="EucrosiaUPC" pitchFamily="18" charset="-34"/>
              </a:rPr>
              <a:t>                         .EXIT    ; Exit to DOS</a:t>
            </a:r>
          </a:p>
          <a:p>
            <a:pPr marL="609600" indent="-609600">
              <a:lnSpc>
                <a:spcPct val="90000"/>
              </a:lnSpc>
              <a:buClr>
                <a:schemeClr val="tx1"/>
              </a:buClr>
              <a:buNone/>
            </a:pPr>
            <a:r>
              <a:rPr lang="en-US" dirty="0" smtClean="0">
                <a:cs typeface="EucrosiaUPC" pitchFamily="18" charset="-34"/>
              </a:rPr>
              <a:t>                         END   ; assembler to stop reading</a:t>
            </a:r>
          </a:p>
          <a:p>
            <a:endParaRPr lang="en-US" dirty="0"/>
          </a:p>
        </p:txBody>
      </p:sp>
      <p:sp>
        <p:nvSpPr>
          <p:cNvPr id="4" name="TextBox 3"/>
          <p:cNvSpPr txBox="1"/>
          <p:nvPr/>
        </p:nvSpPr>
        <p:spPr>
          <a:xfrm>
            <a:off x="304800" y="4572000"/>
            <a:ext cx="7543800" cy="2031325"/>
          </a:xfrm>
          <a:prstGeom prst="rect">
            <a:avLst/>
          </a:prstGeom>
          <a:noFill/>
        </p:spPr>
        <p:txBody>
          <a:bodyPr wrap="square" rtlCol="0">
            <a:spAutoFit/>
          </a:bodyPr>
          <a:lstStyle/>
          <a:p>
            <a:pPr>
              <a:buFont typeface="Arial" pitchFamily="34" charset="0"/>
              <a:buChar char="•"/>
            </a:pPr>
            <a:r>
              <a:rPr lang="en-US" dirty="0" smtClean="0"/>
              <a:t>On the left hand side, we see the offsets within the code segments in which the code is saved.</a:t>
            </a:r>
          </a:p>
          <a:p>
            <a:pPr>
              <a:buFont typeface="Arial" pitchFamily="34" charset="0"/>
              <a:buChar char="•"/>
            </a:pPr>
            <a:r>
              <a:rPr lang="en-US" dirty="0" smtClean="0"/>
              <a:t> offsets are generated by assemblers</a:t>
            </a:r>
          </a:p>
          <a:p>
            <a:pPr>
              <a:buFont typeface="Arial" pitchFamily="34" charset="0"/>
              <a:buChar char="•"/>
            </a:pPr>
            <a:r>
              <a:rPr lang="en-US" dirty="0" smtClean="0"/>
              <a:t>We also see opcodes corresponding to each instruction</a:t>
            </a:r>
          </a:p>
          <a:p>
            <a:pPr>
              <a:buFont typeface="Arial" pitchFamily="34" charset="0"/>
              <a:buChar char="•"/>
            </a:pPr>
            <a:r>
              <a:rPr lang="en-US" dirty="0" smtClean="0"/>
              <a:t> example (1</a:t>
            </a:r>
            <a:r>
              <a:rPr lang="en-US" baseline="30000" dirty="0" smtClean="0"/>
              <a:t>st</a:t>
            </a:r>
            <a:r>
              <a:rPr lang="en-US" dirty="0" smtClean="0"/>
              <a:t> Instruction), 0100H is the offset in the code segment  where the first instruction is stored</a:t>
            </a:r>
          </a:p>
          <a:p>
            <a:pPr>
              <a:buFont typeface="Arial" pitchFamily="34" charset="0"/>
              <a:buChar char="•"/>
            </a:pPr>
            <a:r>
              <a:rPr lang="en-US" dirty="0" smtClean="0"/>
              <a:t> BO 67 is the </a:t>
            </a:r>
            <a:r>
              <a:rPr lang="en-US" dirty="0" err="1" smtClean="0"/>
              <a:t>opcode</a:t>
            </a:r>
            <a:r>
              <a:rPr lang="en-US" dirty="0" smtClean="0"/>
              <a:t> of MOV AL, BH</a:t>
            </a:r>
            <a:endParaRPr lang="en-US" dirty="0"/>
          </a:p>
        </p:txBody>
      </p:sp>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153400" cy="6248400"/>
          </a:xfrm>
        </p:spPr>
        <p:txBody>
          <a:bodyPr/>
          <a:lstStyle/>
          <a:p>
            <a:r>
              <a:rPr lang="en-US" dirty="0" smtClean="0"/>
              <a:t> if we add </a:t>
            </a:r>
            <a:r>
              <a:rPr lang="en-US" dirty="0" err="1" smtClean="0"/>
              <a:t>directive.listall</a:t>
            </a:r>
            <a:r>
              <a:rPr lang="en-US" dirty="0" smtClean="0"/>
              <a:t>, the list file is changed as shown below, </a:t>
            </a:r>
          </a:p>
          <a:p>
            <a:endParaRPr lang="en-US" dirty="0"/>
          </a:p>
        </p:txBody>
      </p:sp>
      <p:pic>
        <p:nvPicPr>
          <p:cNvPr id="4" name="Picture 2"/>
          <p:cNvPicPr>
            <a:picLocks noChangeAspect="1" noChangeArrowheads="1"/>
          </p:cNvPicPr>
          <p:nvPr/>
        </p:nvPicPr>
        <p:blipFill>
          <a:blip r:embed="rId2" cstate="print"/>
          <a:srcRect/>
          <a:stretch>
            <a:fillRect/>
          </a:stretch>
        </p:blipFill>
        <p:spPr>
          <a:xfrm>
            <a:off x="228600" y="1219200"/>
            <a:ext cx="8529637" cy="5486400"/>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7467600" cy="4873752"/>
          </a:xfrm>
        </p:spPr>
        <p:txBody>
          <a:bodyPr/>
          <a:lstStyle/>
          <a:p>
            <a:r>
              <a:rPr lang="en-US" dirty="0" smtClean="0"/>
              <a:t> .</a:t>
            </a:r>
            <a:r>
              <a:rPr lang="en-US" dirty="0" err="1" smtClean="0"/>
              <a:t>Listall</a:t>
            </a:r>
            <a:r>
              <a:rPr lang="en-US" dirty="0" smtClean="0"/>
              <a:t> has listed the instructions corresponding to .EXIT</a:t>
            </a:r>
          </a:p>
          <a:p>
            <a:r>
              <a:rPr lang="en-US" dirty="0" smtClean="0"/>
              <a:t>.EXIT is a shortcut, which is actually transformed to two instructions: </a:t>
            </a:r>
          </a:p>
          <a:p>
            <a:pPr>
              <a:buNone/>
            </a:pPr>
            <a:r>
              <a:rPr lang="en-US" dirty="0" smtClean="0"/>
              <a:t>                                  MOV  AH,4CH</a:t>
            </a:r>
          </a:p>
          <a:p>
            <a:pPr>
              <a:buNone/>
            </a:pPr>
            <a:r>
              <a:rPr lang="en-US" dirty="0" smtClean="0"/>
              <a:t>                                    INT    21H</a:t>
            </a:r>
          </a:p>
          <a:p>
            <a:pPr>
              <a:buNone/>
            </a:pP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debugger</a:t>
            </a:r>
            <a:endParaRPr lang="en-US" dirty="0"/>
          </a:p>
        </p:txBody>
      </p:sp>
      <p:sp>
        <p:nvSpPr>
          <p:cNvPr id="3" name="Content Placeholder 2"/>
          <p:cNvSpPr>
            <a:spLocks noGrp="1"/>
          </p:cNvSpPr>
          <p:nvPr>
            <p:ph sz="quarter" idx="1"/>
          </p:nvPr>
        </p:nvSpPr>
        <p:spPr/>
        <p:txBody>
          <a:bodyPr/>
          <a:lstStyle/>
          <a:p>
            <a:r>
              <a:rPr lang="en-US" dirty="0" smtClean="0"/>
              <a:t>To enter the debugger ,type </a:t>
            </a:r>
            <a:r>
              <a:rPr lang="en-US" b="1" dirty="0" smtClean="0"/>
              <a:t>debug tinym.com</a:t>
            </a:r>
            <a:r>
              <a:rPr lang="en-US" dirty="0" smtClean="0"/>
              <a:t>  .</a:t>
            </a:r>
          </a:p>
          <a:p>
            <a:r>
              <a:rPr lang="en-US" dirty="0" smtClean="0"/>
              <a:t>We get an underscore as the prompt.</a:t>
            </a:r>
          </a:p>
          <a:p>
            <a:r>
              <a:rPr lang="en-US" dirty="0" smtClean="0"/>
              <a:t>On typing ‘r’, we can see the contents of the registers ,before execution of the program .</a:t>
            </a:r>
          </a:p>
          <a:p>
            <a:r>
              <a:rPr lang="en-US" dirty="0" smtClean="0"/>
              <a:t>Now type ‘u’, which is the command for </a:t>
            </a:r>
            <a:r>
              <a:rPr lang="en-US" dirty="0" err="1" smtClean="0"/>
              <a:t>unassembling</a:t>
            </a:r>
            <a:r>
              <a:rPr lang="en-US" dirty="0" smtClean="0"/>
              <a:t>. (</a:t>
            </a:r>
            <a:r>
              <a:rPr lang="en-US" dirty="0" err="1" smtClean="0"/>
              <a:t>i.e</a:t>
            </a:r>
            <a:r>
              <a:rPr lang="en-US" dirty="0" smtClean="0"/>
              <a:t> Logical address of the first instruction) </a:t>
            </a:r>
          </a:p>
          <a:p>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28600" y="228600"/>
            <a:ext cx="8305800" cy="6248400"/>
          </a:xfrm>
        </p:spPr>
        <p:txBody>
          <a:bodyPr/>
          <a:lstStyle/>
          <a:p>
            <a:pPr eaLnBrk="1" hangingPunct="1">
              <a:lnSpc>
                <a:spcPct val="80000"/>
              </a:lnSpc>
              <a:buClr>
                <a:schemeClr val="tx1"/>
              </a:buClr>
              <a:buFont typeface="Wingdings" pitchFamily="2" charset="2"/>
              <a:buNone/>
            </a:pPr>
            <a:r>
              <a:rPr lang="en-US" sz="2000" b="1" dirty="0" smtClean="0">
                <a:latin typeface="Courier" pitchFamily="49" charset="0"/>
              </a:rPr>
              <a:t>C:\masm6.14\BIN&gt;debug tinym.com</a:t>
            </a:r>
            <a:endParaRPr lang="it-IT" sz="2000" b="1" dirty="0" smtClean="0">
              <a:latin typeface="Courier" pitchFamily="49" charset="0"/>
            </a:endParaRPr>
          </a:p>
          <a:p>
            <a:pPr eaLnBrk="1" hangingPunct="1">
              <a:lnSpc>
                <a:spcPct val="80000"/>
              </a:lnSpc>
              <a:buClr>
                <a:schemeClr val="tx1"/>
              </a:buClr>
              <a:buFont typeface="Wingdings" pitchFamily="2" charset="2"/>
              <a:buNone/>
            </a:pPr>
            <a:r>
              <a:rPr lang="it-IT" sz="2000" b="1" dirty="0" smtClean="0">
                <a:latin typeface="Courier" pitchFamily="49" charset="0"/>
              </a:rPr>
              <a:t>-r</a:t>
            </a:r>
          </a:p>
          <a:p>
            <a:pPr eaLnBrk="1" hangingPunct="1">
              <a:lnSpc>
                <a:spcPct val="80000"/>
              </a:lnSpc>
              <a:buClr>
                <a:schemeClr val="tx1"/>
              </a:buClr>
              <a:buFont typeface="Wingdings" pitchFamily="2" charset="2"/>
              <a:buNone/>
            </a:pPr>
            <a:r>
              <a:rPr lang="it-IT" sz="1800" b="1" dirty="0" smtClean="0">
                <a:latin typeface="Courier" pitchFamily="49" charset="0"/>
              </a:rPr>
              <a:t>AX=0000  BX=0000  CX=010C  DX=0000  SP=0000  BP=0000  SI=0000  DI=0000</a:t>
            </a:r>
          </a:p>
          <a:p>
            <a:pPr eaLnBrk="1" hangingPunct="1">
              <a:lnSpc>
                <a:spcPct val="80000"/>
              </a:lnSpc>
              <a:buClr>
                <a:schemeClr val="tx1"/>
              </a:buClr>
              <a:buFont typeface="Wingdings" pitchFamily="2" charset="2"/>
              <a:buNone/>
            </a:pPr>
            <a:r>
              <a:rPr lang="it-IT" sz="1800" b="1" dirty="0" smtClean="0">
                <a:latin typeface="Courier" pitchFamily="49" charset="0"/>
              </a:rPr>
              <a:t>DS=13AD  ES=13AD  SS=13BD  CS=13BD  IP=0100   NV UP EI PL NZ NA PO NC</a:t>
            </a:r>
          </a:p>
          <a:p>
            <a:pPr eaLnBrk="1" hangingPunct="1">
              <a:lnSpc>
                <a:spcPct val="80000"/>
              </a:lnSpc>
              <a:buClr>
                <a:schemeClr val="tx1"/>
              </a:buClr>
              <a:buFont typeface="Wingdings" pitchFamily="2" charset="2"/>
              <a:buNone/>
            </a:pPr>
            <a:r>
              <a:rPr lang="it-IT" sz="2000" b="1" dirty="0" smtClean="0">
                <a:latin typeface="Courier" pitchFamily="49" charset="0"/>
              </a:rPr>
              <a:t>13BD:0100 B067          MOV     AL,67</a:t>
            </a:r>
          </a:p>
          <a:p>
            <a:pPr eaLnBrk="1" hangingPunct="1">
              <a:lnSpc>
                <a:spcPct val="80000"/>
              </a:lnSpc>
              <a:buClr>
                <a:schemeClr val="tx1"/>
              </a:buClr>
              <a:buFont typeface="Wingdings" pitchFamily="2" charset="2"/>
              <a:buNone/>
            </a:pPr>
            <a:r>
              <a:rPr lang="it-IT" sz="2000" b="1" dirty="0" smtClean="0">
                <a:latin typeface="Courier" pitchFamily="49" charset="0"/>
              </a:rPr>
              <a:t>-u</a:t>
            </a:r>
          </a:p>
          <a:p>
            <a:pPr eaLnBrk="1" hangingPunct="1">
              <a:lnSpc>
                <a:spcPct val="80000"/>
              </a:lnSpc>
              <a:buClr>
                <a:schemeClr val="tx1"/>
              </a:buClr>
              <a:buFont typeface="Wingdings" pitchFamily="2" charset="2"/>
              <a:buNone/>
            </a:pPr>
            <a:r>
              <a:rPr lang="it-IT" sz="2000" b="1" dirty="0" smtClean="0">
                <a:latin typeface="Courier" pitchFamily="49" charset="0"/>
              </a:rPr>
              <a:t>13BD:0100 B067          MOV     AL,67</a:t>
            </a:r>
          </a:p>
          <a:p>
            <a:pPr eaLnBrk="1" hangingPunct="1">
              <a:lnSpc>
                <a:spcPct val="80000"/>
              </a:lnSpc>
              <a:buClr>
                <a:schemeClr val="tx1"/>
              </a:buClr>
              <a:buFont typeface="Wingdings" pitchFamily="2" charset="2"/>
              <a:buNone/>
            </a:pPr>
            <a:r>
              <a:rPr lang="it-IT" sz="2000" b="1" dirty="0" smtClean="0">
                <a:latin typeface="Courier" pitchFamily="49" charset="0"/>
              </a:rPr>
              <a:t>13BD:0102 B345          MOV     BL,45</a:t>
            </a:r>
          </a:p>
          <a:p>
            <a:pPr eaLnBrk="1" hangingPunct="1">
              <a:lnSpc>
                <a:spcPct val="80000"/>
              </a:lnSpc>
              <a:buClr>
                <a:schemeClr val="tx1"/>
              </a:buClr>
              <a:buFont typeface="Wingdings" pitchFamily="2" charset="2"/>
              <a:buNone/>
            </a:pPr>
            <a:r>
              <a:rPr lang="it-IT" sz="2000" b="1" dirty="0" smtClean="0">
                <a:latin typeface="Courier" pitchFamily="49" charset="0"/>
              </a:rPr>
              <a:t>13BD:0104 02C3          ADD     AL,BL</a:t>
            </a:r>
            <a:endParaRPr lang="en-US" sz="2000" b="1" dirty="0" smtClean="0">
              <a:latin typeface="Courier" pitchFamily="49" charset="0"/>
            </a:endParaRPr>
          </a:p>
          <a:p>
            <a:pPr eaLnBrk="1" hangingPunct="1">
              <a:lnSpc>
                <a:spcPct val="80000"/>
              </a:lnSpc>
              <a:buClr>
                <a:schemeClr val="tx1"/>
              </a:buClr>
              <a:buFont typeface="Wingdings" pitchFamily="2" charset="2"/>
              <a:buNone/>
            </a:pPr>
            <a:r>
              <a:rPr lang="en-US" sz="2000" b="1" dirty="0" smtClean="0">
                <a:latin typeface="Courier" pitchFamily="49" charset="0"/>
              </a:rPr>
              <a:t>13BD:0106 8AD0          MOV     DL,AL</a:t>
            </a:r>
          </a:p>
          <a:p>
            <a:pPr eaLnBrk="1" hangingPunct="1">
              <a:lnSpc>
                <a:spcPct val="80000"/>
              </a:lnSpc>
              <a:buClr>
                <a:schemeClr val="tx1"/>
              </a:buClr>
              <a:buFont typeface="Wingdings" pitchFamily="2" charset="2"/>
              <a:buNone/>
            </a:pPr>
            <a:r>
              <a:rPr lang="en-US" sz="2000" b="1" dirty="0" smtClean="0">
                <a:latin typeface="Courier" pitchFamily="49" charset="0"/>
              </a:rPr>
              <a:t>13BD:0108 B44C          MOV     AH,4C</a:t>
            </a:r>
          </a:p>
          <a:p>
            <a:pPr eaLnBrk="1" hangingPunct="1">
              <a:lnSpc>
                <a:spcPct val="80000"/>
              </a:lnSpc>
              <a:buClr>
                <a:schemeClr val="tx1"/>
              </a:buClr>
              <a:buFont typeface="Wingdings" pitchFamily="2" charset="2"/>
              <a:buNone/>
            </a:pPr>
            <a:r>
              <a:rPr lang="en-US" sz="2000" b="1" dirty="0" smtClean="0">
                <a:latin typeface="Courier" pitchFamily="49" charset="0"/>
              </a:rPr>
              <a:t>13BD:010A CD21          INT     21</a:t>
            </a:r>
          </a:p>
        </p:txBody>
      </p:sp>
      <p:sp>
        <p:nvSpPr>
          <p:cNvPr id="3" name="Footer Placeholder 2"/>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ASSEMBLY LANGUAGE PROGRAMMING</a:t>
            </a:r>
            <a:endParaRPr lang="en-US" dirty="0"/>
          </a:p>
        </p:txBody>
      </p:sp>
      <p:sp>
        <p:nvSpPr>
          <p:cNvPr id="3" name="Content Placeholder 2"/>
          <p:cNvSpPr>
            <a:spLocks noGrp="1"/>
          </p:cNvSpPr>
          <p:nvPr>
            <p:ph sz="quarter" idx="1"/>
          </p:nvPr>
        </p:nvSpPr>
        <p:spPr/>
        <p:txBody>
          <a:bodyPr/>
          <a:lstStyle/>
          <a:p>
            <a:r>
              <a:rPr lang="en-US" sz="3200" dirty="0" smtClean="0"/>
              <a:t>To code efficiently in assembly language  for a particular processor ,the prerequisites are  </a:t>
            </a:r>
          </a:p>
          <a:p>
            <a:r>
              <a:rPr lang="en-US" sz="3200" dirty="0" smtClean="0"/>
              <a:t>a good knowledge of the internal architecture of the processor and addressing modes </a:t>
            </a:r>
          </a:p>
          <a:p>
            <a:pPr>
              <a:buNone/>
            </a:pP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 and EXE files</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com files have only one segment (CS)</a:t>
            </a:r>
          </a:p>
          <a:p>
            <a:r>
              <a:rPr lang="en-US" dirty="0" smtClean="0"/>
              <a:t> run file generated by the tiny model is a command (.com) file, rather than an executable (.exe) file</a:t>
            </a:r>
          </a:p>
          <a:p>
            <a:r>
              <a:rPr lang="en-US" dirty="0" smtClean="0"/>
              <a:t> shown in example 2.2 ; Run File [tiny.com]: “tinym.com” </a:t>
            </a:r>
          </a:p>
          <a:p>
            <a:r>
              <a:rPr lang="en-US" dirty="0" smtClean="0"/>
              <a:t> later seen that run files will be obtained as ‘executable’ with .exe</a:t>
            </a:r>
          </a:p>
          <a:p>
            <a:r>
              <a:rPr lang="en-US" dirty="0" smtClean="0"/>
              <a:t> A tiny model generates only a com file ,</a:t>
            </a:r>
          </a:p>
          <a:p>
            <a:pPr>
              <a:buNone/>
            </a:pPr>
            <a:r>
              <a:rPr lang="en-US" dirty="0" smtClean="0"/>
              <a:t>while any other memory model generates an exe file</a:t>
            </a:r>
          </a:p>
          <a:p>
            <a:endParaRPr lang="en-US" dirty="0" smtClean="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467600" cy="487362"/>
          </a:xfrm>
        </p:spPr>
        <p:txBody>
          <a:bodyPr>
            <a:normAutofit fontScale="90000"/>
          </a:bodyPr>
          <a:lstStyle/>
          <a:p>
            <a:r>
              <a:rPr lang="en-US" dirty="0" smtClean="0"/>
              <a:t>Features of a com file</a:t>
            </a:r>
            <a:endParaRPr lang="en-US" dirty="0"/>
          </a:p>
        </p:txBody>
      </p:sp>
      <p:sp>
        <p:nvSpPr>
          <p:cNvPr id="3" name="Content Placeholder 2"/>
          <p:cNvSpPr>
            <a:spLocks noGrp="1"/>
          </p:cNvSpPr>
          <p:nvPr>
            <p:ph sz="quarter" idx="1"/>
          </p:nvPr>
        </p:nvSpPr>
        <p:spPr>
          <a:xfrm>
            <a:off x="762000" y="1524000"/>
            <a:ext cx="7467600" cy="4873752"/>
          </a:xfrm>
        </p:spPr>
        <p:txBody>
          <a:bodyPr/>
          <a:lstStyle/>
          <a:p>
            <a:pPr marL="812800" indent="-812800"/>
            <a:r>
              <a:rPr lang="en-US" dirty="0" smtClean="0"/>
              <a:t> Size is limited to 64K</a:t>
            </a:r>
          </a:p>
          <a:p>
            <a:pPr marL="812800" indent="-812800"/>
            <a:r>
              <a:rPr lang="en-US" dirty="0" smtClean="0"/>
              <a:t>Only one segment ,which is the code segment</a:t>
            </a:r>
          </a:p>
          <a:p>
            <a:pPr marL="812800" indent="-812800"/>
            <a:r>
              <a:rPr lang="en-US" dirty="0" smtClean="0"/>
              <a:t>Data is defined in this code segment</a:t>
            </a:r>
          </a:p>
          <a:p>
            <a:pPr marL="812800" indent="-812800"/>
            <a:r>
              <a:rPr lang="en-US" dirty="0" smtClean="0"/>
              <a:t>Code starts at offset 0100 H ,just after the PSP (program prefix segment ) of DOS</a:t>
            </a:r>
          </a:p>
          <a:p>
            <a:pPr marL="812800" indent="-812800"/>
            <a:r>
              <a:rPr lang="en-US" dirty="0" smtClean="0"/>
              <a:t>Smaller file compared to exe files ,because it does not have the 512 byte header block </a:t>
            </a:r>
          </a:p>
          <a:p>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81000"/>
            <a:ext cx="7467600" cy="4873752"/>
          </a:xfrm>
        </p:spPr>
        <p:txBody>
          <a:bodyPr/>
          <a:lstStyle/>
          <a:p>
            <a:r>
              <a:rPr lang="en-US" dirty="0" smtClean="0"/>
              <a:t> previous examples have seen the tactics of running and </a:t>
            </a:r>
            <a:r>
              <a:rPr lang="en-US" dirty="0" err="1" smtClean="0"/>
              <a:t>analysing</a:t>
            </a:r>
            <a:r>
              <a:rPr lang="en-US" dirty="0" smtClean="0"/>
              <a:t> a single segment assembly language program running in MASM</a:t>
            </a:r>
          </a:p>
          <a:p>
            <a:r>
              <a:rPr lang="en-US" dirty="0" smtClean="0"/>
              <a:t> We see now, the listing corresponding to another program which uses tiny model</a:t>
            </a:r>
          </a:p>
          <a:p>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648200"/>
            <a:ext cx="7848600" cy="1905000"/>
          </a:xfrm>
        </p:spPr>
        <p:txBody>
          <a:bodyPr>
            <a:normAutofit lnSpcReduction="10000"/>
          </a:bodyPr>
          <a:lstStyle/>
          <a:p>
            <a:r>
              <a:rPr lang="en-US" dirty="0" smtClean="0"/>
              <a:t> Above </a:t>
            </a:r>
            <a:r>
              <a:rPr lang="en-US" dirty="0" err="1" smtClean="0"/>
              <a:t>Eg</a:t>
            </a:r>
            <a:r>
              <a:rPr lang="en-US" dirty="0" smtClean="0"/>
              <a:t>, shows a sequence of instructions that copy various data between 16 and 8-bit registers</a:t>
            </a:r>
          </a:p>
          <a:p>
            <a:r>
              <a:rPr lang="en-US" dirty="0" smtClean="0"/>
              <a:t> The act of moving data from one register to another changes only the destination register, never the source. </a:t>
            </a:r>
            <a:endParaRPr lang="en-US" dirty="0"/>
          </a:p>
        </p:txBody>
      </p:sp>
      <p:pic>
        <p:nvPicPr>
          <p:cNvPr id="4" name="Picture 2"/>
          <p:cNvPicPr>
            <a:picLocks noChangeAspect="1" noChangeArrowheads="1"/>
          </p:cNvPicPr>
          <p:nvPr/>
        </p:nvPicPr>
        <p:blipFill>
          <a:blip r:embed="rId2" cstate="print"/>
          <a:srcRect/>
          <a:stretch>
            <a:fillRect/>
          </a:stretch>
        </p:blipFill>
        <p:spPr>
          <a:xfrm>
            <a:off x="381000" y="533400"/>
            <a:ext cx="8382000" cy="4114800"/>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648200"/>
            <a:ext cx="7467600" cy="2057400"/>
          </a:xfrm>
        </p:spPr>
        <p:txBody>
          <a:bodyPr>
            <a:normAutofit lnSpcReduction="10000"/>
          </a:bodyPr>
          <a:lstStyle/>
          <a:p>
            <a:r>
              <a:rPr lang="en-US" dirty="0" smtClean="0"/>
              <a:t>Listing and it shows various assembly language instructions that use immediate addressing</a:t>
            </a:r>
          </a:p>
          <a:p>
            <a:r>
              <a:rPr lang="en-US" dirty="0" smtClean="0"/>
              <a:t> only 8-bit can be placed into 8-bit register</a:t>
            </a:r>
          </a:p>
          <a:p>
            <a:r>
              <a:rPr lang="en-US" dirty="0" smtClean="0"/>
              <a:t> 16 bit copied to 16 bit registers</a:t>
            </a:r>
          </a:p>
          <a:p>
            <a:r>
              <a:rPr lang="en-US" dirty="0" smtClean="0"/>
              <a:t> look at 2</a:t>
            </a:r>
            <a:r>
              <a:rPr lang="en-US" baseline="30000" dirty="0" smtClean="0"/>
              <a:t>nd</a:t>
            </a:r>
            <a:r>
              <a:rPr lang="en-US" dirty="0" smtClean="0"/>
              <a:t> instruction</a:t>
            </a:r>
            <a:endParaRPr lang="en-US" dirty="0"/>
          </a:p>
        </p:txBody>
      </p:sp>
      <p:pic>
        <p:nvPicPr>
          <p:cNvPr id="4" name="Picture 2"/>
          <p:cNvPicPr>
            <a:picLocks noChangeAspect="1" noChangeArrowheads="1"/>
          </p:cNvPicPr>
          <p:nvPr/>
        </p:nvPicPr>
        <p:blipFill>
          <a:blip r:embed="rId2" cstate="print"/>
          <a:srcRect/>
          <a:stretch>
            <a:fillRect/>
          </a:stretch>
        </p:blipFill>
        <p:spPr>
          <a:xfrm>
            <a:off x="304800" y="0"/>
            <a:ext cx="8305800" cy="4495800"/>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245352"/>
          </a:xfrm>
        </p:spPr>
        <p:txBody>
          <a:bodyPr/>
          <a:lstStyle/>
          <a:p>
            <a:r>
              <a:rPr lang="en-US" dirty="0" smtClean="0"/>
              <a:t> MOV AL, C</a:t>
            </a:r>
          </a:p>
          <a:p>
            <a:r>
              <a:rPr lang="en-US" dirty="0" smtClean="0"/>
              <a:t> here assembler translates ASCII ‘C’ to its hex equivalent 43H</a:t>
            </a:r>
          </a:p>
          <a:p>
            <a:r>
              <a:rPr lang="en-US" dirty="0" smtClean="0"/>
              <a:t> all data written in memory will be in hex format </a:t>
            </a:r>
          </a:p>
          <a:p>
            <a:r>
              <a:rPr lang="en-US" dirty="0" smtClean="0"/>
              <a:t> Thus, the decimal 45 is found to 2DH in the listing</a:t>
            </a:r>
          </a:p>
          <a:p>
            <a:r>
              <a:rPr lang="en-US" dirty="0" smtClean="0"/>
              <a:t> A data (byte, word) starting with the hex character A,B,C,D,E,F must be preceded by a 0.</a:t>
            </a:r>
          </a:p>
          <a:p>
            <a:r>
              <a:rPr lang="en-US" dirty="0" smtClean="0"/>
              <a:t> else it gives error</a:t>
            </a:r>
          </a:p>
          <a:p>
            <a:r>
              <a:rPr lang="en-US" dirty="0" smtClean="0"/>
              <a:t> </a:t>
            </a:r>
            <a:r>
              <a:rPr lang="en-US" dirty="0" err="1" smtClean="0"/>
              <a:t>i.e</a:t>
            </a:r>
            <a:r>
              <a:rPr lang="en-US" dirty="0" smtClean="0"/>
              <a:t> MOV AL, EFH gives assembly error</a:t>
            </a:r>
          </a:p>
          <a:p>
            <a:r>
              <a:rPr lang="en-US" dirty="0" smtClean="0"/>
              <a:t> </a:t>
            </a:r>
            <a:r>
              <a:rPr lang="en-US" dirty="0" err="1" smtClean="0"/>
              <a:t>shud</a:t>
            </a:r>
            <a:r>
              <a:rPr lang="en-US" dirty="0" smtClean="0"/>
              <a:t> be rewritten as MOV AL, 0EFH</a:t>
            </a:r>
          </a:p>
          <a:p>
            <a:r>
              <a:rPr lang="en-US" dirty="0" smtClean="0"/>
              <a:t> Similarly MOV BX, C456H as MOV BX, 0C456H</a:t>
            </a: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lstStyle/>
          <a:p>
            <a:r>
              <a:rPr lang="en-US" dirty="0" smtClean="0"/>
              <a:t>Definition of Data Types</a:t>
            </a:r>
            <a:endParaRPr lang="en-US" dirty="0"/>
          </a:p>
        </p:txBody>
      </p:sp>
      <p:sp>
        <p:nvSpPr>
          <p:cNvPr id="3" name="Content Placeholder 2"/>
          <p:cNvSpPr>
            <a:spLocks noGrp="1"/>
          </p:cNvSpPr>
          <p:nvPr>
            <p:ph sz="quarter" idx="1"/>
          </p:nvPr>
        </p:nvSpPr>
        <p:spPr>
          <a:xfrm>
            <a:off x="381000" y="609600"/>
            <a:ext cx="7467600" cy="4873752"/>
          </a:xfrm>
        </p:spPr>
        <p:txBody>
          <a:bodyPr/>
          <a:lstStyle/>
          <a:p>
            <a:r>
              <a:rPr lang="en-US" dirty="0" smtClean="0"/>
              <a:t> Before we go to two-segment model</a:t>
            </a:r>
          </a:p>
          <a:p>
            <a:r>
              <a:rPr lang="en-US" dirty="0" smtClean="0"/>
              <a:t> need to understand a few directives of the assembler, that describes different kinds of data</a:t>
            </a:r>
          </a:p>
          <a:p>
            <a:r>
              <a:rPr lang="en-US" dirty="0" smtClean="0"/>
              <a:t> May be Bytes, Words etc..</a:t>
            </a:r>
          </a:p>
          <a:p>
            <a:r>
              <a:rPr lang="en-US" dirty="0" smtClean="0"/>
              <a:t> We have to define data and assign labels to their corresponding addresses</a:t>
            </a:r>
          </a:p>
          <a:p>
            <a:r>
              <a:rPr lang="en-US" dirty="0" smtClean="0"/>
              <a:t> Defining data implies allocating space for data</a:t>
            </a:r>
          </a:p>
          <a:p>
            <a:r>
              <a:rPr lang="en-US" dirty="0" smtClean="0"/>
              <a:t> Data is accordingly using directives</a:t>
            </a:r>
          </a:p>
          <a:p>
            <a:r>
              <a:rPr lang="en-US" dirty="0" smtClean="0"/>
              <a:t> some of the Data Definitions used in MASM are: </a:t>
            </a:r>
            <a:endParaRPr lang="en-US" dirty="0"/>
          </a:p>
        </p:txBody>
      </p:sp>
      <p:pic>
        <p:nvPicPr>
          <p:cNvPr id="4" name="Picture 4"/>
          <p:cNvPicPr>
            <a:picLocks noChangeAspect="1" noChangeArrowheads="1"/>
          </p:cNvPicPr>
          <p:nvPr/>
        </p:nvPicPr>
        <p:blipFill>
          <a:blip r:embed="rId2" cstate="print"/>
          <a:srcRect/>
          <a:stretch>
            <a:fillRect/>
          </a:stretch>
        </p:blipFill>
        <p:spPr>
          <a:xfrm>
            <a:off x="228600" y="4495800"/>
            <a:ext cx="8077200" cy="2514600"/>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495800"/>
            <a:ext cx="8305800" cy="2209800"/>
          </a:xfrm>
        </p:spPr>
        <p:txBody>
          <a:bodyPr>
            <a:normAutofit fontScale="92500" lnSpcReduction="20000"/>
          </a:bodyPr>
          <a:lstStyle/>
          <a:p>
            <a:r>
              <a:rPr lang="en-US" dirty="0" smtClean="0"/>
              <a:t> </a:t>
            </a:r>
            <a:r>
              <a:rPr lang="en-US" dirty="0" err="1" smtClean="0"/>
              <a:t>Eg</a:t>
            </a:r>
            <a:r>
              <a:rPr lang="en-US" dirty="0" smtClean="0"/>
              <a:t> shows data being placed in code segment itself</a:t>
            </a:r>
          </a:p>
          <a:p>
            <a:r>
              <a:rPr lang="en-US" dirty="0" smtClean="0"/>
              <a:t> In tiny model, we can have data and code in the same segment, with the instruction that the size of the </a:t>
            </a:r>
            <a:r>
              <a:rPr lang="en-US" dirty="0" err="1" smtClean="0"/>
              <a:t>segemnt</a:t>
            </a:r>
            <a:r>
              <a:rPr lang="en-US" dirty="0" smtClean="0"/>
              <a:t> should not exceed 64Kbytes</a:t>
            </a:r>
          </a:p>
          <a:p>
            <a:r>
              <a:rPr lang="en-US" dirty="0" smtClean="0"/>
              <a:t> NUM1, NUM2 and NUM3 are locations which store data</a:t>
            </a:r>
          </a:p>
          <a:p>
            <a:r>
              <a:rPr lang="en-US" dirty="0" smtClean="0"/>
              <a:t> NUM1 is a byte location, while NUM2 and NUM3 are word locations</a:t>
            </a:r>
            <a:endParaRPr lang="en-US" dirty="0"/>
          </a:p>
        </p:txBody>
      </p:sp>
      <p:pic>
        <p:nvPicPr>
          <p:cNvPr id="4" name="Picture 2"/>
          <p:cNvPicPr>
            <a:picLocks noChangeAspect="1" noChangeArrowheads="1"/>
          </p:cNvPicPr>
          <p:nvPr/>
        </p:nvPicPr>
        <p:blipFill>
          <a:blip r:embed="rId2" cstate="print"/>
          <a:srcRect/>
          <a:stretch>
            <a:fillRect/>
          </a:stretch>
        </p:blipFill>
        <p:spPr>
          <a:xfrm>
            <a:off x="304800" y="152400"/>
            <a:ext cx="8396288" cy="4284663"/>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small model</a:t>
            </a:r>
            <a:endParaRPr lang="en-US" dirty="0"/>
          </a:p>
        </p:txBody>
      </p:sp>
      <p:sp>
        <p:nvSpPr>
          <p:cNvPr id="3" name="Content Placeholder 2"/>
          <p:cNvSpPr>
            <a:spLocks noGrp="1"/>
          </p:cNvSpPr>
          <p:nvPr>
            <p:ph sz="quarter" idx="1"/>
          </p:nvPr>
        </p:nvSpPr>
        <p:spPr/>
        <p:txBody>
          <a:bodyPr/>
          <a:lstStyle/>
          <a:p>
            <a:r>
              <a:rPr lang="en-US" dirty="0" smtClean="0"/>
              <a:t>Here two segments are used –</a:t>
            </a:r>
          </a:p>
          <a:p>
            <a:pPr>
              <a:buNone/>
            </a:pPr>
            <a:r>
              <a:rPr lang="en-US" dirty="0" smtClean="0"/>
              <a:t>    A code segment  and a data segment</a:t>
            </a:r>
            <a:endParaRPr lang="en-US" dirty="0"/>
          </a:p>
        </p:txBody>
      </p:sp>
      <p:pic>
        <p:nvPicPr>
          <p:cNvPr id="4" name="Picture 4"/>
          <p:cNvPicPr>
            <a:picLocks noChangeAspect="1" noChangeArrowheads="1"/>
          </p:cNvPicPr>
          <p:nvPr/>
        </p:nvPicPr>
        <p:blipFill>
          <a:blip r:embed="rId2" cstate="print"/>
          <a:srcRect/>
          <a:stretch>
            <a:fillRect/>
          </a:stretch>
        </p:blipFill>
        <p:spPr>
          <a:xfrm>
            <a:off x="457200" y="2590800"/>
            <a:ext cx="7811589" cy="3962400"/>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533400"/>
            <a:ext cx="7162800" cy="369332"/>
          </a:xfrm>
          <a:prstGeom prst="rect">
            <a:avLst/>
          </a:prstGeom>
        </p:spPr>
        <p:txBody>
          <a:bodyPr wrap="square">
            <a:spAutoFit/>
          </a:bodyPr>
          <a:lstStyle/>
          <a:p>
            <a:r>
              <a:rPr lang="en-US" b="1" dirty="0" smtClean="0"/>
              <a:t>Data segment with labels and off sets corresponding </a:t>
            </a:r>
            <a:endParaRPr lang="en-US" dirty="0"/>
          </a:p>
        </p:txBody>
      </p:sp>
      <p:pic>
        <p:nvPicPr>
          <p:cNvPr id="5" name="Picture 2"/>
          <p:cNvPicPr>
            <a:picLocks noGrp="1" noChangeAspect="1" noChangeArrowheads="1"/>
          </p:cNvPicPr>
          <p:nvPr>
            <p:ph idx="1"/>
          </p:nvPr>
        </p:nvPicPr>
        <p:blipFill>
          <a:blip r:embed="rId2" cstate="print"/>
          <a:srcRect/>
          <a:stretch>
            <a:fillRect/>
          </a:stretch>
        </p:blipFill>
        <p:spPr>
          <a:xfrm>
            <a:off x="228600" y="1600200"/>
            <a:ext cx="8139113" cy="3352800"/>
          </a:xfrm>
          <a:noFill/>
        </p:spPr>
      </p:pic>
      <p:sp>
        <p:nvSpPr>
          <p:cNvPr id="6" name="Footer Placeholder 5"/>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Assembly Process</a:t>
            </a:r>
            <a:endParaRPr lang="en-US" dirty="0"/>
          </a:p>
        </p:txBody>
      </p:sp>
      <p:sp>
        <p:nvSpPr>
          <p:cNvPr id="3" name="Content Placeholder 2"/>
          <p:cNvSpPr>
            <a:spLocks noGrp="1"/>
          </p:cNvSpPr>
          <p:nvPr>
            <p:ph sz="quarter" idx="1"/>
          </p:nvPr>
        </p:nvSpPr>
        <p:spPr/>
        <p:txBody>
          <a:bodyPr/>
          <a:lstStyle/>
          <a:p>
            <a:pPr>
              <a:buClr>
                <a:schemeClr val="tx1"/>
              </a:buClr>
            </a:pPr>
            <a:r>
              <a:rPr lang="en-US" sz="3200" dirty="0" smtClean="0"/>
              <a:t>An assembler is a translator that translates source instructions( in symbolic language) </a:t>
            </a:r>
          </a:p>
          <a:p>
            <a:r>
              <a:rPr lang="en-US" sz="3200" dirty="0" smtClean="0"/>
              <a:t>into target instructions (in machine language)</a:t>
            </a:r>
          </a:p>
          <a:p>
            <a:r>
              <a:rPr lang="en-US" sz="3200" b="1" dirty="0" smtClean="0"/>
              <a:t>on a one to one basis. </a:t>
            </a:r>
          </a:p>
          <a:p>
            <a:pPr>
              <a:buNone/>
            </a:pP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DUP Directive</a:t>
            </a:r>
            <a:endParaRPr lang="en-US" dirty="0"/>
          </a:p>
        </p:txBody>
      </p:sp>
      <p:sp>
        <p:nvSpPr>
          <p:cNvPr id="3" name="Content Placeholder 2"/>
          <p:cNvSpPr>
            <a:spLocks noGrp="1"/>
          </p:cNvSpPr>
          <p:nvPr>
            <p:ph sz="quarter" idx="1"/>
          </p:nvPr>
        </p:nvSpPr>
        <p:spPr>
          <a:xfrm>
            <a:off x="228600" y="990600"/>
            <a:ext cx="8534400" cy="5638800"/>
          </a:xfrm>
        </p:spPr>
        <p:txBody>
          <a:bodyPr/>
          <a:lstStyle/>
          <a:p>
            <a:pPr algn="just">
              <a:buFont typeface="Wingdings" pitchFamily="2" charset="2"/>
              <a:buChar char="q"/>
            </a:pPr>
            <a:r>
              <a:rPr lang="en-US" dirty="0" smtClean="0"/>
              <a:t> </a:t>
            </a:r>
            <a:r>
              <a:rPr lang="en-US" sz="1800" dirty="0" smtClean="0"/>
              <a:t> </a:t>
            </a:r>
            <a:r>
              <a:rPr lang="en-US" dirty="0" smtClean="0"/>
              <a:t>is used to replicate a given number of characters.</a:t>
            </a:r>
          </a:p>
          <a:p>
            <a:pPr algn="just">
              <a:buFont typeface="Wingdings" pitchFamily="2" charset="2"/>
              <a:buChar char="q"/>
            </a:pPr>
            <a:r>
              <a:rPr lang="en-US" dirty="0" smtClean="0"/>
              <a:t> </a:t>
            </a:r>
            <a:r>
              <a:rPr lang="en-US" dirty="0" err="1" smtClean="0"/>
              <a:t>Eg</a:t>
            </a:r>
            <a:r>
              <a:rPr lang="en-US" dirty="0" smtClean="0"/>
              <a:t>, we need to fill up a  number of locations in the data segment with the same word or byte</a:t>
            </a:r>
          </a:p>
          <a:p>
            <a:pPr algn="just">
              <a:buFont typeface="Wingdings" pitchFamily="2" charset="2"/>
              <a:buChar char="q"/>
            </a:pPr>
            <a:r>
              <a:rPr lang="en-US" dirty="0" smtClean="0"/>
              <a:t> NUMS   DB 10 DUP(0) fills up with 0s the 10 byte locations starting with the label NUM</a:t>
            </a:r>
          </a:p>
          <a:p>
            <a:pPr algn="just">
              <a:buFont typeface="Wingdings" pitchFamily="2" charset="2"/>
              <a:buChar char="q"/>
            </a:pPr>
            <a:r>
              <a:rPr lang="en-US" dirty="0" smtClean="0"/>
              <a:t> STARS DB 5 DUP(‘#’) fills up 5-byte locations starting at location STARS, with the ASCII value of the character #</a:t>
            </a:r>
          </a:p>
          <a:p>
            <a:pPr algn="just">
              <a:buFont typeface="Wingdings" pitchFamily="2" charset="2"/>
              <a:buChar char="q"/>
            </a:pPr>
            <a:r>
              <a:rPr lang="en-US" dirty="0" smtClean="0"/>
              <a:t> BLANK DB 10 DUP(?) reserves 10-byte spaces starting from location with the label BLANK, but these are not initialized, means whatever data is there will remain same</a:t>
            </a:r>
          </a:p>
          <a:p>
            <a:pPr algn="just">
              <a:buFont typeface="Wingdings" pitchFamily="2" charset="2"/>
              <a:buChar char="q"/>
            </a:pPr>
            <a:r>
              <a:rPr lang="en-US" dirty="0" smtClean="0"/>
              <a:t> WRDS DW 4 DUP(FF0FH) fills up 4 word locations with the word FF0FH</a:t>
            </a:r>
          </a:p>
          <a:p>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EQU Directive</a:t>
            </a:r>
            <a:endParaRPr lang="en-US" dirty="0"/>
          </a:p>
        </p:txBody>
      </p:sp>
      <p:sp>
        <p:nvSpPr>
          <p:cNvPr id="3" name="Content Placeholder 2"/>
          <p:cNvSpPr>
            <a:spLocks noGrp="1"/>
          </p:cNvSpPr>
          <p:nvPr>
            <p:ph sz="quarter" idx="1"/>
          </p:nvPr>
        </p:nvSpPr>
        <p:spPr>
          <a:xfrm>
            <a:off x="304800" y="762000"/>
            <a:ext cx="8382000" cy="5943600"/>
          </a:xfrm>
        </p:spPr>
        <p:txBody>
          <a:bodyPr/>
          <a:lstStyle/>
          <a:p>
            <a:pPr>
              <a:buFont typeface="Wingdings" pitchFamily="2" charset="2"/>
              <a:buChar char="q"/>
            </a:pPr>
            <a:r>
              <a:rPr lang="en-US" dirty="0" smtClean="0"/>
              <a:t> Used to equate names to constants</a:t>
            </a:r>
          </a:p>
          <a:p>
            <a:pPr>
              <a:buFont typeface="Wingdings" pitchFamily="2" charset="2"/>
              <a:buChar char="q"/>
            </a:pPr>
            <a:r>
              <a:rPr lang="en-US" dirty="0" smtClean="0"/>
              <a:t> The assembler just replaces the names by the values mentioned </a:t>
            </a:r>
          </a:p>
          <a:p>
            <a:pPr>
              <a:buFont typeface="Wingdings" pitchFamily="2" charset="2"/>
              <a:buChar char="q"/>
            </a:pPr>
            <a:r>
              <a:rPr lang="en-US" dirty="0" smtClean="0"/>
              <a:t> </a:t>
            </a:r>
            <a:r>
              <a:rPr lang="en-US" dirty="0" err="1" smtClean="0"/>
              <a:t>Eg</a:t>
            </a:r>
            <a:r>
              <a:rPr lang="en-US" dirty="0" smtClean="0"/>
              <a:t>:  TEMP EQU 34</a:t>
            </a:r>
          </a:p>
          <a:p>
            <a:pPr>
              <a:buNone/>
            </a:pPr>
            <a:r>
              <a:rPr lang="en-US" dirty="0" smtClean="0"/>
              <a:t>             PRICE EQU 199</a:t>
            </a:r>
            <a:endParaRPr lang="en-US" dirty="0"/>
          </a:p>
        </p:txBody>
      </p:sp>
      <p:pic>
        <p:nvPicPr>
          <p:cNvPr id="4" name="Picture 2"/>
          <p:cNvPicPr>
            <a:picLocks noChangeAspect="1" noChangeArrowheads="1"/>
          </p:cNvPicPr>
          <p:nvPr/>
        </p:nvPicPr>
        <p:blipFill>
          <a:blip r:embed="rId2" cstate="print"/>
          <a:srcRect/>
          <a:stretch>
            <a:fillRect/>
          </a:stretch>
        </p:blipFill>
        <p:spPr>
          <a:xfrm>
            <a:off x="457200" y="2895600"/>
            <a:ext cx="8229600" cy="3768725"/>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 Directive</a:t>
            </a:r>
            <a:endParaRPr lang="en-US" dirty="0"/>
          </a:p>
        </p:txBody>
      </p:sp>
      <p:sp>
        <p:nvSpPr>
          <p:cNvPr id="3" name="Content Placeholder 2"/>
          <p:cNvSpPr>
            <a:spLocks noGrp="1"/>
          </p:cNvSpPr>
          <p:nvPr>
            <p:ph sz="quarter" idx="1"/>
          </p:nvPr>
        </p:nvSpPr>
        <p:spPr/>
        <p:txBody>
          <a:bodyPr/>
          <a:lstStyle/>
          <a:p>
            <a:pPr algn="just"/>
            <a:r>
              <a:rPr lang="en-US" dirty="0" smtClean="0"/>
              <a:t>ORG is a directive which means ‘origin’.</a:t>
            </a:r>
          </a:p>
          <a:p>
            <a:pPr algn="just"/>
            <a:r>
              <a:rPr lang="en-US" dirty="0" smtClean="0"/>
              <a:t> In the context of assembly language programming, it can change the location of storage of data or code in memory</a:t>
            </a:r>
          </a:p>
          <a:p>
            <a:pPr algn="just"/>
            <a:r>
              <a:rPr lang="en-US" dirty="0" smtClean="0"/>
              <a:t> </a:t>
            </a:r>
            <a:r>
              <a:rPr lang="en-US" dirty="0" err="1" smtClean="0"/>
              <a:t>i.e</a:t>
            </a:r>
            <a:r>
              <a:rPr lang="en-US" dirty="0" smtClean="0"/>
              <a:t> programmer gets the freedom to decide the offset of data or code when it is stored. </a:t>
            </a:r>
          </a:p>
          <a:p>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381000" y="0"/>
            <a:ext cx="7956550" cy="2971800"/>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85800" y="2819400"/>
            <a:ext cx="7620000" cy="3571875"/>
          </a:xfrm>
          <a:prstGeom prst="rect">
            <a:avLst/>
          </a:prstGeom>
          <a:noFill/>
          <a:ln w="9525">
            <a:noFill/>
            <a:miter lim="800000"/>
            <a:headEnd/>
            <a:tailEnd/>
          </a:ln>
        </p:spPr>
      </p:pic>
      <p:sp>
        <p:nvSpPr>
          <p:cNvPr id="6" name="Footer Placeholder 5"/>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Models</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a:xfrm>
            <a:off x="381000" y="1752600"/>
            <a:ext cx="8343669" cy="4267200"/>
          </a:xfr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63562"/>
          </a:xfrm>
        </p:spPr>
        <p:txBody>
          <a:bodyPr/>
          <a:lstStyle/>
          <a:p>
            <a:r>
              <a:rPr lang="en-US" dirty="0" smtClean="0"/>
              <a:t>Full Segment Definition</a:t>
            </a:r>
            <a:endParaRPr lang="en-US" dirty="0"/>
          </a:p>
        </p:txBody>
      </p:sp>
      <p:sp>
        <p:nvSpPr>
          <p:cNvPr id="3" name="Content Placeholder 2"/>
          <p:cNvSpPr>
            <a:spLocks noGrp="1"/>
          </p:cNvSpPr>
          <p:nvPr>
            <p:ph sz="quarter" idx="1"/>
          </p:nvPr>
        </p:nvSpPr>
        <p:spPr>
          <a:xfrm>
            <a:off x="228600" y="762000"/>
            <a:ext cx="8458200" cy="5943600"/>
          </a:xfrm>
        </p:spPr>
        <p:txBody>
          <a:bodyPr/>
          <a:lstStyle/>
          <a:p>
            <a:r>
              <a:rPr lang="en-US" dirty="0" smtClean="0"/>
              <a:t> Is a traditional model of MASM</a:t>
            </a:r>
          </a:p>
          <a:p>
            <a:r>
              <a:rPr lang="en-US" dirty="0" smtClean="0"/>
              <a:t> In the simplified memory model, it is left to the loader software to initialize the segment registers</a:t>
            </a:r>
          </a:p>
          <a:p>
            <a:r>
              <a:rPr lang="en-US" dirty="0" smtClean="0"/>
              <a:t> In traditional model we use directives to define segments and instructions to initialize the segment registers</a:t>
            </a:r>
          </a:p>
          <a:p>
            <a:r>
              <a:rPr lang="en-US" dirty="0" smtClean="0"/>
              <a:t> This is called full segment definition</a:t>
            </a:r>
          </a:p>
          <a:p>
            <a:r>
              <a:rPr lang="en-US" dirty="0" smtClean="0"/>
              <a:t> CS &amp; SS registers are automatically initialized by the loader</a:t>
            </a:r>
          </a:p>
          <a:p>
            <a:r>
              <a:rPr lang="en-US" dirty="0" smtClean="0"/>
              <a:t> DS &amp; ES will have to be initialized by the programmer</a:t>
            </a: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467600" cy="563562"/>
          </a:xfrm>
        </p:spPr>
        <p:txBody>
          <a:bodyPr>
            <a:normAutofit fontScale="90000"/>
          </a:bodyPr>
          <a:lstStyle/>
          <a:p>
            <a:r>
              <a:rPr lang="en-US" dirty="0" smtClean="0"/>
              <a:t>Lets rewrite the below program using full segment definition </a:t>
            </a:r>
            <a:endParaRPr lang="en-US" dirty="0"/>
          </a:p>
        </p:txBody>
      </p:sp>
      <p:pic>
        <p:nvPicPr>
          <p:cNvPr id="4" name="Picture 4"/>
          <p:cNvPicPr>
            <a:picLocks noChangeAspect="1" noChangeArrowheads="1"/>
          </p:cNvPicPr>
          <p:nvPr/>
        </p:nvPicPr>
        <p:blipFill>
          <a:blip r:embed="rId2" cstate="print"/>
          <a:srcRect/>
          <a:stretch>
            <a:fillRect/>
          </a:stretch>
        </p:blipFill>
        <p:spPr>
          <a:xfrm>
            <a:off x="381000" y="1447800"/>
            <a:ext cx="7811589" cy="4800600"/>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a:xfrm>
            <a:off x="457200" y="685800"/>
            <a:ext cx="8213931" cy="5486399"/>
          </a:xfrm>
          <a:noFill/>
        </p:spPr>
      </p:pic>
      <p:sp>
        <p:nvSpPr>
          <p:cNvPr id="3" name="Footer Placeholder 2"/>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Salient features of this model</a:t>
            </a:r>
            <a:endParaRPr lang="en-US" dirty="0"/>
          </a:p>
        </p:txBody>
      </p:sp>
      <p:sp>
        <p:nvSpPr>
          <p:cNvPr id="3" name="Content Placeholder 2"/>
          <p:cNvSpPr>
            <a:spLocks noGrp="1"/>
          </p:cNvSpPr>
          <p:nvPr>
            <p:ph sz="quarter" idx="1"/>
          </p:nvPr>
        </p:nvSpPr>
        <p:spPr>
          <a:xfrm>
            <a:off x="228600" y="685800"/>
            <a:ext cx="8534400" cy="5943600"/>
          </a:xfrm>
        </p:spPr>
        <p:txBody>
          <a:bodyPr/>
          <a:lstStyle/>
          <a:p>
            <a:r>
              <a:rPr lang="en-US" dirty="0" smtClean="0"/>
              <a:t> the data segment has been given the name DAT. The data within the segment is enclosed between the SEGMENT and ENDS directives which are similar to the parentheses for a segment</a:t>
            </a:r>
          </a:p>
          <a:p>
            <a:r>
              <a:rPr lang="en-US" dirty="0" smtClean="0"/>
              <a:t> similarly CS is named as COD and the contents of this segment also have been enclosed between the same directives</a:t>
            </a:r>
          </a:p>
          <a:p>
            <a:r>
              <a:rPr lang="en-US" dirty="0" smtClean="0"/>
              <a:t> DS register has been initialized by the first two instructions. DS cannot use immediate addressing. So DAT corresponds to a number, has to be loaded to AX, then transfer to DS</a:t>
            </a:r>
          </a:p>
          <a:p>
            <a:r>
              <a:rPr lang="en-US" dirty="0" smtClean="0"/>
              <a:t> The value of DAT is loaded into DS. </a:t>
            </a:r>
          </a:p>
          <a:p>
            <a:r>
              <a:rPr lang="en-US" dirty="0" smtClean="0"/>
              <a:t> CS register needs not to be initialized in the program. This is done by the loader by default. </a:t>
            </a: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11162"/>
          </a:xfrm>
        </p:spPr>
        <p:txBody>
          <a:bodyPr>
            <a:normAutofit fontScale="90000"/>
          </a:bodyPr>
          <a:lstStyle/>
          <a:p>
            <a:r>
              <a:rPr lang="en-IN" dirty="0" smtClean="0"/>
              <a:t>Instruction Design</a:t>
            </a:r>
            <a:endParaRPr lang="en-IN" dirty="0"/>
          </a:p>
        </p:txBody>
      </p:sp>
      <p:sp>
        <p:nvSpPr>
          <p:cNvPr id="3" name="Content Placeholder 2"/>
          <p:cNvSpPr>
            <a:spLocks noGrp="1"/>
          </p:cNvSpPr>
          <p:nvPr>
            <p:ph sz="quarter" idx="1"/>
          </p:nvPr>
        </p:nvSpPr>
        <p:spPr>
          <a:xfrm>
            <a:off x="0" y="609600"/>
            <a:ext cx="8839200" cy="6553200"/>
          </a:xfrm>
        </p:spPr>
        <p:txBody>
          <a:bodyPr>
            <a:normAutofit fontScale="92500"/>
          </a:bodyPr>
          <a:lstStyle/>
          <a:p>
            <a:r>
              <a:rPr lang="en-IN" dirty="0" smtClean="0"/>
              <a:t> We have discussed about assemblers and how to run those programs</a:t>
            </a:r>
          </a:p>
          <a:p>
            <a:r>
              <a:rPr lang="en-IN" dirty="0" smtClean="0"/>
              <a:t> Now lets study the core of the processor  and investigate the process of how machine codes have been designed.</a:t>
            </a:r>
          </a:p>
          <a:p>
            <a:r>
              <a:rPr lang="en-IN" dirty="0" smtClean="0"/>
              <a:t> </a:t>
            </a:r>
            <a:r>
              <a:rPr lang="en-IN" b="1" i="1" dirty="0" smtClean="0"/>
              <a:t>Manual Coding </a:t>
            </a:r>
            <a:r>
              <a:rPr lang="en-IN" dirty="0" smtClean="0"/>
              <a:t>is a idea of thinking the possibility of doing manual or hand coding, as it is called taking an assembly instructions, looking up or finding out its machine code, and feeding directly to the processor.</a:t>
            </a:r>
          </a:p>
          <a:p>
            <a:r>
              <a:rPr lang="en-IN" dirty="0" smtClean="0"/>
              <a:t> It was happening during 8085 processor as it has limited instruction sets and look up table was sufficient for hand coding.</a:t>
            </a:r>
          </a:p>
          <a:p>
            <a:pPr algn="just">
              <a:buClr>
                <a:schemeClr val="accent3"/>
              </a:buClr>
              <a:buFont typeface="Wingdings 2"/>
              <a:buChar char=""/>
              <a:defRPr/>
            </a:pPr>
            <a:r>
              <a:rPr lang="en-IN" b="1" i="1" dirty="0" smtClean="0"/>
              <a:t> Instruction Set Architecture (ISA) </a:t>
            </a:r>
            <a:r>
              <a:rPr lang="en-IN" dirty="0" smtClean="0"/>
              <a:t>gives almost appropriate definition, defined as the part of computer architecture related to programming, including the native data types, instructions, registers, addressing modes, memory Arch., interrupt and exception handling, and external I/O. </a:t>
            </a:r>
            <a:r>
              <a:rPr lang="en-US" dirty="0" smtClean="0"/>
              <a:t>It includes a specification of the set of </a:t>
            </a:r>
            <a:r>
              <a:rPr lang="en-US" dirty="0" err="1" smtClean="0"/>
              <a:t>opcodes</a:t>
            </a:r>
            <a:r>
              <a:rPr lang="en-US" dirty="0" smtClean="0"/>
              <a:t> (machine language), i.e., the native commands implemented by a particular CPU design.</a:t>
            </a:r>
          </a:p>
          <a:p>
            <a:endParaRPr lang="en-IN" b="1" i="1"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assemblers</a:t>
            </a:r>
            <a:endParaRPr lang="en-US" dirty="0"/>
          </a:p>
        </p:txBody>
      </p:sp>
      <p:sp>
        <p:nvSpPr>
          <p:cNvPr id="3" name="Content Placeholder 2"/>
          <p:cNvSpPr>
            <a:spLocks noGrp="1"/>
          </p:cNvSpPr>
          <p:nvPr>
            <p:ph sz="quarter" idx="1"/>
          </p:nvPr>
        </p:nvSpPr>
        <p:spPr>
          <a:xfrm>
            <a:off x="457200" y="1600200"/>
            <a:ext cx="8382000" cy="4873752"/>
          </a:xfrm>
        </p:spPr>
        <p:txBody>
          <a:bodyPr/>
          <a:lstStyle/>
          <a:p>
            <a:r>
              <a:rPr lang="en-US" sz="3200" dirty="0" smtClean="0"/>
              <a:t>Labels are used for memory addresses</a:t>
            </a:r>
          </a:p>
          <a:p>
            <a:r>
              <a:rPr lang="en-US" sz="3200" dirty="0" smtClean="0"/>
              <a:t>Labels are used for constants</a:t>
            </a:r>
          </a:p>
          <a:p>
            <a:r>
              <a:rPr lang="en-US" sz="3200" dirty="0" smtClean="0"/>
              <a:t>Macros are allowed</a:t>
            </a:r>
          </a:p>
          <a:p>
            <a:pPr>
              <a:buNone/>
            </a:pP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579438"/>
          </a:xfrm>
        </p:spPr>
        <p:txBody>
          <a:bodyPr/>
          <a:lstStyle/>
          <a:p>
            <a:r>
              <a:rPr lang="en-IN" dirty="0" smtClean="0"/>
              <a:t>Instruction Set Design of 8086</a:t>
            </a:r>
            <a:endParaRPr lang="en-IN" dirty="0"/>
          </a:p>
        </p:txBody>
      </p:sp>
      <p:sp>
        <p:nvSpPr>
          <p:cNvPr id="3" name="Content Placeholder 2"/>
          <p:cNvSpPr>
            <a:spLocks noGrp="1"/>
          </p:cNvSpPr>
          <p:nvPr>
            <p:ph sz="quarter" idx="1"/>
          </p:nvPr>
        </p:nvSpPr>
        <p:spPr>
          <a:xfrm>
            <a:off x="228600" y="609600"/>
            <a:ext cx="8534400" cy="6248400"/>
          </a:xfrm>
        </p:spPr>
        <p:txBody>
          <a:bodyPr/>
          <a:lstStyle/>
          <a:p>
            <a:r>
              <a:rPr lang="en-IN" dirty="0" smtClean="0"/>
              <a:t>8086 has instruction size varies from one byte to five bytes</a:t>
            </a:r>
          </a:p>
          <a:p>
            <a:r>
              <a:rPr lang="en-IN" dirty="0" smtClean="0"/>
              <a:t> This makes the processes of assembly, disassembly and instruction decoding complicated because the instruction length needs to be calculated for each instruction.</a:t>
            </a:r>
          </a:p>
          <a:p>
            <a:r>
              <a:rPr lang="en-IN" dirty="0" smtClean="0"/>
              <a:t> An instruction should have the complete information for fetching and executing an instruction.</a:t>
            </a:r>
          </a:p>
          <a:p>
            <a:r>
              <a:rPr lang="en-IN" dirty="0" smtClean="0"/>
              <a:t> It should have the following information</a:t>
            </a:r>
          </a:p>
          <a:p>
            <a:pPr>
              <a:buNone/>
            </a:pPr>
            <a:r>
              <a:rPr lang="en-IN" dirty="0" smtClean="0"/>
              <a:t>  1. Opcode corresponding to the operation carried out</a:t>
            </a:r>
          </a:p>
          <a:p>
            <a:pPr>
              <a:buNone/>
            </a:pPr>
            <a:r>
              <a:rPr lang="en-IN" dirty="0" smtClean="0"/>
              <a:t>  2. Size of the Operands</a:t>
            </a:r>
          </a:p>
          <a:p>
            <a:pPr>
              <a:buNone/>
            </a:pPr>
            <a:r>
              <a:rPr lang="en-IN" dirty="0" smtClean="0"/>
              <a:t>  3. Various addressing modes </a:t>
            </a:r>
            <a:endParaRPr lang="en-IN"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Format of three bytes of an instruction</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a:xfrm>
            <a:off x="1066800" y="1524000"/>
            <a:ext cx="7467600" cy="4876800"/>
          </a:xfr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IN" dirty="0" smtClean="0"/>
              <a:t>Prefix:</a:t>
            </a:r>
            <a:br>
              <a:rPr lang="en-IN" dirty="0" smtClean="0"/>
            </a:br>
            <a:endParaRPr lang="en-IN" dirty="0"/>
          </a:p>
        </p:txBody>
      </p:sp>
      <p:sp>
        <p:nvSpPr>
          <p:cNvPr id="3" name="Content Placeholder 2"/>
          <p:cNvSpPr>
            <a:spLocks noGrp="1"/>
          </p:cNvSpPr>
          <p:nvPr>
            <p:ph sz="quarter" idx="1"/>
          </p:nvPr>
        </p:nvSpPr>
        <p:spPr>
          <a:xfrm>
            <a:off x="457200" y="1600200"/>
            <a:ext cx="8305800" cy="4873752"/>
          </a:xfrm>
        </p:spPr>
        <p:txBody>
          <a:bodyPr/>
          <a:lstStyle/>
          <a:p>
            <a:r>
              <a:rPr lang="en-US" dirty="0" smtClean="0"/>
              <a:t>This is an optional byte and need to be </a:t>
            </a:r>
            <a:br>
              <a:rPr lang="en-US" dirty="0" smtClean="0"/>
            </a:br>
            <a:r>
              <a:rPr lang="en-US" dirty="0" smtClean="0"/>
              <a:t>used only to </a:t>
            </a:r>
            <a:r>
              <a:rPr lang="en-US" b="1" dirty="0" smtClean="0"/>
              <a:t>change the operation, e.g. segment override prefix</a:t>
            </a:r>
            <a:endParaRPr lang="en-IN" dirty="0"/>
          </a:p>
        </p:txBody>
      </p:sp>
      <p:pic>
        <p:nvPicPr>
          <p:cNvPr id="4" name="Picture 2"/>
          <p:cNvPicPr>
            <a:picLocks noChangeAspect="1" noChangeArrowheads="1"/>
          </p:cNvPicPr>
          <p:nvPr/>
        </p:nvPicPr>
        <p:blipFill>
          <a:blip r:embed="rId2" cstate="print"/>
          <a:srcRect/>
          <a:stretch>
            <a:fillRect/>
          </a:stretch>
        </p:blipFill>
        <p:spPr>
          <a:xfrm>
            <a:off x="2133600" y="3352800"/>
            <a:ext cx="3621087" cy="874712"/>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IN" dirty="0" smtClean="0"/>
              <a:t>First Byte</a:t>
            </a:r>
            <a:endParaRPr lang="en-IN" dirty="0"/>
          </a:p>
        </p:txBody>
      </p:sp>
      <p:sp>
        <p:nvSpPr>
          <p:cNvPr id="3" name="Content Placeholder 2"/>
          <p:cNvSpPr>
            <a:spLocks noGrp="1"/>
          </p:cNvSpPr>
          <p:nvPr>
            <p:ph sz="quarter" idx="1"/>
          </p:nvPr>
        </p:nvSpPr>
        <p:spPr>
          <a:xfrm>
            <a:off x="228600" y="1066800"/>
            <a:ext cx="8534400" cy="5791200"/>
          </a:xfrm>
        </p:spPr>
        <p:txBody>
          <a:bodyPr/>
          <a:lstStyle/>
          <a:p>
            <a:r>
              <a:rPr lang="en-IN" dirty="0" smtClean="0"/>
              <a:t> Considered as the first byte of an instruction</a:t>
            </a:r>
          </a:p>
          <a:p>
            <a:r>
              <a:rPr lang="en-IN" dirty="0" smtClean="0"/>
              <a:t> Here </a:t>
            </a:r>
            <a:r>
              <a:rPr lang="en-US" dirty="0" smtClean="0"/>
              <a:t>the operation code (</a:t>
            </a:r>
            <a:r>
              <a:rPr lang="en-US" b="1" dirty="0" err="1" smtClean="0"/>
              <a:t>opcode</a:t>
            </a:r>
            <a:r>
              <a:rPr lang="en-US" b="1" dirty="0" smtClean="0"/>
              <a:t>) </a:t>
            </a:r>
            <a:r>
              <a:rPr lang="en-US" dirty="0" smtClean="0"/>
              <a:t>which is 6 bytes long. </a:t>
            </a:r>
          </a:p>
          <a:p>
            <a:r>
              <a:rPr lang="en-US" dirty="0" smtClean="0"/>
              <a:t> This is the code which defines the operation to be carried out. The two other bits are D &amp; W</a:t>
            </a:r>
          </a:p>
          <a:p>
            <a:r>
              <a:rPr lang="en-US" dirty="0" smtClean="0"/>
              <a:t> </a:t>
            </a:r>
            <a:r>
              <a:rPr lang="en-US" b="1" dirty="0" smtClean="0"/>
              <a:t>W (1-bit</a:t>
            </a:r>
            <a:r>
              <a:rPr lang="en-US" dirty="0" smtClean="0"/>
              <a:t>) – operand size.</a:t>
            </a:r>
            <a:br>
              <a:rPr lang="en-US" dirty="0" smtClean="0"/>
            </a:br>
            <a:r>
              <a:rPr lang="en-US" dirty="0" smtClean="0"/>
              <a:t> W = 1, word operand; W = 0, means byte operand.</a:t>
            </a:r>
          </a:p>
          <a:p>
            <a:r>
              <a:rPr lang="en-US" dirty="0" smtClean="0"/>
              <a:t> D (1-bit) – Direction bit. </a:t>
            </a:r>
            <a:br>
              <a:rPr lang="en-US" dirty="0" smtClean="0"/>
            </a:br>
            <a:r>
              <a:rPr lang="en-US" dirty="0" smtClean="0"/>
              <a:t>D = 1, register is destination; </a:t>
            </a:r>
            <a:br>
              <a:rPr lang="en-US" dirty="0" smtClean="0"/>
            </a:br>
            <a:r>
              <a:rPr lang="en-US" dirty="0" smtClean="0"/>
              <a:t>D = 0, register is source </a:t>
            </a:r>
            <a:br>
              <a:rPr lang="en-US" dirty="0" smtClean="0"/>
            </a:br>
            <a:r>
              <a:rPr lang="en-US" dirty="0" smtClean="0"/>
              <a:t/>
            </a:r>
            <a:br>
              <a:rPr lang="en-US" dirty="0" smtClean="0"/>
            </a:br>
            <a:endParaRPr lang="en-IN" dirty="0"/>
          </a:p>
        </p:txBody>
      </p:sp>
      <p:pic>
        <p:nvPicPr>
          <p:cNvPr id="4" name="Picture 2"/>
          <p:cNvPicPr>
            <a:picLocks noChangeAspect="1" noChangeArrowheads="1"/>
          </p:cNvPicPr>
          <p:nvPr/>
        </p:nvPicPr>
        <p:blipFill>
          <a:blip r:embed="rId2" cstate="print"/>
          <a:srcRect/>
          <a:stretch>
            <a:fillRect/>
          </a:stretch>
        </p:blipFill>
        <p:spPr>
          <a:xfrm>
            <a:off x="685800" y="4876800"/>
            <a:ext cx="7183437" cy="1730375"/>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563562"/>
          </a:xfrm>
        </p:spPr>
        <p:txBody>
          <a:bodyPr/>
          <a:lstStyle/>
          <a:p>
            <a:r>
              <a:rPr lang="en-IN" dirty="0" smtClean="0"/>
              <a:t>Second Byte</a:t>
            </a:r>
            <a:endParaRPr lang="en-IN" dirty="0"/>
          </a:p>
        </p:txBody>
      </p:sp>
      <p:sp>
        <p:nvSpPr>
          <p:cNvPr id="3" name="Content Placeholder 2"/>
          <p:cNvSpPr>
            <a:spLocks noGrp="1"/>
          </p:cNvSpPr>
          <p:nvPr>
            <p:ph sz="quarter" idx="1"/>
          </p:nvPr>
        </p:nvSpPr>
        <p:spPr>
          <a:xfrm>
            <a:off x="228600" y="762000"/>
            <a:ext cx="8610600" cy="6096000"/>
          </a:xfrm>
        </p:spPr>
        <p:txBody>
          <a:bodyPr/>
          <a:lstStyle/>
          <a:p>
            <a:r>
              <a:rPr lang="en-IN" dirty="0" smtClean="0"/>
              <a:t> </a:t>
            </a:r>
            <a:r>
              <a:rPr lang="en-US" dirty="0" smtClean="0"/>
              <a:t>MOD (2-bit) – Register bits.</a:t>
            </a:r>
            <a:br>
              <a:rPr lang="en-US" dirty="0" smtClean="0"/>
            </a:br>
            <a:r>
              <a:rPr lang="en-US" dirty="0" smtClean="0"/>
              <a:t>REG (3-bit) – the identifying code of the register used.</a:t>
            </a:r>
            <a:br>
              <a:rPr lang="en-US" dirty="0" smtClean="0"/>
            </a:br>
            <a:r>
              <a:rPr lang="en-US" dirty="0" smtClean="0"/>
              <a:t>R/M (3 bits) – Specifying a register or memory operand.</a:t>
            </a:r>
            <a:br>
              <a:rPr lang="en-US" dirty="0" smtClean="0"/>
            </a:br>
            <a:r>
              <a:rPr lang="en-US" dirty="0" smtClean="0"/>
              <a:t>The MOD and R/M bits together specify the </a:t>
            </a:r>
            <a:r>
              <a:rPr lang="en-US" b="1" dirty="0" smtClean="0"/>
              <a:t>addressing mode of the instruction</a:t>
            </a:r>
            <a:r>
              <a:rPr lang="en-US" sz="2000" b="1" dirty="0" smtClean="0"/>
              <a:t>.</a:t>
            </a:r>
          </a:p>
          <a:p>
            <a:r>
              <a:rPr lang="en-US" sz="2000" b="1" dirty="0" smtClean="0"/>
              <a:t> All the instructions need not have the D &amp; W bits. In such cases, the size of the operand is implicit, and the direction is irrelevant. </a:t>
            </a:r>
            <a:endParaRPr lang="en-IN" dirty="0"/>
          </a:p>
        </p:txBody>
      </p:sp>
      <p:pic>
        <p:nvPicPr>
          <p:cNvPr id="4" name="Picture 2"/>
          <p:cNvPicPr>
            <a:picLocks noChangeAspect="1" noChangeArrowheads="1"/>
          </p:cNvPicPr>
          <p:nvPr/>
        </p:nvPicPr>
        <p:blipFill>
          <a:blip r:embed="rId2" cstate="print"/>
          <a:srcRect/>
          <a:stretch>
            <a:fillRect/>
          </a:stretch>
        </p:blipFill>
        <p:spPr>
          <a:xfrm>
            <a:off x="990600" y="3962400"/>
            <a:ext cx="7342187" cy="1655763"/>
          </a:xfrm>
          <a:prstGeom prst="rect">
            <a:avLst/>
          </a:prstGeo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792162"/>
          </a:xfrm>
        </p:spPr>
        <p:txBody>
          <a:bodyPr/>
          <a:lstStyle/>
          <a:p>
            <a:r>
              <a:rPr lang="en-US" b="1" dirty="0" smtClean="0"/>
              <a:t>Designing a Code</a:t>
            </a:r>
            <a:endParaRPr lang="en-IN" dirty="0"/>
          </a:p>
        </p:txBody>
      </p:sp>
      <p:sp>
        <p:nvSpPr>
          <p:cNvPr id="3" name="Content Placeholder 2"/>
          <p:cNvSpPr>
            <a:spLocks noGrp="1"/>
          </p:cNvSpPr>
          <p:nvPr>
            <p:ph sz="quarter" idx="1"/>
          </p:nvPr>
        </p:nvSpPr>
        <p:spPr>
          <a:xfrm>
            <a:off x="228600" y="990600"/>
            <a:ext cx="8534400" cy="5867400"/>
          </a:xfrm>
        </p:spPr>
        <p:txBody>
          <a:bodyPr/>
          <a:lstStyle/>
          <a:p>
            <a:r>
              <a:rPr lang="en-IN" dirty="0" smtClean="0"/>
              <a:t> </a:t>
            </a:r>
            <a:r>
              <a:rPr lang="en-US" dirty="0" smtClean="0"/>
              <a:t>Requires a lot of information such as codes or registers  a table showing the MOD and R/M bits corresponding to various combinations of addressing modes</a:t>
            </a:r>
          </a:p>
          <a:p>
            <a:r>
              <a:rPr lang="en-US" dirty="0" smtClean="0"/>
              <a:t>Intel manual for the </a:t>
            </a:r>
            <a:r>
              <a:rPr lang="en-US" dirty="0" err="1" smtClean="0"/>
              <a:t>opcodes</a:t>
            </a:r>
            <a:r>
              <a:rPr lang="en-US" dirty="0" smtClean="0"/>
              <a:t> and formats of instructions.</a:t>
            </a:r>
          </a:p>
          <a:p>
            <a:endParaRPr lang="en-IN"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Codes of General-Purpose Registers</a:t>
            </a:r>
            <a:endParaRPr lang="en-IN" dirty="0"/>
          </a:p>
        </p:txBody>
      </p:sp>
      <p:pic>
        <p:nvPicPr>
          <p:cNvPr id="4" name="Picture 4"/>
          <p:cNvPicPr>
            <a:picLocks noGrp="1" noChangeAspect="1" noChangeArrowheads="1"/>
          </p:cNvPicPr>
          <p:nvPr>
            <p:ph idx="1"/>
          </p:nvPr>
        </p:nvPicPr>
        <p:blipFill>
          <a:blip r:embed="rId2" cstate="print"/>
          <a:srcRect/>
          <a:stretch>
            <a:fillRect/>
          </a:stretch>
        </p:blipFill>
        <p:spPr>
          <a:xfrm>
            <a:off x="228599" y="1600200"/>
            <a:ext cx="8488487" cy="4419600"/>
          </a:xfr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Codes of Segment Registers</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a:xfrm>
            <a:off x="-1" y="1752600"/>
            <a:ext cx="9133081" cy="4572000"/>
          </a:xfr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fontScale="90000"/>
          </a:bodyPr>
          <a:lstStyle/>
          <a:p>
            <a:r>
              <a:rPr lang="en-US" sz="3200" b="1" dirty="0" smtClean="0"/>
              <a:t>Codes Pertaining to Addressing Modes – MOD and R/M Bit Patterns</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a:xfrm>
            <a:off x="304800" y="990600"/>
            <a:ext cx="8581922" cy="5867400"/>
          </a:xfrm>
          <a:noFill/>
        </p:spPr>
      </p:pic>
      <p:sp>
        <p:nvSpPr>
          <p:cNvPr id="5" name="Footer Placeholder 4"/>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Instructions and Directives</a:t>
            </a:r>
            <a:r>
              <a:rPr lang="en-US" sz="3200" dirty="0" smtClean="0"/>
              <a:t/>
            </a:r>
            <a:br>
              <a:rPr lang="en-US" sz="3200" dirty="0" smtClean="0"/>
            </a:br>
            <a:endParaRPr lang="en-US" dirty="0"/>
          </a:p>
        </p:txBody>
      </p:sp>
      <p:sp>
        <p:nvSpPr>
          <p:cNvPr id="3" name="Content Placeholder 2"/>
          <p:cNvSpPr>
            <a:spLocks noGrp="1"/>
          </p:cNvSpPr>
          <p:nvPr>
            <p:ph sz="quarter" idx="1"/>
          </p:nvPr>
        </p:nvSpPr>
        <p:spPr>
          <a:xfrm>
            <a:off x="457200" y="1600200"/>
            <a:ext cx="8153400" cy="4873752"/>
          </a:xfrm>
        </p:spPr>
        <p:txBody>
          <a:bodyPr>
            <a:normAutofit/>
          </a:bodyPr>
          <a:lstStyle/>
          <a:p>
            <a:r>
              <a:rPr lang="en-US" sz="3200" b="1" dirty="0" smtClean="0"/>
              <a:t>Instructions are executable statements</a:t>
            </a:r>
          </a:p>
          <a:p>
            <a:r>
              <a:rPr lang="en-US" sz="3200" b="1" dirty="0" smtClean="0"/>
              <a:t>Directives are  non-executable</a:t>
            </a:r>
            <a:r>
              <a:rPr lang="en-US" sz="3200" dirty="0" smtClean="0"/>
              <a:t> .</a:t>
            </a:r>
          </a:p>
          <a:p>
            <a:r>
              <a:rPr lang="en-US" sz="3200" dirty="0" smtClean="0"/>
              <a:t>Directives are also called pseudo instructions.</a:t>
            </a:r>
          </a:p>
          <a:p>
            <a:r>
              <a:rPr lang="en-US" sz="3200" dirty="0" smtClean="0"/>
              <a:t>Directives aid the assembly process.</a:t>
            </a:r>
          </a:p>
          <a:p>
            <a:pPr>
              <a:buNone/>
            </a:pPr>
            <a:endParaRPr lang="en-US" sz="3200"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assembler does</a:t>
            </a:r>
            <a:endParaRPr lang="en-US" dirty="0"/>
          </a:p>
        </p:txBody>
      </p:sp>
      <p:sp>
        <p:nvSpPr>
          <p:cNvPr id="3" name="Content Placeholder 2"/>
          <p:cNvSpPr>
            <a:spLocks noGrp="1"/>
          </p:cNvSpPr>
          <p:nvPr>
            <p:ph sz="quarter" idx="1"/>
          </p:nvPr>
        </p:nvSpPr>
        <p:spPr/>
        <p:txBody>
          <a:bodyPr/>
          <a:lstStyle/>
          <a:p>
            <a:r>
              <a:rPr lang="en-US" dirty="0" smtClean="0"/>
              <a:t> </a:t>
            </a:r>
            <a:r>
              <a:rPr lang="en-US" sz="3200" dirty="0" smtClean="0"/>
              <a:t>It takes the source code (in assembly language) and 	converts it to the object code in machine language </a:t>
            </a:r>
          </a:p>
          <a:p>
            <a:pPr>
              <a:buNone/>
            </a:pP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The Forward Reference Problem</a:t>
            </a:r>
            <a:endParaRPr lang="en-US" dirty="0"/>
          </a:p>
        </p:txBody>
      </p:sp>
      <p:sp>
        <p:nvSpPr>
          <p:cNvPr id="3" name="Content Placeholder 2"/>
          <p:cNvSpPr>
            <a:spLocks noGrp="1"/>
          </p:cNvSpPr>
          <p:nvPr>
            <p:ph sz="quarter" idx="1"/>
          </p:nvPr>
        </p:nvSpPr>
        <p:spPr>
          <a:xfrm>
            <a:off x="457200" y="1600200"/>
            <a:ext cx="8305800" cy="4873752"/>
          </a:xfrm>
        </p:spPr>
        <p:txBody>
          <a:bodyPr/>
          <a:lstStyle/>
          <a:p>
            <a:r>
              <a:rPr lang="en-US" sz="3200" dirty="0" smtClean="0"/>
              <a:t>In assemblers ,when a label which has not yet been defined ,is encountered,</a:t>
            </a:r>
          </a:p>
          <a:p>
            <a:pPr>
              <a:buNone/>
            </a:pPr>
            <a:r>
              <a:rPr lang="en-US" sz="3200" dirty="0" smtClean="0"/>
              <a:t>   it is called the </a:t>
            </a:r>
            <a:r>
              <a:rPr lang="en-US" sz="3200" b="1" dirty="0" smtClean="0"/>
              <a:t>forward reference problem </a:t>
            </a:r>
            <a:r>
              <a:rPr lang="en-US" sz="3200" dirty="0" smtClean="0"/>
              <a:t>or</a:t>
            </a:r>
          </a:p>
          <a:p>
            <a:r>
              <a:rPr lang="en-US" sz="3200" dirty="0" smtClean="0"/>
              <a:t> </a:t>
            </a:r>
            <a:r>
              <a:rPr lang="en-US" sz="3200" b="1" dirty="0" smtClean="0"/>
              <a:t>future symbol problem</a:t>
            </a:r>
            <a:r>
              <a:rPr lang="en-US" sz="3200" dirty="0" smtClean="0"/>
              <a:t> or</a:t>
            </a:r>
          </a:p>
          <a:p>
            <a:r>
              <a:rPr lang="en-US" sz="3200" dirty="0" smtClean="0"/>
              <a:t> the </a:t>
            </a:r>
            <a:r>
              <a:rPr lang="en-US" sz="3200" b="1" dirty="0" smtClean="0"/>
              <a:t>problem of unresolved   references</a:t>
            </a:r>
            <a:r>
              <a:rPr lang="en-US" sz="3200" dirty="0" smtClean="0"/>
              <a:t> .</a:t>
            </a:r>
          </a:p>
          <a:p>
            <a:pPr>
              <a:buNone/>
            </a:pP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Passes of an assembler</a:t>
            </a:r>
            <a:endParaRPr lang="en-US" dirty="0"/>
          </a:p>
        </p:txBody>
      </p:sp>
      <p:sp>
        <p:nvSpPr>
          <p:cNvPr id="3" name="Content Placeholder 2"/>
          <p:cNvSpPr>
            <a:spLocks noGrp="1"/>
          </p:cNvSpPr>
          <p:nvPr>
            <p:ph sz="quarter" idx="1"/>
          </p:nvPr>
        </p:nvSpPr>
        <p:spPr/>
        <p:txBody>
          <a:bodyPr/>
          <a:lstStyle/>
          <a:p>
            <a:r>
              <a:rPr lang="en-US" dirty="0" smtClean="0"/>
              <a:t>In the first reading or ‘pass’ of the assembler , it looks for label definitions and inserts them in the symbol table after assigning them addresses .</a:t>
            </a:r>
          </a:p>
          <a:p>
            <a:r>
              <a:rPr lang="en-US" dirty="0" smtClean="0"/>
              <a:t> In pass 2 , the actual translation of  assembly code to machine code is done .</a:t>
            </a:r>
          </a:p>
          <a:p>
            <a:pPr>
              <a:buNone/>
            </a:pPr>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ASSEMBLERS FOR x86</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 NASM ,FASM ,MASM ,TASM and HLA </a:t>
            </a:r>
          </a:p>
          <a:p>
            <a:r>
              <a:rPr lang="en-US" dirty="0" smtClean="0"/>
              <a:t>FASM and NASM –can run under DOS, Linux and Windows</a:t>
            </a:r>
          </a:p>
          <a:p>
            <a:r>
              <a:rPr lang="en-US" dirty="0" smtClean="0"/>
              <a:t>TASM and MASM are very popular</a:t>
            </a:r>
          </a:p>
          <a:p>
            <a:r>
              <a:rPr lang="en-US" b="1" i="1" dirty="0" smtClean="0"/>
              <a:t>It is found now that Windows 7 ,8 etc do not  directly support DOS based 16 bit programs – so 16 bit assemblers may not work with Windows 7 directly.</a:t>
            </a:r>
          </a:p>
          <a:p>
            <a:endParaRPr lang="en-US" dirty="0"/>
          </a:p>
        </p:txBody>
      </p:sp>
      <p:sp>
        <p:nvSpPr>
          <p:cNvPr id="4" name="Footer Placeholder 3"/>
          <p:cNvSpPr>
            <a:spLocks noGrp="1"/>
          </p:cNvSpPr>
          <p:nvPr>
            <p:ph type="ftr" sz="quarter" idx="16"/>
          </p:nvPr>
        </p:nvSpPr>
        <p:spPr/>
        <p:txBody>
          <a:bodyPr/>
          <a:lstStyle/>
          <a:p>
            <a:r>
              <a:rPr lang="en-US" smtClean="0"/>
              <a:t>PRA                MSRIT,ISE</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24327</TotalTime>
  <Words>2268</Words>
  <Application>Microsoft Office PowerPoint</Application>
  <PresentationFormat>On-screen Show (4:3)</PresentationFormat>
  <Paragraphs>272</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Oriel</vt:lpstr>
      <vt:lpstr>Chapter 2</vt:lpstr>
      <vt:lpstr>ASSEMBLY LANGUAGE PROGRAMMING</vt:lpstr>
      <vt:lpstr>The Assembly Process</vt:lpstr>
      <vt:lpstr>Features of assemblers</vt:lpstr>
      <vt:lpstr>Instructions and Directives </vt:lpstr>
      <vt:lpstr>What the assembler does</vt:lpstr>
      <vt:lpstr>The Forward Reference Problem</vt:lpstr>
      <vt:lpstr>Passes of an assembler</vt:lpstr>
      <vt:lpstr>ASSEMBLERS FOR x86 </vt:lpstr>
      <vt:lpstr>Why MASM ? </vt:lpstr>
      <vt:lpstr>Memory Models</vt:lpstr>
      <vt:lpstr>Slide 12</vt:lpstr>
      <vt:lpstr>Slide 13</vt:lpstr>
      <vt:lpstr>The result of assembling and linking ( DOS command window)</vt:lpstr>
      <vt:lpstr>Example showing list file</vt:lpstr>
      <vt:lpstr>Slide 16</vt:lpstr>
      <vt:lpstr>Slide 17</vt:lpstr>
      <vt:lpstr>Using the debugger</vt:lpstr>
      <vt:lpstr>Slide 19</vt:lpstr>
      <vt:lpstr>COM and EXE files </vt:lpstr>
      <vt:lpstr>Features of a com file</vt:lpstr>
      <vt:lpstr>Slide 22</vt:lpstr>
      <vt:lpstr>Slide 23</vt:lpstr>
      <vt:lpstr>Slide 24</vt:lpstr>
      <vt:lpstr>Slide 25</vt:lpstr>
      <vt:lpstr>Definition of Data Types</vt:lpstr>
      <vt:lpstr>Slide 27</vt:lpstr>
      <vt:lpstr>The small model</vt:lpstr>
      <vt:lpstr>Slide 29</vt:lpstr>
      <vt:lpstr>DUP Directive</vt:lpstr>
      <vt:lpstr>EQU Directive</vt:lpstr>
      <vt:lpstr>ORG Directive</vt:lpstr>
      <vt:lpstr>Slide 33</vt:lpstr>
      <vt:lpstr>Other Models</vt:lpstr>
      <vt:lpstr>Full Segment Definition</vt:lpstr>
      <vt:lpstr>Lets rewrite the below program using full segment definition </vt:lpstr>
      <vt:lpstr>Slide 37</vt:lpstr>
      <vt:lpstr>Salient features of this model</vt:lpstr>
      <vt:lpstr>Instruction Design</vt:lpstr>
      <vt:lpstr>Instruction Set Design of 8086</vt:lpstr>
      <vt:lpstr>Format of three bytes of an instruction</vt:lpstr>
      <vt:lpstr>Prefix: </vt:lpstr>
      <vt:lpstr>First Byte</vt:lpstr>
      <vt:lpstr>Second Byte</vt:lpstr>
      <vt:lpstr>Designing a Code</vt:lpstr>
      <vt:lpstr>Codes of General-Purpose Registers</vt:lpstr>
      <vt:lpstr>Codes of Segment Registers</vt:lpstr>
      <vt:lpstr>Codes Pertaining to Addressing Modes – MOD and R/M Bit Patterns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198</cp:revision>
  <dcterms:created xsi:type="dcterms:W3CDTF">2006-08-16T00:00:00Z</dcterms:created>
  <dcterms:modified xsi:type="dcterms:W3CDTF">2018-02-15T06:22:27Z</dcterms:modified>
</cp:coreProperties>
</file>