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84" r:id="rId14"/>
    <p:sldId id="286" r:id="rId15"/>
    <p:sldId id="287" r:id="rId16"/>
    <p:sldId id="288" r:id="rId17"/>
    <p:sldId id="289" r:id="rId18"/>
    <p:sldId id="290" r:id="rId19"/>
    <p:sldId id="291" r:id="rId20"/>
    <p:sldId id="268" r:id="rId21"/>
    <p:sldId id="278" r:id="rId22"/>
    <p:sldId id="270" r:id="rId23"/>
    <p:sldId id="271" r:id="rId24"/>
    <p:sldId id="272" r:id="rId25"/>
    <p:sldId id="280" r:id="rId26"/>
    <p:sldId id="282" r:id="rId27"/>
    <p:sldId id="273"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274" r:id="rId54"/>
    <p:sldId id="275" r:id="rId55"/>
    <p:sldId id="276" r:id="rId56"/>
    <p:sldId id="277" r:id="rId57"/>
    <p:sldId id="283"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152"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3/18/2019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3/18/2019</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3/18/2019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3/18/2019</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3/18/2019</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3/18/2019</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3/18/2019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2514600"/>
            <a:ext cx="6172200" cy="1600200"/>
          </a:xfrm>
        </p:spPr>
        <p:txBody>
          <a:bodyPr>
            <a:normAutofit/>
          </a:bodyPr>
          <a:lstStyle/>
          <a:p>
            <a:r>
              <a:rPr lang="en-IN" sz="4400" dirty="0" smtClean="0"/>
              <a:t>Programming Concepts-III</a:t>
            </a:r>
            <a:endParaRPr lang="en-IN" sz="4400" dirty="0"/>
          </a:p>
        </p:txBody>
      </p:sp>
      <p:sp>
        <p:nvSpPr>
          <p:cNvPr id="4" name="Title 1"/>
          <p:cNvSpPr txBox="1">
            <a:spLocks/>
          </p:cNvSpPr>
          <p:nvPr/>
        </p:nvSpPr>
        <p:spPr>
          <a:xfrm>
            <a:off x="1600200" y="381000"/>
            <a:ext cx="6172200" cy="16002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small" spc="0" normalizeH="0" baseline="0" noProof="0" dirty="0" smtClean="0">
                <a:ln>
                  <a:noFill/>
                </a:ln>
                <a:solidFill>
                  <a:schemeClr val="tx2"/>
                </a:solidFill>
                <a:effectLst/>
                <a:uLnTx/>
                <a:uFillTx/>
                <a:latin typeface="+mj-lt"/>
                <a:ea typeface="+mj-ea"/>
                <a:cs typeface="+mj-cs"/>
              </a:rPr>
              <a:t>Chapter</a:t>
            </a:r>
            <a:r>
              <a:rPr kumimoji="0" lang="en-IN" sz="3200" b="1" i="0" u="none" strike="noStrike" kern="1200" cap="small" spc="0" normalizeH="0" noProof="0" dirty="0" smtClean="0">
                <a:ln>
                  <a:noFill/>
                </a:ln>
                <a:solidFill>
                  <a:schemeClr val="tx2"/>
                </a:solidFill>
                <a:effectLst/>
                <a:uLnTx/>
                <a:uFillTx/>
                <a:latin typeface="+mj-lt"/>
                <a:ea typeface="+mj-ea"/>
                <a:cs typeface="+mj-cs"/>
              </a:rPr>
              <a:t> 4</a:t>
            </a:r>
            <a:endParaRPr kumimoji="0" lang="en-IN" sz="3200"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563562"/>
          </a:xfrm>
        </p:spPr>
        <p:txBody>
          <a:bodyPr>
            <a:normAutofit/>
          </a:bodyPr>
          <a:lstStyle/>
          <a:p>
            <a:r>
              <a:rPr lang="en-US" sz="2900" b="1" i="1" dirty="0" smtClean="0">
                <a:solidFill>
                  <a:schemeClr val="accent2">
                    <a:lumMod val="75000"/>
                  </a:schemeClr>
                </a:solidFill>
              </a:rPr>
              <a:t>The CMPS Instruction</a:t>
            </a:r>
            <a:endParaRPr lang="en-IN" sz="2900" b="1" i="1" dirty="0" smtClean="0">
              <a:solidFill>
                <a:schemeClr val="accent2">
                  <a:lumMod val="75000"/>
                </a:schemeClr>
              </a:solidFill>
            </a:endParaRPr>
          </a:p>
        </p:txBody>
      </p:sp>
      <p:sp>
        <p:nvSpPr>
          <p:cNvPr id="3" name="Content Placeholder 2"/>
          <p:cNvSpPr>
            <a:spLocks noGrp="1"/>
          </p:cNvSpPr>
          <p:nvPr>
            <p:ph sz="quarter" idx="1"/>
          </p:nvPr>
        </p:nvSpPr>
        <p:spPr>
          <a:xfrm>
            <a:off x="457200" y="914400"/>
            <a:ext cx="8229600" cy="4873752"/>
          </a:xfrm>
        </p:spPr>
        <p:txBody>
          <a:bodyPr>
            <a:normAutofit fontScale="92500" lnSpcReduction="10000"/>
          </a:bodyPr>
          <a:lstStyle/>
          <a:p>
            <a:r>
              <a:rPr lang="en-IN" dirty="0" smtClean="0"/>
              <a:t> </a:t>
            </a:r>
            <a:r>
              <a:rPr lang="en-US" sz="3200" dirty="0" smtClean="0"/>
              <a:t>This instruction is for string comparison, byte by byte or word by word as the case may be.</a:t>
            </a:r>
          </a:p>
          <a:p>
            <a:r>
              <a:rPr lang="en-US" sz="3200" dirty="0" smtClean="0"/>
              <a:t>The conditional flags are modified according to the result of the comparison. </a:t>
            </a:r>
          </a:p>
          <a:p>
            <a:r>
              <a:rPr lang="en-US" sz="3200" dirty="0" smtClean="0"/>
              <a:t>String comparison has to be accompanied by the use of the conditional REP prefix.</a:t>
            </a:r>
          </a:p>
          <a:p>
            <a:r>
              <a:rPr lang="en-US" sz="3200" b="1" dirty="0" smtClean="0"/>
              <a:t>Since string comparison checks only for equality, the Zero flag is made use of automatically.</a:t>
            </a:r>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600200"/>
            <a:ext cx="7620000" cy="4873752"/>
          </a:xfrm>
        </p:spPr>
        <p:txBody>
          <a:bodyPr/>
          <a:lstStyle/>
          <a:p>
            <a:r>
              <a:rPr lang="en-IN" dirty="0" smtClean="0"/>
              <a:t> Example</a:t>
            </a:r>
          </a:p>
          <a:p>
            <a:r>
              <a:rPr lang="en-IN" dirty="0" smtClean="0"/>
              <a:t> </a:t>
            </a:r>
            <a:r>
              <a:rPr lang="en-US" dirty="0" smtClean="0"/>
              <a:t>Compare two character strings (of length six) which are saved in the data segment. </a:t>
            </a:r>
          </a:p>
          <a:p>
            <a:r>
              <a:rPr lang="en-US" dirty="0" smtClean="0"/>
              <a:t>One of two messages is to be displayed, depending on whether the strings are equal or not.</a:t>
            </a:r>
          </a:p>
          <a:p>
            <a:pPr>
              <a:buNone/>
            </a:pP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sz="half" idx="1"/>
          </p:nvPr>
        </p:nvPicPr>
        <p:blipFill>
          <a:blip r:embed="rId2" cstate="print"/>
          <a:srcRect/>
          <a:stretch>
            <a:fillRect/>
          </a:stretch>
        </p:blipFill>
        <p:spPr>
          <a:xfrm>
            <a:off x="228600" y="381000"/>
            <a:ext cx="8458200" cy="2819400"/>
          </a:xfrm>
          <a:noFill/>
        </p:spPr>
      </p:pic>
      <p:pic>
        <p:nvPicPr>
          <p:cNvPr id="5" name="Picture 6"/>
          <p:cNvPicPr>
            <a:picLocks noChangeAspect="1" noChangeArrowheads="1"/>
          </p:cNvPicPr>
          <p:nvPr/>
        </p:nvPicPr>
        <p:blipFill>
          <a:blip r:embed="rId3" cstate="print"/>
          <a:srcRect/>
          <a:stretch>
            <a:fillRect/>
          </a:stretch>
        </p:blipFill>
        <p:spPr>
          <a:xfrm>
            <a:off x="457200" y="3276600"/>
            <a:ext cx="8229600" cy="31242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457200" y="704850"/>
            <a:ext cx="8229600" cy="11430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smtClean="0">
                <a:ln>
                  <a:noFill/>
                </a:ln>
                <a:solidFill>
                  <a:schemeClr val="tx2"/>
                </a:solidFill>
                <a:effectLst/>
                <a:uLnTx/>
                <a:uFillTx/>
                <a:latin typeface="+mj-lt"/>
                <a:ea typeface="+mj-ea"/>
                <a:cs typeface="+mj-cs"/>
              </a:rPr>
              <a:t>       </a:t>
            </a:r>
            <a:r>
              <a:rPr kumimoji="0" lang="en-US" sz="3000" b="1" i="0" u="none" strike="noStrike" kern="1200" cap="small" spc="0" normalizeH="0" baseline="0" noProof="0" smtClean="0">
                <a:ln>
                  <a:noFill/>
                </a:ln>
                <a:solidFill>
                  <a:schemeClr val="tx2"/>
                </a:solidFill>
                <a:effectLst/>
                <a:uLnTx/>
                <a:uFillTx/>
                <a:latin typeface="+mj-lt"/>
                <a:ea typeface="+mj-ea"/>
                <a:cs typeface="+mj-cs"/>
              </a:rPr>
              <a:t>The SCAS Instruction</a:t>
            </a:r>
            <a:endParaRPr kumimoji="0" lang="en-US" sz="3000" b="1" i="0" u="none" strike="noStrike" kern="1200" cap="small" spc="0" normalizeH="0" baseline="0" noProof="0" dirty="0" smtClean="0">
              <a:ln>
                <a:noFill/>
              </a:ln>
              <a:solidFill>
                <a:schemeClr val="tx2"/>
              </a:solidFill>
              <a:effectLst/>
              <a:uLnTx/>
              <a:uFillTx/>
              <a:latin typeface="+mj-lt"/>
              <a:ea typeface="+mj-ea"/>
              <a:cs typeface="+mj-cs"/>
            </a:endParaRPr>
          </a:p>
        </p:txBody>
      </p:sp>
      <p:sp>
        <p:nvSpPr>
          <p:cNvPr id="5" name="Rectangle 3"/>
          <p:cNvSpPr txBox="1">
            <a:spLocks/>
          </p:cNvSpPr>
          <p:nvPr/>
        </p:nvSpPr>
        <p:spPr>
          <a:xfrm>
            <a:off x="381000" y="2286000"/>
            <a:ext cx="8229600" cy="4389437"/>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SCAS instruction scans a byte or word string to ascertain the presence of a specific byte or word. This specific data is loaded into AL or AX. </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The string which is to be scanned has to be in the extra segment, and is to be pointed by DI. This is mandatory and cannot be overridden.</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p:cNvSpPr>
          <p:nvPr>
            <p:ph idx="1"/>
          </p:nvPr>
        </p:nvSpPr>
        <p:spPr/>
        <p:txBody>
          <a:bodyPr/>
          <a:lstStyle/>
          <a:p>
            <a:pPr eaLnBrk="1" hangingPunct="1"/>
            <a:r>
              <a:rPr lang="en-US" dirty="0" smtClean="0"/>
              <a:t>Write a program to search for a character in an ASCII string .</a:t>
            </a:r>
          </a:p>
          <a:p>
            <a:pPr eaLnBrk="1" hangingPunct="1"/>
            <a:r>
              <a:rPr lang="en-US" dirty="0" smtClean="0"/>
              <a:t>Express the result using appropriate messages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p:cNvSpPr>
          <p:nvPr>
            <p:ph type="title"/>
          </p:nvPr>
        </p:nvSpPr>
        <p:spPr>
          <a:xfrm>
            <a:off x="457200" y="704850"/>
            <a:ext cx="8229600" cy="438150"/>
          </a:xfrm>
        </p:spPr>
        <p:txBody>
          <a:bodyPr>
            <a:normAutofit fontScale="90000"/>
          </a:bodyPr>
          <a:lstStyle/>
          <a:p>
            <a:pPr eaLnBrk="1" fontAlgn="auto" hangingPunct="1">
              <a:spcAft>
                <a:spcPts val="0"/>
              </a:spcAft>
              <a:defRPr/>
            </a:pPr>
            <a:r>
              <a:rPr lang="en-US" sz="3200" b="1" smtClean="0"/>
              <a:t>Example 4.3 -solution</a:t>
            </a:r>
          </a:p>
        </p:txBody>
      </p:sp>
      <p:pic>
        <p:nvPicPr>
          <p:cNvPr id="27651" name="Picture 4"/>
          <p:cNvPicPr>
            <a:picLocks noGrp="1" noChangeAspect="1" noChangeArrowheads="1"/>
          </p:cNvPicPr>
          <p:nvPr>
            <p:ph sz="half" idx="1"/>
          </p:nvPr>
        </p:nvPicPr>
        <p:blipFill>
          <a:blip r:embed="rId2"/>
          <a:srcRect/>
          <a:stretch>
            <a:fillRect/>
          </a:stretch>
        </p:blipFill>
        <p:spPr>
          <a:xfrm>
            <a:off x="990600" y="1143000"/>
            <a:ext cx="4419600" cy="1571625"/>
          </a:xfrm>
          <a:noFill/>
        </p:spPr>
      </p:pic>
      <p:pic>
        <p:nvPicPr>
          <p:cNvPr id="27652" name="Picture 7"/>
          <p:cNvPicPr>
            <a:picLocks noGrp="1" noChangeAspect="1" noChangeArrowheads="1"/>
          </p:cNvPicPr>
          <p:nvPr>
            <p:ph sz="half" idx="2"/>
          </p:nvPr>
        </p:nvPicPr>
        <p:blipFill>
          <a:blip r:embed="rId3"/>
          <a:srcRect/>
          <a:stretch>
            <a:fillRect/>
          </a:stretch>
        </p:blipFill>
        <p:spPr>
          <a:xfrm>
            <a:off x="533400" y="2393950"/>
            <a:ext cx="7543800" cy="3971925"/>
          </a:xfr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p:txBody>
          <a:bodyPr>
            <a:normAutofit fontScale="90000"/>
          </a:bodyPr>
          <a:lstStyle/>
          <a:p>
            <a:pPr eaLnBrk="1" hangingPunct="1"/>
            <a:r>
              <a:rPr lang="en-US" sz="4600" smtClean="0"/>
              <a:t>       </a:t>
            </a:r>
            <a:r>
              <a:rPr lang="en-US" sz="3600" smtClean="0"/>
              <a:t> </a:t>
            </a:r>
            <a:r>
              <a:rPr lang="en-US" sz="3600" b="1" smtClean="0"/>
              <a:t>The STOS and LODS Instructions</a:t>
            </a:r>
          </a:p>
        </p:txBody>
      </p:sp>
      <p:sp>
        <p:nvSpPr>
          <p:cNvPr id="18435" name="Rectangle 3"/>
          <p:cNvSpPr>
            <a:spLocks noGrp="1"/>
          </p:cNvSpPr>
          <p:nvPr>
            <p:ph idx="1"/>
          </p:nvPr>
        </p:nvSpPr>
        <p:spPr/>
        <p:txBody>
          <a:bodyPr>
            <a:normAutofit fontScale="92500" lnSpcReduction="10000"/>
          </a:bodyPr>
          <a:lstStyle/>
          <a:p>
            <a:pPr marL="274320" indent="-274320" eaLnBrk="1" fontAlgn="auto" hangingPunct="1">
              <a:spcAft>
                <a:spcPts val="0"/>
              </a:spcAft>
              <a:buClr>
                <a:schemeClr val="accent3"/>
              </a:buClr>
              <a:buFont typeface="Wingdings 2"/>
              <a:buChar char=""/>
              <a:defRPr/>
            </a:pPr>
            <a:r>
              <a:rPr lang="en-US" sz="2200" b="1" i="1" smtClean="0"/>
              <a:t>i) STOS</a:t>
            </a:r>
          </a:p>
          <a:p>
            <a:pPr marL="274320" indent="-274320" eaLnBrk="1" fontAlgn="auto" hangingPunct="1">
              <a:spcAft>
                <a:spcPts val="0"/>
              </a:spcAft>
              <a:buClr>
                <a:schemeClr val="accent3"/>
              </a:buClr>
              <a:buFont typeface="Wingdings 2"/>
              <a:buChar char=""/>
              <a:defRPr/>
            </a:pPr>
            <a:r>
              <a:rPr lang="en-US" sz="2400" smtClean="0"/>
              <a:t>The STOS instruction is the mnemonic for ‘</a:t>
            </a:r>
            <a:r>
              <a:rPr lang="en-US" sz="2400" b="1" smtClean="0"/>
              <a:t>storing</a:t>
            </a:r>
            <a:r>
              <a:rPr lang="en-US" sz="2400" smtClean="0"/>
              <a:t>’ a string in memory. </a:t>
            </a:r>
          </a:p>
          <a:p>
            <a:pPr marL="274320" indent="-274320" eaLnBrk="1" fontAlgn="auto" hangingPunct="1">
              <a:spcAft>
                <a:spcPts val="0"/>
              </a:spcAft>
              <a:buClr>
                <a:schemeClr val="accent3"/>
              </a:buClr>
              <a:buFont typeface="Wingdings 2"/>
              <a:buChar char=""/>
              <a:defRPr/>
            </a:pPr>
            <a:r>
              <a:rPr lang="en-US" sz="2400" smtClean="0"/>
              <a:t>As such, we need to define a memory area in which ‘storing’ is to be done. </a:t>
            </a:r>
            <a:r>
              <a:rPr lang="en-US" sz="2400" b="1" smtClean="0"/>
              <a:t>This  memory area is defined to be the extra segment, and it is addressed by DI as it is the destination segment</a:t>
            </a:r>
            <a:r>
              <a:rPr lang="en-US" sz="2400" smtClean="0"/>
              <a:t>.</a:t>
            </a:r>
          </a:p>
          <a:p>
            <a:pPr marL="274320" indent="-274320" eaLnBrk="1" fontAlgn="auto" hangingPunct="1">
              <a:spcAft>
                <a:spcPts val="0"/>
              </a:spcAft>
              <a:buClr>
                <a:schemeClr val="accent3"/>
              </a:buClr>
              <a:buFont typeface="Wingdings 2"/>
              <a:buChar char=""/>
              <a:defRPr/>
            </a:pPr>
            <a:r>
              <a:rPr lang="en-US" sz="2400" smtClean="0"/>
              <a:t>The data to be stored is placed in the AL or AX register.</a:t>
            </a:r>
          </a:p>
          <a:p>
            <a:pPr marL="274320" indent="-274320" eaLnBrk="1" fontAlgn="auto" hangingPunct="1">
              <a:spcAft>
                <a:spcPts val="0"/>
              </a:spcAft>
              <a:buClr>
                <a:schemeClr val="accent3"/>
              </a:buClr>
              <a:buFont typeface="Wingdings 2"/>
              <a:buChar char=""/>
              <a:defRPr/>
            </a:pPr>
            <a:r>
              <a:rPr lang="en-US" sz="2400" smtClean="0"/>
              <a:t>An area in memory can be filled with the required data, with this instruction.</a:t>
            </a:r>
          </a:p>
          <a:p>
            <a:pPr marL="274320" indent="-274320" eaLnBrk="1" fontAlgn="auto" hangingPunct="1">
              <a:spcAft>
                <a:spcPts val="0"/>
              </a:spcAft>
              <a:buClr>
                <a:schemeClr val="accent3"/>
              </a:buClr>
              <a:buFont typeface="Wingdings 2"/>
              <a:buChar char=""/>
              <a:defRPr/>
            </a:pPr>
            <a:endParaRPr lang="en-US" sz="2400" smtClean="0"/>
          </a:p>
          <a:p>
            <a:pPr marL="274320" indent="-274320" eaLnBrk="1" fontAlgn="auto" hangingPunct="1">
              <a:spcAft>
                <a:spcPts val="0"/>
              </a:spcAft>
              <a:buClr>
                <a:schemeClr val="accent3"/>
              </a:buClr>
              <a:buFont typeface="Wingdings 2" pitchFamily="18" charset="2"/>
              <a:buNone/>
              <a:defRPr/>
            </a:pPr>
            <a:r>
              <a:rPr lang="en-US" sz="2400" smtClean="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p:cNvSpPr>
          <p:nvPr>
            <p:ph idx="1"/>
          </p:nvPr>
        </p:nvSpPr>
        <p:spPr/>
        <p:txBody>
          <a:bodyPr/>
          <a:lstStyle/>
          <a:p>
            <a:pPr eaLnBrk="1" hangingPunct="1"/>
            <a:r>
              <a:rPr lang="en-US" smtClean="0"/>
              <a:t>Write a program to fill an area of memory with a specific word</a:t>
            </a:r>
          </a:p>
        </p:txBody>
      </p:sp>
      <p:sp>
        <p:nvSpPr>
          <p:cNvPr id="4" name="Title 3"/>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457200" y="704850"/>
            <a:ext cx="8229600" cy="361950"/>
          </a:xfrm>
        </p:spPr>
        <p:txBody>
          <a:bodyPr>
            <a:normAutofit fontScale="90000"/>
          </a:bodyPr>
          <a:lstStyle/>
          <a:p>
            <a:pPr eaLnBrk="1" fontAlgn="auto" hangingPunct="1">
              <a:spcAft>
                <a:spcPts val="0"/>
              </a:spcAft>
              <a:defRPr/>
            </a:pPr>
            <a:r>
              <a:rPr lang="en-US" sz="2800" smtClean="0"/>
              <a:t>Example 4.4 -solution</a:t>
            </a:r>
          </a:p>
        </p:txBody>
      </p:sp>
      <p:pic>
        <p:nvPicPr>
          <p:cNvPr id="30723" name="Picture 4"/>
          <p:cNvPicPr>
            <a:picLocks noGrp="1" noChangeAspect="1" noChangeArrowheads="1"/>
          </p:cNvPicPr>
          <p:nvPr>
            <p:ph sz="half" idx="1"/>
          </p:nvPr>
        </p:nvPicPr>
        <p:blipFill>
          <a:blip r:embed="rId2"/>
          <a:srcRect/>
          <a:stretch>
            <a:fillRect/>
          </a:stretch>
        </p:blipFill>
        <p:spPr>
          <a:xfrm>
            <a:off x="381000" y="1295400"/>
            <a:ext cx="8382000" cy="2819400"/>
          </a:xfrm>
          <a:noFill/>
        </p:spPr>
      </p:pic>
      <p:pic>
        <p:nvPicPr>
          <p:cNvPr id="30724" name="Picture 6"/>
          <p:cNvPicPr>
            <a:picLocks noGrp="1" noChangeAspect="1" noChangeArrowheads="1"/>
          </p:cNvPicPr>
          <p:nvPr>
            <p:ph sz="half" idx="2"/>
          </p:nvPr>
        </p:nvPicPr>
        <p:blipFill>
          <a:blip r:embed="rId3"/>
          <a:srcRect/>
          <a:stretch>
            <a:fillRect/>
          </a:stretch>
        </p:blipFill>
        <p:spPr>
          <a:xfrm>
            <a:off x="609600" y="3657600"/>
            <a:ext cx="8077200" cy="2746375"/>
          </a:xfr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normAutofit fontScale="90000"/>
          </a:bodyPr>
          <a:lstStyle/>
          <a:p>
            <a:pPr eaLnBrk="1" fontAlgn="auto" hangingPunct="1">
              <a:spcAft>
                <a:spcPts val="0"/>
              </a:spcAft>
              <a:defRPr/>
            </a:pPr>
            <a:r>
              <a:rPr lang="en-US" sz="4600" smtClean="0"/>
              <a:t>      </a:t>
            </a:r>
            <a:r>
              <a:rPr lang="en-US" sz="3600" smtClean="0"/>
              <a:t>The </a:t>
            </a:r>
            <a:r>
              <a:rPr lang="en-US" sz="3600" b="1" i="1" smtClean="0"/>
              <a:t>LODS</a:t>
            </a:r>
            <a:br>
              <a:rPr lang="en-US" sz="3600" b="1" i="1" smtClean="0"/>
            </a:br>
            <a:r>
              <a:rPr lang="en-US" sz="3600" b="1" i="1" smtClean="0"/>
              <a:t> instruction </a:t>
            </a:r>
          </a:p>
        </p:txBody>
      </p:sp>
      <p:sp>
        <p:nvSpPr>
          <p:cNvPr id="31747" name="Rectangle 3"/>
          <p:cNvSpPr>
            <a:spLocks noGrp="1"/>
          </p:cNvSpPr>
          <p:nvPr>
            <p:ph idx="1"/>
          </p:nvPr>
        </p:nvSpPr>
        <p:spPr/>
        <p:txBody>
          <a:bodyPr>
            <a:normAutofit lnSpcReduction="10000"/>
          </a:bodyPr>
          <a:lstStyle/>
          <a:p>
            <a:pPr eaLnBrk="1" hangingPunct="1">
              <a:lnSpc>
                <a:spcPct val="90000"/>
              </a:lnSpc>
            </a:pPr>
            <a:r>
              <a:rPr lang="en-US" sz="2800" smtClean="0"/>
              <a:t>This is an instruction for ‘loading’. </a:t>
            </a:r>
          </a:p>
          <a:p>
            <a:pPr eaLnBrk="1" hangingPunct="1">
              <a:lnSpc>
                <a:spcPct val="90000"/>
              </a:lnSpc>
            </a:pPr>
            <a:r>
              <a:rPr lang="en-US" sz="2800" smtClean="0"/>
              <a:t> Here, the source memory is the data segment and the pointer to it is SI</a:t>
            </a:r>
          </a:p>
          <a:p>
            <a:pPr eaLnBrk="1" hangingPunct="1">
              <a:lnSpc>
                <a:spcPct val="90000"/>
              </a:lnSpc>
            </a:pPr>
            <a:r>
              <a:rPr lang="en-US" sz="2800" smtClean="0"/>
              <a:t>The data segment is the source segment and the destination register is the AL or AX register.</a:t>
            </a:r>
          </a:p>
          <a:p>
            <a:pPr eaLnBrk="1" hangingPunct="1">
              <a:lnSpc>
                <a:spcPct val="90000"/>
              </a:lnSpc>
            </a:pPr>
            <a:r>
              <a:rPr lang="en-US" sz="2800" b="1" smtClean="0"/>
              <a:t>There is no sense in using the REP prefix for the LODS   instruction as data can be loaded to AL/AX only once.</a:t>
            </a:r>
          </a:p>
          <a:p>
            <a:pPr eaLnBrk="1" hangingPunct="1">
              <a:lnSpc>
                <a:spcPct val="90000"/>
              </a:lnSpc>
            </a:pPr>
            <a:endParaRPr lang="en-US" sz="2800" b="1" smtClean="0"/>
          </a:p>
          <a:p>
            <a:pPr eaLnBrk="1" hangingPunct="1">
              <a:lnSpc>
                <a:spcPct val="90000"/>
              </a:lnSpc>
              <a:buFont typeface="Wingdings 2" pitchFamily="18" charset="2"/>
              <a:buNone/>
            </a:pPr>
            <a:r>
              <a:rPr lang="en-US" sz="2200" b="1" smtClean="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i="1" dirty="0" smtClean="0">
                <a:solidFill>
                  <a:schemeClr val="accent2">
                    <a:lumMod val="75000"/>
                  </a:schemeClr>
                </a:solidFill>
              </a:rPr>
              <a:t>String Instructions</a:t>
            </a:r>
          </a:p>
        </p:txBody>
      </p:sp>
      <p:sp>
        <p:nvSpPr>
          <p:cNvPr id="3" name="Content Placeholder 2"/>
          <p:cNvSpPr>
            <a:spLocks noGrp="1"/>
          </p:cNvSpPr>
          <p:nvPr>
            <p:ph sz="quarter" idx="1"/>
          </p:nvPr>
        </p:nvSpPr>
        <p:spPr>
          <a:xfrm>
            <a:off x="457200" y="1600200"/>
            <a:ext cx="8229600" cy="4873752"/>
          </a:xfrm>
        </p:spPr>
        <p:txBody>
          <a:bodyPr/>
          <a:lstStyle/>
          <a:p>
            <a:r>
              <a:rPr lang="en-IN" dirty="0" smtClean="0"/>
              <a:t> </a:t>
            </a:r>
            <a:r>
              <a:rPr lang="en-US" sz="2800" dirty="0" smtClean="0"/>
              <a:t>The 8086 has a set of instructions for handling blocks of data in the form of bytes or words.</a:t>
            </a:r>
          </a:p>
          <a:p>
            <a:r>
              <a:rPr lang="en-IN" sz="2800" dirty="0" smtClean="0"/>
              <a:t> </a:t>
            </a:r>
            <a:r>
              <a:rPr lang="en-US" sz="2800" dirty="0" smtClean="0"/>
              <a:t>They are called ‘string’ instructions. </a:t>
            </a:r>
          </a:p>
          <a:p>
            <a:r>
              <a:rPr lang="en-US" sz="2800" dirty="0" smtClean="0"/>
              <a:t>A string is an array of data of the same type – for example, a </a:t>
            </a:r>
            <a:r>
              <a:rPr lang="en-US" sz="2800" b="1" dirty="0" smtClean="0"/>
              <a:t>character string or a byte string</a:t>
            </a:r>
          </a:p>
          <a:p>
            <a:r>
              <a:rPr lang="en-IN" sz="2000" dirty="0" smtClean="0"/>
              <a:t> </a:t>
            </a:r>
            <a:r>
              <a:rPr lang="en-IN" sz="2800" dirty="0" smtClean="0"/>
              <a:t>The usefulness of string instructions can be seen when in the memory data has to be moved, searched or compared in blocks.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2900" b="1" i="1" dirty="0" smtClean="0">
                <a:solidFill>
                  <a:schemeClr val="accent2">
                    <a:lumMod val="75000"/>
                  </a:schemeClr>
                </a:solidFill>
              </a:rPr>
              <a:t>Procedures</a:t>
            </a:r>
            <a:endParaRPr lang="en-IN" sz="2900" b="1" i="1" dirty="0" smtClean="0">
              <a:solidFill>
                <a:schemeClr val="accent2">
                  <a:lumMod val="75000"/>
                </a:schemeClr>
              </a:solidFill>
            </a:endParaRPr>
          </a:p>
        </p:txBody>
      </p:sp>
      <p:sp>
        <p:nvSpPr>
          <p:cNvPr id="3" name="Content Placeholder 2"/>
          <p:cNvSpPr>
            <a:spLocks noGrp="1"/>
          </p:cNvSpPr>
          <p:nvPr>
            <p:ph sz="quarter" idx="1"/>
          </p:nvPr>
        </p:nvSpPr>
        <p:spPr>
          <a:xfrm>
            <a:off x="457200" y="1600200"/>
            <a:ext cx="8534400" cy="4873752"/>
          </a:xfrm>
        </p:spPr>
        <p:txBody>
          <a:bodyPr>
            <a:normAutofit/>
          </a:bodyPr>
          <a:lstStyle/>
          <a:p>
            <a:r>
              <a:rPr lang="en-US" sz="3200" dirty="0" smtClean="0"/>
              <a:t>When a main program calls a subsidiary program ,the latter is called a </a:t>
            </a:r>
            <a:r>
              <a:rPr lang="en-US" sz="3200" b="1" dirty="0" smtClean="0"/>
              <a:t>procedure</a:t>
            </a:r>
          </a:p>
          <a:p>
            <a:r>
              <a:rPr lang="en-US" sz="3200" b="1" dirty="0" smtClean="0"/>
              <a:t> </a:t>
            </a:r>
            <a:r>
              <a:rPr lang="en-US" sz="3200" dirty="0" smtClean="0"/>
              <a:t>To avoid writing the sequence of instructions in the program each time you need them, you can write the sequence as a separate subprogram called a procedure</a:t>
            </a:r>
          </a:p>
          <a:p>
            <a:r>
              <a:rPr lang="en-US" sz="3200" b="1" dirty="0" smtClean="0"/>
              <a:t> </a:t>
            </a:r>
            <a:r>
              <a:rPr lang="en-US" sz="3200" dirty="0" smtClean="0"/>
              <a:t>You use the CALL instruction to send the 8086 to the starting address of the procedure in memory</a:t>
            </a:r>
          </a:p>
          <a:p>
            <a:endParaRPr lang="en-US" sz="3200" b="1"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sz="quarter" idx="1"/>
          </p:nvPr>
        </p:nvSpPr>
        <p:spPr/>
        <p:txBody>
          <a:bodyPr/>
          <a:lstStyle/>
          <a:p>
            <a:r>
              <a:rPr lang="en-US" dirty="0" smtClean="0"/>
              <a:t>A </a:t>
            </a:r>
            <a:r>
              <a:rPr lang="en-US" b="1" i="1" dirty="0" smtClean="0"/>
              <a:t>RET</a:t>
            </a:r>
            <a:r>
              <a:rPr lang="en-US" dirty="0" smtClean="0"/>
              <a:t> instruction at the end of the procedure returns execution to the next instruction in the main line</a:t>
            </a:r>
          </a:p>
          <a:p>
            <a:r>
              <a:rPr lang="en-IN" dirty="0" smtClean="0"/>
              <a:t> </a:t>
            </a:r>
            <a:r>
              <a:rPr lang="en-US" dirty="0" smtClean="0"/>
              <a:t>Procedures can even be nested </a:t>
            </a:r>
          </a:p>
          <a:p>
            <a:pPr>
              <a:buNone/>
            </a:pP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rmAutofit/>
          </a:bodyPr>
          <a:lstStyle/>
          <a:p>
            <a:r>
              <a:rPr lang="en-US" sz="2900" b="1" i="1" dirty="0" smtClean="0">
                <a:solidFill>
                  <a:schemeClr val="accent2">
                    <a:lumMod val="75000"/>
                  </a:schemeClr>
                </a:solidFill>
              </a:rPr>
              <a:t>The sequence of calling procedures</a:t>
            </a:r>
            <a:endParaRPr lang="en-IN" sz="2900" b="1" i="1" dirty="0" smtClean="0">
              <a:solidFill>
                <a:schemeClr val="accent2">
                  <a:lumMod val="75000"/>
                </a:schemeClr>
              </a:solidFill>
            </a:endParaRPr>
          </a:p>
        </p:txBody>
      </p:sp>
      <p:sp>
        <p:nvSpPr>
          <p:cNvPr id="3" name="Content Placeholder 2"/>
          <p:cNvSpPr>
            <a:spLocks noGrp="1"/>
          </p:cNvSpPr>
          <p:nvPr>
            <p:ph sz="quarter" idx="1"/>
          </p:nvPr>
        </p:nvSpPr>
        <p:spPr/>
        <p:txBody>
          <a:bodyPr/>
          <a:lstStyle/>
          <a:p>
            <a:r>
              <a:rPr lang="en-IN" dirty="0" smtClean="0"/>
              <a:t> </a:t>
            </a:r>
            <a:r>
              <a:rPr lang="en-US" b="1" dirty="0" smtClean="0"/>
              <a:t>Near procedure</a:t>
            </a:r>
            <a:r>
              <a:rPr lang="en-US" dirty="0" smtClean="0"/>
              <a:t> –which resides in the same code segment as the main (calling) program</a:t>
            </a:r>
          </a:p>
          <a:p>
            <a:r>
              <a:rPr lang="en-US" dirty="0" smtClean="0"/>
              <a:t>A procedure is called by a CALL instruction</a:t>
            </a:r>
          </a:p>
          <a:p>
            <a:r>
              <a:rPr lang="en-US" dirty="0" smtClean="0"/>
              <a:t>At the time the CALL instruction is being executed,</a:t>
            </a:r>
          </a:p>
          <a:p>
            <a:pPr>
              <a:buNone/>
            </a:pPr>
            <a:r>
              <a:rPr lang="en-US" dirty="0" smtClean="0"/>
              <a:t>   the IP (instruction pointer) will be pointing to the next instruction in the main program</a:t>
            </a:r>
          </a:p>
          <a:p>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b="1" i="1" dirty="0" smtClean="0">
                <a:solidFill>
                  <a:schemeClr val="accent2">
                    <a:lumMod val="75000"/>
                  </a:schemeClr>
                </a:solidFill>
              </a:rPr>
              <a:t>The steps taken by the processor  for calling procedures</a:t>
            </a:r>
            <a:endParaRPr lang="en-IN" sz="2900" b="1" i="1" dirty="0" smtClean="0">
              <a:solidFill>
                <a:schemeClr val="accent2">
                  <a:lumMod val="75000"/>
                </a:schemeClr>
              </a:solidFill>
            </a:endParaRPr>
          </a:p>
        </p:txBody>
      </p:sp>
      <p:sp>
        <p:nvSpPr>
          <p:cNvPr id="3" name="Content Placeholder 2"/>
          <p:cNvSpPr>
            <a:spLocks noGrp="1"/>
          </p:cNvSpPr>
          <p:nvPr>
            <p:ph sz="quarter" idx="1"/>
          </p:nvPr>
        </p:nvSpPr>
        <p:spPr/>
        <p:txBody>
          <a:bodyPr>
            <a:normAutofit lnSpcReduction="10000"/>
          </a:bodyPr>
          <a:lstStyle/>
          <a:p>
            <a:pPr>
              <a:lnSpc>
                <a:spcPct val="80000"/>
              </a:lnSpc>
            </a:pPr>
            <a:r>
              <a:rPr lang="en-US" dirty="0" smtClean="0"/>
              <a:t> It saves the current IP content on the stack (this is the ‘return’ address for coming back to the main program after executing the procedure).</a:t>
            </a:r>
          </a:p>
          <a:p>
            <a:pPr>
              <a:lnSpc>
                <a:spcPct val="80000"/>
              </a:lnSpc>
            </a:pPr>
            <a:endParaRPr lang="en-US" dirty="0" smtClean="0"/>
          </a:p>
          <a:p>
            <a:pPr>
              <a:lnSpc>
                <a:spcPct val="80000"/>
              </a:lnSpc>
            </a:pPr>
            <a:r>
              <a:rPr lang="en-US" dirty="0" smtClean="0"/>
              <a:t> The CALL destination (specified in the CALL instruction) will be the address of the procedure. The IP is now loaded with this address and execution proceeds from that location</a:t>
            </a:r>
          </a:p>
          <a:p>
            <a:pPr>
              <a:lnSpc>
                <a:spcPct val="80000"/>
              </a:lnSpc>
              <a:buNone/>
            </a:pPr>
            <a:endParaRPr lang="en-US" dirty="0" smtClean="0"/>
          </a:p>
          <a:p>
            <a:pPr>
              <a:lnSpc>
                <a:spcPct val="80000"/>
              </a:lnSpc>
            </a:pPr>
            <a:r>
              <a:rPr lang="en-US" dirty="0" smtClean="0"/>
              <a:t> The procedure is executed until a RET (return) instruction in the procedure is encountered.</a:t>
            </a:r>
          </a:p>
          <a:p>
            <a:pPr>
              <a:lnSpc>
                <a:spcPct val="80000"/>
              </a:lnSpc>
            </a:pPr>
            <a:endParaRPr lang="en-US" dirty="0" smtClean="0"/>
          </a:p>
          <a:p>
            <a:pPr>
              <a:lnSpc>
                <a:spcPct val="80000"/>
              </a:lnSpc>
            </a:pPr>
            <a:r>
              <a:rPr lang="en-US" dirty="0" smtClean="0"/>
              <a:t>Then, the old value of the IP is retrieved from the stack and control returns to the main program at the return address.</a:t>
            </a:r>
          </a:p>
          <a:p>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b="1" i="1" dirty="0" smtClean="0">
                <a:solidFill>
                  <a:schemeClr val="accent2">
                    <a:lumMod val="75000"/>
                  </a:schemeClr>
                </a:solidFill>
              </a:rPr>
              <a:t>Call and return</a:t>
            </a:r>
            <a:endParaRPr lang="en-IN" sz="2900" b="1" i="1" dirty="0" smtClean="0">
              <a:solidFill>
                <a:schemeClr val="accent2">
                  <a:lumMod val="75000"/>
                </a:schemeClr>
              </a:solidFill>
            </a:endParaRPr>
          </a:p>
        </p:txBody>
      </p:sp>
      <p:pic>
        <p:nvPicPr>
          <p:cNvPr id="4" name="Picture 4"/>
          <p:cNvPicPr>
            <a:picLocks noChangeAspect="1" noChangeArrowheads="1"/>
          </p:cNvPicPr>
          <p:nvPr/>
        </p:nvPicPr>
        <p:blipFill>
          <a:blip r:embed="rId2" cstate="print"/>
          <a:srcRect/>
          <a:stretch>
            <a:fillRect/>
          </a:stretch>
        </p:blipFill>
        <p:spPr bwMode="auto">
          <a:xfrm>
            <a:off x="1219200" y="1676400"/>
            <a:ext cx="6172200" cy="4572000"/>
          </a:xfrm>
          <a:prstGeom prst="rect">
            <a:avLst/>
          </a:prstGeom>
          <a:noFill/>
          <a:ln w="9525">
            <a:noFill/>
            <a:miter lim="800000"/>
            <a:headEnd/>
            <a:tailEnd/>
          </a:ln>
        </p:spPr>
      </p:pic>
      <p:sp>
        <p:nvSpPr>
          <p:cNvPr id="5" name="Rectangle 3"/>
          <p:cNvSpPr txBox="1">
            <a:spLocks noChangeArrowheads="1"/>
          </p:cNvSpPr>
          <p:nvPr/>
        </p:nvSpPr>
        <p:spPr>
          <a:xfrm>
            <a:off x="457200" y="304800"/>
            <a:ext cx="8229600" cy="5821363"/>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itchFamily="2" charset="2"/>
              <a:buNone/>
              <a:tabLst/>
              <a:defRPr/>
            </a:pPr>
            <a:endParaRPr kumimoji="0" lang="en-US" sz="24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itchFamily="2" charset="2"/>
              <a:buNone/>
              <a:tabLst/>
              <a:defRPr/>
            </a:pPr>
            <a:endParaRPr kumimoji="0" lang="en-US" sz="2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4294967295"/>
          </p:nvPr>
        </p:nvSpPr>
        <p:spPr>
          <a:xfrm>
            <a:off x="6553200" y="6243638"/>
            <a:ext cx="2133600" cy="457200"/>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34F72152-632D-416C-96F4-1D94EC10CACB}" type="slidenum">
              <a:rPr lang="en-US" altLang="en-US"/>
              <a:pPr>
                <a:defRPr/>
              </a:pPr>
              <a:t>25</a:t>
            </a:fld>
            <a:endParaRPr lang="en-US" altLang="en-US"/>
          </a:p>
        </p:txBody>
      </p:sp>
      <p:sp>
        <p:nvSpPr>
          <p:cNvPr id="21507" name="Rectangle 2"/>
          <p:cNvSpPr>
            <a:spLocks noGrp="1" noChangeArrowheads="1"/>
          </p:cNvSpPr>
          <p:nvPr>
            <p:ph type="title"/>
          </p:nvPr>
        </p:nvSpPr>
        <p:spPr>
          <a:xfrm>
            <a:off x="457200" y="200025"/>
            <a:ext cx="8229600" cy="74613"/>
          </a:xfrm>
        </p:spPr>
        <p:txBody>
          <a:bodyPr>
            <a:normAutofit fontScale="90000"/>
          </a:bodyPr>
          <a:lstStyle/>
          <a:p>
            <a:pPr eaLnBrk="1" hangingPunct="1"/>
            <a:r>
              <a:rPr lang="en-US" sz="3800" smtClean="0"/>
              <a:t> </a:t>
            </a:r>
          </a:p>
        </p:txBody>
      </p:sp>
      <p:sp>
        <p:nvSpPr>
          <p:cNvPr id="21508" name="Rectangle 3"/>
          <p:cNvSpPr>
            <a:spLocks noGrp="1" noChangeArrowheads="1"/>
          </p:cNvSpPr>
          <p:nvPr>
            <p:ph type="body" idx="1"/>
          </p:nvPr>
        </p:nvSpPr>
        <p:spPr>
          <a:xfrm>
            <a:off x="381000" y="1981200"/>
            <a:ext cx="8229600" cy="5821363"/>
          </a:xfrm>
        </p:spPr>
        <p:txBody>
          <a:bodyPr/>
          <a:lstStyle/>
          <a:p>
            <a:pPr eaLnBrk="1" hangingPunct="1">
              <a:buFont typeface="Wingdings" pitchFamily="2" charset="2"/>
              <a:buNone/>
            </a:pPr>
            <a:endParaRPr lang="en-US" smtClean="0"/>
          </a:p>
          <a:p>
            <a:pPr eaLnBrk="1" hangingPunct="1">
              <a:buFont typeface="Wingdings" pitchFamily="2" charset="2"/>
              <a:buNone/>
            </a:pPr>
            <a:endParaRPr lang="en-US" smtClean="0"/>
          </a:p>
        </p:txBody>
      </p:sp>
      <p:grpSp>
        <p:nvGrpSpPr>
          <p:cNvPr id="2" name="Group 15"/>
          <p:cNvGrpSpPr>
            <a:grpSpLocks/>
          </p:cNvGrpSpPr>
          <p:nvPr/>
        </p:nvGrpSpPr>
        <p:grpSpPr bwMode="auto">
          <a:xfrm>
            <a:off x="1905000" y="457200"/>
            <a:ext cx="2667000" cy="2209800"/>
            <a:chOff x="1200" y="288"/>
            <a:chExt cx="1680" cy="1392"/>
          </a:xfrm>
        </p:grpSpPr>
        <p:sp>
          <p:nvSpPr>
            <p:cNvPr id="21522" name="Line 4"/>
            <p:cNvSpPr>
              <a:spLocks noChangeShapeType="1"/>
            </p:cNvSpPr>
            <p:nvPr/>
          </p:nvSpPr>
          <p:spPr bwMode="auto">
            <a:xfrm>
              <a:off x="2160" y="672"/>
              <a:ext cx="0" cy="1008"/>
            </a:xfrm>
            <a:prstGeom prst="line">
              <a:avLst/>
            </a:prstGeom>
            <a:noFill/>
            <a:ln w="76200">
              <a:solidFill>
                <a:schemeClr val="tx1"/>
              </a:solidFill>
              <a:round/>
              <a:headEnd/>
              <a:tailEnd type="triangle" w="med" len="med"/>
            </a:ln>
            <a:effectLst/>
          </p:spPr>
          <p:txBody>
            <a:bodyPr/>
            <a:lstStyle/>
            <a:p>
              <a:endParaRPr lang="en-IN"/>
            </a:p>
          </p:txBody>
        </p:sp>
        <p:sp>
          <p:nvSpPr>
            <p:cNvPr id="21523" name="Rectangle 9"/>
            <p:cNvSpPr>
              <a:spLocks noChangeArrowheads="1"/>
            </p:cNvSpPr>
            <p:nvPr/>
          </p:nvSpPr>
          <p:spPr bwMode="auto">
            <a:xfrm>
              <a:off x="1200" y="288"/>
              <a:ext cx="1680" cy="336"/>
            </a:xfrm>
            <a:prstGeom prst="rect">
              <a:avLst/>
            </a:prstGeom>
            <a:noFill/>
            <a:ln w="9525">
              <a:noFill/>
              <a:miter lim="800000"/>
              <a:headEnd/>
              <a:tailEnd/>
            </a:ln>
            <a:effectLst/>
          </p:spPr>
          <p:txBody>
            <a:bodyPr wrap="none" anchor="ctr"/>
            <a:lstStyle/>
            <a:p>
              <a:pPr algn="ctr" eaLnBrk="0" hangingPunct="0"/>
              <a:r>
                <a:rPr lang="en-US" dirty="0">
                  <a:latin typeface="Garamond" pitchFamily="18" charset="0"/>
                </a:rPr>
                <a:t>MAINLINE OR CALLING </a:t>
              </a:r>
            </a:p>
            <a:p>
              <a:pPr algn="ctr" eaLnBrk="0" hangingPunct="0"/>
              <a:r>
                <a:rPr lang="en-US" dirty="0">
                  <a:latin typeface="Garamond" pitchFamily="18" charset="0"/>
                </a:rPr>
                <a:t>PROGRAM</a:t>
              </a:r>
            </a:p>
          </p:txBody>
        </p:sp>
      </p:grpSp>
      <p:grpSp>
        <p:nvGrpSpPr>
          <p:cNvPr id="3" name="Group 18"/>
          <p:cNvGrpSpPr>
            <a:grpSpLocks/>
          </p:cNvGrpSpPr>
          <p:nvPr/>
        </p:nvGrpSpPr>
        <p:grpSpPr bwMode="auto">
          <a:xfrm>
            <a:off x="914400" y="3200400"/>
            <a:ext cx="4191000" cy="1981200"/>
            <a:chOff x="576" y="2016"/>
            <a:chExt cx="2640" cy="1248"/>
          </a:xfrm>
        </p:grpSpPr>
        <p:sp>
          <p:nvSpPr>
            <p:cNvPr id="21519" name="Line 7"/>
            <p:cNvSpPr>
              <a:spLocks noChangeShapeType="1"/>
            </p:cNvSpPr>
            <p:nvPr/>
          </p:nvSpPr>
          <p:spPr bwMode="auto">
            <a:xfrm flipH="1" flipV="1">
              <a:off x="2160" y="2016"/>
              <a:ext cx="1056" cy="336"/>
            </a:xfrm>
            <a:prstGeom prst="line">
              <a:avLst/>
            </a:prstGeom>
            <a:noFill/>
            <a:ln w="76200">
              <a:solidFill>
                <a:schemeClr val="tx1"/>
              </a:solidFill>
              <a:round/>
              <a:headEnd/>
              <a:tailEnd type="triangle" w="med" len="med"/>
            </a:ln>
            <a:effectLst/>
          </p:spPr>
          <p:txBody>
            <a:bodyPr/>
            <a:lstStyle/>
            <a:p>
              <a:endParaRPr lang="en-IN"/>
            </a:p>
          </p:txBody>
        </p:sp>
        <p:sp>
          <p:nvSpPr>
            <p:cNvPr id="21520" name="Line 8"/>
            <p:cNvSpPr>
              <a:spLocks noChangeShapeType="1"/>
            </p:cNvSpPr>
            <p:nvPr/>
          </p:nvSpPr>
          <p:spPr bwMode="auto">
            <a:xfrm>
              <a:off x="2160" y="2016"/>
              <a:ext cx="0" cy="1248"/>
            </a:xfrm>
            <a:prstGeom prst="line">
              <a:avLst/>
            </a:prstGeom>
            <a:noFill/>
            <a:ln w="76200">
              <a:solidFill>
                <a:schemeClr val="tx1"/>
              </a:solidFill>
              <a:round/>
              <a:headEnd/>
              <a:tailEnd type="triangle" w="med" len="med"/>
            </a:ln>
            <a:effectLst/>
          </p:spPr>
          <p:txBody>
            <a:bodyPr/>
            <a:lstStyle/>
            <a:p>
              <a:endParaRPr lang="en-IN"/>
            </a:p>
          </p:txBody>
        </p:sp>
        <p:sp>
          <p:nvSpPr>
            <p:cNvPr id="21521" name="Rectangle 11"/>
            <p:cNvSpPr>
              <a:spLocks noChangeArrowheads="1"/>
            </p:cNvSpPr>
            <p:nvPr/>
          </p:nvSpPr>
          <p:spPr bwMode="auto">
            <a:xfrm>
              <a:off x="576" y="2016"/>
              <a:ext cx="1488" cy="336"/>
            </a:xfrm>
            <a:prstGeom prst="rect">
              <a:avLst/>
            </a:prstGeom>
            <a:noFill/>
            <a:ln w="9525">
              <a:noFill/>
              <a:miter lim="800000"/>
              <a:headEnd/>
              <a:tailEnd/>
            </a:ln>
            <a:effectLst/>
          </p:spPr>
          <p:txBody>
            <a:bodyPr wrap="none" anchor="ctr"/>
            <a:lstStyle/>
            <a:p>
              <a:pPr algn="ctr" eaLnBrk="0" hangingPunct="0"/>
              <a:r>
                <a:rPr lang="en-US">
                  <a:latin typeface="Garamond" pitchFamily="18" charset="0"/>
                </a:rPr>
                <a:t>NEXT MAINLINE </a:t>
              </a:r>
            </a:p>
            <a:p>
              <a:pPr algn="ctr" eaLnBrk="0" hangingPunct="0"/>
              <a:r>
                <a:rPr lang="en-US">
                  <a:latin typeface="Garamond" pitchFamily="18" charset="0"/>
                </a:rPr>
                <a:t>INSTRUCTIONS</a:t>
              </a:r>
            </a:p>
          </p:txBody>
        </p:sp>
      </p:grpSp>
      <p:grpSp>
        <p:nvGrpSpPr>
          <p:cNvPr id="4" name="Group 16"/>
          <p:cNvGrpSpPr>
            <a:grpSpLocks/>
          </p:cNvGrpSpPr>
          <p:nvPr/>
        </p:nvGrpSpPr>
        <p:grpSpPr bwMode="auto">
          <a:xfrm>
            <a:off x="2362200" y="990600"/>
            <a:ext cx="4876800" cy="1752600"/>
            <a:chOff x="1488" y="624"/>
            <a:chExt cx="3072" cy="1104"/>
          </a:xfrm>
        </p:grpSpPr>
        <p:sp>
          <p:nvSpPr>
            <p:cNvPr id="21516" name="Line 5"/>
            <p:cNvSpPr>
              <a:spLocks noChangeShapeType="1"/>
            </p:cNvSpPr>
            <p:nvPr/>
          </p:nvSpPr>
          <p:spPr bwMode="auto">
            <a:xfrm flipV="1">
              <a:off x="2160" y="1008"/>
              <a:ext cx="1056" cy="672"/>
            </a:xfrm>
            <a:prstGeom prst="line">
              <a:avLst/>
            </a:prstGeom>
            <a:noFill/>
            <a:ln w="76200">
              <a:solidFill>
                <a:schemeClr val="tx1"/>
              </a:solidFill>
              <a:round/>
              <a:headEnd/>
              <a:tailEnd type="triangle" w="med" len="med"/>
            </a:ln>
            <a:effectLst/>
          </p:spPr>
          <p:txBody>
            <a:bodyPr/>
            <a:lstStyle/>
            <a:p>
              <a:endParaRPr lang="en-IN"/>
            </a:p>
          </p:txBody>
        </p:sp>
        <p:sp>
          <p:nvSpPr>
            <p:cNvPr id="21517" name="Rectangle 10"/>
            <p:cNvSpPr>
              <a:spLocks noChangeArrowheads="1"/>
            </p:cNvSpPr>
            <p:nvPr/>
          </p:nvSpPr>
          <p:spPr bwMode="auto">
            <a:xfrm>
              <a:off x="3072" y="624"/>
              <a:ext cx="1488" cy="336"/>
            </a:xfrm>
            <a:prstGeom prst="rect">
              <a:avLst/>
            </a:prstGeom>
            <a:noFill/>
            <a:ln w="9525">
              <a:noFill/>
              <a:miter lim="800000"/>
              <a:headEnd/>
              <a:tailEnd/>
            </a:ln>
            <a:effectLst/>
          </p:spPr>
          <p:txBody>
            <a:bodyPr wrap="none" anchor="ctr"/>
            <a:lstStyle/>
            <a:p>
              <a:pPr algn="ctr" eaLnBrk="0" hangingPunct="0"/>
              <a:r>
                <a:rPr lang="en-US">
                  <a:latin typeface="Garamond" pitchFamily="18" charset="0"/>
                </a:rPr>
                <a:t>PROCEDURE</a:t>
              </a:r>
            </a:p>
            <a:p>
              <a:pPr algn="ctr" eaLnBrk="0" hangingPunct="0"/>
              <a:r>
                <a:rPr lang="en-US">
                  <a:latin typeface="Garamond" pitchFamily="18" charset="0"/>
                </a:rPr>
                <a:t>INSTRUCTIONS</a:t>
              </a:r>
            </a:p>
          </p:txBody>
        </p:sp>
        <p:sp>
          <p:nvSpPr>
            <p:cNvPr id="21518" name="Rectangle 12"/>
            <p:cNvSpPr>
              <a:spLocks noChangeArrowheads="1"/>
            </p:cNvSpPr>
            <p:nvPr/>
          </p:nvSpPr>
          <p:spPr bwMode="auto">
            <a:xfrm>
              <a:off x="1488" y="1392"/>
              <a:ext cx="624" cy="336"/>
            </a:xfrm>
            <a:prstGeom prst="rect">
              <a:avLst/>
            </a:prstGeom>
            <a:noFill/>
            <a:ln w="9525">
              <a:noFill/>
              <a:miter lim="800000"/>
              <a:headEnd/>
              <a:tailEnd/>
            </a:ln>
            <a:effectLst/>
          </p:spPr>
          <p:txBody>
            <a:bodyPr wrap="none" anchor="ctr"/>
            <a:lstStyle/>
            <a:p>
              <a:pPr algn="ctr" eaLnBrk="0" hangingPunct="0"/>
              <a:r>
                <a:rPr lang="en-US">
                  <a:latin typeface="Garamond" pitchFamily="18" charset="0"/>
                </a:rPr>
                <a:t>CALL</a:t>
              </a:r>
            </a:p>
          </p:txBody>
        </p:sp>
      </p:grpSp>
      <p:grpSp>
        <p:nvGrpSpPr>
          <p:cNvPr id="5" name="Group 17"/>
          <p:cNvGrpSpPr>
            <a:grpSpLocks/>
          </p:cNvGrpSpPr>
          <p:nvPr/>
        </p:nvGrpSpPr>
        <p:grpSpPr bwMode="auto">
          <a:xfrm>
            <a:off x="4800600" y="1600200"/>
            <a:ext cx="838200" cy="2743200"/>
            <a:chOff x="3024" y="1008"/>
            <a:chExt cx="528" cy="1728"/>
          </a:xfrm>
        </p:grpSpPr>
        <p:sp>
          <p:nvSpPr>
            <p:cNvPr id="21514" name="Line 6"/>
            <p:cNvSpPr>
              <a:spLocks noChangeShapeType="1"/>
            </p:cNvSpPr>
            <p:nvPr/>
          </p:nvSpPr>
          <p:spPr bwMode="auto">
            <a:xfrm>
              <a:off x="3216" y="1008"/>
              <a:ext cx="0" cy="1344"/>
            </a:xfrm>
            <a:prstGeom prst="line">
              <a:avLst/>
            </a:prstGeom>
            <a:noFill/>
            <a:ln w="76200">
              <a:solidFill>
                <a:schemeClr val="tx1"/>
              </a:solidFill>
              <a:round/>
              <a:headEnd/>
              <a:tailEnd type="triangle" w="med" len="med"/>
            </a:ln>
            <a:effectLst/>
          </p:spPr>
          <p:txBody>
            <a:bodyPr/>
            <a:lstStyle/>
            <a:p>
              <a:endParaRPr lang="en-IN"/>
            </a:p>
          </p:txBody>
        </p:sp>
        <p:sp>
          <p:nvSpPr>
            <p:cNvPr id="21515" name="Rectangle 13"/>
            <p:cNvSpPr>
              <a:spLocks noChangeArrowheads="1"/>
            </p:cNvSpPr>
            <p:nvPr/>
          </p:nvSpPr>
          <p:spPr bwMode="auto">
            <a:xfrm>
              <a:off x="3024" y="2400"/>
              <a:ext cx="528" cy="336"/>
            </a:xfrm>
            <a:prstGeom prst="rect">
              <a:avLst/>
            </a:prstGeom>
            <a:noFill/>
            <a:ln w="9525">
              <a:noFill/>
              <a:miter lim="800000"/>
              <a:headEnd/>
              <a:tailEnd/>
            </a:ln>
            <a:effectLst/>
          </p:spPr>
          <p:txBody>
            <a:bodyPr wrap="none" anchor="ctr"/>
            <a:lstStyle/>
            <a:p>
              <a:pPr algn="ctr" eaLnBrk="0" hangingPunct="0"/>
              <a:r>
                <a:rPr lang="en-US">
                  <a:latin typeface="Garamond" pitchFamily="18" charset="0"/>
                </a:rPr>
                <a:t>RET</a:t>
              </a:r>
            </a:p>
          </p:txBody>
        </p:sp>
      </p:grpSp>
      <p:sp>
        <p:nvSpPr>
          <p:cNvPr id="21513" name="Rectangle 14"/>
          <p:cNvSpPr>
            <a:spLocks noChangeArrowheads="1"/>
          </p:cNvSpPr>
          <p:nvPr/>
        </p:nvSpPr>
        <p:spPr bwMode="auto">
          <a:xfrm>
            <a:off x="1828800" y="5562600"/>
            <a:ext cx="4038600" cy="381000"/>
          </a:xfrm>
          <a:prstGeom prst="rect">
            <a:avLst/>
          </a:prstGeom>
          <a:noFill/>
          <a:ln w="9525">
            <a:noFill/>
            <a:miter lim="800000"/>
            <a:headEnd/>
            <a:tailEnd/>
          </a:ln>
          <a:effectLst/>
        </p:spPr>
        <p:txBody>
          <a:bodyPr wrap="none" anchor="ctr"/>
          <a:lstStyle/>
          <a:p>
            <a:pPr algn="ctr" eaLnBrk="0" hangingPunct="0"/>
            <a:r>
              <a:rPr lang="en-US" b="1">
                <a:latin typeface="Garamond" pitchFamily="18" charset="0"/>
              </a:rPr>
              <a:t>Fig.  Single Procedure Call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5"/>
          <p:cNvSpPr>
            <a:spLocks noGrp="1"/>
          </p:cNvSpPr>
          <p:nvPr>
            <p:ph type="sldNum" sz="quarter" idx="4294967295"/>
          </p:nvPr>
        </p:nvSpPr>
        <p:spPr>
          <a:xfrm>
            <a:off x="6553200" y="6243638"/>
            <a:ext cx="2133600" cy="457200"/>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A79E4AD0-0507-40EE-993D-27AE272A2F9D}" type="slidenum">
              <a:rPr lang="en-US" altLang="en-US"/>
              <a:pPr>
                <a:defRPr/>
              </a:pPr>
              <a:t>26</a:t>
            </a:fld>
            <a:endParaRPr lang="en-US" altLang="en-US"/>
          </a:p>
        </p:txBody>
      </p:sp>
      <p:sp>
        <p:nvSpPr>
          <p:cNvPr id="22531" name="Rectangle 2"/>
          <p:cNvSpPr>
            <a:spLocks noGrp="1" noChangeArrowheads="1"/>
          </p:cNvSpPr>
          <p:nvPr>
            <p:ph type="title"/>
          </p:nvPr>
        </p:nvSpPr>
        <p:spPr>
          <a:xfrm>
            <a:off x="457200" y="277813"/>
            <a:ext cx="8229600" cy="106362"/>
          </a:xfrm>
        </p:spPr>
        <p:txBody>
          <a:bodyPr>
            <a:normAutofit fontScale="90000"/>
          </a:bodyPr>
          <a:lstStyle/>
          <a:p>
            <a:pPr eaLnBrk="1" hangingPunct="1"/>
            <a:r>
              <a:rPr lang="en-US" sz="3800" smtClean="0"/>
              <a:t> </a:t>
            </a:r>
          </a:p>
        </p:txBody>
      </p:sp>
      <p:sp>
        <p:nvSpPr>
          <p:cNvPr id="22532" name="Rectangle 3"/>
          <p:cNvSpPr>
            <a:spLocks noGrp="1" noChangeArrowheads="1"/>
          </p:cNvSpPr>
          <p:nvPr>
            <p:ph type="body" idx="1"/>
          </p:nvPr>
        </p:nvSpPr>
        <p:spPr>
          <a:xfrm>
            <a:off x="457200" y="304800"/>
            <a:ext cx="8229600" cy="5821363"/>
          </a:xfrm>
        </p:spPr>
        <p:txBody>
          <a:bodyPr/>
          <a:lstStyle/>
          <a:p>
            <a:pPr eaLnBrk="1" hangingPunct="1">
              <a:buFont typeface="Wingdings" pitchFamily="2" charset="2"/>
              <a:buNone/>
            </a:pPr>
            <a:r>
              <a:rPr lang="en-US" smtClean="0"/>
              <a:t>  </a:t>
            </a:r>
          </a:p>
        </p:txBody>
      </p:sp>
      <p:grpSp>
        <p:nvGrpSpPr>
          <p:cNvPr id="2" name="Group 24"/>
          <p:cNvGrpSpPr>
            <a:grpSpLocks/>
          </p:cNvGrpSpPr>
          <p:nvPr/>
        </p:nvGrpSpPr>
        <p:grpSpPr bwMode="auto">
          <a:xfrm>
            <a:off x="2362200" y="381000"/>
            <a:ext cx="2133600" cy="1905000"/>
            <a:chOff x="1488" y="240"/>
            <a:chExt cx="1344" cy="1200"/>
          </a:xfrm>
        </p:grpSpPr>
        <p:sp>
          <p:nvSpPr>
            <p:cNvPr id="22555" name="Line 5"/>
            <p:cNvSpPr>
              <a:spLocks noChangeShapeType="1"/>
            </p:cNvSpPr>
            <p:nvPr/>
          </p:nvSpPr>
          <p:spPr bwMode="auto">
            <a:xfrm>
              <a:off x="2016" y="480"/>
              <a:ext cx="0" cy="960"/>
            </a:xfrm>
            <a:prstGeom prst="line">
              <a:avLst/>
            </a:prstGeom>
            <a:noFill/>
            <a:ln w="57150">
              <a:solidFill>
                <a:schemeClr val="tx1"/>
              </a:solidFill>
              <a:round/>
              <a:headEnd/>
              <a:tailEnd type="triangle" w="med" len="med"/>
            </a:ln>
            <a:effectLst/>
          </p:spPr>
          <p:txBody>
            <a:bodyPr/>
            <a:lstStyle/>
            <a:p>
              <a:endParaRPr lang="en-IN"/>
            </a:p>
          </p:txBody>
        </p:sp>
        <p:sp>
          <p:nvSpPr>
            <p:cNvPr id="22556" name="Rectangle 15"/>
            <p:cNvSpPr>
              <a:spLocks noChangeArrowheads="1"/>
            </p:cNvSpPr>
            <p:nvPr/>
          </p:nvSpPr>
          <p:spPr bwMode="auto">
            <a:xfrm>
              <a:off x="1488" y="240"/>
              <a:ext cx="1344" cy="192"/>
            </a:xfrm>
            <a:prstGeom prst="rect">
              <a:avLst/>
            </a:prstGeom>
            <a:noFill/>
            <a:ln w="9525">
              <a:noFill/>
              <a:miter lim="800000"/>
              <a:headEnd/>
              <a:tailEnd/>
            </a:ln>
            <a:effectLst/>
          </p:spPr>
          <p:txBody>
            <a:bodyPr wrap="none" anchor="ctr"/>
            <a:lstStyle/>
            <a:p>
              <a:pPr algn="ctr" eaLnBrk="0" hangingPunct="0"/>
              <a:r>
                <a:rPr lang="en-US">
                  <a:latin typeface="Garamond" pitchFamily="18" charset="0"/>
                </a:rPr>
                <a:t>Main Line Instructions</a:t>
              </a:r>
            </a:p>
          </p:txBody>
        </p:sp>
      </p:grpSp>
      <p:grpSp>
        <p:nvGrpSpPr>
          <p:cNvPr id="3" name="Group 27"/>
          <p:cNvGrpSpPr>
            <a:grpSpLocks/>
          </p:cNvGrpSpPr>
          <p:nvPr/>
        </p:nvGrpSpPr>
        <p:grpSpPr bwMode="auto">
          <a:xfrm>
            <a:off x="4495800" y="1600200"/>
            <a:ext cx="2438400" cy="1752600"/>
            <a:chOff x="2832" y="1008"/>
            <a:chExt cx="1536" cy="1104"/>
          </a:xfrm>
        </p:grpSpPr>
        <p:sp>
          <p:nvSpPr>
            <p:cNvPr id="22552" name="Line 10"/>
            <p:cNvSpPr>
              <a:spLocks noChangeShapeType="1"/>
            </p:cNvSpPr>
            <p:nvPr/>
          </p:nvSpPr>
          <p:spPr bwMode="auto">
            <a:xfrm>
              <a:off x="4032" y="1008"/>
              <a:ext cx="0" cy="864"/>
            </a:xfrm>
            <a:prstGeom prst="line">
              <a:avLst/>
            </a:prstGeom>
            <a:noFill/>
            <a:ln w="57150">
              <a:solidFill>
                <a:schemeClr val="tx1"/>
              </a:solidFill>
              <a:round/>
              <a:headEnd/>
              <a:tailEnd type="triangle" w="med" len="med"/>
            </a:ln>
            <a:effectLst/>
          </p:spPr>
          <p:txBody>
            <a:bodyPr/>
            <a:lstStyle/>
            <a:p>
              <a:endParaRPr lang="en-IN"/>
            </a:p>
          </p:txBody>
        </p:sp>
        <p:sp>
          <p:nvSpPr>
            <p:cNvPr id="22553" name="Line 11"/>
            <p:cNvSpPr>
              <a:spLocks noChangeShapeType="1"/>
            </p:cNvSpPr>
            <p:nvPr/>
          </p:nvSpPr>
          <p:spPr bwMode="auto">
            <a:xfrm flipH="1" flipV="1">
              <a:off x="2832" y="1584"/>
              <a:ext cx="1200" cy="288"/>
            </a:xfrm>
            <a:prstGeom prst="line">
              <a:avLst/>
            </a:prstGeom>
            <a:noFill/>
            <a:ln w="57150">
              <a:solidFill>
                <a:schemeClr val="tx1"/>
              </a:solidFill>
              <a:round/>
              <a:headEnd/>
              <a:tailEnd type="triangle" w="med" len="med"/>
            </a:ln>
            <a:effectLst/>
          </p:spPr>
          <p:txBody>
            <a:bodyPr/>
            <a:lstStyle/>
            <a:p>
              <a:endParaRPr lang="en-IN"/>
            </a:p>
          </p:txBody>
        </p:sp>
        <p:sp>
          <p:nvSpPr>
            <p:cNvPr id="22554" name="Rectangle 18"/>
            <p:cNvSpPr>
              <a:spLocks noChangeArrowheads="1"/>
            </p:cNvSpPr>
            <p:nvPr/>
          </p:nvSpPr>
          <p:spPr bwMode="auto">
            <a:xfrm>
              <a:off x="3792" y="1920"/>
              <a:ext cx="576" cy="192"/>
            </a:xfrm>
            <a:prstGeom prst="rect">
              <a:avLst/>
            </a:prstGeom>
            <a:noFill/>
            <a:ln w="9525">
              <a:noFill/>
              <a:miter lim="800000"/>
              <a:headEnd/>
              <a:tailEnd/>
            </a:ln>
            <a:effectLst/>
          </p:spPr>
          <p:txBody>
            <a:bodyPr wrap="none" anchor="ctr"/>
            <a:lstStyle/>
            <a:p>
              <a:pPr algn="ctr" eaLnBrk="0" hangingPunct="0"/>
              <a:r>
                <a:rPr lang="en-US">
                  <a:latin typeface="Garamond" pitchFamily="18" charset="0"/>
                </a:rPr>
                <a:t>RET</a:t>
              </a:r>
            </a:p>
          </p:txBody>
        </p:sp>
      </p:grpSp>
      <p:grpSp>
        <p:nvGrpSpPr>
          <p:cNvPr id="4" name="Group 26"/>
          <p:cNvGrpSpPr>
            <a:grpSpLocks/>
          </p:cNvGrpSpPr>
          <p:nvPr/>
        </p:nvGrpSpPr>
        <p:grpSpPr bwMode="auto">
          <a:xfrm>
            <a:off x="3810000" y="914400"/>
            <a:ext cx="3505200" cy="1524000"/>
            <a:chOff x="2400" y="576"/>
            <a:chExt cx="2208" cy="960"/>
          </a:xfrm>
        </p:grpSpPr>
        <p:sp>
          <p:nvSpPr>
            <p:cNvPr id="22548" name="Line 8"/>
            <p:cNvSpPr>
              <a:spLocks noChangeShapeType="1"/>
            </p:cNvSpPr>
            <p:nvPr/>
          </p:nvSpPr>
          <p:spPr bwMode="auto">
            <a:xfrm>
              <a:off x="2832" y="1056"/>
              <a:ext cx="0" cy="432"/>
            </a:xfrm>
            <a:prstGeom prst="line">
              <a:avLst/>
            </a:prstGeom>
            <a:noFill/>
            <a:ln w="57150">
              <a:solidFill>
                <a:schemeClr val="tx1"/>
              </a:solidFill>
              <a:round/>
              <a:headEnd/>
              <a:tailEnd type="triangle" w="med" len="med"/>
            </a:ln>
            <a:effectLst/>
          </p:spPr>
          <p:txBody>
            <a:bodyPr/>
            <a:lstStyle/>
            <a:p>
              <a:endParaRPr lang="en-IN"/>
            </a:p>
          </p:txBody>
        </p:sp>
        <p:sp>
          <p:nvSpPr>
            <p:cNvPr id="22549" name="Line 9"/>
            <p:cNvSpPr>
              <a:spLocks noChangeShapeType="1"/>
            </p:cNvSpPr>
            <p:nvPr/>
          </p:nvSpPr>
          <p:spPr bwMode="auto">
            <a:xfrm flipV="1">
              <a:off x="2832" y="1008"/>
              <a:ext cx="1200" cy="480"/>
            </a:xfrm>
            <a:prstGeom prst="line">
              <a:avLst/>
            </a:prstGeom>
            <a:noFill/>
            <a:ln w="57150">
              <a:solidFill>
                <a:schemeClr val="tx1"/>
              </a:solidFill>
              <a:round/>
              <a:headEnd/>
              <a:tailEnd type="triangle" w="med" len="med"/>
            </a:ln>
            <a:effectLst/>
          </p:spPr>
          <p:txBody>
            <a:bodyPr/>
            <a:lstStyle/>
            <a:p>
              <a:endParaRPr lang="en-IN"/>
            </a:p>
          </p:txBody>
        </p:sp>
        <p:sp>
          <p:nvSpPr>
            <p:cNvPr id="22550" name="Rectangle 17"/>
            <p:cNvSpPr>
              <a:spLocks noChangeArrowheads="1"/>
            </p:cNvSpPr>
            <p:nvPr/>
          </p:nvSpPr>
          <p:spPr bwMode="auto">
            <a:xfrm>
              <a:off x="3600" y="576"/>
              <a:ext cx="1008" cy="384"/>
            </a:xfrm>
            <a:prstGeom prst="rect">
              <a:avLst/>
            </a:prstGeom>
            <a:noFill/>
            <a:ln w="9525">
              <a:noFill/>
              <a:miter lim="800000"/>
              <a:headEnd/>
              <a:tailEnd/>
            </a:ln>
            <a:effectLst/>
          </p:spPr>
          <p:txBody>
            <a:bodyPr wrap="none" anchor="ctr"/>
            <a:lstStyle/>
            <a:p>
              <a:pPr algn="ctr" eaLnBrk="0" hangingPunct="0"/>
              <a:r>
                <a:rPr lang="en-US">
                  <a:latin typeface="Garamond" pitchFamily="18" charset="0"/>
                </a:rPr>
                <a:t>Lower level</a:t>
              </a:r>
            </a:p>
            <a:p>
              <a:pPr algn="ctr" eaLnBrk="0" hangingPunct="0"/>
              <a:r>
                <a:rPr lang="en-US">
                  <a:latin typeface="Garamond" pitchFamily="18" charset="0"/>
                </a:rPr>
                <a:t>Procedure</a:t>
              </a:r>
            </a:p>
          </p:txBody>
        </p:sp>
        <p:sp>
          <p:nvSpPr>
            <p:cNvPr id="22551" name="Rectangle 19"/>
            <p:cNvSpPr>
              <a:spLocks noChangeArrowheads="1"/>
            </p:cNvSpPr>
            <p:nvPr/>
          </p:nvSpPr>
          <p:spPr bwMode="auto">
            <a:xfrm>
              <a:off x="2400" y="1344"/>
              <a:ext cx="384" cy="192"/>
            </a:xfrm>
            <a:prstGeom prst="rect">
              <a:avLst/>
            </a:prstGeom>
            <a:noFill/>
            <a:ln w="9525">
              <a:noFill/>
              <a:miter lim="800000"/>
              <a:headEnd/>
              <a:tailEnd/>
            </a:ln>
            <a:effectLst/>
          </p:spPr>
          <p:txBody>
            <a:bodyPr wrap="none" anchor="ctr"/>
            <a:lstStyle/>
            <a:p>
              <a:pPr algn="ctr" eaLnBrk="0" hangingPunct="0"/>
              <a:r>
                <a:rPr lang="en-US">
                  <a:latin typeface="Garamond" pitchFamily="18" charset="0"/>
                </a:rPr>
                <a:t>CALL</a:t>
              </a:r>
            </a:p>
          </p:txBody>
        </p:sp>
      </p:grpSp>
      <p:grpSp>
        <p:nvGrpSpPr>
          <p:cNvPr id="5" name="Group 28"/>
          <p:cNvGrpSpPr>
            <a:grpSpLocks/>
          </p:cNvGrpSpPr>
          <p:nvPr/>
        </p:nvGrpSpPr>
        <p:grpSpPr bwMode="auto">
          <a:xfrm>
            <a:off x="3200400" y="2438400"/>
            <a:ext cx="1905000" cy="1295400"/>
            <a:chOff x="2016" y="1536"/>
            <a:chExt cx="1200" cy="816"/>
          </a:xfrm>
        </p:grpSpPr>
        <p:sp>
          <p:nvSpPr>
            <p:cNvPr id="22545" name="Line 12"/>
            <p:cNvSpPr>
              <a:spLocks noChangeShapeType="1"/>
            </p:cNvSpPr>
            <p:nvPr/>
          </p:nvSpPr>
          <p:spPr bwMode="auto">
            <a:xfrm>
              <a:off x="2832" y="1584"/>
              <a:ext cx="0" cy="528"/>
            </a:xfrm>
            <a:prstGeom prst="line">
              <a:avLst/>
            </a:prstGeom>
            <a:noFill/>
            <a:ln w="57150">
              <a:solidFill>
                <a:schemeClr val="tx1"/>
              </a:solidFill>
              <a:round/>
              <a:headEnd/>
              <a:tailEnd type="triangle" w="med" len="med"/>
            </a:ln>
            <a:effectLst/>
          </p:spPr>
          <p:txBody>
            <a:bodyPr/>
            <a:lstStyle/>
            <a:p>
              <a:endParaRPr lang="en-IN"/>
            </a:p>
          </p:txBody>
        </p:sp>
        <p:sp>
          <p:nvSpPr>
            <p:cNvPr id="22546" name="Line 13"/>
            <p:cNvSpPr>
              <a:spLocks noChangeShapeType="1"/>
            </p:cNvSpPr>
            <p:nvPr/>
          </p:nvSpPr>
          <p:spPr bwMode="auto">
            <a:xfrm flipH="1" flipV="1">
              <a:off x="2016" y="1536"/>
              <a:ext cx="768" cy="528"/>
            </a:xfrm>
            <a:prstGeom prst="line">
              <a:avLst/>
            </a:prstGeom>
            <a:noFill/>
            <a:ln w="57150">
              <a:solidFill>
                <a:schemeClr val="tx1"/>
              </a:solidFill>
              <a:round/>
              <a:headEnd/>
              <a:tailEnd type="triangle" w="med" len="med"/>
            </a:ln>
            <a:effectLst/>
          </p:spPr>
          <p:txBody>
            <a:bodyPr/>
            <a:lstStyle/>
            <a:p>
              <a:endParaRPr lang="en-IN"/>
            </a:p>
          </p:txBody>
        </p:sp>
        <p:sp>
          <p:nvSpPr>
            <p:cNvPr id="22547" name="Rectangle 20"/>
            <p:cNvSpPr>
              <a:spLocks noChangeArrowheads="1"/>
            </p:cNvSpPr>
            <p:nvPr/>
          </p:nvSpPr>
          <p:spPr bwMode="auto">
            <a:xfrm>
              <a:off x="2640" y="2160"/>
              <a:ext cx="576" cy="192"/>
            </a:xfrm>
            <a:prstGeom prst="rect">
              <a:avLst/>
            </a:prstGeom>
            <a:noFill/>
            <a:ln w="9525">
              <a:noFill/>
              <a:miter lim="800000"/>
              <a:headEnd/>
              <a:tailEnd/>
            </a:ln>
            <a:effectLst/>
          </p:spPr>
          <p:txBody>
            <a:bodyPr wrap="none" anchor="ctr"/>
            <a:lstStyle/>
            <a:p>
              <a:pPr algn="ctr" eaLnBrk="0" hangingPunct="0"/>
              <a:r>
                <a:rPr lang="en-US">
                  <a:latin typeface="Garamond" pitchFamily="18" charset="0"/>
                </a:rPr>
                <a:t>RET</a:t>
              </a:r>
            </a:p>
          </p:txBody>
        </p:sp>
      </p:grpSp>
      <p:grpSp>
        <p:nvGrpSpPr>
          <p:cNvPr id="6" name="Group 25"/>
          <p:cNvGrpSpPr>
            <a:grpSpLocks/>
          </p:cNvGrpSpPr>
          <p:nvPr/>
        </p:nvGrpSpPr>
        <p:grpSpPr bwMode="auto">
          <a:xfrm>
            <a:off x="2438400" y="1295400"/>
            <a:ext cx="2667000" cy="1066800"/>
            <a:chOff x="1536" y="816"/>
            <a:chExt cx="1680" cy="672"/>
          </a:xfrm>
        </p:grpSpPr>
        <p:sp>
          <p:nvSpPr>
            <p:cNvPr id="22542" name="Line 7"/>
            <p:cNvSpPr>
              <a:spLocks noChangeShapeType="1"/>
            </p:cNvSpPr>
            <p:nvPr/>
          </p:nvSpPr>
          <p:spPr bwMode="auto">
            <a:xfrm flipV="1">
              <a:off x="2016" y="1056"/>
              <a:ext cx="816" cy="384"/>
            </a:xfrm>
            <a:prstGeom prst="line">
              <a:avLst/>
            </a:prstGeom>
            <a:noFill/>
            <a:ln w="57150">
              <a:solidFill>
                <a:schemeClr val="tx1"/>
              </a:solidFill>
              <a:round/>
              <a:headEnd/>
              <a:tailEnd type="triangle" w="med" len="med"/>
            </a:ln>
            <a:effectLst/>
          </p:spPr>
          <p:txBody>
            <a:bodyPr/>
            <a:lstStyle/>
            <a:p>
              <a:endParaRPr lang="en-IN"/>
            </a:p>
          </p:txBody>
        </p:sp>
        <p:sp>
          <p:nvSpPr>
            <p:cNvPr id="22543" name="Rectangle 16"/>
            <p:cNvSpPr>
              <a:spLocks noChangeArrowheads="1"/>
            </p:cNvSpPr>
            <p:nvPr/>
          </p:nvSpPr>
          <p:spPr bwMode="auto">
            <a:xfrm>
              <a:off x="2496" y="816"/>
              <a:ext cx="720" cy="192"/>
            </a:xfrm>
            <a:prstGeom prst="rect">
              <a:avLst/>
            </a:prstGeom>
            <a:noFill/>
            <a:ln w="9525">
              <a:noFill/>
              <a:miter lim="800000"/>
              <a:headEnd/>
              <a:tailEnd/>
            </a:ln>
            <a:effectLst/>
          </p:spPr>
          <p:txBody>
            <a:bodyPr wrap="none" anchor="ctr"/>
            <a:lstStyle/>
            <a:p>
              <a:pPr algn="ctr" eaLnBrk="0" hangingPunct="0"/>
              <a:r>
                <a:rPr lang="en-US">
                  <a:latin typeface="Garamond" pitchFamily="18" charset="0"/>
                </a:rPr>
                <a:t>Procedure </a:t>
              </a:r>
            </a:p>
          </p:txBody>
        </p:sp>
        <p:sp>
          <p:nvSpPr>
            <p:cNvPr id="22544" name="Rectangle 22"/>
            <p:cNvSpPr>
              <a:spLocks noChangeArrowheads="1"/>
            </p:cNvSpPr>
            <p:nvPr/>
          </p:nvSpPr>
          <p:spPr bwMode="auto">
            <a:xfrm>
              <a:off x="1536" y="1296"/>
              <a:ext cx="384" cy="192"/>
            </a:xfrm>
            <a:prstGeom prst="rect">
              <a:avLst/>
            </a:prstGeom>
            <a:noFill/>
            <a:ln w="9525">
              <a:noFill/>
              <a:miter lim="800000"/>
              <a:headEnd/>
              <a:tailEnd/>
            </a:ln>
            <a:effectLst/>
          </p:spPr>
          <p:txBody>
            <a:bodyPr wrap="none" anchor="ctr"/>
            <a:lstStyle/>
            <a:p>
              <a:pPr algn="ctr" eaLnBrk="0" hangingPunct="0"/>
              <a:r>
                <a:rPr lang="en-US">
                  <a:latin typeface="Garamond" pitchFamily="18" charset="0"/>
                </a:rPr>
                <a:t>CALL</a:t>
              </a:r>
            </a:p>
          </p:txBody>
        </p:sp>
      </p:grpSp>
      <p:grpSp>
        <p:nvGrpSpPr>
          <p:cNvPr id="7" name="Group 29"/>
          <p:cNvGrpSpPr>
            <a:grpSpLocks/>
          </p:cNvGrpSpPr>
          <p:nvPr/>
        </p:nvGrpSpPr>
        <p:grpSpPr bwMode="auto">
          <a:xfrm>
            <a:off x="1371600" y="2438400"/>
            <a:ext cx="1828800" cy="1295400"/>
            <a:chOff x="864" y="1536"/>
            <a:chExt cx="1152" cy="816"/>
          </a:xfrm>
        </p:grpSpPr>
        <p:sp>
          <p:nvSpPr>
            <p:cNvPr id="22540" name="Line 14"/>
            <p:cNvSpPr>
              <a:spLocks noChangeShapeType="1"/>
            </p:cNvSpPr>
            <p:nvPr/>
          </p:nvSpPr>
          <p:spPr bwMode="auto">
            <a:xfrm>
              <a:off x="2016" y="1536"/>
              <a:ext cx="0" cy="816"/>
            </a:xfrm>
            <a:prstGeom prst="line">
              <a:avLst/>
            </a:prstGeom>
            <a:noFill/>
            <a:ln w="57150">
              <a:solidFill>
                <a:schemeClr val="tx1"/>
              </a:solidFill>
              <a:round/>
              <a:headEnd/>
              <a:tailEnd type="triangle" w="med" len="med"/>
            </a:ln>
            <a:effectLst/>
          </p:spPr>
          <p:txBody>
            <a:bodyPr/>
            <a:lstStyle/>
            <a:p>
              <a:endParaRPr lang="en-IN"/>
            </a:p>
          </p:txBody>
        </p:sp>
        <p:sp>
          <p:nvSpPr>
            <p:cNvPr id="22541" name="Rectangle 23"/>
            <p:cNvSpPr>
              <a:spLocks noChangeArrowheads="1"/>
            </p:cNvSpPr>
            <p:nvPr/>
          </p:nvSpPr>
          <p:spPr bwMode="auto">
            <a:xfrm>
              <a:off x="864" y="1584"/>
              <a:ext cx="1104" cy="336"/>
            </a:xfrm>
            <a:prstGeom prst="rect">
              <a:avLst/>
            </a:prstGeom>
            <a:noFill/>
            <a:ln w="9525">
              <a:noFill/>
              <a:miter lim="800000"/>
              <a:headEnd/>
              <a:tailEnd/>
            </a:ln>
            <a:effectLst/>
          </p:spPr>
          <p:txBody>
            <a:bodyPr wrap="none" anchor="ctr"/>
            <a:lstStyle/>
            <a:p>
              <a:pPr algn="ctr" eaLnBrk="0" hangingPunct="0"/>
              <a:r>
                <a:rPr lang="en-US">
                  <a:latin typeface="Garamond" pitchFamily="18" charset="0"/>
                </a:rPr>
                <a:t>Next Main Line</a:t>
              </a:r>
            </a:p>
            <a:p>
              <a:pPr algn="ctr" eaLnBrk="0" hangingPunct="0"/>
              <a:r>
                <a:rPr lang="en-US">
                  <a:latin typeface="Garamond" pitchFamily="18" charset="0"/>
                </a:rPr>
                <a:t>Instructions</a:t>
              </a:r>
            </a:p>
          </p:txBody>
        </p:sp>
      </p:grpSp>
      <p:sp>
        <p:nvSpPr>
          <p:cNvPr id="22539" name="Rectangle 30"/>
          <p:cNvSpPr>
            <a:spLocks noChangeArrowheads="1"/>
          </p:cNvSpPr>
          <p:nvPr/>
        </p:nvSpPr>
        <p:spPr bwMode="auto">
          <a:xfrm>
            <a:off x="2057400" y="4343400"/>
            <a:ext cx="4038600" cy="381000"/>
          </a:xfrm>
          <a:prstGeom prst="rect">
            <a:avLst/>
          </a:prstGeom>
          <a:noFill/>
          <a:ln w="9525">
            <a:noFill/>
            <a:miter lim="800000"/>
            <a:headEnd/>
            <a:tailEnd/>
          </a:ln>
          <a:effectLst/>
        </p:spPr>
        <p:txBody>
          <a:bodyPr wrap="none" anchor="ctr"/>
          <a:lstStyle/>
          <a:p>
            <a:pPr algn="ctr" eaLnBrk="0" hangingPunct="0"/>
            <a:r>
              <a:rPr lang="en-US" b="1">
                <a:latin typeface="Garamond" pitchFamily="18" charset="0"/>
              </a:rPr>
              <a:t>Fig. Nested Procedures Call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685800"/>
          </a:xfrm>
        </p:spPr>
        <p:txBody>
          <a:bodyPr>
            <a:normAutofit/>
          </a:bodyPr>
          <a:lstStyle/>
          <a:p>
            <a:r>
              <a:rPr lang="en-US" sz="2900" b="1" i="1" dirty="0" smtClean="0">
                <a:solidFill>
                  <a:schemeClr val="accent2">
                    <a:lumMod val="75000"/>
                  </a:schemeClr>
                </a:solidFill>
              </a:rPr>
              <a:t>Writing a Procedure</a:t>
            </a:r>
            <a:endParaRPr lang="en-IN" sz="2900" b="1" i="1" dirty="0" smtClean="0">
              <a:solidFill>
                <a:schemeClr val="accent2">
                  <a:lumMod val="75000"/>
                </a:schemeClr>
              </a:solidFill>
            </a:endParaRPr>
          </a:p>
        </p:txBody>
      </p:sp>
      <p:sp>
        <p:nvSpPr>
          <p:cNvPr id="3" name="Content Placeholder 2"/>
          <p:cNvSpPr>
            <a:spLocks noGrp="1"/>
          </p:cNvSpPr>
          <p:nvPr>
            <p:ph sz="quarter" idx="1"/>
          </p:nvPr>
        </p:nvSpPr>
        <p:spPr/>
        <p:txBody>
          <a:bodyPr/>
          <a:lstStyle/>
          <a:p>
            <a:r>
              <a:rPr lang="en-US" sz="2800" dirty="0" smtClean="0"/>
              <a:t>The procedure should begin with the procedure name followed by the directive PROC. </a:t>
            </a:r>
          </a:p>
          <a:p>
            <a:r>
              <a:rPr lang="en-US" sz="2800" dirty="0" smtClean="0"/>
              <a:t>We also use the directives NEAR or FAR which specify the ‘type’ of the procedure.</a:t>
            </a:r>
          </a:p>
          <a:p>
            <a:r>
              <a:rPr lang="en-US" sz="2800" dirty="0" smtClean="0"/>
              <a:t>The procedure should end with the procedure name and ENDP</a:t>
            </a:r>
            <a:r>
              <a:rPr lang="en-US" dirty="0" smtClean="0"/>
              <a:t>.</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p:txBody>
          <a:bodyPr/>
          <a:lstStyle/>
          <a:p>
            <a:pPr eaLnBrk="1" hangingPunct="1"/>
            <a:r>
              <a:rPr lang="en-US" smtClean="0"/>
              <a:t>Example 4.5</a:t>
            </a:r>
          </a:p>
        </p:txBody>
      </p:sp>
      <p:sp>
        <p:nvSpPr>
          <p:cNvPr id="38915" name="Rectangle 3"/>
          <p:cNvSpPr>
            <a:spLocks noGrp="1"/>
          </p:cNvSpPr>
          <p:nvPr>
            <p:ph idx="1"/>
          </p:nvPr>
        </p:nvSpPr>
        <p:spPr/>
        <p:txBody>
          <a:bodyPr/>
          <a:lstStyle/>
          <a:p>
            <a:pPr eaLnBrk="1" hangingPunct="1"/>
            <a:r>
              <a:rPr lang="en-US" smtClean="0"/>
              <a:t>Write  a program, which enters 10 single digit numbers through the keyboard, finds their squares and stores the squares in memory.</a:t>
            </a:r>
          </a:p>
          <a:p>
            <a:pPr eaLnBrk="1" hangingPunct="1"/>
            <a:endParaRPr lang="en-US" smtClean="0"/>
          </a:p>
          <a:p>
            <a:pPr eaLnBrk="1" hangingPunct="1"/>
            <a:r>
              <a:rPr lang="en-US" smtClean="0"/>
              <a:t>Only byte locations need be allocated in memory for the squares as the square of the highest single digit number is 81, which will fi t into a byte space</a:t>
            </a:r>
          </a:p>
          <a:p>
            <a:pPr eaLnBrk="1" hangingPunct="1"/>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457200" y="0"/>
            <a:ext cx="8229600" cy="685800"/>
          </a:xfrm>
        </p:spPr>
        <p:txBody>
          <a:bodyPr/>
          <a:lstStyle/>
          <a:p>
            <a:pPr eaLnBrk="1" hangingPunct="1"/>
            <a:r>
              <a:rPr lang="en-US" sz="3600" smtClean="0"/>
              <a:t>Example 4.5-solution</a:t>
            </a:r>
          </a:p>
        </p:txBody>
      </p:sp>
      <p:pic>
        <p:nvPicPr>
          <p:cNvPr id="39939" name="Picture 4"/>
          <p:cNvPicPr>
            <a:picLocks noGrp="1" noChangeAspect="1" noChangeArrowheads="1"/>
          </p:cNvPicPr>
          <p:nvPr>
            <p:ph idx="1"/>
          </p:nvPr>
        </p:nvPicPr>
        <p:blipFill>
          <a:blip r:embed="rId2"/>
          <a:srcRect/>
          <a:stretch>
            <a:fillRect/>
          </a:stretch>
        </p:blipFill>
        <p:spPr>
          <a:xfrm>
            <a:off x="979488" y="762000"/>
            <a:ext cx="7185025" cy="5562600"/>
          </a:xfr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1143000"/>
          </a:xfrm>
        </p:spPr>
        <p:txBody>
          <a:bodyPr/>
          <a:lstStyle/>
          <a:p>
            <a:r>
              <a:rPr lang="en-US" sz="3200" b="1" i="1" dirty="0" smtClean="0">
                <a:solidFill>
                  <a:schemeClr val="accent2">
                    <a:lumMod val="75000"/>
                  </a:schemeClr>
                </a:solidFill>
              </a:rPr>
              <a:t>Pre-requisites for Using String Instructions</a:t>
            </a:r>
            <a:endParaRPr lang="en-IN" dirty="0">
              <a:solidFill>
                <a:schemeClr val="accent2">
                  <a:lumMod val="75000"/>
                </a:schemeClr>
              </a:solidFill>
            </a:endParaRPr>
          </a:p>
        </p:txBody>
      </p:sp>
      <p:sp>
        <p:nvSpPr>
          <p:cNvPr id="3" name="Content Placeholder 2"/>
          <p:cNvSpPr>
            <a:spLocks noGrp="1"/>
          </p:cNvSpPr>
          <p:nvPr>
            <p:ph sz="quarter" idx="1"/>
          </p:nvPr>
        </p:nvSpPr>
        <p:spPr>
          <a:xfrm>
            <a:off x="228600" y="914400"/>
            <a:ext cx="8534400" cy="5715000"/>
          </a:xfrm>
        </p:spPr>
        <p:txBody>
          <a:bodyPr>
            <a:normAutofit lnSpcReduction="10000"/>
          </a:bodyPr>
          <a:lstStyle/>
          <a:p>
            <a:pPr>
              <a:buNone/>
            </a:pPr>
            <a:r>
              <a:rPr lang="en-IN" dirty="0" err="1" smtClean="0"/>
              <a:t>i</a:t>
            </a:r>
            <a:r>
              <a:rPr lang="en-IN" dirty="0" smtClean="0"/>
              <a:t>.  </a:t>
            </a:r>
            <a:r>
              <a:rPr lang="en-US" sz="2800" u="sng" dirty="0" smtClean="0">
                <a:solidFill>
                  <a:schemeClr val="tx1">
                    <a:lumMod val="95000"/>
                    <a:lumOff val="5000"/>
                  </a:schemeClr>
                </a:solidFill>
              </a:rPr>
              <a:t>DS and ES are  to be defined</a:t>
            </a:r>
            <a:r>
              <a:rPr lang="en-US" sz="2800" dirty="0" smtClean="0">
                <a:solidFill>
                  <a:schemeClr val="tx1">
                    <a:lumMod val="95000"/>
                    <a:lumOff val="5000"/>
                  </a:schemeClr>
                </a:solidFill>
              </a:rPr>
              <a:t>: Initializing &amp; using these segment makes DS as the source &amp; ES as the destination segment </a:t>
            </a:r>
            <a:endParaRPr lang="en-US" dirty="0" smtClean="0">
              <a:solidFill>
                <a:schemeClr val="tx1">
                  <a:lumMod val="95000"/>
                  <a:lumOff val="5000"/>
                </a:schemeClr>
              </a:solidFill>
            </a:endParaRPr>
          </a:p>
          <a:p>
            <a:pPr>
              <a:buNone/>
            </a:pPr>
            <a:r>
              <a:rPr lang="en-IN" dirty="0" smtClean="0"/>
              <a:t>ii. </a:t>
            </a:r>
            <a:r>
              <a:rPr lang="en-US" sz="2800" u="sng" dirty="0" smtClean="0">
                <a:solidFill>
                  <a:schemeClr val="tx1">
                    <a:lumMod val="95000"/>
                    <a:lumOff val="5000"/>
                  </a:schemeClr>
                </a:solidFill>
              </a:rPr>
              <a:t>SI and DI acts as pointers</a:t>
            </a:r>
            <a:r>
              <a:rPr lang="en-US" dirty="0" smtClean="0"/>
              <a:t>: SI to point to DS &amp; DI top point to ES, means SI should contain the address (offset) of the first location in the DS and DI should contain the address of the first location in ES</a:t>
            </a:r>
          </a:p>
          <a:p>
            <a:pPr>
              <a:buNone/>
            </a:pPr>
            <a:r>
              <a:rPr lang="en-US" dirty="0" smtClean="0"/>
              <a:t>iii.  </a:t>
            </a:r>
            <a:r>
              <a:rPr lang="en-US" sz="2800" u="sng" dirty="0" smtClean="0">
                <a:solidFill>
                  <a:schemeClr val="tx1">
                    <a:lumMod val="95000"/>
                    <a:lumOff val="5000"/>
                  </a:schemeClr>
                </a:solidFill>
              </a:rPr>
              <a:t>DF should be set/reset</a:t>
            </a:r>
            <a:r>
              <a:rPr lang="en-US" dirty="0" smtClean="0"/>
              <a:t>: control flag called as direction flag, used exclusively for string operations. Purpose in string operation is, if flag is set, the pointers get automatically decremented, and if reset, the reverse  occurs. So, during string instructions are used, DF should be set/reset depending on the direction.</a:t>
            </a:r>
          </a:p>
          <a:p>
            <a:pPr>
              <a:buNone/>
            </a:pPr>
            <a:r>
              <a:rPr lang="en-IN" dirty="0" smtClean="0"/>
              <a:t>iv. </a:t>
            </a:r>
            <a:r>
              <a:rPr lang="en-IN" sz="2800" u="sng" dirty="0" smtClean="0">
                <a:solidFill>
                  <a:schemeClr val="tx1">
                    <a:lumMod val="95000"/>
                    <a:lumOff val="5000"/>
                  </a:schemeClr>
                </a:solidFill>
              </a:rPr>
              <a:t>CX should act as a counter</a:t>
            </a:r>
            <a:r>
              <a:rPr lang="en-IN" dirty="0" smtClean="0"/>
              <a:t>: counter CX should be loaded with the count of number of operations required.</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p:txBody>
          <a:bodyPr/>
          <a:lstStyle/>
          <a:p>
            <a:pPr eaLnBrk="1" hangingPunct="1"/>
            <a:r>
              <a:rPr lang="en-US" smtClean="0"/>
              <a:t> The CALL instruction</a:t>
            </a:r>
          </a:p>
        </p:txBody>
      </p:sp>
      <p:sp>
        <p:nvSpPr>
          <p:cNvPr id="40963" name="Rectangle 3"/>
          <p:cNvSpPr>
            <a:spLocks noGrp="1"/>
          </p:cNvSpPr>
          <p:nvPr>
            <p:ph idx="1"/>
          </p:nvPr>
        </p:nvSpPr>
        <p:spPr/>
        <p:txBody>
          <a:bodyPr/>
          <a:lstStyle/>
          <a:p>
            <a:pPr eaLnBrk="1" hangingPunct="1"/>
            <a:r>
              <a:rPr lang="en-US" sz="2200" b="1" i="1" smtClean="0"/>
              <a:t>Intrasegment or ‘Near’ Call</a:t>
            </a:r>
          </a:p>
          <a:p>
            <a:pPr eaLnBrk="1" hangingPunct="1"/>
            <a:r>
              <a:rPr lang="en-US" sz="2200" b="1" smtClean="0"/>
              <a:t>i) Direct CALL</a:t>
            </a:r>
          </a:p>
          <a:p>
            <a:pPr eaLnBrk="1" hangingPunct="1">
              <a:buFont typeface="Wingdings 2" pitchFamily="18" charset="2"/>
              <a:buNone/>
            </a:pPr>
            <a:r>
              <a:rPr lang="en-US" sz="2200" smtClean="0"/>
              <a:t>   Usage: </a:t>
            </a:r>
            <a:r>
              <a:rPr lang="en-US" sz="2200" b="1" smtClean="0"/>
              <a:t>CALL label </a:t>
            </a:r>
          </a:p>
          <a:p>
            <a:pPr eaLnBrk="1" hangingPunct="1"/>
            <a:r>
              <a:rPr lang="en-US" sz="2200" smtClean="0"/>
              <a:t>The direct call is like a direct jump instruction, and is three bytes long. It is relative and the destination can be −32,768 bytes to +32,767 bytes from the address of the instruction following</a:t>
            </a:r>
          </a:p>
          <a:p>
            <a:pPr eaLnBrk="1" hangingPunct="1"/>
            <a:r>
              <a:rPr lang="en-US" sz="2200" smtClean="0"/>
              <a:t>the call (this will be the current content of the IP). </a:t>
            </a:r>
          </a:p>
          <a:p>
            <a:pPr eaLnBrk="1" hangingPunct="1"/>
            <a:r>
              <a:rPr lang="en-US" sz="2200" smtClean="0"/>
              <a:t> the off set can be a 16-bit signed number. </a:t>
            </a:r>
          </a:p>
          <a:p>
            <a:pPr eaLnBrk="1" hangingPunct="1"/>
            <a:r>
              <a:rPr lang="en-US" sz="2200" smtClean="0"/>
              <a:t>When this call is executed, the new value of IP = old IP + off set,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a:xfrm>
            <a:off x="457200" y="704850"/>
            <a:ext cx="8229600" cy="1143000"/>
          </a:xfrm>
        </p:spPr>
        <p:txBody>
          <a:bodyPr>
            <a:normAutofit fontScale="90000"/>
          </a:bodyPr>
          <a:lstStyle/>
          <a:p>
            <a:pPr eaLnBrk="1" hangingPunct="1"/>
            <a:r>
              <a:rPr lang="en-US" sz="3600" b="1" smtClean="0"/>
              <a:t>Figure 4.3 </a:t>
            </a:r>
            <a:r>
              <a:rPr lang="en-US" sz="3600" smtClean="0"/>
              <a:t>| Format of the direct near CALL instruction</a:t>
            </a:r>
          </a:p>
        </p:txBody>
      </p:sp>
      <p:pic>
        <p:nvPicPr>
          <p:cNvPr id="41987" name="Picture 4"/>
          <p:cNvPicPr>
            <a:picLocks noGrp="1" noChangeAspect="1" noChangeArrowheads="1"/>
          </p:cNvPicPr>
          <p:nvPr>
            <p:ph sz="half" idx="1"/>
          </p:nvPr>
        </p:nvPicPr>
        <p:blipFill>
          <a:blip r:embed="rId2"/>
          <a:srcRect/>
          <a:stretch>
            <a:fillRect/>
          </a:stretch>
        </p:blipFill>
        <p:spPr>
          <a:xfrm>
            <a:off x="1524000" y="2630488"/>
            <a:ext cx="6705600" cy="857250"/>
          </a:xfr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normAutofit fontScale="90000"/>
          </a:bodyPr>
          <a:lstStyle/>
          <a:p>
            <a:pPr eaLnBrk="1" fontAlgn="auto" hangingPunct="1">
              <a:spcAft>
                <a:spcPts val="0"/>
              </a:spcAft>
              <a:defRPr/>
            </a:pPr>
            <a:r>
              <a:rPr lang="en-US" sz="4600" smtClean="0"/>
              <a:t>              </a:t>
            </a:r>
            <a:r>
              <a:rPr lang="en-US" sz="4000" smtClean="0"/>
              <a:t> </a:t>
            </a:r>
            <a:r>
              <a:rPr lang="en-US" sz="4000" b="1" smtClean="0"/>
              <a:t>ii) Indirect CALL</a:t>
            </a:r>
            <a:br>
              <a:rPr lang="en-US" sz="4000" b="1" smtClean="0"/>
            </a:br>
            <a:endParaRPr lang="en-US" sz="4000" b="1" smtClean="0"/>
          </a:p>
        </p:txBody>
      </p:sp>
      <p:sp>
        <p:nvSpPr>
          <p:cNvPr id="43011" name="Rectangle 3"/>
          <p:cNvSpPr>
            <a:spLocks noGrp="1"/>
          </p:cNvSpPr>
          <p:nvPr>
            <p:ph idx="1"/>
          </p:nvPr>
        </p:nvSpPr>
        <p:spPr/>
        <p:txBody>
          <a:bodyPr/>
          <a:lstStyle/>
          <a:p>
            <a:pPr eaLnBrk="1" hangingPunct="1">
              <a:lnSpc>
                <a:spcPct val="90000"/>
              </a:lnSpc>
            </a:pPr>
            <a:r>
              <a:rPr lang="en-US" smtClean="0"/>
              <a:t>Usage: </a:t>
            </a:r>
            <a:r>
              <a:rPr lang="en-US" b="1" smtClean="0"/>
              <a:t>CALL reg16, CALL [reg16]</a:t>
            </a:r>
          </a:p>
          <a:p>
            <a:pPr eaLnBrk="1" hangingPunct="1">
              <a:lnSpc>
                <a:spcPct val="90000"/>
              </a:lnSpc>
              <a:buFont typeface="Wingdings 2" pitchFamily="18" charset="2"/>
              <a:buNone/>
            </a:pPr>
            <a:r>
              <a:rPr lang="en-US" b="1" smtClean="0"/>
              <a:t>  </a:t>
            </a:r>
            <a:r>
              <a:rPr lang="en-US" smtClean="0"/>
              <a:t> In this case, the destination is specified in a 16-bit register or in a memory location pointed by a register.</a:t>
            </a:r>
          </a:p>
          <a:p>
            <a:pPr eaLnBrk="1" hangingPunct="1">
              <a:lnSpc>
                <a:spcPct val="90000"/>
              </a:lnSpc>
            </a:pPr>
            <a:r>
              <a:rPr lang="en-US" smtClean="0"/>
              <a:t>This is not a ‘relative’ call. The content of the referred register or memory location is  loaded into IP for using the procedure.</a:t>
            </a:r>
          </a:p>
          <a:p>
            <a:pPr eaLnBrk="1" hangingPunct="1">
              <a:lnSpc>
                <a:spcPct val="90000"/>
              </a:lnSpc>
            </a:pPr>
            <a:r>
              <a:rPr lang="en-US" b="1" u="sng" smtClean="0"/>
              <a:t>Examples</a:t>
            </a:r>
          </a:p>
          <a:p>
            <a:pPr eaLnBrk="1" hangingPunct="1">
              <a:lnSpc>
                <a:spcPct val="90000"/>
              </a:lnSpc>
            </a:pPr>
            <a:r>
              <a:rPr lang="en-US" smtClean="0"/>
              <a:t>CALL BX             ;the procedure’s address is in BX</a:t>
            </a:r>
          </a:p>
          <a:p>
            <a:pPr eaLnBrk="1" hangingPunct="1">
              <a:lnSpc>
                <a:spcPct val="90000"/>
              </a:lnSpc>
            </a:pPr>
            <a:r>
              <a:rPr lang="en-US" smtClean="0"/>
              <a:t>CALL WORD PTR[BX] ;the address of the procedure is in memory and  is pointed by BX</a:t>
            </a:r>
          </a:p>
          <a:p>
            <a:pPr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a:xfrm>
            <a:off x="457200" y="457200"/>
            <a:ext cx="8229600" cy="1143000"/>
          </a:xfrm>
        </p:spPr>
        <p:txBody>
          <a:bodyPr/>
          <a:lstStyle/>
          <a:p>
            <a:pPr eaLnBrk="1" hangingPunct="1"/>
            <a:r>
              <a:rPr lang="en-US" smtClean="0"/>
              <a:t>   </a:t>
            </a:r>
            <a:r>
              <a:rPr lang="en-US" sz="3200" smtClean="0"/>
              <a:t> </a:t>
            </a:r>
            <a:r>
              <a:rPr lang="en-US" sz="3200" b="1" smtClean="0"/>
              <a:t>Example 4.6</a:t>
            </a:r>
          </a:p>
        </p:txBody>
      </p:sp>
      <p:pic>
        <p:nvPicPr>
          <p:cNvPr id="44035" name="Picture 7"/>
          <p:cNvPicPr>
            <a:picLocks noGrp="1" noChangeAspect="1" noChangeArrowheads="1"/>
          </p:cNvPicPr>
          <p:nvPr>
            <p:ph sz="half" idx="1"/>
          </p:nvPr>
        </p:nvPicPr>
        <p:blipFill>
          <a:blip r:embed="rId2"/>
          <a:srcRect/>
          <a:stretch>
            <a:fillRect/>
          </a:stretch>
        </p:blipFill>
        <p:spPr>
          <a:xfrm>
            <a:off x="1295400" y="2133600"/>
            <a:ext cx="6705600" cy="4229100"/>
          </a:xfrm>
          <a:noFill/>
        </p:spPr>
      </p:pic>
      <p:pic>
        <p:nvPicPr>
          <p:cNvPr id="44036" name="Picture 8"/>
          <p:cNvPicPr>
            <a:picLocks noGrp="1" noChangeAspect="1" noChangeArrowheads="1"/>
          </p:cNvPicPr>
          <p:nvPr>
            <p:ph sz="half" idx="2"/>
          </p:nvPr>
        </p:nvPicPr>
        <p:blipFill>
          <a:blip r:embed="rId3"/>
          <a:srcRect/>
          <a:stretch>
            <a:fillRect/>
          </a:stretch>
        </p:blipFill>
        <p:spPr>
          <a:xfrm>
            <a:off x="2209800" y="1752600"/>
            <a:ext cx="5029200" cy="601663"/>
          </a:xfr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a:lstStyle/>
          <a:p>
            <a:pPr eaLnBrk="1" hangingPunct="1"/>
            <a:r>
              <a:rPr lang="en-US" b="1" i="1" smtClean="0"/>
              <a:t>Intersegment or Far Call</a:t>
            </a:r>
          </a:p>
        </p:txBody>
      </p:sp>
      <p:sp>
        <p:nvSpPr>
          <p:cNvPr id="34819" name="Rectangle 3"/>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Char char=""/>
              <a:defRPr/>
            </a:pPr>
            <a:r>
              <a:rPr lang="en-US" b="1" i="1" smtClean="0"/>
              <a:t>Direct Far Call </a:t>
            </a:r>
            <a:r>
              <a:rPr lang="en-US" smtClean="0"/>
              <a:t>A far call is an intersegment call, which means that the destination address is in a different code segment.</a:t>
            </a:r>
          </a:p>
          <a:p>
            <a:pPr marL="274320" indent="-274320" eaLnBrk="1" fontAlgn="auto" hangingPunct="1">
              <a:spcAft>
                <a:spcPts val="0"/>
              </a:spcAft>
              <a:buClr>
                <a:schemeClr val="accent3"/>
              </a:buClr>
              <a:buFont typeface="Wingdings 2"/>
              <a:buChar char=""/>
              <a:defRPr/>
            </a:pPr>
            <a:r>
              <a:rPr lang="en-US" smtClean="0"/>
              <a:t>This will be a 5-byte instruction, the first byte being the opcode, the second and third bytes being the new value of IP, and the fourth and fi fth, the new values of CS.</a:t>
            </a:r>
          </a:p>
          <a:p>
            <a:pPr marL="274320" indent="-274320" eaLnBrk="1" fontAlgn="auto" hangingPunct="1">
              <a:spcAft>
                <a:spcPts val="0"/>
              </a:spcAft>
              <a:buClr>
                <a:schemeClr val="accent3"/>
              </a:buClr>
              <a:buFont typeface="Wingdings 2"/>
              <a:buChar char=""/>
              <a:defRPr/>
            </a:pPr>
            <a:r>
              <a:rPr lang="en-US" smtClean="0"/>
              <a:t>This is not a relative call. </a:t>
            </a:r>
          </a:p>
          <a:p>
            <a:pPr marL="274320" indent="-274320" eaLnBrk="1" fontAlgn="auto" hangingPunct="1">
              <a:spcAft>
                <a:spcPts val="0"/>
              </a:spcAft>
              <a:buClr>
                <a:schemeClr val="accent3"/>
              </a:buClr>
              <a:buFont typeface="Wingdings 2"/>
              <a:buChar char=""/>
              <a:defRPr/>
            </a:pPr>
            <a:r>
              <a:rPr lang="en-US" smtClean="0"/>
              <a:t>When the procedure is called, the IP and CS values are replaced by the corresponding values in the call instruction</a:t>
            </a:r>
          </a:p>
          <a:p>
            <a:pPr marL="274320" indent="-274320" eaLnBrk="1" fontAlgn="auto" hangingPunct="1">
              <a:spcAft>
                <a:spcPts val="0"/>
              </a:spcAft>
              <a:buClr>
                <a:schemeClr val="accent3"/>
              </a:buClr>
              <a:buFont typeface="Wingdings 2"/>
              <a:buChar char=""/>
              <a:defRPr/>
            </a:pPr>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a:lstStyle/>
          <a:p>
            <a:pPr eaLnBrk="1" hangingPunct="1"/>
            <a:r>
              <a:rPr lang="en-US" sz="3200" b="1" smtClean="0"/>
              <a:t>Figure 4.4 </a:t>
            </a:r>
            <a:r>
              <a:rPr lang="en-US" sz="3200" smtClean="0"/>
              <a:t>| Format of the far jump instruction</a:t>
            </a:r>
          </a:p>
        </p:txBody>
      </p:sp>
      <p:pic>
        <p:nvPicPr>
          <p:cNvPr id="46083" name="Picture 4"/>
          <p:cNvPicPr>
            <a:picLocks noGrp="1" noChangeAspect="1" noChangeArrowheads="1"/>
          </p:cNvPicPr>
          <p:nvPr>
            <p:ph idx="1"/>
          </p:nvPr>
        </p:nvPicPr>
        <p:blipFill>
          <a:blip r:embed="rId2"/>
          <a:srcRect/>
          <a:stretch>
            <a:fillRect/>
          </a:stretch>
        </p:blipFill>
        <p:spPr>
          <a:xfrm>
            <a:off x="457200" y="3657600"/>
            <a:ext cx="7924800" cy="657225"/>
          </a:xfr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p:txBody>
          <a:bodyPr/>
          <a:lstStyle/>
          <a:p>
            <a:pPr eaLnBrk="1" hangingPunct="1"/>
            <a:r>
              <a:rPr lang="en-US" b="1" i="1" smtClean="0"/>
              <a:t>Indirect Far Call</a:t>
            </a:r>
          </a:p>
        </p:txBody>
      </p:sp>
      <p:sp>
        <p:nvSpPr>
          <p:cNvPr id="47107" name="Rectangle 3"/>
          <p:cNvSpPr>
            <a:spLocks noGrp="1"/>
          </p:cNvSpPr>
          <p:nvPr>
            <p:ph idx="1"/>
          </p:nvPr>
        </p:nvSpPr>
        <p:spPr/>
        <p:txBody>
          <a:bodyPr/>
          <a:lstStyle/>
          <a:p>
            <a:pPr eaLnBrk="1" hangingPunct="1">
              <a:buFontTx/>
              <a:buChar char="•"/>
            </a:pPr>
            <a:r>
              <a:rPr lang="en-US" smtClean="0"/>
              <a:t> The destination address is not in the instruction – rather, it is in a register or memory.</a:t>
            </a:r>
          </a:p>
          <a:p>
            <a:pPr eaLnBrk="1" hangingPunct="1">
              <a:buFontTx/>
              <a:buChar char="•"/>
            </a:pPr>
            <a:endParaRPr lang="en-US" smtClean="0"/>
          </a:p>
          <a:p>
            <a:pPr eaLnBrk="1" hangingPunct="1"/>
            <a:r>
              <a:rPr lang="en-US" smtClean="0"/>
              <a:t>For a far call, four bytes are needed to specify a destination. a register cannot specify it. Hence the four bytes needed to specify a destination are stored in</a:t>
            </a:r>
          </a:p>
          <a:p>
            <a:pPr eaLnBrk="1" hangingPunct="1">
              <a:buFont typeface="Wingdings 2" pitchFamily="18" charset="2"/>
              <a:buNone/>
            </a:pPr>
            <a:r>
              <a:rPr lang="en-US" smtClean="0"/>
              <a:t>    memory and pointed by a register. </a:t>
            </a:r>
          </a:p>
          <a:p>
            <a:pPr eaLnBrk="1" hangingPunct="1">
              <a:buFont typeface="Wingdings 2" pitchFamily="18" charset="2"/>
              <a:buNone/>
            </a:pPr>
            <a:r>
              <a:rPr lang="en-US" smtClean="0"/>
              <a:t> </a:t>
            </a:r>
          </a:p>
          <a:p>
            <a:pPr eaLnBrk="1" hangingPunct="1">
              <a:buFont typeface="Wingdings 2" pitchFamily="18" charset="2"/>
              <a:buNone/>
            </a:pPr>
            <a:r>
              <a:rPr lang="en-US" smtClean="0"/>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p:cNvSpPr>
          <p:nvPr>
            <p:ph idx="1"/>
          </p:nvPr>
        </p:nvSpPr>
        <p:spPr/>
        <p:txBody>
          <a:bodyPr/>
          <a:lstStyle/>
          <a:p>
            <a:pPr eaLnBrk="1" hangingPunct="1"/>
            <a:r>
              <a:rPr lang="en-US" sz="2200" smtClean="0"/>
              <a:t>Example of an indirect far call</a:t>
            </a:r>
          </a:p>
          <a:p>
            <a:pPr eaLnBrk="1" hangingPunct="1"/>
            <a:r>
              <a:rPr lang="en-US" sz="2200" smtClean="0"/>
              <a:t>CALL DWORD PTR [SI] can be a far call instruction.</a:t>
            </a:r>
          </a:p>
          <a:p>
            <a:pPr eaLnBrk="1" hangingPunct="1">
              <a:buFont typeface="Wingdings 2" pitchFamily="18" charset="2"/>
              <a:buNone/>
            </a:pPr>
            <a:r>
              <a:rPr lang="en-US" sz="2200" smtClean="0"/>
              <a:t>   [SI] and [SI + 1] gives the new value of IP and [SI + 2] and [SI + 3] gives the new value of CS.</a:t>
            </a:r>
          </a:p>
          <a:p>
            <a:pPr eaLnBrk="1" hangingPunct="1">
              <a:buFont typeface="Wingdings 2" pitchFamily="18" charset="2"/>
              <a:buNone/>
            </a:pPr>
            <a:endParaRPr lang="en-US" sz="2200" smtClean="0"/>
          </a:p>
          <a:p>
            <a:pPr eaLnBrk="1" hangingPunct="1"/>
            <a:r>
              <a:rPr lang="en-US" sz="2200" smtClean="0"/>
              <a:t>Far calls and procedures are specified using the </a:t>
            </a:r>
            <a:r>
              <a:rPr lang="en-US" sz="2200" b="1" smtClean="0"/>
              <a:t>‘far’ directive</a:t>
            </a:r>
            <a:r>
              <a:rPr lang="en-US" sz="2200" smtClean="0"/>
              <a:t> when defining the procedure.</a:t>
            </a:r>
          </a:p>
          <a:p>
            <a:pPr eaLnBrk="1" hangingPunct="1"/>
            <a:r>
              <a:rPr lang="en-US" sz="2200" smtClean="0"/>
              <a:t>In Chapter 5, we will see how the </a:t>
            </a:r>
            <a:r>
              <a:rPr lang="en-US" sz="2200" b="1" smtClean="0"/>
              <a:t>EXTRN</a:t>
            </a:r>
            <a:r>
              <a:rPr lang="en-US" sz="2200" smtClean="0"/>
              <a:t> directive is used in this context.</a:t>
            </a:r>
          </a:p>
          <a:p>
            <a:pPr eaLnBrk="1" hangingPunct="1">
              <a:buFont typeface="Wingdings 2" pitchFamily="18" charset="2"/>
              <a:buNone/>
            </a:pPr>
            <a:endParaRPr lang="en-US" sz="2200" smtClean="0"/>
          </a:p>
          <a:p>
            <a:pPr eaLnBrk="1" hangingPunct="1">
              <a:buFont typeface="Wingdings 2" pitchFamily="18" charset="2"/>
              <a:buNone/>
            </a:pPr>
            <a:r>
              <a:rPr lang="en-US" sz="2200" smtClean="0"/>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p:txBody>
          <a:bodyPr>
            <a:normAutofit fontScale="90000"/>
          </a:bodyPr>
          <a:lstStyle/>
          <a:p>
            <a:pPr eaLnBrk="1" fontAlgn="auto" hangingPunct="1">
              <a:spcAft>
                <a:spcPts val="0"/>
              </a:spcAft>
              <a:defRPr/>
            </a:pPr>
            <a:r>
              <a:rPr lang="en-US" sz="4600" smtClean="0"/>
              <a:t>        </a:t>
            </a:r>
            <a:r>
              <a:rPr lang="en-US" sz="3600" b="1" smtClean="0"/>
              <a:t>The RET Instruction</a:t>
            </a:r>
            <a:br>
              <a:rPr lang="en-US" sz="3600" b="1" smtClean="0"/>
            </a:br>
            <a:endParaRPr lang="en-US" sz="3600" b="1" smtClean="0"/>
          </a:p>
        </p:txBody>
      </p:sp>
      <p:sp>
        <p:nvSpPr>
          <p:cNvPr id="49155" name="Rectangle 3"/>
          <p:cNvSpPr>
            <a:spLocks noGrp="1"/>
          </p:cNvSpPr>
          <p:nvPr>
            <p:ph idx="1"/>
          </p:nvPr>
        </p:nvSpPr>
        <p:spPr/>
        <p:txBody>
          <a:bodyPr/>
          <a:lstStyle/>
          <a:p>
            <a:pPr eaLnBrk="1" hangingPunct="1"/>
            <a:r>
              <a:rPr lang="en-US" smtClean="0"/>
              <a:t>i) Usage: RET</a:t>
            </a:r>
          </a:p>
          <a:p>
            <a:pPr eaLnBrk="1" hangingPunct="1"/>
            <a:endParaRPr lang="en-US" smtClean="0"/>
          </a:p>
          <a:p>
            <a:pPr eaLnBrk="1" hangingPunct="1"/>
            <a:r>
              <a:rPr lang="en-US" smtClean="0"/>
              <a:t>The execution of RET causes the return address to be popped from the stack to IP or IP and CS.</a:t>
            </a:r>
          </a:p>
          <a:p>
            <a:pPr eaLnBrk="1" hangingPunct="1"/>
            <a:r>
              <a:rPr lang="en-US" smtClean="0"/>
              <a:t>(Whenever a procedure is defined, it is known whether it is a far or near procedure. From this, it is determined whether the stack has saved just the old IP value or both IP and CS.)</a:t>
            </a:r>
          </a:p>
          <a:p>
            <a:pPr eaLnBrk="1" hangingPunct="1"/>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p:txBody>
          <a:bodyPr/>
          <a:lstStyle/>
          <a:p>
            <a:pPr eaLnBrk="1" hangingPunct="1"/>
            <a:r>
              <a:rPr lang="en-US" smtClean="0"/>
              <a:t>             Ret n</a:t>
            </a:r>
          </a:p>
        </p:txBody>
      </p:sp>
      <p:sp>
        <p:nvSpPr>
          <p:cNvPr id="50179" name="Rectangle 3"/>
          <p:cNvSpPr>
            <a:spLocks noGrp="1"/>
          </p:cNvSpPr>
          <p:nvPr>
            <p:ph idx="1"/>
          </p:nvPr>
        </p:nvSpPr>
        <p:spPr/>
        <p:txBody>
          <a:bodyPr/>
          <a:lstStyle/>
          <a:p>
            <a:pPr eaLnBrk="1" hangingPunct="1"/>
            <a:r>
              <a:rPr lang="en-US" smtClean="0"/>
              <a:t>Usage: RET n</a:t>
            </a:r>
          </a:p>
          <a:p>
            <a:pPr eaLnBrk="1" hangingPunct="1"/>
            <a:r>
              <a:rPr lang="en-US" smtClean="0"/>
              <a:t>This is another form of the RET instruction. This adds the number ‘n’ to the stack pointer (SP) after the return address has been popped off the stack, on return from a procedure</a:t>
            </a:r>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696200" cy="914400"/>
          </a:xfrm>
        </p:spPr>
        <p:txBody>
          <a:bodyPr>
            <a:noAutofit/>
          </a:bodyPr>
          <a:lstStyle/>
          <a:p>
            <a:r>
              <a:rPr lang="en-US" sz="3200" b="1" i="1" dirty="0" smtClean="0">
                <a:solidFill>
                  <a:schemeClr val="accent2">
                    <a:lumMod val="75000"/>
                  </a:schemeClr>
                </a:solidFill>
              </a:rPr>
              <a:t>List of Instructions/Prefixes Used in String Operations</a:t>
            </a:r>
            <a:endParaRPr lang="en-IN" sz="3200" b="1" i="1" dirty="0" smtClean="0">
              <a:solidFill>
                <a:schemeClr val="accent2">
                  <a:lumMod val="75000"/>
                </a:schemeClr>
              </a:solidFill>
            </a:endParaRPr>
          </a:p>
        </p:txBody>
      </p:sp>
      <p:pic>
        <p:nvPicPr>
          <p:cNvPr id="4" name="Picture 7"/>
          <p:cNvPicPr>
            <a:picLocks noGrp="1" noChangeAspect="1" noChangeArrowheads="1"/>
          </p:cNvPicPr>
          <p:nvPr>
            <p:ph idx="1"/>
          </p:nvPr>
        </p:nvPicPr>
        <p:blipFill>
          <a:blip r:embed="rId2" cstate="print"/>
          <a:srcRect/>
          <a:stretch>
            <a:fillRect/>
          </a:stretch>
        </p:blipFill>
        <p:spPr>
          <a:xfrm>
            <a:off x="228600" y="1119187"/>
            <a:ext cx="8534400" cy="5281613"/>
          </a:xfr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p:txBody>
          <a:bodyPr>
            <a:normAutofit fontScale="90000"/>
          </a:bodyPr>
          <a:lstStyle/>
          <a:p>
            <a:pPr eaLnBrk="1" hangingPunct="1"/>
            <a:r>
              <a:rPr lang="en-US" sz="4600" smtClean="0"/>
              <a:t> </a:t>
            </a:r>
            <a:r>
              <a:rPr lang="en-US" sz="3600" b="1" smtClean="0"/>
              <a:t>The Use of the Stack in Procedure Calls</a:t>
            </a:r>
          </a:p>
        </p:txBody>
      </p:sp>
      <p:sp>
        <p:nvSpPr>
          <p:cNvPr id="51203" name="Rectangle 3"/>
          <p:cNvSpPr>
            <a:spLocks noGrp="1"/>
          </p:cNvSpPr>
          <p:nvPr>
            <p:ph idx="1"/>
          </p:nvPr>
        </p:nvSpPr>
        <p:spPr/>
        <p:txBody>
          <a:bodyPr/>
          <a:lstStyle/>
          <a:p>
            <a:pPr eaLnBrk="1" hangingPunct="1"/>
            <a:r>
              <a:rPr lang="en-US" smtClean="0"/>
              <a:t>When both the main program and the procedures need the same registers, the content of the registers are pushed onto the stack  when  going to a procedure ,and popped back on returning.</a:t>
            </a:r>
          </a:p>
          <a:p>
            <a:pPr eaLnBrk="1" hangingPunct="1"/>
            <a:r>
              <a:rPr lang="en-US" smtClean="0"/>
              <a:t>MASM 6.x has a construct ‘USES’ which automatically pushes the specified registers onto the stack.</a:t>
            </a:r>
          </a:p>
          <a:p>
            <a:pPr eaLnBrk="1" hangingPunct="1"/>
            <a:r>
              <a:rPr lang="en-US" smtClean="0"/>
              <a:t>The popping will be automatic on returning from the procedure.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p:txBody>
          <a:bodyPr>
            <a:normAutofit fontScale="90000"/>
          </a:bodyPr>
          <a:lstStyle/>
          <a:p>
            <a:pPr eaLnBrk="1" hangingPunct="1"/>
            <a:r>
              <a:rPr lang="en-US" sz="3600" b="1" smtClean="0"/>
              <a:t>Example 4.7a –the USES directive</a:t>
            </a:r>
          </a:p>
        </p:txBody>
      </p:sp>
      <p:pic>
        <p:nvPicPr>
          <p:cNvPr id="52227" name="Picture 4"/>
          <p:cNvPicPr>
            <a:picLocks noGrp="1" noChangeAspect="1" noChangeArrowheads="1"/>
          </p:cNvPicPr>
          <p:nvPr>
            <p:ph idx="1"/>
          </p:nvPr>
        </p:nvPicPr>
        <p:blipFill>
          <a:blip r:embed="rId2"/>
          <a:srcRect/>
          <a:stretch>
            <a:fillRect/>
          </a:stretch>
        </p:blipFill>
        <p:spPr>
          <a:xfrm>
            <a:off x="2081213" y="1935163"/>
            <a:ext cx="4981575" cy="4389437"/>
          </a:xfr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p:txBody>
          <a:bodyPr/>
          <a:lstStyle/>
          <a:p>
            <a:pPr eaLnBrk="1" hangingPunct="1"/>
            <a:r>
              <a:rPr lang="en-US" b="1" smtClean="0"/>
              <a:t>Example 4.7b</a:t>
            </a:r>
          </a:p>
        </p:txBody>
      </p:sp>
      <p:pic>
        <p:nvPicPr>
          <p:cNvPr id="53251" name="Picture 4"/>
          <p:cNvPicPr>
            <a:picLocks noGrp="1" noChangeAspect="1" noChangeArrowheads="1"/>
          </p:cNvPicPr>
          <p:nvPr>
            <p:ph idx="1"/>
          </p:nvPr>
        </p:nvPicPr>
        <p:blipFill>
          <a:blip r:embed="rId2"/>
          <a:srcRect/>
          <a:stretch>
            <a:fillRect/>
          </a:stretch>
        </p:blipFill>
        <p:spPr>
          <a:xfrm>
            <a:off x="76200" y="2074863"/>
            <a:ext cx="8686800" cy="4006850"/>
          </a:xfr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p:txBody>
          <a:bodyPr>
            <a:normAutofit fontScale="90000"/>
          </a:bodyPr>
          <a:lstStyle/>
          <a:p>
            <a:pPr eaLnBrk="1" fontAlgn="auto" hangingPunct="1">
              <a:spcAft>
                <a:spcPts val="0"/>
              </a:spcAft>
              <a:defRPr/>
            </a:pPr>
            <a:r>
              <a:rPr lang="en-US" sz="4000" b="1" smtClean="0"/>
              <a:t>Passing Parameters To and From Procedures</a:t>
            </a:r>
          </a:p>
        </p:txBody>
      </p:sp>
      <p:sp>
        <p:nvSpPr>
          <p:cNvPr id="54275" name="Rectangle 3"/>
          <p:cNvSpPr>
            <a:spLocks noGrp="1"/>
          </p:cNvSpPr>
          <p:nvPr>
            <p:ph idx="1"/>
          </p:nvPr>
        </p:nvSpPr>
        <p:spPr/>
        <p:txBody>
          <a:bodyPr/>
          <a:lstStyle/>
          <a:p>
            <a:pPr eaLnBrk="1" hangingPunct="1"/>
            <a:r>
              <a:rPr lang="en-US" sz="3600" smtClean="0"/>
              <a:t>Can be done using </a:t>
            </a:r>
          </a:p>
          <a:p>
            <a:pPr eaLnBrk="1" hangingPunct="1">
              <a:buFontTx/>
              <a:buChar char="o"/>
            </a:pPr>
            <a:r>
              <a:rPr lang="en-US" sz="3600" smtClean="0"/>
              <a:t>Registers</a:t>
            </a:r>
          </a:p>
          <a:p>
            <a:pPr eaLnBrk="1" hangingPunct="1">
              <a:buFontTx/>
              <a:buChar char="o"/>
            </a:pPr>
            <a:r>
              <a:rPr lang="en-US" sz="3600" smtClean="0"/>
              <a:t>Memory and memory pointers</a:t>
            </a:r>
          </a:p>
          <a:p>
            <a:pPr eaLnBrk="1" hangingPunct="1">
              <a:buFontTx/>
              <a:buChar char="o"/>
            </a:pPr>
            <a:r>
              <a:rPr lang="en-US" sz="3600" smtClean="0"/>
              <a:t>Stack</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p:txBody>
          <a:bodyPr/>
          <a:lstStyle/>
          <a:p>
            <a:pPr eaLnBrk="1" hangingPunct="1"/>
            <a:r>
              <a:rPr lang="en-US" smtClean="0"/>
              <a:t>   </a:t>
            </a:r>
            <a:r>
              <a:rPr lang="en-US" b="1" smtClean="0"/>
              <a:t>Example 4.8</a:t>
            </a:r>
          </a:p>
        </p:txBody>
      </p:sp>
      <p:sp>
        <p:nvSpPr>
          <p:cNvPr id="55299" name="Rectangle 3"/>
          <p:cNvSpPr>
            <a:spLocks noGrp="1"/>
          </p:cNvSpPr>
          <p:nvPr>
            <p:ph idx="1"/>
          </p:nvPr>
        </p:nvSpPr>
        <p:spPr/>
        <p:txBody>
          <a:bodyPr/>
          <a:lstStyle/>
          <a:p>
            <a:pPr eaLnBrk="1" hangingPunct="1"/>
            <a:r>
              <a:rPr lang="en-US" smtClean="0"/>
              <a:t>Write  a program which calculates and places in memory the Nth term of an arithmetic progression. The formula for the Nth term of an A.P. is A + (N − 1) D, where A is the fi rst term and D is the common difference. </a:t>
            </a:r>
          </a:p>
          <a:p>
            <a:pPr eaLnBrk="1" hangingPunct="1"/>
            <a:endParaRPr lang="en-US" smtClean="0"/>
          </a:p>
          <a:p>
            <a:pPr eaLnBrk="1" hangingPunct="1"/>
            <a:r>
              <a:rPr lang="en-US" smtClean="0"/>
              <a:t>Pass the values of the operands using registers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xfrm>
            <a:off x="381000" y="609600"/>
            <a:ext cx="8229600" cy="533400"/>
          </a:xfrm>
        </p:spPr>
        <p:txBody>
          <a:bodyPr>
            <a:normAutofit fontScale="90000"/>
          </a:bodyPr>
          <a:lstStyle/>
          <a:p>
            <a:pPr eaLnBrk="1" fontAlgn="auto" hangingPunct="1">
              <a:spcAft>
                <a:spcPts val="0"/>
              </a:spcAft>
              <a:defRPr/>
            </a:pPr>
            <a:r>
              <a:rPr lang="en-US" sz="4600" smtClean="0"/>
              <a:t>    </a:t>
            </a:r>
            <a:r>
              <a:rPr lang="en-US" sz="1800" b="1" smtClean="0"/>
              <a:t>Example 4.8</a:t>
            </a:r>
          </a:p>
        </p:txBody>
      </p:sp>
      <p:pic>
        <p:nvPicPr>
          <p:cNvPr id="56323" name="Picture 4"/>
          <p:cNvPicPr>
            <a:picLocks noGrp="1" noChangeAspect="1" noChangeArrowheads="1"/>
          </p:cNvPicPr>
          <p:nvPr>
            <p:ph sz="half" idx="1"/>
          </p:nvPr>
        </p:nvPicPr>
        <p:blipFill>
          <a:blip r:embed="rId2"/>
          <a:srcRect/>
          <a:stretch>
            <a:fillRect/>
          </a:stretch>
        </p:blipFill>
        <p:spPr>
          <a:xfrm>
            <a:off x="838200" y="1828800"/>
            <a:ext cx="6400800" cy="3706813"/>
          </a:xfrm>
          <a:noFill/>
        </p:spPr>
      </p:pic>
      <p:pic>
        <p:nvPicPr>
          <p:cNvPr id="56324" name="Picture 6"/>
          <p:cNvPicPr>
            <a:picLocks noGrp="1" noChangeAspect="1" noChangeArrowheads="1"/>
          </p:cNvPicPr>
          <p:nvPr>
            <p:ph sz="half" idx="2"/>
          </p:nvPr>
        </p:nvPicPr>
        <p:blipFill>
          <a:blip r:embed="rId3"/>
          <a:srcRect/>
          <a:stretch>
            <a:fillRect/>
          </a:stretch>
        </p:blipFill>
        <p:spPr>
          <a:xfrm>
            <a:off x="2286000" y="1295400"/>
            <a:ext cx="4114800" cy="423863"/>
          </a:xfr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p:txBody>
          <a:bodyPr>
            <a:normAutofit fontScale="90000"/>
          </a:bodyPr>
          <a:lstStyle/>
          <a:p>
            <a:pPr eaLnBrk="1" hangingPunct="1"/>
            <a:r>
              <a:rPr lang="en-US" sz="4600" smtClean="0"/>
              <a:t>   </a:t>
            </a:r>
            <a:r>
              <a:rPr lang="en-US" sz="3600" b="1" i="1" smtClean="0"/>
              <a:t>Passing Parameters Through Memory</a:t>
            </a:r>
          </a:p>
        </p:txBody>
      </p:sp>
      <p:sp>
        <p:nvSpPr>
          <p:cNvPr id="57347" name="Rectangle 3"/>
          <p:cNvSpPr>
            <a:spLocks noGrp="1"/>
          </p:cNvSpPr>
          <p:nvPr>
            <p:ph idx="1"/>
          </p:nvPr>
        </p:nvSpPr>
        <p:spPr/>
        <p:txBody>
          <a:bodyPr/>
          <a:lstStyle/>
          <a:p>
            <a:pPr eaLnBrk="1" hangingPunct="1"/>
            <a:r>
              <a:rPr lang="en-US" smtClean="0"/>
              <a:t>Example 4.9 is a program  for arranging a set of numbers (stored in memory) in descending order.</a:t>
            </a:r>
          </a:p>
          <a:p>
            <a:pPr eaLnBrk="1" hangingPunct="1"/>
            <a:r>
              <a:rPr lang="en-US" smtClean="0"/>
              <a:t>The values are passed to the program through memory pointers.</a:t>
            </a:r>
          </a:p>
          <a:p>
            <a:pPr eaLnBrk="1" hangingPunct="1"/>
            <a:r>
              <a:rPr lang="en-US" smtClean="0"/>
              <a:t>The method involves comparing numbers pair-wise and repeating this N − 1 times, if there are N numbers to be sorted.</a:t>
            </a:r>
          </a:p>
          <a:p>
            <a:pPr eaLnBrk="1" hangingPunct="1"/>
            <a:endParaRPr lang="en-US" smtClean="0"/>
          </a:p>
          <a:p>
            <a:pPr eaLnBrk="1" hangingPunct="1">
              <a:buFont typeface="Wingdings 2" pitchFamily="18" charset="2"/>
              <a:buNone/>
            </a:pPr>
            <a:r>
              <a:rPr lang="en-US" smtClean="0"/>
              <a:t> </a:t>
            </a:r>
          </a:p>
          <a:p>
            <a:pPr eaLnBrk="1" hangingPunct="1"/>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a:xfrm>
            <a:off x="457200" y="304800"/>
            <a:ext cx="8229600" cy="381000"/>
          </a:xfrm>
        </p:spPr>
        <p:txBody>
          <a:bodyPr>
            <a:normAutofit fontScale="90000"/>
          </a:bodyPr>
          <a:lstStyle/>
          <a:p>
            <a:pPr eaLnBrk="1" hangingPunct="1"/>
            <a:r>
              <a:rPr lang="en-US" sz="2000" b="1" smtClean="0"/>
              <a:t>Example 4.9</a:t>
            </a:r>
          </a:p>
        </p:txBody>
      </p:sp>
      <p:pic>
        <p:nvPicPr>
          <p:cNvPr id="58371" name="Picture 4"/>
          <p:cNvPicPr>
            <a:picLocks noGrp="1" noChangeAspect="1" noChangeArrowheads="1"/>
          </p:cNvPicPr>
          <p:nvPr>
            <p:ph sz="half" idx="1"/>
          </p:nvPr>
        </p:nvPicPr>
        <p:blipFill>
          <a:blip r:embed="rId2"/>
          <a:srcRect/>
          <a:stretch>
            <a:fillRect/>
          </a:stretch>
        </p:blipFill>
        <p:spPr>
          <a:xfrm>
            <a:off x="1447800" y="914400"/>
            <a:ext cx="5635625" cy="1325563"/>
          </a:xfrm>
          <a:noFill/>
        </p:spPr>
      </p:pic>
      <p:pic>
        <p:nvPicPr>
          <p:cNvPr id="58372" name="Picture 6"/>
          <p:cNvPicPr>
            <a:picLocks noGrp="1" noChangeAspect="1" noChangeArrowheads="1"/>
          </p:cNvPicPr>
          <p:nvPr>
            <p:ph sz="half" idx="2"/>
          </p:nvPr>
        </p:nvPicPr>
        <p:blipFill>
          <a:blip r:embed="rId3"/>
          <a:srcRect/>
          <a:stretch>
            <a:fillRect/>
          </a:stretch>
        </p:blipFill>
        <p:spPr>
          <a:xfrm>
            <a:off x="1066800" y="1990725"/>
            <a:ext cx="6705600" cy="4394200"/>
          </a:xfr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p:txBody>
          <a:bodyPr>
            <a:normAutofit fontScale="90000"/>
          </a:bodyPr>
          <a:lstStyle/>
          <a:p>
            <a:pPr eaLnBrk="1" hangingPunct="1"/>
            <a:r>
              <a:rPr lang="en-US" sz="4600" smtClean="0"/>
              <a:t> </a:t>
            </a:r>
            <a:r>
              <a:rPr lang="en-US" sz="3600" b="1" i="1" smtClean="0"/>
              <a:t>Passing Parameters Through the Stack</a:t>
            </a:r>
          </a:p>
        </p:txBody>
      </p:sp>
      <p:sp>
        <p:nvSpPr>
          <p:cNvPr id="59395" name="Rectangle 3"/>
          <p:cNvSpPr>
            <a:spLocks noGrp="1"/>
          </p:cNvSpPr>
          <p:nvPr>
            <p:ph idx="1"/>
          </p:nvPr>
        </p:nvSpPr>
        <p:spPr/>
        <p:txBody>
          <a:bodyPr/>
          <a:lstStyle/>
          <a:p>
            <a:pPr eaLnBrk="1" hangingPunct="1"/>
            <a:r>
              <a:rPr lang="en-US" sz="2200" smtClean="0"/>
              <a:t>There may be reasons where the stack, which is an area in the memory, can be used to store data. The procedure can take data from the stack for its computation.</a:t>
            </a:r>
          </a:p>
          <a:p>
            <a:pPr eaLnBrk="1" hangingPunct="1"/>
            <a:r>
              <a:rPr lang="en-US" sz="2200" smtClean="0"/>
              <a:t>Example 4.10  shows BP being used to access data in the stack</a:t>
            </a:r>
          </a:p>
          <a:p>
            <a:pPr eaLnBrk="1" hangingPunct="1"/>
            <a:endParaRPr lang="en-US" sz="2200" smtClean="0"/>
          </a:p>
          <a:p>
            <a:pPr eaLnBrk="1" hangingPunct="1"/>
            <a:r>
              <a:rPr lang="en-US" sz="2200" smtClean="0"/>
              <a:t> Here, four words which are in the data segment are pushed on to the stack by the main program. </a:t>
            </a:r>
          </a:p>
          <a:p>
            <a:pPr eaLnBrk="1" hangingPunct="1"/>
            <a:r>
              <a:rPr lang="en-US" sz="2200" smtClean="0"/>
              <a:t>The procedure  accesses the data using the indexing features of BP. </a:t>
            </a:r>
            <a:r>
              <a:rPr lang="en-US" sz="2200" b="1" smtClean="0"/>
              <a:t>Remember that BP is a register associated (by default) with the stack segment, and that BP cannot be used without an off set.</a:t>
            </a:r>
          </a:p>
          <a:p>
            <a:pPr eaLnBrk="1" hangingPunct="1"/>
            <a:endParaRPr lang="en-US" sz="2200" b="1" smtClean="0"/>
          </a:p>
          <a:p>
            <a:pPr eaLnBrk="1" hangingPunct="1"/>
            <a:endParaRPr lang="en-US" sz="220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p:txBody>
          <a:bodyPr/>
          <a:lstStyle/>
          <a:p>
            <a:pPr eaLnBrk="1" hangingPunct="1"/>
            <a:r>
              <a:rPr lang="en-US" smtClean="0"/>
              <a:t>     Example 4.10</a:t>
            </a:r>
          </a:p>
        </p:txBody>
      </p:sp>
      <p:sp>
        <p:nvSpPr>
          <p:cNvPr id="60419" name="Rectangle 3"/>
          <p:cNvSpPr>
            <a:spLocks noGrp="1"/>
          </p:cNvSpPr>
          <p:nvPr>
            <p:ph idx="1"/>
          </p:nvPr>
        </p:nvSpPr>
        <p:spPr/>
        <p:txBody>
          <a:bodyPr/>
          <a:lstStyle/>
          <a:p>
            <a:pPr eaLnBrk="1" hangingPunct="1"/>
            <a:r>
              <a:rPr lang="en-US" smtClean="0"/>
              <a:t>Calculate (A + B) − (E + D) where A, B, E and D are words stored in data memory. The result is also to be saved in the data segment.</a:t>
            </a:r>
          </a:p>
          <a:p>
            <a:pPr eaLnBrk="1" hangingPunct="1"/>
            <a:r>
              <a:rPr lang="en-US" smtClean="0"/>
              <a:t>Use BP for accessing the stack</a:t>
            </a:r>
          </a:p>
          <a:p>
            <a:pPr eaLnBrk="1" hangingPunct="1"/>
            <a:r>
              <a:rPr lang="en-US" b="1" smtClean="0"/>
              <a:t>Note </a:t>
            </a:r>
            <a:r>
              <a:rPr lang="en-US" smtClean="0"/>
              <a:t>We do not use C as a label because ‘C’ is a reserved word in MASM</a:t>
            </a:r>
          </a:p>
          <a:p>
            <a:pPr eaLnBrk="1" hangingPunct="1"/>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sz="half" idx="1"/>
          </p:nvPr>
        </p:nvPicPr>
        <p:blipFill>
          <a:blip r:embed="rId2" cstate="print"/>
          <a:srcRect/>
          <a:stretch>
            <a:fillRect/>
          </a:stretch>
        </p:blipFill>
        <p:spPr>
          <a:xfrm>
            <a:off x="228600" y="1600200"/>
            <a:ext cx="8153400" cy="4267200"/>
          </a:xfrm>
          <a:noFill/>
        </p:spPr>
      </p:pic>
      <p:pic>
        <p:nvPicPr>
          <p:cNvPr id="5" name="Picture 11"/>
          <p:cNvPicPr>
            <a:picLocks noChangeAspect="1" noChangeArrowheads="1"/>
          </p:cNvPicPr>
          <p:nvPr/>
        </p:nvPicPr>
        <p:blipFill>
          <a:blip r:embed="rId3" cstate="print"/>
          <a:srcRect/>
          <a:stretch>
            <a:fillRect/>
          </a:stretch>
        </p:blipFill>
        <p:spPr>
          <a:xfrm>
            <a:off x="0" y="1295400"/>
            <a:ext cx="8763000" cy="317500"/>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5"/>
          <p:cNvPicPr>
            <a:picLocks noChangeAspect="1" noChangeArrowheads="1"/>
          </p:cNvPicPr>
          <p:nvPr/>
        </p:nvPicPr>
        <p:blipFill>
          <a:blip r:embed="rId2"/>
          <a:srcRect/>
          <a:stretch>
            <a:fillRect/>
          </a:stretch>
        </p:blipFill>
        <p:spPr bwMode="auto">
          <a:xfrm>
            <a:off x="914400" y="1828800"/>
            <a:ext cx="6019800" cy="4543425"/>
          </a:xfrm>
          <a:prstGeom prst="rect">
            <a:avLst/>
          </a:prstGeom>
          <a:noFill/>
          <a:ln w="9525">
            <a:noFill/>
            <a:miter lim="800000"/>
            <a:headEnd/>
            <a:tailEnd/>
          </a:ln>
        </p:spPr>
      </p:pic>
      <p:pic>
        <p:nvPicPr>
          <p:cNvPr id="61443" name="Picture 6"/>
          <p:cNvPicPr>
            <a:picLocks noChangeAspect="1" noChangeArrowheads="1"/>
          </p:cNvPicPr>
          <p:nvPr/>
        </p:nvPicPr>
        <p:blipFill>
          <a:blip r:embed="rId3"/>
          <a:srcRect/>
          <a:stretch>
            <a:fillRect/>
          </a:stretch>
        </p:blipFill>
        <p:spPr bwMode="auto">
          <a:xfrm>
            <a:off x="1066800" y="0"/>
            <a:ext cx="5940425" cy="18462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5"/>
          <p:cNvSpPr>
            <a:spLocks noGrp="1"/>
          </p:cNvSpPr>
          <p:nvPr>
            <p:ph type="title"/>
          </p:nvPr>
        </p:nvSpPr>
        <p:spPr>
          <a:xfrm>
            <a:off x="457200" y="533400"/>
            <a:ext cx="7467600" cy="1143000"/>
          </a:xfrm>
        </p:spPr>
        <p:txBody>
          <a:bodyPr>
            <a:normAutofit fontScale="90000"/>
          </a:bodyPr>
          <a:lstStyle/>
          <a:p>
            <a:pPr eaLnBrk="1" hangingPunct="1"/>
            <a:r>
              <a:rPr lang="en-US" sz="3200" b="1" dirty="0" smtClean="0"/>
              <a:t>Figure 4.5 </a:t>
            </a:r>
            <a:r>
              <a:rPr lang="en-US" sz="3200" dirty="0" smtClean="0"/>
              <a:t>| Stack operation for the PUSH and RET 8 instructions of Example 4.10</a:t>
            </a:r>
          </a:p>
        </p:txBody>
      </p:sp>
      <p:pic>
        <p:nvPicPr>
          <p:cNvPr id="62467" name="Picture 4"/>
          <p:cNvPicPr>
            <a:picLocks noGrp="1" noChangeAspect="1" noChangeArrowheads="1"/>
          </p:cNvPicPr>
          <p:nvPr>
            <p:ph idx="1"/>
          </p:nvPr>
        </p:nvPicPr>
        <p:blipFill>
          <a:blip r:embed="rId2"/>
          <a:srcRect/>
          <a:stretch>
            <a:fillRect/>
          </a:stretch>
        </p:blipFill>
        <p:spPr>
          <a:xfrm>
            <a:off x="1600200" y="2106613"/>
            <a:ext cx="5029200" cy="3927475"/>
          </a:xfr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p:txBody>
          <a:bodyPr>
            <a:normAutofit fontScale="90000"/>
          </a:bodyPr>
          <a:lstStyle/>
          <a:p>
            <a:pPr eaLnBrk="1" fontAlgn="auto" hangingPunct="1">
              <a:spcAft>
                <a:spcPts val="0"/>
              </a:spcAft>
              <a:defRPr/>
            </a:pPr>
            <a:r>
              <a:rPr lang="en-US" sz="4600" smtClean="0"/>
              <a:t>       </a:t>
            </a:r>
            <a:r>
              <a:rPr lang="en-US" sz="4600" b="1" i="1" smtClean="0"/>
              <a:t>Stack Overflow and Underflow</a:t>
            </a:r>
          </a:p>
        </p:txBody>
      </p:sp>
      <p:sp>
        <p:nvSpPr>
          <p:cNvPr id="63491" name="Rectangle 3"/>
          <p:cNvSpPr>
            <a:spLocks noGrp="1"/>
          </p:cNvSpPr>
          <p:nvPr>
            <p:ph idx="1"/>
          </p:nvPr>
        </p:nvSpPr>
        <p:spPr/>
        <p:txBody>
          <a:bodyPr/>
          <a:lstStyle/>
          <a:p>
            <a:pPr eaLnBrk="1" hangingPunct="1"/>
            <a:r>
              <a:rPr lang="en-US" smtClean="0"/>
              <a:t>SP can have a maximum value of FFFFH. For each PUSH operation, the SP value decrements by 2, and in the limiting case, it can go to SP = 0000.</a:t>
            </a:r>
          </a:p>
          <a:p>
            <a:pPr eaLnBrk="1" hangingPunct="1"/>
            <a:r>
              <a:rPr lang="en-US" smtClean="0"/>
              <a:t>Any PUSH operation beyond this will cause a </a:t>
            </a:r>
            <a:r>
              <a:rPr lang="en-US" b="1" smtClean="0"/>
              <a:t>‘stack overflow’</a:t>
            </a:r>
            <a:r>
              <a:rPr lang="en-US" smtClean="0"/>
              <a:t>. </a:t>
            </a:r>
          </a:p>
          <a:p>
            <a:pPr eaLnBrk="1" hangingPunct="1"/>
            <a:r>
              <a:rPr lang="en-US" smtClean="0"/>
              <a:t>This creates a condition when there is no space in the stack for new data.</a:t>
            </a:r>
          </a:p>
          <a:p>
            <a:pPr eaLnBrk="1" hangingPunct="1"/>
            <a:r>
              <a:rPr lang="en-US" b="1" smtClean="0"/>
              <a:t>Stack underflow </a:t>
            </a:r>
            <a:r>
              <a:rPr lang="en-US" smtClean="0"/>
              <a:t>is the other case when POP operations cause SP to have values beyond the defined stack.</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b="1" i="1" dirty="0" smtClean="0">
                <a:solidFill>
                  <a:schemeClr val="accent2">
                    <a:lumMod val="75000"/>
                  </a:schemeClr>
                </a:solidFill>
              </a:rPr>
              <a:t>Macros</a:t>
            </a:r>
            <a:endParaRPr lang="en-IN" sz="2900" b="1" i="1" dirty="0" smtClean="0">
              <a:solidFill>
                <a:schemeClr val="accent2">
                  <a:lumMod val="75000"/>
                </a:schemeClr>
              </a:solidFill>
            </a:endParaRPr>
          </a:p>
        </p:txBody>
      </p:sp>
      <p:sp>
        <p:nvSpPr>
          <p:cNvPr id="3" name="Content Placeholder 2"/>
          <p:cNvSpPr>
            <a:spLocks noGrp="1"/>
          </p:cNvSpPr>
          <p:nvPr>
            <p:ph sz="quarter" idx="1"/>
          </p:nvPr>
        </p:nvSpPr>
        <p:spPr/>
        <p:txBody>
          <a:bodyPr/>
          <a:lstStyle/>
          <a:p>
            <a:r>
              <a:rPr lang="en-IN" dirty="0" smtClean="0"/>
              <a:t> </a:t>
            </a:r>
            <a:r>
              <a:rPr lang="en-US" dirty="0" smtClean="0"/>
              <a:t>What is a macro? It is like an </a:t>
            </a:r>
            <a:r>
              <a:rPr lang="en-US" dirty="0" err="1" smtClean="0"/>
              <a:t>opcode</a:t>
            </a:r>
            <a:r>
              <a:rPr lang="en-US" dirty="0" smtClean="0"/>
              <a:t> – when used, it executes.</a:t>
            </a:r>
          </a:p>
          <a:p>
            <a:r>
              <a:rPr lang="en-US" dirty="0" smtClean="0"/>
              <a:t>A macro when called by name, executes the instructions that are listed under that name. </a:t>
            </a:r>
          </a:p>
          <a:p>
            <a:r>
              <a:rPr lang="en-US" dirty="0" smtClean="0"/>
              <a:t>Thus essentially, a macro is a short hand notation for a number of instruction lines. </a:t>
            </a:r>
          </a:p>
          <a:p>
            <a:r>
              <a:rPr lang="en-US" dirty="0" smtClean="0"/>
              <a:t>It makes assembly language coding more readable and helps to avoid repetitive coding.</a:t>
            </a:r>
          </a:p>
          <a:p>
            <a:endParaRPr lang="en-I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b="1" i="1" dirty="0" smtClean="0">
                <a:solidFill>
                  <a:schemeClr val="accent2">
                    <a:lumMod val="75000"/>
                  </a:schemeClr>
                </a:solidFill>
              </a:rPr>
              <a:t>Writing a Macro –the format</a:t>
            </a:r>
            <a:endParaRPr lang="en-IN" sz="2900" b="1" i="1" dirty="0" smtClean="0">
              <a:solidFill>
                <a:schemeClr val="accent2">
                  <a:lumMod val="75000"/>
                </a:schemeClr>
              </a:solidFill>
            </a:endParaRPr>
          </a:p>
        </p:txBody>
      </p:sp>
      <p:sp>
        <p:nvSpPr>
          <p:cNvPr id="3" name="Content Placeholder 2"/>
          <p:cNvSpPr>
            <a:spLocks noGrp="1"/>
          </p:cNvSpPr>
          <p:nvPr>
            <p:ph sz="quarter" idx="1"/>
          </p:nvPr>
        </p:nvSpPr>
        <p:spPr>
          <a:xfrm>
            <a:off x="457200" y="1600200"/>
            <a:ext cx="8229600" cy="4873752"/>
          </a:xfrm>
        </p:spPr>
        <p:txBody>
          <a:bodyPr/>
          <a:lstStyle/>
          <a:p>
            <a:pPr>
              <a:buNone/>
            </a:pPr>
            <a:r>
              <a:rPr lang="en-US" sz="3200" dirty="0" smtClean="0"/>
              <a:t>MACRO-NAME MACRO [parameter list]</a:t>
            </a:r>
          </a:p>
          <a:p>
            <a:pPr>
              <a:buNone/>
            </a:pPr>
            <a:r>
              <a:rPr lang="en-US" sz="3200" dirty="0" smtClean="0"/>
              <a:t>Instructions (body of the macro)</a:t>
            </a:r>
          </a:p>
          <a:p>
            <a:pPr>
              <a:buNone/>
            </a:pPr>
            <a:r>
              <a:rPr lang="en-US" sz="3200" dirty="0" smtClean="0"/>
              <a:t>ENDM</a:t>
            </a:r>
          </a:p>
          <a:p>
            <a:endParaRPr lang="en-I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2" cstate="print"/>
          <a:srcRect/>
          <a:stretch>
            <a:fillRect/>
          </a:stretch>
        </p:blipFill>
        <p:spPr>
          <a:xfrm>
            <a:off x="457200" y="838200"/>
            <a:ext cx="8001000" cy="5416550"/>
          </a:xfr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2" cstate="print"/>
          <a:srcRect/>
          <a:stretch>
            <a:fillRect/>
          </a:stretch>
        </p:blipFill>
        <p:spPr>
          <a:xfrm>
            <a:off x="61669" y="685800"/>
            <a:ext cx="8548931" cy="5943600"/>
          </a:xfr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990600" y="0"/>
          <a:ext cx="7696200" cy="5791199"/>
        </p:xfrm>
        <a:graphic>
          <a:graphicData uri="http://schemas.openxmlformats.org/drawingml/2006/table">
            <a:tbl>
              <a:tblPr/>
              <a:tblGrid>
                <a:gridCol w="3848100"/>
                <a:gridCol w="3848100"/>
              </a:tblGrid>
              <a:tr h="413657">
                <a:tc>
                  <a:txBody>
                    <a:bodyPr/>
                    <a:lstStyle/>
                    <a:p>
                      <a:r>
                        <a:rPr lang="en-IN" b="1" dirty="0">
                          <a:solidFill>
                            <a:srgbClr val="000000"/>
                          </a:solidFill>
                        </a:rPr>
                        <a:t>Macros</a:t>
                      </a:r>
                      <a:endParaRPr lang="en-IN" dirty="0"/>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IN" b="1">
                          <a:solidFill>
                            <a:srgbClr val="000000"/>
                          </a:solidFill>
                        </a:rPr>
                        <a:t>Procedures</a:t>
                      </a:r>
                      <a:endParaRPr lang="en-IN"/>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654629">
                <a:tc>
                  <a:txBody>
                    <a:bodyPr/>
                    <a:lstStyle/>
                    <a:p>
                      <a:r>
                        <a:rPr lang="en-IN" dirty="0">
                          <a:solidFill>
                            <a:srgbClr val="000000"/>
                          </a:solidFill>
                        </a:rPr>
                        <a:t>Accessed during assembly when name given to macro is written as an instruction in the assembly program.</a:t>
                      </a:r>
                      <a:endParaRPr lang="en-IN" dirty="0"/>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r>
                        <a:rPr lang="en-IN">
                          <a:solidFill>
                            <a:srgbClr val="000000"/>
                          </a:solidFill>
                        </a:rPr>
                        <a:t>Accessed by CALL and RET instructions during program execution.</a:t>
                      </a:r>
                      <a:endParaRPr lang="en-IN"/>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r>
              <a:tr h="1240971">
                <a:tc>
                  <a:txBody>
                    <a:bodyPr/>
                    <a:lstStyle/>
                    <a:p>
                      <a:r>
                        <a:rPr lang="en-IN">
                          <a:solidFill>
                            <a:srgbClr val="000000"/>
                          </a:solidFill>
                        </a:rPr>
                        <a:t>Machine code is generated for instructions each time a macro is called.</a:t>
                      </a:r>
                      <a:endParaRPr lang="en-IN"/>
                    </a:p>
                  </a:txBody>
                  <a:tcPr marL="68580" marR="68580" marT="0" marB="0">
                    <a:lnL>
                      <a:noFill/>
                    </a:lnL>
                    <a:lnR>
                      <a:noFill/>
                    </a:lnR>
                    <a:lnT>
                      <a:noFill/>
                    </a:lnT>
                    <a:lnB>
                      <a:noFill/>
                    </a:lnB>
                    <a:solidFill>
                      <a:srgbClr val="FFFFFF"/>
                    </a:solidFill>
                  </a:tcPr>
                </a:tc>
                <a:tc>
                  <a:txBody>
                    <a:bodyPr/>
                    <a:lstStyle/>
                    <a:p>
                      <a:r>
                        <a:rPr lang="en-IN">
                          <a:solidFill>
                            <a:srgbClr val="000000"/>
                          </a:solidFill>
                        </a:rPr>
                        <a:t>Machine code for instructions is put only once in the memory.</a:t>
                      </a:r>
                      <a:endParaRPr lang="en-IN"/>
                    </a:p>
                  </a:txBody>
                  <a:tcPr marL="68580" marR="68580" marT="0" marB="0">
                    <a:lnL>
                      <a:noFill/>
                    </a:lnL>
                    <a:lnR>
                      <a:noFill/>
                    </a:lnR>
                    <a:lnT>
                      <a:noFill/>
                    </a:lnT>
                    <a:lnB>
                      <a:noFill/>
                    </a:lnB>
                    <a:solidFill>
                      <a:srgbClr val="FFFFFF"/>
                    </a:solidFill>
                  </a:tcPr>
                </a:tc>
              </a:tr>
              <a:tr h="1240971">
                <a:tc>
                  <a:txBody>
                    <a:bodyPr/>
                    <a:lstStyle/>
                    <a:p>
                      <a:r>
                        <a:rPr lang="en-IN">
                          <a:solidFill>
                            <a:srgbClr val="000000"/>
                          </a:solidFill>
                        </a:rPr>
                        <a:t>This due to repeated generation of machine code requires more memory.</a:t>
                      </a:r>
                      <a:endParaRPr lang="en-IN"/>
                    </a:p>
                  </a:txBody>
                  <a:tcPr marL="68580" marR="68580" marT="0" marB="0">
                    <a:lnL>
                      <a:noFill/>
                    </a:lnL>
                    <a:lnR>
                      <a:noFill/>
                    </a:lnR>
                    <a:lnT>
                      <a:noFill/>
                    </a:lnT>
                    <a:lnB>
                      <a:noFill/>
                    </a:lnB>
                    <a:solidFill>
                      <a:srgbClr val="C0C0C0"/>
                    </a:solidFill>
                  </a:tcPr>
                </a:tc>
                <a:tc>
                  <a:txBody>
                    <a:bodyPr/>
                    <a:lstStyle/>
                    <a:p>
                      <a:r>
                        <a:rPr lang="en-IN">
                          <a:solidFill>
                            <a:srgbClr val="000000"/>
                          </a:solidFill>
                        </a:rPr>
                        <a:t>This as all machine code is defined only once so less memory is required.</a:t>
                      </a:r>
                      <a:endParaRPr lang="en-IN"/>
                    </a:p>
                  </a:txBody>
                  <a:tcPr marL="68580" marR="68580" marT="0" marB="0">
                    <a:lnL>
                      <a:noFill/>
                    </a:lnL>
                    <a:lnR>
                      <a:noFill/>
                    </a:lnR>
                    <a:lnT>
                      <a:noFill/>
                    </a:lnT>
                    <a:lnB>
                      <a:noFill/>
                    </a:lnB>
                    <a:solidFill>
                      <a:srgbClr val="C0C0C0"/>
                    </a:solidFill>
                  </a:tcPr>
                </a:tc>
              </a:tr>
              <a:tr h="1240971">
                <a:tc>
                  <a:txBody>
                    <a:bodyPr/>
                    <a:lstStyle/>
                    <a:p>
                      <a:r>
                        <a:rPr lang="en-IN">
                          <a:solidFill>
                            <a:srgbClr val="000000"/>
                          </a:solidFill>
                        </a:rPr>
                        <a:t>Parameters are passed as a part of the statement in which macro is called.</a:t>
                      </a:r>
                      <a:endParaRPr lang="en-IN"/>
                    </a:p>
                  </a:txBody>
                  <a:tcPr marL="68580" marR="68580" marT="0" marB="0">
                    <a:lnL>
                      <a:noFill/>
                    </a:lnL>
                    <a:lnR>
                      <a:noFill/>
                    </a:lnR>
                    <a:lnT>
                      <a:noFill/>
                    </a:lnT>
                    <a:lnB>
                      <a:noFill/>
                    </a:lnB>
                    <a:solidFill>
                      <a:srgbClr val="FFFFFF"/>
                    </a:solidFill>
                  </a:tcPr>
                </a:tc>
                <a:tc>
                  <a:txBody>
                    <a:bodyPr/>
                    <a:lstStyle/>
                    <a:p>
                      <a:r>
                        <a:rPr lang="en-IN" dirty="0">
                          <a:solidFill>
                            <a:srgbClr val="000000"/>
                          </a:solidFill>
                        </a:rPr>
                        <a:t>Parameters can be passed in register memory location or stack.</a:t>
                      </a:r>
                      <a:endParaRPr lang="en-IN" dirty="0"/>
                    </a:p>
                  </a:txBody>
                  <a:tcPr marL="68580" marR="68580" marT="0" marB="0">
                    <a:lnL>
                      <a:noFill/>
                    </a:lnL>
                    <a:lnR>
                      <a:noFill/>
                    </a:lnR>
                    <a:lnT>
                      <a:noFill/>
                    </a:lnT>
                    <a:lnB>
                      <a:noFill/>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a:bodyPr>
          <a:lstStyle/>
          <a:p>
            <a:r>
              <a:rPr lang="en-US" sz="2900" b="1" i="1" dirty="0" smtClean="0">
                <a:solidFill>
                  <a:schemeClr val="accent2">
                    <a:lumMod val="75000"/>
                  </a:schemeClr>
                </a:solidFill>
              </a:rPr>
              <a:t>The MOVS Instruction</a:t>
            </a:r>
            <a:endParaRPr lang="en-IN" sz="2900" b="1" i="1" dirty="0" smtClean="0">
              <a:solidFill>
                <a:schemeClr val="accent2">
                  <a:lumMod val="75000"/>
                </a:schemeClr>
              </a:solidFill>
            </a:endParaRPr>
          </a:p>
        </p:txBody>
      </p:sp>
      <p:sp>
        <p:nvSpPr>
          <p:cNvPr id="3" name="Content Placeholder 2"/>
          <p:cNvSpPr>
            <a:spLocks noGrp="1"/>
          </p:cNvSpPr>
          <p:nvPr>
            <p:ph sz="quarter" idx="1"/>
          </p:nvPr>
        </p:nvSpPr>
        <p:spPr>
          <a:xfrm>
            <a:off x="228600" y="1219200"/>
            <a:ext cx="7467600" cy="4873752"/>
          </a:xfrm>
        </p:spPr>
        <p:txBody>
          <a:bodyPr/>
          <a:lstStyle/>
          <a:p>
            <a:r>
              <a:rPr lang="en-IN" dirty="0" smtClean="0"/>
              <a:t> </a:t>
            </a:r>
            <a:r>
              <a:rPr lang="en-US" dirty="0" smtClean="0"/>
              <a:t>Can be used as MOVSB or MOVSW </a:t>
            </a:r>
          </a:p>
          <a:p>
            <a:r>
              <a:rPr lang="en-US" dirty="0" smtClean="0"/>
              <a:t>It moves data from the source segment (data segment) to the destination segment (extra segment)</a:t>
            </a:r>
          </a:p>
          <a:p>
            <a:r>
              <a:rPr lang="en-IN" dirty="0" smtClean="0"/>
              <a:t> </a:t>
            </a:r>
            <a:r>
              <a:rPr lang="en-US" dirty="0" smtClean="0"/>
              <a:t>CX acts as the count register</a:t>
            </a:r>
          </a:p>
          <a:p>
            <a:r>
              <a:rPr lang="en-US" smtClean="0"/>
              <a:t> DF </a:t>
            </a:r>
            <a:r>
              <a:rPr lang="en-US" dirty="0" smtClean="0"/>
              <a:t>is to be set/reset</a:t>
            </a:r>
          </a:p>
          <a:p>
            <a:r>
              <a:rPr lang="en-IN" dirty="0" smtClean="0"/>
              <a:t> </a:t>
            </a:r>
            <a:r>
              <a:rPr lang="en-US" dirty="0" smtClean="0"/>
              <a:t>SI and DI have to be </a:t>
            </a:r>
            <a:r>
              <a:rPr lang="en-US" dirty="0" err="1" smtClean="0"/>
              <a:t>intialiased</a:t>
            </a:r>
            <a:r>
              <a:rPr lang="en-US" dirty="0" smtClean="0"/>
              <a:t> to the source address in the data segment ,and the destination address in the extra segment</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8200" cy="1020762"/>
          </a:xfrm>
        </p:spPr>
        <p:txBody>
          <a:bodyPr>
            <a:normAutofit fontScale="90000"/>
          </a:bodyPr>
          <a:lstStyle/>
          <a:p>
            <a:r>
              <a:rPr lang="en-US" sz="3200" b="1" i="1" dirty="0" smtClean="0">
                <a:solidFill>
                  <a:schemeClr val="accent2">
                    <a:lumMod val="75000"/>
                  </a:schemeClr>
                </a:solidFill>
              </a:rPr>
              <a:t>Moving a string  -using the full segment model</a:t>
            </a:r>
            <a:endParaRPr lang="en-IN" sz="3200" b="1" i="1" dirty="0" smtClean="0">
              <a:solidFill>
                <a:schemeClr val="accent2">
                  <a:lumMod val="75000"/>
                </a:schemeClr>
              </a:solidFill>
            </a:endParaRPr>
          </a:p>
        </p:txBody>
      </p:sp>
      <p:pic>
        <p:nvPicPr>
          <p:cNvPr id="4" name="Picture 4"/>
          <p:cNvPicPr>
            <a:picLocks noGrp="1" noChangeAspect="1" noChangeArrowheads="1"/>
          </p:cNvPicPr>
          <p:nvPr>
            <p:ph idx="1"/>
          </p:nvPr>
        </p:nvPicPr>
        <p:blipFill>
          <a:blip r:embed="rId2" cstate="print"/>
          <a:srcRect/>
          <a:stretch>
            <a:fillRect/>
          </a:stretch>
        </p:blipFill>
        <p:spPr>
          <a:xfrm>
            <a:off x="304800" y="1066800"/>
            <a:ext cx="8305800" cy="5791200"/>
          </a:xfr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0"/>
            <a:ext cx="8458200" cy="6858000"/>
          </a:xfrm>
        </p:spPr>
        <p:txBody>
          <a:bodyPr/>
          <a:lstStyle/>
          <a:p>
            <a:r>
              <a:rPr lang="en-IN" dirty="0" smtClean="0"/>
              <a:t> Two segments DAT &amp; EXTR are defined</a:t>
            </a:r>
          </a:p>
          <a:p>
            <a:r>
              <a:rPr lang="en-IN" dirty="0" smtClean="0"/>
              <a:t> Two segment registers DS &amp; ES are initialized</a:t>
            </a:r>
          </a:p>
          <a:p>
            <a:r>
              <a:rPr lang="en-IN" dirty="0" smtClean="0"/>
              <a:t> SI &amp; DI point to the source data &amp; destination data</a:t>
            </a:r>
          </a:p>
          <a:p>
            <a:r>
              <a:rPr lang="en-IN" dirty="0" smtClean="0"/>
              <a:t> CLD is used to clear the DF for auto incrementing the pointer registers</a:t>
            </a:r>
          </a:p>
          <a:p>
            <a:r>
              <a:rPr lang="en-IN" dirty="0" smtClean="0"/>
              <a:t> This causes the value of SI and DI to be incremented after each move operation</a:t>
            </a:r>
          </a:p>
          <a:p>
            <a:r>
              <a:rPr lang="en-IN" dirty="0" smtClean="0"/>
              <a:t> Here, SI &amp; DI are incremented only by one each time</a:t>
            </a:r>
          </a:p>
          <a:p>
            <a:r>
              <a:rPr lang="en-IN" dirty="0" smtClean="0"/>
              <a:t> String instruction is used here is MOVSB</a:t>
            </a:r>
          </a:p>
          <a:p>
            <a:r>
              <a:rPr lang="en-IN" dirty="0" smtClean="0"/>
              <a:t> This causes the data in location pointed by SI to be moved to the location pointed by DI</a:t>
            </a:r>
          </a:p>
          <a:p>
            <a:r>
              <a:rPr lang="en-IN" dirty="0" smtClean="0"/>
              <a:t> After each such move operation, two actions occur</a:t>
            </a:r>
          </a:p>
          <a:p>
            <a:r>
              <a:rPr lang="en-IN" dirty="0" smtClean="0"/>
              <a:t> One is that CX decrements by 1 and the other is that the pointer registers are incremented</a:t>
            </a:r>
          </a:p>
          <a:p>
            <a:r>
              <a:rPr lang="en-IN" dirty="0" smtClean="0"/>
              <a:t> This sequence continues until CX=0</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639762"/>
          </a:xfrm>
        </p:spPr>
        <p:txBody>
          <a:bodyPr>
            <a:normAutofit/>
          </a:bodyPr>
          <a:lstStyle/>
          <a:p>
            <a:r>
              <a:rPr lang="en-US" sz="2900" b="1" i="1" dirty="0" smtClean="0">
                <a:solidFill>
                  <a:schemeClr val="accent2">
                    <a:lumMod val="75000"/>
                  </a:schemeClr>
                </a:solidFill>
              </a:rPr>
              <a:t>using the simplified model</a:t>
            </a:r>
            <a:endParaRPr lang="en-IN" sz="2900" b="1" i="1" dirty="0" smtClean="0">
              <a:solidFill>
                <a:schemeClr val="accent2">
                  <a:lumMod val="75000"/>
                </a:schemeClr>
              </a:solidFill>
            </a:endParaRPr>
          </a:p>
        </p:txBody>
      </p:sp>
      <p:pic>
        <p:nvPicPr>
          <p:cNvPr id="4" name="Picture 4"/>
          <p:cNvPicPr>
            <a:picLocks noGrp="1" noChangeAspect="1" noChangeArrowheads="1"/>
          </p:cNvPicPr>
          <p:nvPr>
            <p:ph idx="1"/>
          </p:nvPr>
        </p:nvPicPr>
        <p:blipFill>
          <a:blip r:embed="rId2" cstate="print"/>
          <a:srcRect/>
          <a:stretch>
            <a:fillRect/>
          </a:stretch>
        </p:blipFill>
        <p:spPr>
          <a:xfrm>
            <a:off x="381000" y="923925"/>
            <a:ext cx="8229600" cy="4943475"/>
          </a:xfr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13298</TotalTime>
  <Words>2547</Words>
  <Application>Microsoft Office PowerPoint</Application>
  <PresentationFormat>On-screen Show (4:3)</PresentationFormat>
  <Paragraphs>222</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Oriel</vt:lpstr>
      <vt:lpstr>Programming Concepts-III</vt:lpstr>
      <vt:lpstr>String Instructions</vt:lpstr>
      <vt:lpstr>Pre-requisites for Using String Instructions</vt:lpstr>
      <vt:lpstr>List of Instructions/Prefixes Used in String Operations</vt:lpstr>
      <vt:lpstr>Slide 5</vt:lpstr>
      <vt:lpstr>The MOVS Instruction</vt:lpstr>
      <vt:lpstr>Moving a string  -using the full segment model</vt:lpstr>
      <vt:lpstr>Slide 8</vt:lpstr>
      <vt:lpstr>using the simplified model</vt:lpstr>
      <vt:lpstr>The CMPS Instruction</vt:lpstr>
      <vt:lpstr>Slide 11</vt:lpstr>
      <vt:lpstr>Slide 12</vt:lpstr>
      <vt:lpstr>Slide 13</vt:lpstr>
      <vt:lpstr>Slide 14</vt:lpstr>
      <vt:lpstr>Example 4.3 -solution</vt:lpstr>
      <vt:lpstr>        The STOS and LODS Instructions</vt:lpstr>
      <vt:lpstr>Slide 17</vt:lpstr>
      <vt:lpstr>Example 4.4 -solution</vt:lpstr>
      <vt:lpstr>      The LODS  instruction </vt:lpstr>
      <vt:lpstr> Procedures</vt:lpstr>
      <vt:lpstr>Contd..</vt:lpstr>
      <vt:lpstr>The sequence of calling procedures</vt:lpstr>
      <vt:lpstr>The steps taken by the processor  for calling procedures</vt:lpstr>
      <vt:lpstr>Call and return</vt:lpstr>
      <vt:lpstr> </vt:lpstr>
      <vt:lpstr> </vt:lpstr>
      <vt:lpstr>Writing a Procedure</vt:lpstr>
      <vt:lpstr>Example 4.5</vt:lpstr>
      <vt:lpstr>Example 4.5-solution</vt:lpstr>
      <vt:lpstr> The CALL instruction</vt:lpstr>
      <vt:lpstr>Figure 4.3 | Format of the direct near CALL instruction</vt:lpstr>
      <vt:lpstr>               ii) Indirect CALL </vt:lpstr>
      <vt:lpstr>    Example 4.6</vt:lpstr>
      <vt:lpstr>Intersegment or Far Call</vt:lpstr>
      <vt:lpstr>Figure 4.4 | Format of the far jump instruction</vt:lpstr>
      <vt:lpstr>Indirect Far Call</vt:lpstr>
      <vt:lpstr>Slide 37</vt:lpstr>
      <vt:lpstr>        The RET Instruction </vt:lpstr>
      <vt:lpstr>             Ret n</vt:lpstr>
      <vt:lpstr> The Use of the Stack in Procedure Calls</vt:lpstr>
      <vt:lpstr>Example 4.7a –the USES directive</vt:lpstr>
      <vt:lpstr>Example 4.7b</vt:lpstr>
      <vt:lpstr>Passing Parameters To and From Procedures</vt:lpstr>
      <vt:lpstr>   Example 4.8</vt:lpstr>
      <vt:lpstr>    Example 4.8</vt:lpstr>
      <vt:lpstr>   Passing Parameters Through Memory</vt:lpstr>
      <vt:lpstr>Example 4.9</vt:lpstr>
      <vt:lpstr> Passing Parameters Through the Stack</vt:lpstr>
      <vt:lpstr>     Example 4.10</vt:lpstr>
      <vt:lpstr>Slide 50</vt:lpstr>
      <vt:lpstr>Figure 4.5 | Stack operation for the PUSH and RET 8 instructions of Example 4.10</vt:lpstr>
      <vt:lpstr>       Stack Overflow and Underflow</vt:lpstr>
      <vt:lpstr>Macros</vt:lpstr>
      <vt:lpstr>Writing a Macro –the format</vt:lpstr>
      <vt:lpstr>Slide 55</vt:lpstr>
      <vt:lpstr>Slide 56</vt:lpstr>
      <vt:lpstr>Slide 57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Concepts-III</dc:title>
  <dc:creator>Prashanth</dc:creator>
  <cp:lastModifiedBy>Admin</cp:lastModifiedBy>
  <cp:revision>62</cp:revision>
  <dcterms:created xsi:type="dcterms:W3CDTF">2006-08-16T00:00:00Z</dcterms:created>
  <dcterms:modified xsi:type="dcterms:W3CDTF">2019-03-21T16:50:15Z</dcterms:modified>
</cp:coreProperties>
</file>