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75" r:id="rId21"/>
    <p:sldId id="276" r:id="rId22"/>
    <p:sldId id="277"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68107D-6F31-419E-AF7B-25D5AB97556C}" type="datetimeFigureOut">
              <a:rPr lang="en-IN" smtClean="0"/>
              <a:pPr/>
              <a:t>21-03-2018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925CE-E861-41C3-B9EF-A1E7368C282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62925CE-E861-41C3-B9EF-A1E7368C282A}"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3/21/2018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3/21/2018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3/21/2018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3/21/2018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3/21/2018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3/21/2018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3/21/2018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514600"/>
            <a:ext cx="6172200" cy="1600200"/>
          </a:xfrm>
        </p:spPr>
        <p:txBody>
          <a:bodyPr>
            <a:normAutofit/>
          </a:bodyPr>
          <a:lstStyle/>
          <a:p>
            <a:r>
              <a:rPr lang="en-IN" sz="4400" dirty="0" smtClean="0"/>
              <a:t>Programming Concepts-IV</a:t>
            </a:r>
            <a:endParaRPr lang="en-IN" sz="4400" dirty="0"/>
          </a:p>
        </p:txBody>
      </p:sp>
      <p:sp>
        <p:nvSpPr>
          <p:cNvPr id="4" name="Title 1"/>
          <p:cNvSpPr txBox="1">
            <a:spLocks/>
          </p:cNvSpPr>
          <p:nvPr/>
        </p:nvSpPr>
        <p:spPr>
          <a:xfrm>
            <a:off x="1600200" y="381000"/>
            <a:ext cx="6172200" cy="16002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small" spc="0" normalizeH="0" baseline="0" noProof="0" dirty="0" smtClean="0">
                <a:ln>
                  <a:noFill/>
                </a:ln>
                <a:solidFill>
                  <a:schemeClr val="tx2"/>
                </a:solidFill>
                <a:effectLst/>
                <a:uLnTx/>
                <a:uFillTx/>
                <a:latin typeface="+mj-lt"/>
                <a:ea typeface="+mj-ea"/>
                <a:cs typeface="+mj-cs"/>
              </a:rPr>
              <a:t>Chapter</a:t>
            </a:r>
            <a:r>
              <a:rPr kumimoji="0" lang="en-IN" sz="3200" b="1" i="0" u="none" strike="noStrike" kern="1200" cap="small" spc="0" normalizeH="0" noProof="0" dirty="0" smtClean="0">
                <a:ln>
                  <a:noFill/>
                </a:ln>
                <a:solidFill>
                  <a:schemeClr val="tx2"/>
                </a:solidFill>
                <a:effectLst/>
                <a:uLnTx/>
                <a:uFillTx/>
                <a:latin typeface="+mj-lt"/>
                <a:ea typeface="+mj-ea"/>
                <a:cs typeface="+mj-cs"/>
              </a:rPr>
              <a:t> 5</a:t>
            </a:r>
            <a:endParaRPr kumimoji="0" lang="en-IN" sz="32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534400" cy="6705600"/>
          </a:xfrm>
        </p:spPr>
        <p:txBody>
          <a:bodyPr/>
          <a:lstStyle/>
          <a:p>
            <a:r>
              <a:rPr lang="en-IN" dirty="0" smtClean="0"/>
              <a:t> 2. </a:t>
            </a:r>
            <a:r>
              <a:rPr lang="en-IN" b="1" u="sng" dirty="0" smtClean="0"/>
              <a:t>Variable Port Addressing: </a:t>
            </a:r>
          </a:p>
          <a:p>
            <a:r>
              <a:rPr lang="en-IN" b="1" u="sng" dirty="0" smtClean="0"/>
              <a:t>  </a:t>
            </a:r>
            <a:r>
              <a:rPr lang="en-US" dirty="0" smtClean="0"/>
              <a:t>This is used when the addressed port has a </a:t>
            </a:r>
            <a:r>
              <a:rPr lang="en-US" b="1" dirty="0" smtClean="0"/>
              <a:t>16-bit address</a:t>
            </a:r>
            <a:r>
              <a:rPr lang="en-US" dirty="0" smtClean="0"/>
              <a:t>. </a:t>
            </a:r>
          </a:p>
          <a:p>
            <a:r>
              <a:rPr lang="en-IN" b="1" u="sng" dirty="0" smtClean="0"/>
              <a:t>  </a:t>
            </a:r>
            <a:r>
              <a:rPr lang="en-US" dirty="0" smtClean="0"/>
              <a:t>Here, the port address is to be loaded into DX and then only the I/O instruction can be used. </a:t>
            </a:r>
          </a:p>
          <a:p>
            <a:r>
              <a:rPr lang="en-IN" b="1" u="sng" dirty="0" smtClean="0"/>
              <a:t>  </a:t>
            </a:r>
            <a:r>
              <a:rPr lang="en-US" dirty="0" smtClean="0"/>
              <a:t>Only the DX register can be used for this.</a:t>
            </a:r>
          </a:p>
          <a:p>
            <a:r>
              <a:rPr lang="en-US" dirty="0" smtClean="0"/>
              <a:t> Examples</a:t>
            </a:r>
          </a:p>
          <a:p>
            <a:r>
              <a:rPr lang="en-US" dirty="0" smtClean="0"/>
              <a:t>        </a:t>
            </a:r>
            <a:r>
              <a:rPr lang="en-US" dirty="0" err="1" smtClean="0"/>
              <a:t>Mov</a:t>
            </a:r>
            <a:r>
              <a:rPr lang="en-US" dirty="0" smtClean="0"/>
              <a:t> DX, 9876H  ; load the address of the port in DX</a:t>
            </a:r>
          </a:p>
          <a:p>
            <a:pPr marL="2867025" indent="-2147888">
              <a:buNone/>
            </a:pPr>
            <a:r>
              <a:rPr lang="en-US" dirty="0" smtClean="0"/>
              <a:t>   IN AL, DX   ; move 8-bit data into AL from an input port whose address is in DX</a:t>
            </a:r>
          </a:p>
          <a:p>
            <a:endParaRPr lang="en-US" dirty="0" smtClean="0"/>
          </a:p>
          <a:p>
            <a:r>
              <a:rPr lang="en-IN" dirty="0" smtClean="0"/>
              <a:t>       </a:t>
            </a:r>
            <a:r>
              <a:rPr lang="en-IN" dirty="0" err="1" smtClean="0"/>
              <a:t>Mov</a:t>
            </a:r>
            <a:r>
              <a:rPr lang="en-IN" dirty="0" smtClean="0"/>
              <a:t> DX, 0FC6H</a:t>
            </a:r>
          </a:p>
          <a:p>
            <a:pPr>
              <a:buNone/>
            </a:pPr>
            <a:r>
              <a:rPr lang="en-IN" dirty="0" smtClean="0"/>
              <a:t>          OUT DX, AX</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066800"/>
            <a:ext cx="8229600" cy="4873752"/>
          </a:xfrm>
        </p:spPr>
        <p:txBody>
          <a:bodyPr/>
          <a:lstStyle/>
          <a:p>
            <a:pPr>
              <a:buNone/>
            </a:pPr>
            <a:r>
              <a:rPr lang="en-IN" dirty="0" smtClean="0"/>
              <a:t>Consider an Example: </a:t>
            </a:r>
          </a:p>
          <a:p>
            <a:pPr>
              <a:buNone/>
            </a:pPr>
            <a:endParaRPr lang="en-IN" dirty="0" smtClean="0"/>
          </a:p>
          <a:p>
            <a:pPr>
              <a:buNone/>
            </a:pPr>
            <a:r>
              <a:rPr lang="en-US" dirty="0" smtClean="0"/>
              <a:t> An 8086 is connected to two ports with 8-bit addresses. The address of the input port is 67H  and the address of the output port is FEH. The input port sends a 16-bit data to the processor. Only the lower 12 bits are to be transferred to the output port. Write the relevant program lines for this.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IN" dirty="0" smtClean="0">
                <a:solidFill>
                  <a:srgbClr val="0070C0"/>
                </a:solidFill>
              </a:rPr>
              <a:t>Solution</a:t>
            </a:r>
            <a:endParaRPr lang="en-IN" dirty="0">
              <a:solidFill>
                <a:srgbClr val="0070C0"/>
              </a:solidFill>
            </a:endParaRPr>
          </a:p>
        </p:txBody>
      </p:sp>
      <p:sp>
        <p:nvSpPr>
          <p:cNvPr id="3" name="Content Placeholder 2"/>
          <p:cNvSpPr>
            <a:spLocks noGrp="1"/>
          </p:cNvSpPr>
          <p:nvPr>
            <p:ph sz="quarter" idx="1"/>
          </p:nvPr>
        </p:nvSpPr>
        <p:spPr>
          <a:xfrm>
            <a:off x="381000" y="838200"/>
            <a:ext cx="7467600" cy="4873752"/>
          </a:xfrm>
        </p:spPr>
        <p:txBody>
          <a:bodyPr/>
          <a:lstStyle/>
          <a:p>
            <a:pPr>
              <a:buNone/>
            </a:pPr>
            <a:r>
              <a:rPr lang="en-IN" dirty="0" smtClean="0"/>
              <a:t> IN AX, 67H</a:t>
            </a:r>
          </a:p>
          <a:p>
            <a:pPr>
              <a:buNone/>
            </a:pPr>
            <a:r>
              <a:rPr lang="en-IN" dirty="0" smtClean="0"/>
              <a:t>AND AX, 0FFFH</a:t>
            </a:r>
          </a:p>
          <a:p>
            <a:pPr>
              <a:buNone/>
            </a:pPr>
            <a:r>
              <a:rPr lang="en-IN" dirty="0" smtClean="0"/>
              <a:t>OUT 0FEH, AX</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15962"/>
          </a:xfrm>
        </p:spPr>
        <p:txBody>
          <a:bodyPr>
            <a:normAutofit/>
          </a:bodyPr>
          <a:lstStyle/>
          <a:p>
            <a:r>
              <a:rPr lang="en-IN" sz="2700" dirty="0" smtClean="0">
                <a:solidFill>
                  <a:srgbClr val="0070C0"/>
                </a:solidFill>
              </a:rPr>
              <a:t>Modular Programming</a:t>
            </a:r>
          </a:p>
        </p:txBody>
      </p:sp>
      <p:sp>
        <p:nvSpPr>
          <p:cNvPr id="3" name="Content Placeholder 2"/>
          <p:cNvSpPr>
            <a:spLocks noGrp="1"/>
          </p:cNvSpPr>
          <p:nvPr>
            <p:ph sz="quarter" idx="1"/>
          </p:nvPr>
        </p:nvSpPr>
        <p:spPr>
          <a:xfrm>
            <a:off x="228600" y="762000"/>
            <a:ext cx="8534400" cy="6096000"/>
          </a:xfrm>
        </p:spPr>
        <p:txBody>
          <a:bodyPr/>
          <a:lstStyle/>
          <a:p>
            <a:r>
              <a:rPr lang="en-IN" dirty="0" smtClean="0"/>
              <a:t> Suppose to handle large programming problem</a:t>
            </a:r>
          </a:p>
          <a:p>
            <a:r>
              <a:rPr lang="en-IN" dirty="0" smtClean="0"/>
              <a:t> Its better to think of breaking it up into modules</a:t>
            </a:r>
          </a:p>
          <a:p>
            <a:r>
              <a:rPr lang="en-IN" dirty="0" smtClean="0"/>
              <a:t> then testing the individual modules separately</a:t>
            </a:r>
          </a:p>
          <a:p>
            <a:r>
              <a:rPr lang="en-IN" dirty="0" smtClean="0"/>
              <a:t> later they can be integrated to obtain a complete product. </a:t>
            </a:r>
          </a:p>
          <a:p>
            <a:r>
              <a:rPr lang="en-IN" dirty="0" smtClean="0"/>
              <a:t> Its useful to access some written modules to incorporate in new program</a:t>
            </a:r>
          </a:p>
          <a:p>
            <a:r>
              <a:rPr lang="en-IN" dirty="0" smtClean="0"/>
              <a:t> It also helps for various team work on different modules</a:t>
            </a:r>
          </a:p>
          <a:p>
            <a:r>
              <a:rPr lang="en-IN" dirty="0" smtClean="0"/>
              <a:t> All these indicate the importance of what we would term as “ Modular Programming”</a:t>
            </a:r>
          </a:p>
          <a:p>
            <a:r>
              <a:rPr lang="en-IN" dirty="0" smtClean="0"/>
              <a:t> In assembly programming the module concept can be used to write bigger assembly</a:t>
            </a:r>
          </a:p>
          <a:p>
            <a:r>
              <a:rPr lang="en-IN" dirty="0" smtClean="0"/>
              <a:t> Here different assembly files are tested individually and have to be linked together</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762000"/>
            <a:ext cx="8534400" cy="5943600"/>
          </a:xfrm>
        </p:spPr>
        <p:txBody>
          <a:bodyPr/>
          <a:lstStyle/>
          <a:p>
            <a:r>
              <a:rPr lang="en-IN" dirty="0" smtClean="0"/>
              <a:t> There are many issues to be resolved for successful linking and execution:</a:t>
            </a:r>
          </a:p>
          <a:p>
            <a:r>
              <a:rPr lang="en-IN" dirty="0" smtClean="0"/>
              <a:t> </a:t>
            </a:r>
            <a:r>
              <a:rPr lang="en-IN" b="1" dirty="0" err="1" smtClean="0"/>
              <a:t>i</a:t>
            </a:r>
            <a:r>
              <a:rPr lang="en-IN" b="1" dirty="0" smtClean="0"/>
              <a:t>. </a:t>
            </a:r>
            <a:r>
              <a:rPr lang="en-US" dirty="0" smtClean="0"/>
              <a:t>The different modules that constitute the solution may be in different code segments.</a:t>
            </a:r>
          </a:p>
          <a:p>
            <a:r>
              <a:rPr lang="en-US" dirty="0" smtClean="0"/>
              <a:t> </a:t>
            </a:r>
            <a:r>
              <a:rPr lang="en-US" b="1" dirty="0" smtClean="0"/>
              <a:t>ii. </a:t>
            </a:r>
            <a:r>
              <a:rPr lang="en-US" dirty="0" smtClean="0"/>
              <a:t>The data which is to be used by one module may have to be accessed by many different modules and the ‘permission’ for this must be indicated.</a:t>
            </a:r>
          </a:p>
          <a:p>
            <a:r>
              <a:rPr lang="en-IN" b="1" dirty="0" smtClean="0"/>
              <a:t> iii. </a:t>
            </a:r>
            <a:r>
              <a:rPr lang="en-US" dirty="0" smtClean="0"/>
              <a:t>Some labels used in a module may not be found therein. In that case, there must be some indication that these are defined in some other module to which linking is possible and will be done.</a:t>
            </a:r>
          </a:p>
          <a:p>
            <a:r>
              <a:rPr lang="en-US" dirty="0" smtClean="0"/>
              <a:t>MASM has certain directives which are used in our program in order to resolve these issues</a:t>
            </a:r>
            <a:endParaRPr lang="en-I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563562"/>
          </a:xfrm>
        </p:spPr>
        <p:txBody>
          <a:bodyPr>
            <a:normAutofit/>
          </a:bodyPr>
          <a:lstStyle/>
          <a:p>
            <a:r>
              <a:rPr lang="en-IN" sz="2700" dirty="0" smtClean="0">
                <a:solidFill>
                  <a:srgbClr val="0070C0"/>
                </a:solidFill>
              </a:rPr>
              <a:t>1. The Directive PUBLIC</a:t>
            </a:r>
          </a:p>
        </p:txBody>
      </p:sp>
      <p:sp>
        <p:nvSpPr>
          <p:cNvPr id="3" name="Content Placeholder 2"/>
          <p:cNvSpPr>
            <a:spLocks noGrp="1"/>
          </p:cNvSpPr>
          <p:nvPr>
            <p:ph sz="quarter" idx="1"/>
          </p:nvPr>
        </p:nvSpPr>
        <p:spPr>
          <a:xfrm>
            <a:off x="381000" y="914400"/>
            <a:ext cx="8382000" cy="5943600"/>
          </a:xfrm>
        </p:spPr>
        <p:txBody>
          <a:bodyPr/>
          <a:lstStyle/>
          <a:p>
            <a:r>
              <a:rPr lang="en-IN" dirty="0" smtClean="0"/>
              <a:t> </a:t>
            </a:r>
            <a:r>
              <a:rPr lang="en-US" dirty="0" smtClean="0"/>
              <a:t>When a data item or a procedure is to be allowed to be accessed by other modules, it is declared as </a:t>
            </a:r>
            <a:r>
              <a:rPr lang="en-US" b="1" dirty="0" smtClean="0"/>
              <a:t>PUBLIC .</a:t>
            </a:r>
          </a:p>
          <a:p>
            <a:pPr>
              <a:lnSpc>
                <a:spcPct val="90000"/>
              </a:lnSpc>
            </a:pPr>
            <a:r>
              <a:rPr lang="en-IN" dirty="0" smtClean="0"/>
              <a:t> </a:t>
            </a:r>
            <a:r>
              <a:rPr lang="en-US" dirty="0" smtClean="0"/>
              <a:t>Examples:</a:t>
            </a:r>
          </a:p>
          <a:p>
            <a:pPr>
              <a:lnSpc>
                <a:spcPct val="90000"/>
              </a:lnSpc>
              <a:buNone/>
            </a:pPr>
            <a:r>
              <a:rPr lang="en-US" dirty="0" smtClean="0"/>
              <a:t>   PUBLIC num1, num2, num3</a:t>
            </a:r>
          </a:p>
          <a:p>
            <a:pPr>
              <a:lnSpc>
                <a:spcPct val="90000"/>
              </a:lnSpc>
            </a:pPr>
            <a:r>
              <a:rPr lang="en-IN" dirty="0" smtClean="0"/>
              <a:t> </a:t>
            </a:r>
            <a:r>
              <a:rPr lang="en-US" dirty="0" smtClean="0"/>
              <a:t>This may also be declared as</a:t>
            </a:r>
          </a:p>
          <a:p>
            <a:pPr>
              <a:lnSpc>
                <a:spcPct val="90000"/>
              </a:lnSpc>
              <a:buNone/>
            </a:pPr>
            <a:r>
              <a:rPr lang="en-US" dirty="0" smtClean="0"/>
              <a:t>PUBLIC num1</a:t>
            </a:r>
          </a:p>
          <a:p>
            <a:pPr>
              <a:lnSpc>
                <a:spcPct val="90000"/>
              </a:lnSpc>
              <a:buNone/>
            </a:pPr>
            <a:r>
              <a:rPr lang="en-US" dirty="0" smtClean="0"/>
              <a:t>PUBLIC num2</a:t>
            </a:r>
          </a:p>
          <a:p>
            <a:pPr>
              <a:lnSpc>
                <a:spcPct val="90000"/>
              </a:lnSpc>
              <a:buNone/>
            </a:pPr>
            <a:r>
              <a:rPr lang="en-US" dirty="0" smtClean="0"/>
              <a:t>PUBLIC num3</a:t>
            </a:r>
          </a:p>
          <a:p>
            <a:pPr>
              <a:lnSpc>
                <a:spcPct val="90000"/>
              </a:lnSpc>
            </a:pPr>
            <a:r>
              <a:rPr lang="en-IN" dirty="0" smtClean="0"/>
              <a:t> </a:t>
            </a:r>
            <a:r>
              <a:rPr lang="en-US" dirty="0" smtClean="0"/>
              <a:t>A procedure named MULT can be allowed access from other modules if it is declared as</a:t>
            </a:r>
          </a:p>
          <a:p>
            <a:pPr>
              <a:lnSpc>
                <a:spcPct val="90000"/>
              </a:lnSpc>
              <a:buNone/>
            </a:pPr>
            <a:r>
              <a:rPr lang="en-US" dirty="0" smtClean="0"/>
              <a:t>   PUBLIC </a:t>
            </a:r>
            <a:r>
              <a:rPr lang="en-US" dirty="0" err="1" smtClean="0"/>
              <a:t>mult</a:t>
            </a:r>
            <a:endParaRPr lang="en-US" b="1"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066800"/>
            <a:ext cx="8229600" cy="5562600"/>
          </a:xfrm>
        </p:spPr>
        <p:txBody>
          <a:bodyPr>
            <a:normAutofit/>
          </a:bodyPr>
          <a:lstStyle/>
          <a:p>
            <a:r>
              <a:rPr lang="en-IN" dirty="0" smtClean="0"/>
              <a:t> </a:t>
            </a:r>
            <a:r>
              <a:rPr lang="en-US" dirty="0" smtClean="0"/>
              <a:t>When a module needs to use data and code which have been defined elsewhere, it should use the directive EXTRN meaning that the labels being used in this module are external to the module.</a:t>
            </a:r>
          </a:p>
          <a:p>
            <a:r>
              <a:rPr lang="en-US" dirty="0" smtClean="0"/>
              <a:t> Format </a:t>
            </a:r>
          </a:p>
          <a:p>
            <a:pPr>
              <a:buNone/>
            </a:pPr>
            <a:r>
              <a:rPr lang="en-US" dirty="0" smtClean="0"/>
              <a:t>EXTRN name1</a:t>
            </a:r>
          </a:p>
          <a:p>
            <a:pPr>
              <a:buNone/>
            </a:pPr>
            <a:r>
              <a:rPr lang="en-US" dirty="0" smtClean="0"/>
              <a:t>EXTRN name1:type, name2:type</a:t>
            </a:r>
          </a:p>
          <a:p>
            <a:pPr>
              <a:buNone/>
            </a:pPr>
            <a:endParaRPr lang="en-US" dirty="0" smtClean="0"/>
          </a:p>
          <a:p>
            <a:r>
              <a:rPr lang="en-US" dirty="0" smtClean="0"/>
              <a:t>Examples</a:t>
            </a:r>
          </a:p>
          <a:p>
            <a:pPr>
              <a:buNone/>
            </a:pPr>
            <a:r>
              <a:rPr lang="en-US" dirty="0" smtClean="0"/>
              <a:t>EXTRN num1:byte</a:t>
            </a:r>
          </a:p>
          <a:p>
            <a:pPr>
              <a:buNone/>
            </a:pPr>
            <a:r>
              <a:rPr lang="en-US" dirty="0" smtClean="0"/>
              <a:t>EXTRN num2:word,num3                  : word</a:t>
            </a:r>
          </a:p>
          <a:p>
            <a:pPr>
              <a:buNone/>
            </a:pPr>
            <a:r>
              <a:rPr lang="en-US" dirty="0" smtClean="0"/>
              <a:t>EXTRN multi :far                   ;a far procedure is declared</a:t>
            </a:r>
          </a:p>
          <a:p>
            <a:pPr>
              <a:buNone/>
            </a:pPr>
            <a:endParaRPr lang="en-US" dirty="0" smtClean="0"/>
          </a:p>
          <a:p>
            <a:endParaRPr lang="en-US" dirty="0" smtClean="0"/>
          </a:p>
          <a:p>
            <a:endParaRPr lang="en-IN" dirty="0"/>
          </a:p>
        </p:txBody>
      </p:sp>
      <p:sp>
        <p:nvSpPr>
          <p:cNvPr id="4" name="Title 1"/>
          <p:cNvSpPr>
            <a:spLocks noGrp="1"/>
          </p:cNvSpPr>
          <p:nvPr>
            <p:ph type="title"/>
          </p:nvPr>
        </p:nvSpPr>
        <p:spPr>
          <a:xfrm>
            <a:off x="457200" y="152400"/>
            <a:ext cx="7467600" cy="563562"/>
          </a:xfrm>
        </p:spPr>
        <p:txBody>
          <a:bodyPr>
            <a:normAutofit/>
          </a:bodyPr>
          <a:lstStyle/>
          <a:p>
            <a:r>
              <a:rPr lang="en-IN" sz="2700" dirty="0" smtClean="0">
                <a:solidFill>
                  <a:srgbClr val="0070C0"/>
                </a:solidFill>
              </a:rPr>
              <a:t>2. The Directive EXTRN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563562"/>
          </a:xfrm>
        </p:spPr>
        <p:txBody>
          <a:bodyPr>
            <a:normAutofit/>
          </a:bodyPr>
          <a:lstStyle/>
          <a:p>
            <a:r>
              <a:rPr lang="en-US" sz="2700" dirty="0" smtClean="0">
                <a:solidFill>
                  <a:srgbClr val="0070C0"/>
                </a:solidFill>
              </a:rPr>
              <a:t>Running two modules moda.asm and modb.asm</a:t>
            </a:r>
            <a:endParaRPr lang="en-IN" sz="2700" dirty="0" smtClean="0">
              <a:solidFill>
                <a:srgbClr val="0070C0"/>
              </a:solidFill>
            </a:endParaRPr>
          </a:p>
        </p:txBody>
      </p:sp>
      <p:pic>
        <p:nvPicPr>
          <p:cNvPr id="4" name="Picture 4"/>
          <p:cNvPicPr>
            <a:picLocks noGrp="1" noChangeAspect="1" noChangeArrowheads="1"/>
          </p:cNvPicPr>
          <p:nvPr>
            <p:ph idx="1"/>
          </p:nvPr>
        </p:nvPicPr>
        <p:blipFill>
          <a:blip r:embed="rId2" cstate="print"/>
          <a:srcRect/>
          <a:stretch>
            <a:fillRect/>
          </a:stretch>
        </p:blipFill>
        <p:spPr>
          <a:xfrm>
            <a:off x="533400" y="838200"/>
            <a:ext cx="8153400" cy="586740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411162"/>
          </a:xfrm>
        </p:spPr>
        <p:txBody>
          <a:bodyPr>
            <a:normAutofit fontScale="90000"/>
          </a:bodyPr>
          <a:lstStyle/>
          <a:p>
            <a:r>
              <a:rPr lang="en-IN" dirty="0" smtClean="0"/>
              <a:t>Contd..</a:t>
            </a:r>
            <a:endParaRPr lang="en-IN" dirty="0"/>
          </a:p>
        </p:txBody>
      </p:sp>
      <p:pic>
        <p:nvPicPr>
          <p:cNvPr id="4" name="Picture 4"/>
          <p:cNvPicPr>
            <a:picLocks noGrp="1" noChangeAspect="1" noChangeArrowheads="1"/>
          </p:cNvPicPr>
          <p:nvPr>
            <p:ph idx="1"/>
          </p:nvPr>
        </p:nvPicPr>
        <p:blipFill>
          <a:blip r:embed="rId2" cstate="print"/>
          <a:srcRect/>
          <a:stretch>
            <a:fillRect/>
          </a:stretch>
        </p:blipFill>
        <p:spPr>
          <a:xfrm>
            <a:off x="228600" y="457200"/>
            <a:ext cx="8377770" cy="617220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2700" dirty="0" smtClean="0">
                <a:solidFill>
                  <a:srgbClr val="0070C0"/>
                </a:solidFill>
              </a:rPr>
              <a:t>Assembling the two modules</a:t>
            </a:r>
            <a:endParaRPr lang="en-IN" sz="2700" dirty="0" smtClean="0">
              <a:solidFill>
                <a:srgbClr val="0070C0"/>
              </a:solidFill>
            </a:endParaRPr>
          </a:p>
        </p:txBody>
      </p:sp>
      <p:sp>
        <p:nvSpPr>
          <p:cNvPr id="4" name="Rectangle 3"/>
          <p:cNvSpPr>
            <a:spLocks noGrp="1"/>
          </p:cNvSpPr>
          <p:nvPr>
            <p:ph idx="1"/>
          </p:nvPr>
        </p:nvSpPr>
        <p:spPr>
          <a:xfrm>
            <a:off x="228600" y="990600"/>
            <a:ext cx="8229600" cy="4389437"/>
          </a:xfrm>
        </p:spPr>
        <p:txBody>
          <a:bodyPr/>
          <a:lstStyle/>
          <a:p>
            <a:pPr eaLnBrk="1" hangingPunct="1"/>
            <a:endParaRPr lang="en-US" dirty="0" smtClean="0"/>
          </a:p>
          <a:p>
            <a:pPr eaLnBrk="1" hangingPunct="1"/>
            <a:r>
              <a:rPr lang="en-US" dirty="0" smtClean="0"/>
              <a:t>The modules can be assembled and linked together using ml.exe. </a:t>
            </a:r>
          </a:p>
          <a:p>
            <a:pPr eaLnBrk="1" hangingPunct="1"/>
            <a:r>
              <a:rPr lang="en-US" dirty="0" smtClean="0"/>
              <a:t>The command is</a:t>
            </a:r>
            <a:br>
              <a:rPr lang="en-US" dirty="0" smtClean="0"/>
            </a:br>
            <a:r>
              <a:rPr lang="en-US" b="1" dirty="0" smtClean="0"/>
              <a:t>ml filename1.asm </a:t>
            </a:r>
            <a:r>
              <a:rPr lang="en-US" b="1" dirty="0" err="1" smtClean="0"/>
              <a:t>fi</a:t>
            </a:r>
            <a:r>
              <a:rPr lang="en-US" b="1" dirty="0" smtClean="0"/>
              <a:t> lename2.asm filename3.asm …</a:t>
            </a:r>
          </a:p>
          <a:p>
            <a:pPr eaLnBrk="1" hangingPunct="1"/>
            <a:r>
              <a:rPr lang="en-US" b="1" dirty="0" smtClean="0"/>
              <a:t> </a:t>
            </a:r>
            <a:r>
              <a:rPr lang="en-US" dirty="0" smtClean="0"/>
              <a:t>To see the output of the program</a:t>
            </a:r>
          </a:p>
          <a:p>
            <a:pPr eaLnBrk="1" hangingPunct="1">
              <a:buNone/>
            </a:pPr>
            <a:r>
              <a:rPr lang="en-US" b="1" dirty="0" smtClean="0"/>
              <a:t>       ml moda.asm modb.asm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990600"/>
            <a:ext cx="8305800" cy="6096000"/>
          </a:xfrm>
        </p:spPr>
        <p:txBody>
          <a:bodyPr>
            <a:normAutofit/>
          </a:bodyPr>
          <a:lstStyle/>
          <a:p>
            <a:r>
              <a:rPr lang="en-IN" dirty="0" smtClean="0"/>
              <a:t>We all know that the processor we use is connected to the I/O as well as the memory</a:t>
            </a:r>
          </a:p>
          <a:p>
            <a:r>
              <a:rPr lang="en-IN" dirty="0" smtClean="0"/>
              <a:t> So far, we have only discussed with data being read from and written to memory</a:t>
            </a:r>
          </a:p>
          <a:p>
            <a:r>
              <a:rPr lang="en-IN" dirty="0" smtClean="0"/>
              <a:t> Even though we have used the I/O devices like the keyboard and monitor, but for these we used DOS interrupts, which are functions already written</a:t>
            </a:r>
          </a:p>
          <a:p>
            <a:r>
              <a:rPr lang="en-IN" dirty="0" smtClean="0"/>
              <a:t> Lets try for interacting the I/O directly using the instructions of 8086</a:t>
            </a:r>
          </a:p>
          <a:p>
            <a:r>
              <a:rPr lang="en-IN" dirty="0" smtClean="0"/>
              <a:t> In practice, I/O devices are not connected directly to the processor but are connected through interfacing chips which provides control signals for the processor to communicate with the peripheral.</a:t>
            </a:r>
          </a:p>
          <a:p>
            <a:pPr>
              <a:buNone/>
            </a:pPr>
            <a:r>
              <a:rPr lang="en-IN" dirty="0" smtClean="0"/>
              <a:t> </a:t>
            </a:r>
            <a:endParaRPr lang="en-IN" dirty="0"/>
          </a:p>
        </p:txBody>
      </p:sp>
      <p:sp>
        <p:nvSpPr>
          <p:cNvPr id="4" name="Title 1"/>
          <p:cNvSpPr>
            <a:spLocks noGrp="1"/>
          </p:cNvSpPr>
          <p:nvPr>
            <p:ph type="title"/>
          </p:nvPr>
        </p:nvSpPr>
        <p:spPr>
          <a:xfrm>
            <a:off x="457200" y="274638"/>
            <a:ext cx="7467600" cy="639762"/>
          </a:xfrm>
        </p:spPr>
        <p:txBody>
          <a:bodyPr/>
          <a:lstStyle/>
          <a:p>
            <a:r>
              <a:rPr lang="en-IN" dirty="0" smtClean="0">
                <a:solidFill>
                  <a:srgbClr val="0070C0"/>
                </a:solidFill>
              </a:rPr>
              <a:t>Introduction</a:t>
            </a:r>
            <a:endParaRPr lang="en-IN"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sz="half" idx="1"/>
          </p:nvPr>
        </p:nvPicPr>
        <p:blipFill>
          <a:blip r:embed="rId2" cstate="print"/>
          <a:srcRect/>
          <a:stretch>
            <a:fillRect/>
          </a:stretch>
        </p:blipFill>
        <p:spPr>
          <a:xfrm>
            <a:off x="457199" y="228600"/>
            <a:ext cx="8136499" cy="2057400"/>
          </a:xfrm>
          <a:noFill/>
        </p:spPr>
      </p:pic>
      <p:pic>
        <p:nvPicPr>
          <p:cNvPr id="5" name="Picture 6"/>
          <p:cNvPicPr>
            <a:picLocks noChangeAspect="1" noChangeArrowheads="1"/>
          </p:cNvPicPr>
          <p:nvPr/>
        </p:nvPicPr>
        <p:blipFill>
          <a:blip r:embed="rId3" cstate="print"/>
          <a:srcRect/>
          <a:stretch>
            <a:fillRect/>
          </a:stretch>
        </p:blipFill>
        <p:spPr>
          <a:xfrm>
            <a:off x="381000" y="1905000"/>
            <a:ext cx="8569290" cy="4495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304800" y="685800"/>
            <a:ext cx="8001000" cy="5176838"/>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sz="half" idx="1"/>
          </p:nvPr>
        </p:nvPicPr>
        <p:blipFill>
          <a:blip r:embed="rId2" cstate="print"/>
          <a:srcRect/>
          <a:stretch>
            <a:fillRect/>
          </a:stretch>
        </p:blipFill>
        <p:spPr>
          <a:xfrm>
            <a:off x="533401" y="304800"/>
            <a:ext cx="8203868" cy="4953000"/>
          </a:xfrm>
          <a:noFill/>
        </p:spPr>
      </p:pic>
      <p:pic>
        <p:nvPicPr>
          <p:cNvPr id="5" name="Picture 6"/>
          <p:cNvPicPr>
            <a:picLocks noChangeAspect="1" noChangeArrowheads="1"/>
          </p:cNvPicPr>
          <p:nvPr/>
        </p:nvPicPr>
        <p:blipFill>
          <a:blip r:embed="rId3" cstate="print"/>
          <a:srcRect/>
          <a:stretch>
            <a:fillRect/>
          </a:stretch>
        </p:blipFill>
        <p:spPr>
          <a:xfrm>
            <a:off x="914400" y="5105400"/>
            <a:ext cx="6477000" cy="1295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pPr eaLnBrk="1" hangingPunct="1"/>
            <a:r>
              <a:rPr lang="en-US" sz="3200" b="1" dirty="0" smtClean="0"/>
              <a:t>Programming in C with Assembly Modules</a:t>
            </a:r>
          </a:p>
        </p:txBody>
      </p:sp>
      <p:sp>
        <p:nvSpPr>
          <p:cNvPr id="40963" name="Rectangle 3"/>
          <p:cNvSpPr>
            <a:spLocks noGrp="1"/>
          </p:cNvSpPr>
          <p:nvPr>
            <p:ph idx="1"/>
          </p:nvPr>
        </p:nvSpPr>
        <p:spPr/>
        <p:txBody>
          <a:bodyPr/>
          <a:lstStyle/>
          <a:p>
            <a:pPr eaLnBrk="1" hangingPunct="1"/>
            <a:r>
              <a:rPr lang="en-US" smtClean="0"/>
              <a:t>C is a very popular language ,while assembly programming is very efficient .</a:t>
            </a:r>
          </a:p>
          <a:p>
            <a:pPr eaLnBrk="1" hangingPunct="1"/>
            <a:r>
              <a:rPr lang="en-US" smtClean="0"/>
              <a:t>Combining the two gives a lot of advantages.</a:t>
            </a:r>
          </a:p>
          <a:p>
            <a:pPr eaLnBrk="1" hangingPunct="1"/>
            <a:r>
              <a:rPr lang="en-US" smtClean="0"/>
              <a:t>Here we discuss inline programming where assembly  modules  are inserted into C  programs</a:t>
            </a:r>
          </a:p>
          <a:p>
            <a:pPr eaLnBrk="1" hangingPunct="1"/>
            <a:r>
              <a:rPr lang="en-US" smtClean="0"/>
              <a:t>The Borland C++ compiler has been used here.</a:t>
            </a:r>
          </a:p>
          <a:p>
            <a:pPr eaLnBrk="1" hangingPunct="1"/>
            <a:r>
              <a:rPr lang="en-US" smtClean="0"/>
              <a:t>There may be minor differences when  using other C compilers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eaLnBrk="1" hangingPunct="1"/>
            <a:r>
              <a:rPr lang="en-US" b="1" smtClean="0"/>
              <a:t>Example 5.7a</a:t>
            </a:r>
          </a:p>
        </p:txBody>
      </p:sp>
      <p:sp>
        <p:nvSpPr>
          <p:cNvPr id="41987" name="Rectangle 3"/>
          <p:cNvSpPr>
            <a:spLocks noGrp="1"/>
          </p:cNvSpPr>
          <p:nvPr>
            <p:ph idx="1"/>
          </p:nvPr>
        </p:nvSpPr>
        <p:spPr>
          <a:xfrm>
            <a:off x="457200" y="1600200"/>
            <a:ext cx="8001000" cy="4873752"/>
          </a:xfrm>
        </p:spPr>
        <p:txBody>
          <a:bodyPr/>
          <a:lstStyle/>
          <a:p>
            <a:pPr eaLnBrk="1" hangingPunct="1">
              <a:buFontTx/>
              <a:buChar char="•"/>
            </a:pPr>
            <a:r>
              <a:rPr lang="en-US" dirty="0" smtClean="0"/>
              <a:t>In this program ,the  assembly module simply </a:t>
            </a:r>
            <a:r>
              <a:rPr lang="en-US" dirty="0" smtClean="0"/>
              <a:t>gets  </a:t>
            </a:r>
            <a:r>
              <a:rPr lang="en-US" dirty="0" smtClean="0"/>
              <a:t>a character from the keyboard with echo. </a:t>
            </a:r>
          </a:p>
          <a:p>
            <a:pPr eaLnBrk="1" hangingPunct="1">
              <a:buFontTx/>
              <a:buChar char="•"/>
            </a:pPr>
            <a:r>
              <a:rPr lang="en-US" dirty="0" smtClean="0"/>
              <a:t>It then uses carriage return and newline characters </a:t>
            </a:r>
            <a:r>
              <a:rPr lang="en-US" dirty="0" smtClean="0"/>
              <a:t>to go </a:t>
            </a:r>
            <a:r>
              <a:rPr lang="en-US" dirty="0" smtClean="0"/>
              <a:t>to the next line. </a:t>
            </a:r>
          </a:p>
          <a:p>
            <a:pPr eaLnBrk="1" hangingPunct="1">
              <a:buFontTx/>
              <a:buChar char="•"/>
            </a:pPr>
            <a:r>
              <a:rPr lang="en-US" dirty="0" smtClean="0"/>
              <a:t>   In the next line, the character entered is displayed. </a:t>
            </a:r>
          </a:p>
          <a:p>
            <a:pPr eaLnBrk="1" hangingPunct="1">
              <a:buFontTx/>
              <a:buChar char="•"/>
            </a:pPr>
            <a:r>
              <a:rPr lang="en-US" dirty="0" smtClean="0"/>
              <a:t>   Thus, the same character is displayed on two consecutive lines.</a:t>
            </a:r>
          </a:p>
          <a:p>
            <a:pPr eaLnBrk="1" hangingPunct="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4"/>
          <p:cNvPicPr>
            <a:picLocks noGrp="1" noChangeAspect="1" noChangeArrowheads="1"/>
          </p:cNvPicPr>
          <p:nvPr>
            <p:ph idx="1"/>
          </p:nvPr>
        </p:nvPicPr>
        <p:blipFill>
          <a:blip r:embed="rId2"/>
          <a:srcRect/>
          <a:stretch>
            <a:fillRect/>
          </a:stretch>
        </p:blipFill>
        <p:spPr>
          <a:xfrm>
            <a:off x="803483" y="152400"/>
            <a:ext cx="7502317" cy="64770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685800"/>
          </a:xfrm>
        </p:spPr>
        <p:txBody>
          <a:bodyPr/>
          <a:lstStyle/>
          <a:p>
            <a:r>
              <a:rPr lang="en-IN" dirty="0" smtClean="0">
                <a:solidFill>
                  <a:srgbClr val="0070C0"/>
                </a:solidFill>
              </a:rPr>
              <a:t>Input/ Output Programming</a:t>
            </a:r>
            <a:endParaRPr lang="en-IN" dirty="0">
              <a:solidFill>
                <a:srgbClr val="0070C0"/>
              </a:solidFill>
            </a:endParaRPr>
          </a:p>
        </p:txBody>
      </p:sp>
      <p:sp>
        <p:nvSpPr>
          <p:cNvPr id="3" name="Content Placeholder 2"/>
          <p:cNvSpPr>
            <a:spLocks noGrp="1"/>
          </p:cNvSpPr>
          <p:nvPr>
            <p:ph sz="quarter" idx="1"/>
          </p:nvPr>
        </p:nvSpPr>
        <p:spPr>
          <a:xfrm>
            <a:off x="228600" y="914400"/>
            <a:ext cx="8534400" cy="5943600"/>
          </a:xfrm>
        </p:spPr>
        <p:txBody>
          <a:bodyPr/>
          <a:lstStyle/>
          <a:p>
            <a:r>
              <a:rPr lang="en-IN" dirty="0" smtClean="0"/>
              <a:t> There are many I/O devices connected to the processor, using which data is taken in (input device) or data is given out (output device)</a:t>
            </a:r>
          </a:p>
          <a:p>
            <a:r>
              <a:rPr lang="en-IN" dirty="0" smtClean="0"/>
              <a:t> For I/O processing, there appears the concept of a ‘Port’, which means a register or storage area for data, from/to which the data is transferred to the processor</a:t>
            </a:r>
          </a:p>
          <a:p>
            <a:r>
              <a:rPr lang="en-IN" dirty="0" smtClean="0"/>
              <a:t> </a:t>
            </a:r>
            <a:r>
              <a:rPr lang="en-US" dirty="0" smtClean="0"/>
              <a:t>An I/O device is frequently referred to as a ‘port’ with an associated address. </a:t>
            </a:r>
          </a:p>
          <a:p>
            <a:r>
              <a:rPr lang="en-US" dirty="0" smtClean="0"/>
              <a:t>Any I/O device has a unique address, known as ‘port address’ or simply mentioned as ‘port.</a:t>
            </a:r>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srcRect/>
          <a:stretch>
            <a:fillRect/>
          </a:stretch>
        </p:blipFill>
        <p:spPr>
          <a:xfrm>
            <a:off x="228600" y="0"/>
            <a:ext cx="8458200" cy="5638801"/>
          </a:xfrm>
          <a:noFill/>
        </p:spPr>
      </p:pic>
      <p:sp>
        <p:nvSpPr>
          <p:cNvPr id="6" name="TextBox 5"/>
          <p:cNvSpPr txBox="1"/>
          <p:nvPr/>
        </p:nvSpPr>
        <p:spPr>
          <a:xfrm>
            <a:off x="381000" y="5791200"/>
            <a:ext cx="7772400" cy="646331"/>
          </a:xfrm>
          <a:prstGeom prst="rect">
            <a:avLst/>
          </a:prstGeom>
          <a:noFill/>
        </p:spPr>
        <p:txBody>
          <a:bodyPr wrap="square" rtlCol="0">
            <a:spAutoFit/>
          </a:bodyPr>
          <a:lstStyle/>
          <a:p>
            <a:r>
              <a:rPr lang="en-IN" dirty="0" smtClean="0"/>
              <a:t>I/O ports with address bus and data bus and the read and write control signals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305800" cy="6858000"/>
          </a:xfrm>
        </p:spPr>
        <p:txBody>
          <a:bodyPr/>
          <a:lstStyle/>
          <a:p>
            <a:r>
              <a:rPr lang="en-IN" dirty="0" smtClean="0"/>
              <a:t> Figure shows an input and output device connected tot he processor through the address and data bus &amp; a control pin. </a:t>
            </a:r>
          </a:p>
          <a:p>
            <a:r>
              <a:rPr lang="en-IN" dirty="0" smtClean="0"/>
              <a:t> When its address is placed on the address bus and the WR signal is activated, data from the processor is written to the output port</a:t>
            </a:r>
          </a:p>
          <a:p>
            <a:r>
              <a:rPr lang="en-IN" dirty="0" smtClean="0"/>
              <a:t> Similarly, data from the input port is read into the processor when the input port is addressed and the RD signal is activated</a:t>
            </a:r>
          </a:p>
          <a:p>
            <a:pPr>
              <a:buNone/>
            </a:pPr>
            <a:endParaRPr lang="en-IN" dirty="0"/>
          </a:p>
        </p:txBody>
      </p:sp>
      <p:cxnSp>
        <p:nvCxnSpPr>
          <p:cNvPr id="5" name="Straight Connector 4"/>
          <p:cNvCxnSpPr/>
          <p:nvPr/>
        </p:nvCxnSpPr>
        <p:spPr>
          <a:xfrm>
            <a:off x="609600" y="2133600"/>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924800" y="3276600"/>
            <a:ext cx="3810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458200" cy="6629400"/>
          </a:xfrm>
        </p:spPr>
        <p:txBody>
          <a:bodyPr/>
          <a:lstStyle/>
          <a:p>
            <a:r>
              <a:rPr lang="en-IN" dirty="0" smtClean="0"/>
              <a:t> There are two schemes for connecting an I/O device to the processor</a:t>
            </a:r>
          </a:p>
          <a:p>
            <a:r>
              <a:rPr lang="en-IN" dirty="0" smtClean="0"/>
              <a:t> </a:t>
            </a:r>
            <a:r>
              <a:rPr lang="en-IN" b="1" u="sng" dirty="0" smtClean="0"/>
              <a:t>Memory Mapped I/O </a:t>
            </a:r>
            <a:r>
              <a:rPr lang="en-IN" dirty="0" smtClean="0"/>
              <a:t>: </a:t>
            </a:r>
          </a:p>
          <a:p>
            <a:r>
              <a:rPr lang="en-IN" b="1" u="sng" dirty="0" smtClean="0"/>
              <a:t>   </a:t>
            </a:r>
            <a:r>
              <a:rPr lang="en-US" dirty="0" smtClean="0"/>
              <a:t>In this scheme, the I/O device has the same address space and addressing scheme as memory.</a:t>
            </a:r>
          </a:p>
          <a:p>
            <a:r>
              <a:rPr lang="en-IN" b="1" u="sng" dirty="0" smtClean="0"/>
              <a:t>  </a:t>
            </a:r>
            <a:r>
              <a:rPr lang="en-US" dirty="0" smtClean="0"/>
              <a:t>For example, given the instruction MOV AL, [3456H], the address 3456H may be a memory location or the address of an I/O device.</a:t>
            </a:r>
          </a:p>
          <a:p>
            <a:r>
              <a:rPr lang="en-IN" b="1" u="sng" dirty="0" smtClean="0"/>
              <a:t>  </a:t>
            </a:r>
            <a:r>
              <a:rPr lang="en-US" dirty="0" smtClean="0"/>
              <a:t>So I/O addressing does not need any special instructions.</a:t>
            </a:r>
          </a:p>
          <a:p>
            <a:r>
              <a:rPr lang="en-US" b="1" u="sng" dirty="0" smtClean="0"/>
              <a:t> Peripheral or Isolated I/O: </a:t>
            </a:r>
          </a:p>
          <a:p>
            <a:r>
              <a:rPr lang="en-US" b="1" u="sng" dirty="0" smtClean="0"/>
              <a:t>  </a:t>
            </a:r>
            <a:r>
              <a:rPr lang="en-US" dirty="0" smtClean="0"/>
              <a:t>Also referred to as ‘I/O mapped I/O’ .</a:t>
            </a:r>
          </a:p>
          <a:p>
            <a:r>
              <a:rPr lang="en-IN" b="1" u="sng" dirty="0" smtClean="0"/>
              <a:t> </a:t>
            </a:r>
            <a:r>
              <a:rPr lang="en-US" dirty="0" smtClean="0"/>
              <a:t>Here, there are special instructions catering to input and output devices</a:t>
            </a:r>
          </a:p>
          <a:p>
            <a:r>
              <a:rPr lang="en-US" b="1" u="sng" dirty="0" smtClean="0"/>
              <a:t>  </a:t>
            </a:r>
            <a:r>
              <a:rPr lang="en-US" dirty="0" smtClean="0"/>
              <a:t>The address space is disjoint and separate from the memory address space. (Detail in Chapter 7) </a:t>
            </a:r>
          </a:p>
          <a:p>
            <a:endParaRPr lang="en-IN"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63562"/>
          </a:xfrm>
        </p:spPr>
        <p:txBody>
          <a:bodyPr/>
          <a:lstStyle/>
          <a:p>
            <a:r>
              <a:rPr lang="en-IN" dirty="0" smtClean="0">
                <a:solidFill>
                  <a:srgbClr val="0070C0"/>
                </a:solidFill>
              </a:rPr>
              <a:t>I/O Instructions</a:t>
            </a:r>
            <a:endParaRPr lang="en-IN" dirty="0">
              <a:solidFill>
                <a:srgbClr val="0070C0"/>
              </a:solidFill>
            </a:endParaRPr>
          </a:p>
        </p:txBody>
      </p:sp>
      <p:sp>
        <p:nvSpPr>
          <p:cNvPr id="3" name="Content Placeholder 2"/>
          <p:cNvSpPr>
            <a:spLocks noGrp="1"/>
          </p:cNvSpPr>
          <p:nvPr>
            <p:ph sz="quarter" idx="1"/>
          </p:nvPr>
        </p:nvSpPr>
        <p:spPr>
          <a:xfrm>
            <a:off x="304800" y="762000"/>
            <a:ext cx="8458200" cy="6096000"/>
          </a:xfrm>
        </p:spPr>
        <p:txBody>
          <a:bodyPr/>
          <a:lstStyle/>
          <a:p>
            <a:r>
              <a:rPr lang="en-IN" dirty="0" smtClean="0"/>
              <a:t> 8086 has two instructions to communicate:</a:t>
            </a:r>
          </a:p>
          <a:p>
            <a:r>
              <a:rPr lang="en-IN" dirty="0" smtClean="0"/>
              <a:t> </a:t>
            </a:r>
            <a:r>
              <a:rPr lang="en-IN" b="1" dirty="0" smtClean="0"/>
              <a:t>IN :</a:t>
            </a:r>
          </a:p>
          <a:p>
            <a:r>
              <a:rPr lang="en-IN" dirty="0" smtClean="0"/>
              <a:t>  usage: IN accumulator, port</a:t>
            </a:r>
          </a:p>
          <a:p>
            <a:r>
              <a:rPr lang="en-IN" dirty="0" smtClean="0"/>
              <a:t>  This is the case when data is taken from the I/O device</a:t>
            </a:r>
          </a:p>
          <a:p>
            <a:r>
              <a:rPr lang="en-IN" dirty="0" smtClean="0"/>
              <a:t> It implies the device is an input device</a:t>
            </a:r>
          </a:p>
          <a:p>
            <a:r>
              <a:rPr lang="en-IN" dirty="0" smtClean="0"/>
              <a:t> using this instruction, an </a:t>
            </a:r>
            <a:r>
              <a:rPr lang="en-IN" i="1" dirty="0" smtClean="0"/>
              <a:t>I/O read machine cycle </a:t>
            </a:r>
            <a:r>
              <a:rPr lang="en-IN" dirty="0" smtClean="0"/>
              <a:t>is initiated and the data in the input device is transferred to the accumulator of the processor</a:t>
            </a:r>
          </a:p>
          <a:p>
            <a:r>
              <a:rPr lang="en-IN" dirty="0" smtClean="0"/>
              <a:t> </a:t>
            </a:r>
            <a:r>
              <a:rPr lang="en-IN" b="1" dirty="0" smtClean="0"/>
              <a:t>OUT :</a:t>
            </a:r>
          </a:p>
          <a:p>
            <a:r>
              <a:rPr lang="en-IN" b="1" dirty="0" smtClean="0"/>
              <a:t> </a:t>
            </a:r>
            <a:r>
              <a:rPr lang="en-IN" dirty="0" smtClean="0"/>
              <a:t>usage: OUT port, accumulator</a:t>
            </a:r>
          </a:p>
          <a:p>
            <a:r>
              <a:rPr lang="en-IN" b="1" dirty="0" smtClean="0"/>
              <a:t> </a:t>
            </a:r>
            <a:r>
              <a:rPr lang="en-IN" dirty="0" smtClean="0"/>
              <a:t>here the data is given to an output device from the accumulator with the initiation of an </a:t>
            </a:r>
            <a:r>
              <a:rPr lang="en-IN" i="1" dirty="0" smtClean="0"/>
              <a:t>I/O write machine cycle</a:t>
            </a:r>
            <a:endParaRPr lang="en-IN" b="1"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IN" dirty="0" smtClean="0">
                <a:solidFill>
                  <a:srgbClr val="0070C0"/>
                </a:solidFill>
              </a:rPr>
              <a:t>Things to remember</a:t>
            </a:r>
            <a:endParaRPr lang="en-IN" dirty="0">
              <a:solidFill>
                <a:srgbClr val="0070C0"/>
              </a:solidFill>
            </a:endParaRPr>
          </a:p>
        </p:txBody>
      </p:sp>
      <p:sp>
        <p:nvSpPr>
          <p:cNvPr id="3" name="Content Placeholder 2"/>
          <p:cNvSpPr>
            <a:spLocks noGrp="1"/>
          </p:cNvSpPr>
          <p:nvPr>
            <p:ph sz="quarter" idx="1"/>
          </p:nvPr>
        </p:nvSpPr>
        <p:spPr>
          <a:xfrm>
            <a:off x="228600" y="838200"/>
            <a:ext cx="8534400" cy="6019800"/>
          </a:xfrm>
        </p:spPr>
        <p:txBody>
          <a:bodyPr/>
          <a:lstStyle/>
          <a:p>
            <a:r>
              <a:rPr lang="en-IN" dirty="0" smtClean="0"/>
              <a:t>In both cases, ‘port’ implies the port address, </a:t>
            </a:r>
            <a:r>
              <a:rPr lang="en-IN" dirty="0" err="1" smtClean="0"/>
              <a:t>i.e</a:t>
            </a:r>
            <a:r>
              <a:rPr lang="en-IN" dirty="0" smtClean="0"/>
              <a:t> the address of the I/O device</a:t>
            </a:r>
          </a:p>
          <a:p>
            <a:r>
              <a:rPr lang="en-IN" dirty="0" smtClean="0"/>
              <a:t> The source has always to be the ‘Accumulator’</a:t>
            </a:r>
          </a:p>
          <a:p>
            <a:r>
              <a:rPr lang="en-IN" dirty="0" smtClean="0"/>
              <a:t> Means the AL register if an 8-bit data is being transferred of AX register if a 16-bit register is used</a:t>
            </a:r>
          </a:p>
          <a:p>
            <a:r>
              <a:rPr lang="en-IN" dirty="0" smtClean="0"/>
              <a:t>No other register may be used</a:t>
            </a:r>
          </a:p>
          <a:p>
            <a:r>
              <a:rPr lang="en-IN" dirty="0" smtClean="0"/>
              <a:t> I/O addresses are limited to a maximum bit size of 16 bits.  </a:t>
            </a:r>
          </a:p>
          <a:p>
            <a:r>
              <a:rPr lang="en-IN" dirty="0" smtClean="0"/>
              <a:t> Hence, there can be a maximum of 2   ports </a:t>
            </a:r>
          </a:p>
          <a:p>
            <a:r>
              <a:rPr lang="en-IN" dirty="0" smtClean="0"/>
              <a:t> Thus, there can be 2   input and 2 output ports, as the instruction used for input and output is different.</a:t>
            </a:r>
            <a:endParaRPr lang="en-IN" dirty="0"/>
          </a:p>
        </p:txBody>
      </p:sp>
      <p:sp>
        <p:nvSpPr>
          <p:cNvPr id="5" name="TextBox 4"/>
          <p:cNvSpPr txBox="1"/>
          <p:nvPr/>
        </p:nvSpPr>
        <p:spPr>
          <a:xfrm>
            <a:off x="5638800" y="4035623"/>
            <a:ext cx="457200" cy="307777"/>
          </a:xfrm>
          <a:prstGeom prst="rect">
            <a:avLst/>
          </a:prstGeom>
          <a:noFill/>
        </p:spPr>
        <p:txBody>
          <a:bodyPr wrap="square" rtlCol="0">
            <a:spAutoFit/>
          </a:bodyPr>
          <a:lstStyle/>
          <a:p>
            <a:r>
              <a:rPr lang="en-IN" sz="1400" dirty="0" smtClean="0"/>
              <a:t>16</a:t>
            </a:r>
            <a:endParaRPr lang="en-IN" sz="1400" dirty="0"/>
          </a:p>
        </p:txBody>
      </p:sp>
      <p:sp>
        <p:nvSpPr>
          <p:cNvPr id="6" name="TextBox 5"/>
          <p:cNvSpPr txBox="1"/>
          <p:nvPr/>
        </p:nvSpPr>
        <p:spPr>
          <a:xfrm>
            <a:off x="3352800" y="4495800"/>
            <a:ext cx="457200" cy="307777"/>
          </a:xfrm>
          <a:prstGeom prst="rect">
            <a:avLst/>
          </a:prstGeom>
          <a:noFill/>
        </p:spPr>
        <p:txBody>
          <a:bodyPr wrap="square" rtlCol="0">
            <a:spAutoFit/>
          </a:bodyPr>
          <a:lstStyle/>
          <a:p>
            <a:r>
              <a:rPr lang="en-IN" sz="1400" dirty="0" smtClean="0"/>
              <a:t>16</a:t>
            </a:r>
            <a:endParaRPr lang="en-IN" sz="1400" dirty="0"/>
          </a:p>
        </p:txBody>
      </p:sp>
      <p:sp>
        <p:nvSpPr>
          <p:cNvPr id="7" name="TextBox 6"/>
          <p:cNvSpPr txBox="1"/>
          <p:nvPr/>
        </p:nvSpPr>
        <p:spPr>
          <a:xfrm>
            <a:off x="5257800" y="4495800"/>
            <a:ext cx="457200" cy="307777"/>
          </a:xfrm>
          <a:prstGeom prst="rect">
            <a:avLst/>
          </a:prstGeom>
          <a:noFill/>
        </p:spPr>
        <p:txBody>
          <a:bodyPr wrap="square" rtlCol="0">
            <a:spAutoFit/>
          </a:bodyPr>
          <a:lstStyle/>
          <a:p>
            <a:r>
              <a:rPr lang="en-IN" sz="1400" dirty="0" smtClean="0"/>
              <a:t>16</a:t>
            </a:r>
            <a:endParaRPr lang="en-IN"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IN" dirty="0" smtClean="0">
                <a:solidFill>
                  <a:srgbClr val="0070C0"/>
                </a:solidFill>
              </a:rPr>
              <a:t>Two Formats for I/O Instructions</a:t>
            </a:r>
            <a:endParaRPr lang="en-IN" dirty="0">
              <a:solidFill>
                <a:srgbClr val="0070C0"/>
              </a:solidFill>
            </a:endParaRPr>
          </a:p>
        </p:txBody>
      </p:sp>
      <p:sp>
        <p:nvSpPr>
          <p:cNvPr id="3" name="Content Placeholder 2"/>
          <p:cNvSpPr>
            <a:spLocks noGrp="1"/>
          </p:cNvSpPr>
          <p:nvPr>
            <p:ph sz="quarter" idx="1"/>
          </p:nvPr>
        </p:nvSpPr>
        <p:spPr>
          <a:xfrm>
            <a:off x="228600" y="838200"/>
            <a:ext cx="8534400" cy="6019800"/>
          </a:xfrm>
        </p:spPr>
        <p:txBody>
          <a:bodyPr>
            <a:normAutofit lnSpcReduction="10000"/>
          </a:bodyPr>
          <a:lstStyle/>
          <a:p>
            <a:r>
              <a:rPr lang="en-IN" dirty="0" smtClean="0"/>
              <a:t> 1.</a:t>
            </a:r>
            <a:r>
              <a:rPr lang="en-IN" b="1" u="sng" dirty="0" smtClean="0"/>
              <a:t> Fixed Port Addressing</a:t>
            </a:r>
            <a:r>
              <a:rPr lang="en-IN" dirty="0" smtClean="0"/>
              <a:t> : </a:t>
            </a:r>
          </a:p>
          <a:p>
            <a:r>
              <a:rPr lang="en-IN" dirty="0" smtClean="0"/>
              <a:t> </a:t>
            </a:r>
            <a:r>
              <a:rPr lang="en-US" dirty="0" smtClean="0"/>
              <a:t>This is used only </a:t>
            </a:r>
            <a:r>
              <a:rPr lang="en-US" b="1" dirty="0" smtClean="0"/>
              <a:t>when the address of an I/O device is 8 bits wide</a:t>
            </a:r>
          </a:p>
          <a:p>
            <a:r>
              <a:rPr lang="en-US" b="1" dirty="0" smtClean="0"/>
              <a:t> </a:t>
            </a:r>
            <a:r>
              <a:rPr lang="en-US" dirty="0" smtClean="0"/>
              <a:t>Here the address of the port is directly mentioned in the instruction.</a:t>
            </a:r>
          </a:p>
          <a:p>
            <a:r>
              <a:rPr lang="en-IN" dirty="0" smtClean="0"/>
              <a:t> </a:t>
            </a:r>
            <a:r>
              <a:rPr lang="en-US" dirty="0" smtClean="0"/>
              <a:t>Note that data can be 8 bits or 16 bits, depending on</a:t>
            </a:r>
          </a:p>
          <a:p>
            <a:pPr>
              <a:buNone/>
            </a:pPr>
            <a:r>
              <a:rPr lang="en-US" dirty="0" smtClean="0"/>
              <a:t>  the data bus width of the I/O device.</a:t>
            </a:r>
          </a:p>
          <a:p>
            <a:r>
              <a:rPr lang="en-IN" dirty="0" smtClean="0"/>
              <a:t> Example:</a:t>
            </a:r>
          </a:p>
          <a:p>
            <a:pPr marL="3225800" indent="-2506663">
              <a:buNone/>
            </a:pPr>
            <a:r>
              <a:rPr lang="en-IN" dirty="0" smtClean="0"/>
              <a:t>     IN AL, 45H  ;move 8-bit data into AL from an input port with address 45H</a:t>
            </a:r>
          </a:p>
          <a:p>
            <a:pPr marL="3225800" indent="-2506663">
              <a:buNone/>
            </a:pPr>
            <a:r>
              <a:rPr lang="en-IN" dirty="0" smtClean="0"/>
              <a:t>     IN AX, 12H ; </a:t>
            </a:r>
          </a:p>
          <a:p>
            <a:pPr marL="3225800" indent="-2506663">
              <a:buNone/>
            </a:pPr>
            <a:r>
              <a:rPr lang="en-IN" dirty="0" smtClean="0"/>
              <a:t>     OUT 34H, AL  ; move 8-bit data from AL to an output port with address 34H</a:t>
            </a:r>
          </a:p>
          <a:p>
            <a:pPr marL="3225800" indent="-2506663">
              <a:buNone/>
            </a:pPr>
            <a:r>
              <a:rPr lang="en-IN" dirty="0" smtClean="0"/>
              <a:t>     OUT 0FCH, AX ;  </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6849</TotalTime>
  <Words>1465</Words>
  <Application>Microsoft Office PowerPoint</Application>
  <PresentationFormat>On-screen Show (4:3)</PresentationFormat>
  <Paragraphs>133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Programming Concepts-IV</vt:lpstr>
      <vt:lpstr>Introduction</vt:lpstr>
      <vt:lpstr>Input/ Output Programming</vt:lpstr>
      <vt:lpstr>Slide 4</vt:lpstr>
      <vt:lpstr>Slide 5</vt:lpstr>
      <vt:lpstr>Slide 6</vt:lpstr>
      <vt:lpstr>I/O Instructions</vt:lpstr>
      <vt:lpstr>Things to remember</vt:lpstr>
      <vt:lpstr>Two Formats for I/O Instructions</vt:lpstr>
      <vt:lpstr>Slide 10</vt:lpstr>
      <vt:lpstr>Slide 11</vt:lpstr>
      <vt:lpstr>Solution</vt:lpstr>
      <vt:lpstr>Modular Programming</vt:lpstr>
      <vt:lpstr>Slide 14</vt:lpstr>
      <vt:lpstr>1. The Directive PUBLIC</vt:lpstr>
      <vt:lpstr>2. The Directive EXTRN</vt:lpstr>
      <vt:lpstr>Running two modules moda.asm and modb.asm</vt:lpstr>
      <vt:lpstr>Contd..</vt:lpstr>
      <vt:lpstr>Assembling the two modules</vt:lpstr>
      <vt:lpstr>Slide 20</vt:lpstr>
      <vt:lpstr>Slide 21</vt:lpstr>
      <vt:lpstr>Slide 22</vt:lpstr>
      <vt:lpstr>Programming in C with Assembly Modules</vt:lpstr>
      <vt:lpstr>Example 5.7a</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Concepts-III</dc:title>
  <dc:creator>Prashanth</dc:creator>
  <cp:lastModifiedBy>Admin</cp:lastModifiedBy>
  <cp:revision>55</cp:revision>
  <dcterms:created xsi:type="dcterms:W3CDTF">2006-08-16T00:00:00Z</dcterms:created>
  <dcterms:modified xsi:type="dcterms:W3CDTF">2018-03-21T05:22:12Z</dcterms:modified>
</cp:coreProperties>
</file>