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7772400" cy="1470025"/>
          </a:xfrm>
        </p:spPr>
        <p:txBody>
          <a:bodyPr/>
          <a:lstStyle/>
          <a:p>
            <a:r>
              <a:rPr lang="en-IN" dirty="0" smtClean="0">
                <a:solidFill>
                  <a:srgbClr val="FFC000"/>
                </a:solidFill>
              </a:rPr>
              <a:t>Chapter 8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2895600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Interrupt Structure of 8086</a:t>
            </a:r>
            <a:endParaRPr lang="en-IN" sz="4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539750" indent="-90488"/>
            <a:r>
              <a:rPr lang="en-IN" dirty="0" smtClean="0"/>
              <a:t> No such instructions has been considered so far</a:t>
            </a:r>
          </a:p>
          <a:p>
            <a:pPr marL="539750" indent="-90488"/>
            <a:r>
              <a:rPr lang="en-IN" dirty="0" smtClean="0"/>
              <a:t> recollect the flag register configuration</a:t>
            </a:r>
          </a:p>
          <a:p>
            <a:pPr marL="539750" indent="-90488">
              <a:buNone/>
            </a:pPr>
            <a:endParaRPr lang="en-IN" dirty="0" smtClean="0"/>
          </a:p>
          <a:p>
            <a:pPr marL="539750" indent="-90488">
              <a:buNone/>
            </a:pPr>
            <a:endParaRPr lang="en-IN" dirty="0" smtClean="0"/>
          </a:p>
          <a:p>
            <a:pPr marL="539750" indent="-90488">
              <a:buNone/>
            </a:pPr>
            <a:endParaRPr lang="en-IN" dirty="0" smtClean="0"/>
          </a:p>
          <a:p>
            <a:pPr marL="539750" indent="-90488">
              <a:buNone/>
            </a:pPr>
            <a:endParaRPr lang="en-IN" dirty="0"/>
          </a:p>
        </p:txBody>
      </p:sp>
      <p:pic>
        <p:nvPicPr>
          <p:cNvPr id="4" name="Picture 3" descr="slide 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200" y="2129452"/>
            <a:ext cx="9144000" cy="4195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3. INT 2 (Non </a:t>
            </a:r>
            <a:r>
              <a:rPr lang="en-IN" dirty="0" err="1" smtClean="0"/>
              <a:t>Maskable</a:t>
            </a:r>
            <a:r>
              <a:rPr lang="en-IN" dirty="0" smtClean="0"/>
              <a:t> Interrupt)</a:t>
            </a:r>
          </a:p>
          <a:p>
            <a:pPr marL="630238" indent="-180975"/>
            <a:r>
              <a:rPr lang="en-IN" dirty="0" smtClean="0"/>
              <a:t> interrupt corresponds to a hardware interrupt NMI</a:t>
            </a:r>
          </a:p>
          <a:p>
            <a:pPr marL="630238" indent="-180975"/>
            <a:r>
              <a:rPr lang="en-IN" dirty="0" smtClean="0"/>
              <a:t> when interrupt is received on pin NMI of the processor, a type 2 interrupt occurs</a:t>
            </a:r>
          </a:p>
          <a:p>
            <a:pPr marL="630238" indent="-180975"/>
            <a:r>
              <a:rPr lang="en-IN" dirty="0" smtClean="0"/>
              <a:t> means ISR for NMI must be written in the address pointed by the corresponding IVT content</a:t>
            </a:r>
          </a:p>
          <a:p>
            <a:pPr marL="630238" indent="-630238">
              <a:buNone/>
            </a:pPr>
            <a:endParaRPr lang="en-IN" dirty="0" smtClean="0"/>
          </a:p>
          <a:p>
            <a:pPr marL="630238" indent="-630238">
              <a:buNone/>
            </a:pPr>
            <a:r>
              <a:rPr lang="en-IN" dirty="0" smtClean="0"/>
              <a:t>4. INT 3 (Break point Interrupt)</a:t>
            </a:r>
          </a:p>
          <a:p>
            <a:pPr marL="630238" indent="-180975"/>
            <a:r>
              <a:rPr lang="en-IN" dirty="0" smtClean="0"/>
              <a:t> break point interrupt is useful for de-bugging</a:t>
            </a:r>
          </a:p>
          <a:p>
            <a:pPr marL="630238" indent="-180975"/>
            <a:r>
              <a:rPr lang="en-IN" dirty="0" smtClean="0"/>
              <a:t> need to set breakpoints &amp; check the content of registers &amp; memory after executing instructions up to the breakpoint </a:t>
            </a:r>
          </a:p>
          <a:p>
            <a:pPr marL="630238" indent="-180975"/>
            <a:r>
              <a:rPr lang="en-IN" dirty="0" smtClean="0"/>
              <a:t> its a single byte instruction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5. INT 4 (Overflow Interrupt)</a:t>
            </a:r>
          </a:p>
          <a:p>
            <a:pPr marL="539750" indent="0"/>
            <a:r>
              <a:rPr lang="en-IN" dirty="0" smtClean="0"/>
              <a:t> interrupt corresponds to overflow flag</a:t>
            </a:r>
          </a:p>
          <a:p>
            <a:pPr marL="539750" indent="0"/>
            <a:r>
              <a:rPr lang="en-IN" dirty="0" smtClean="0"/>
              <a:t> if overflow flag is not set, this interrupt occurs but not automatically</a:t>
            </a:r>
          </a:p>
          <a:p>
            <a:pPr marL="539750" indent="0"/>
            <a:r>
              <a:rPr lang="en-IN" dirty="0" smtClean="0"/>
              <a:t> An instruction INTO must be written after the program segment which is likely to cause the overflow flag to be set</a:t>
            </a:r>
          </a:p>
          <a:p>
            <a:pPr marL="539750" indent="0">
              <a:buNone/>
            </a:pPr>
            <a:r>
              <a:rPr lang="en-IN" dirty="0" smtClean="0"/>
              <a:t>   MOV AL, Num1</a:t>
            </a:r>
          </a:p>
          <a:p>
            <a:pPr marL="539750" indent="0">
              <a:buNone/>
            </a:pPr>
            <a:r>
              <a:rPr lang="en-IN" dirty="0" smtClean="0"/>
              <a:t>   MOV AL, Num2</a:t>
            </a:r>
          </a:p>
          <a:p>
            <a:pPr marL="539750" indent="0">
              <a:buNone/>
            </a:pPr>
            <a:r>
              <a:rPr lang="en-IN" dirty="0" smtClean="0"/>
              <a:t>   INTO           ;interrupt on overflow</a:t>
            </a:r>
          </a:p>
          <a:p>
            <a:pPr marL="539750" indent="0"/>
            <a:r>
              <a:rPr lang="en-IN" dirty="0" smtClean="0"/>
              <a:t>Last line of program </a:t>
            </a:r>
            <a:r>
              <a:rPr lang="en-IN" dirty="0" err="1" smtClean="0"/>
              <a:t>segement</a:t>
            </a:r>
            <a:r>
              <a:rPr lang="en-IN" dirty="0" smtClean="0"/>
              <a:t> can pass control to the ISR written for INT , if the overflow flag is set by the result of addition</a:t>
            </a:r>
          </a:p>
          <a:p>
            <a:pPr marL="539750" indent="0"/>
            <a:r>
              <a:rPr lang="en-IN" dirty="0" smtClean="0"/>
              <a:t> Otherwise INTO acts as NOP instruction.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991600" cy="6096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Allocation of Interrupt Types Numbers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791200"/>
          </a:xfrm>
        </p:spPr>
        <p:txBody>
          <a:bodyPr/>
          <a:lstStyle/>
          <a:p>
            <a:r>
              <a:rPr lang="en-IN" dirty="0" smtClean="0"/>
              <a:t> interrupts with type 0 to 4 have been allotted pre-defined actions related to the CPU. </a:t>
            </a:r>
          </a:p>
          <a:p>
            <a:endParaRPr lang="en-IN" dirty="0"/>
          </a:p>
        </p:txBody>
      </p:sp>
      <p:pic>
        <p:nvPicPr>
          <p:cNvPr id="4" name="Picture 3" descr="slide 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100146"/>
            <a:ext cx="8686800" cy="4757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Software Interrupts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867400"/>
          </a:xfrm>
        </p:spPr>
        <p:txBody>
          <a:bodyPr/>
          <a:lstStyle/>
          <a:p>
            <a:r>
              <a:rPr lang="en-IN" dirty="0" smtClean="0"/>
              <a:t> An interrupt initiated by an instruction is a software interrupt</a:t>
            </a:r>
          </a:p>
          <a:p>
            <a:r>
              <a:rPr lang="en-IN" dirty="0" smtClean="0"/>
              <a:t> INT type number  (Eg: INT 21H etc..)</a:t>
            </a:r>
          </a:p>
          <a:p>
            <a:r>
              <a:rPr lang="en-IN" dirty="0" smtClean="0"/>
              <a:t> type number varies form 0 to 255</a:t>
            </a:r>
          </a:p>
          <a:p>
            <a:r>
              <a:rPr lang="en-IN" dirty="0" smtClean="0"/>
              <a:t> very important &amp; interesting way of using procedure whose vectors are inserted into IVT</a:t>
            </a:r>
          </a:p>
          <a:p>
            <a:r>
              <a:rPr lang="en-IN" dirty="0" smtClean="0"/>
              <a:t> user can able to write procedure to ISR, store it in some address in memory and call it by using the instruction INT n</a:t>
            </a:r>
          </a:p>
          <a:p>
            <a:r>
              <a:rPr lang="en-IN" dirty="0" smtClean="0"/>
              <a:t> but user must however insert the CS &amp; IP values of the ISR in the IVT in location corresponding to INT n</a:t>
            </a:r>
          </a:p>
          <a:p>
            <a:r>
              <a:rPr lang="en-IN" dirty="0" smtClean="0"/>
              <a:t> format of an interrupt instruction is INT n where n can only be a byte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6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DOS &amp; BIOS Interrupt Routines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867400"/>
          </a:xfrm>
        </p:spPr>
        <p:txBody>
          <a:bodyPr>
            <a:normAutofit/>
          </a:bodyPr>
          <a:lstStyle/>
          <a:p>
            <a:r>
              <a:rPr lang="en-IN" dirty="0" smtClean="0"/>
              <a:t> Here software is used in the form of DOS function INT 21H</a:t>
            </a:r>
          </a:p>
          <a:p>
            <a:r>
              <a:rPr lang="en-IN" dirty="0" smtClean="0"/>
              <a:t> DOS has a number of functions to access input/output devices </a:t>
            </a:r>
          </a:p>
          <a:p>
            <a:r>
              <a:rPr lang="en-IN" dirty="0" smtClean="0"/>
              <a:t> we can use these functions by knowing the interrupt type number</a:t>
            </a:r>
          </a:p>
          <a:p>
            <a:r>
              <a:rPr lang="en-IN" dirty="0" smtClean="0"/>
              <a:t> as absolute address of function need not be known</a:t>
            </a:r>
          </a:p>
          <a:p>
            <a:r>
              <a:rPr lang="en-IN" dirty="0" smtClean="0"/>
              <a:t> Besides DOS interrupts, there is another set of functions for I/O access </a:t>
            </a:r>
          </a:p>
          <a:p>
            <a:r>
              <a:rPr lang="en-IN" dirty="0" smtClean="0"/>
              <a:t> they are supplied by the system BIOS “Basic Input Output System”</a:t>
            </a:r>
          </a:p>
          <a:p>
            <a:r>
              <a:rPr lang="en-IN" dirty="0" smtClean="0"/>
              <a:t> A collection of routines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Hardware Interrupts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7912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 there are two pins on which interrupt requests can be received</a:t>
            </a:r>
          </a:p>
          <a:p>
            <a:r>
              <a:rPr lang="en-IN" dirty="0" smtClean="0"/>
              <a:t> INTR pin and the NMI pin</a:t>
            </a:r>
          </a:p>
          <a:p>
            <a:r>
              <a:rPr lang="en-IN" dirty="0" smtClean="0"/>
              <a:t> NMI</a:t>
            </a:r>
          </a:p>
          <a:p>
            <a:pPr marL="992188" indent="266700">
              <a:buFont typeface="Wingdings" pitchFamily="2" charset="2"/>
              <a:buChar char="Ø"/>
            </a:pPr>
            <a:r>
              <a:rPr lang="en-IN" dirty="0" smtClean="0"/>
              <a:t> positive edge triggered interrupt</a:t>
            </a:r>
          </a:p>
          <a:p>
            <a:pPr marL="992188" indent="266700">
              <a:buFont typeface="Wingdings" pitchFamily="2" charset="2"/>
              <a:buChar char="Ø"/>
            </a:pPr>
            <a:r>
              <a:rPr lang="en-IN" dirty="0" smtClean="0"/>
              <a:t> requires to have a high state of more than two clock cycles</a:t>
            </a:r>
          </a:p>
          <a:p>
            <a:pPr marL="992188" indent="266700">
              <a:buFont typeface="Wingdings" pitchFamily="2" charset="2"/>
              <a:buChar char="Ø"/>
            </a:pPr>
            <a:r>
              <a:rPr lang="en-IN" dirty="0" smtClean="0"/>
              <a:t> the ongoing transition of NMI is latched on chip and will be serviced at the end of instruction</a:t>
            </a:r>
          </a:p>
          <a:p>
            <a:pPr marL="992188" indent="266700">
              <a:buFont typeface="Wingdings" pitchFamily="2" charset="2"/>
              <a:buChar char="Ø"/>
            </a:pPr>
            <a:r>
              <a:rPr lang="en-IN" dirty="0" smtClean="0"/>
              <a:t> As this is a non </a:t>
            </a:r>
            <a:r>
              <a:rPr lang="en-IN" dirty="0" err="1" smtClean="0"/>
              <a:t>maskable</a:t>
            </a:r>
            <a:r>
              <a:rPr lang="en-IN" dirty="0" smtClean="0"/>
              <a:t> interrupt it does not depend on Interrupt flag (IF)</a:t>
            </a:r>
          </a:p>
          <a:p>
            <a:pPr marL="992188" indent="266700">
              <a:buFont typeface="Wingdings" pitchFamily="2" charset="2"/>
              <a:buChar char="Ø"/>
            </a:pPr>
            <a:r>
              <a:rPr lang="en-IN" dirty="0" smtClean="0"/>
              <a:t> NMI caters to an application of the higher priority, like power failure.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8229600" cy="819912"/>
          </a:xfrm>
        </p:spPr>
        <p:txBody>
          <a:bodyPr/>
          <a:lstStyle/>
          <a:p>
            <a:r>
              <a:rPr lang="en-IN" dirty="0" smtClean="0"/>
              <a:t>INTR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IN" dirty="0" smtClean="0"/>
              <a:t> This is a non-vectored interrupt pin in 8086</a:t>
            </a:r>
          </a:p>
          <a:p>
            <a:r>
              <a:rPr lang="en-IN" dirty="0" smtClean="0"/>
              <a:t> means that when an interrupt is request is received on this pin, it will not gets directed automatically towards any entry in the vector table</a:t>
            </a:r>
          </a:p>
          <a:p>
            <a:r>
              <a:rPr lang="en-IN" dirty="0" smtClean="0"/>
              <a:t> Also IF is required to be set for an interrupt request on the INTR line to be </a:t>
            </a:r>
            <a:r>
              <a:rPr lang="en-IN" dirty="0" err="1" smtClean="0"/>
              <a:t>honored</a:t>
            </a:r>
            <a:endParaRPr lang="en-IN" dirty="0" smtClean="0"/>
          </a:p>
          <a:p>
            <a:r>
              <a:rPr lang="en-IN" dirty="0" smtClean="0"/>
              <a:t> when processor gets reset, all flags are found to be cleared &amp; so the IF.</a:t>
            </a:r>
          </a:p>
          <a:p>
            <a:r>
              <a:rPr lang="en-IN" dirty="0" smtClean="0"/>
              <a:t> in order to acknowledge the INTR the IF is to be set by STI</a:t>
            </a:r>
          </a:p>
          <a:p>
            <a:r>
              <a:rPr lang="en-IN" dirty="0" smtClean="0"/>
              <a:t> INTR is a high level triggered interrupt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sz="4000" dirty="0" smtClean="0">
                <a:solidFill>
                  <a:srgbClr val="FF0000"/>
                </a:solidFill>
              </a:rPr>
              <a:t>Can we consider Reset pin as an Interrupt Pin?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r>
              <a:rPr lang="en-IN" dirty="0" smtClean="0"/>
              <a:t> When reset pin is activated, the processor  resets and control branches to the absolute address FFF0H</a:t>
            </a:r>
          </a:p>
          <a:p>
            <a:r>
              <a:rPr lang="en-IN" dirty="0" smtClean="0"/>
              <a:t> So Reset has a particular pointer or vector</a:t>
            </a:r>
          </a:p>
          <a:p>
            <a:r>
              <a:rPr lang="en-IN" dirty="0" smtClean="0"/>
              <a:t> Reset is sometimes included in the list of hardware interrupts along with NMI &amp; INTR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Priority of Interrupts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r>
              <a:rPr lang="en-IN" dirty="0" smtClean="0"/>
              <a:t> As many interrupts occur at the same time, which source gets its request </a:t>
            </a:r>
            <a:r>
              <a:rPr lang="en-IN" dirty="0" err="1" smtClean="0"/>
              <a:t>honored</a:t>
            </a:r>
            <a:r>
              <a:rPr lang="en-IN" dirty="0" smtClean="0"/>
              <a:t> first?</a:t>
            </a:r>
          </a:p>
          <a:p>
            <a:r>
              <a:rPr lang="en-IN" dirty="0" smtClean="0"/>
              <a:t> So processor needs to decide on priority </a:t>
            </a:r>
          </a:p>
          <a:p>
            <a:r>
              <a:rPr lang="en-IN" dirty="0" smtClean="0"/>
              <a:t> The order of priority is set in the following manner:</a:t>
            </a:r>
          </a:p>
          <a:p>
            <a:pPr>
              <a:buNone/>
            </a:pPr>
            <a:r>
              <a:rPr lang="en-IN" dirty="0" smtClean="0"/>
              <a:t>    1. Internal Interrupts and Software interrupts gets higher priority</a:t>
            </a:r>
          </a:p>
          <a:p>
            <a:pPr>
              <a:buNone/>
            </a:pPr>
            <a:r>
              <a:rPr lang="en-IN" dirty="0" smtClean="0"/>
              <a:t>    2. NMI</a:t>
            </a:r>
          </a:p>
          <a:p>
            <a:pPr>
              <a:buNone/>
            </a:pPr>
            <a:r>
              <a:rPr lang="en-IN" dirty="0" smtClean="0"/>
              <a:t>    3. INTR gets lower priority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0"/>
            <a:ext cx="7498080" cy="11430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Introduction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6019800"/>
          </a:xfrm>
        </p:spPr>
        <p:txBody>
          <a:bodyPr/>
          <a:lstStyle/>
          <a:p>
            <a:pPr marL="273050" indent="-182563" algn="just"/>
            <a:r>
              <a:rPr lang="en-IN" dirty="0" smtClean="0"/>
              <a:t>“Interrupt” begins to our mind in many situations </a:t>
            </a:r>
          </a:p>
          <a:p>
            <a:pPr marL="269875" indent="-187325" algn="just"/>
            <a:r>
              <a:rPr lang="en-IN" dirty="0" smtClean="0"/>
              <a:t>When doing important task and it gets  interrupted by some known or unknown person, so that we need to halt the work for few minutes and then continue later</a:t>
            </a:r>
          </a:p>
          <a:p>
            <a:pPr marL="269875" indent="-187325" algn="just"/>
            <a:r>
              <a:rPr lang="en-IN" dirty="0" smtClean="0"/>
              <a:t>  It exactly the same that happens to a processor</a:t>
            </a:r>
          </a:p>
          <a:p>
            <a:pPr marL="269875" indent="-187325" algn="just"/>
            <a:r>
              <a:rPr lang="en-IN" dirty="0" smtClean="0"/>
              <a:t>As processor is connected to various peripherals and various programs stored in memory, there is a little chance of it to execute without interruption</a:t>
            </a:r>
          </a:p>
          <a:p>
            <a:pPr marL="269875" indent="-187325" algn="just"/>
            <a:r>
              <a:rPr lang="en-IN" dirty="0" smtClean="0"/>
              <a:t>  keyboard is a peripheral connected to the processor</a:t>
            </a:r>
          </a:p>
          <a:p>
            <a:pPr marL="269875" indent="-187325" algn="just"/>
            <a:r>
              <a:rPr lang="en-IN" dirty="0" smtClean="0"/>
              <a:t> so processor expects a key to be pressed at any time</a:t>
            </a:r>
          </a:p>
          <a:p>
            <a:pPr marL="269875" indent="-187325" algn="just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IN" sz="4500" dirty="0" smtClean="0">
                <a:solidFill>
                  <a:srgbClr val="FF0000"/>
                </a:solidFill>
              </a:rPr>
              <a:t>BIOS 10H Functions</a:t>
            </a:r>
          </a:p>
        </p:txBody>
      </p:sp>
      <p:pic>
        <p:nvPicPr>
          <p:cNvPr id="6" name="Picture 5" descr="Table 8.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838200"/>
            <a:ext cx="6705600" cy="601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Referring to the previous table, of interrupt vector allocation,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can be seen that the type number 10H has been allocated for video display applications.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number of actions are possible using different function numbers to be loaded in AH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Also, each function requires that various information bytes to be loaded in specific registers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Many list of functions on INT 10H are available. (Ref Appendix D)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Will discuss a few of them used for various applications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8229600" cy="627888"/>
          </a:xfrm>
        </p:spPr>
        <p:txBody>
          <a:bodyPr>
            <a:normAutofit/>
          </a:bodyPr>
          <a:lstStyle/>
          <a:p>
            <a:r>
              <a:rPr lang="en-IN" sz="3700" dirty="0" smtClean="0">
                <a:solidFill>
                  <a:srgbClr val="FF0000"/>
                </a:solidFill>
              </a:rPr>
              <a:t>Text &amp;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 Most basic classification of the display mode is “Text or Graphics”</a:t>
            </a:r>
          </a:p>
          <a:p>
            <a:r>
              <a:rPr lang="en-IN" dirty="0" smtClean="0"/>
              <a:t> In text mode, a monitor can able to display only ASCII characters</a:t>
            </a:r>
          </a:p>
          <a:p>
            <a:r>
              <a:rPr lang="en-IN" dirty="0" smtClean="0"/>
              <a:t> In graphical mode, a monitor can able to display any bit-mapped image</a:t>
            </a:r>
          </a:p>
          <a:p>
            <a:r>
              <a:rPr lang="en-IN" dirty="0" smtClean="0"/>
              <a:t> In addition to these, video adapters offer different modes of screen resolution &amp; varying number of colour used. </a:t>
            </a:r>
          </a:p>
          <a:p>
            <a:r>
              <a:rPr lang="en-IN" dirty="0" smtClean="0"/>
              <a:t> The adapters used for these various display designations are:</a:t>
            </a:r>
          </a:p>
          <a:p>
            <a:pPr>
              <a:buNone/>
            </a:pPr>
            <a:r>
              <a:rPr lang="en-IN" dirty="0" smtClean="0"/>
              <a:t>   1. CGA : </a:t>
            </a:r>
            <a:r>
              <a:rPr lang="en-IN" dirty="0" err="1" smtClean="0"/>
              <a:t>Color</a:t>
            </a:r>
            <a:r>
              <a:rPr lang="en-IN" dirty="0" smtClean="0"/>
              <a:t> Graphics Adapter</a:t>
            </a:r>
          </a:p>
          <a:p>
            <a:pPr>
              <a:buNone/>
            </a:pPr>
            <a:r>
              <a:rPr lang="en-IN" dirty="0" smtClean="0"/>
              <a:t>   2. EGA: Extended Graphics Adapter</a:t>
            </a:r>
          </a:p>
          <a:p>
            <a:pPr>
              <a:buNone/>
            </a:pPr>
            <a:r>
              <a:rPr lang="en-IN" dirty="0" smtClean="0"/>
              <a:t>   3. VGA: Video Graphics Adapter</a:t>
            </a:r>
          </a:p>
          <a:p>
            <a:pPr>
              <a:buNone/>
            </a:pPr>
            <a:r>
              <a:rPr lang="en-IN" dirty="0" smtClean="0"/>
              <a:t>   4. SVGA: Super VGA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4" y="838200"/>
            <a:ext cx="9121515" cy="6019800"/>
          </a:xfrm>
        </p:spPr>
        <p:txBody>
          <a:bodyPr/>
          <a:lstStyle/>
          <a:p>
            <a:r>
              <a:rPr lang="en-IN" dirty="0" smtClean="0"/>
              <a:t> CGA this being the basic mode of colour displays</a:t>
            </a:r>
          </a:p>
          <a:p>
            <a:r>
              <a:rPr lang="en-IN" dirty="0" smtClean="0"/>
              <a:t> Table shows the text mode details of CGA</a:t>
            </a:r>
          </a:p>
          <a:p>
            <a:r>
              <a:rPr lang="en-IN" dirty="0" smtClean="0"/>
              <a:t> Only the text modes have been shown, and it corresponds to the CGA standard</a:t>
            </a:r>
            <a:endParaRPr lang="en-IN" dirty="0"/>
          </a:p>
        </p:txBody>
      </p:sp>
      <p:pic>
        <p:nvPicPr>
          <p:cNvPr id="4" name="Picture 3" descr="Table 8.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2895600"/>
            <a:ext cx="8839200" cy="304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229600" cy="551688"/>
          </a:xfrm>
        </p:spPr>
        <p:txBody>
          <a:bodyPr>
            <a:normAutofit fontScale="90000"/>
          </a:bodyPr>
          <a:lstStyle/>
          <a:p>
            <a:r>
              <a:rPr lang="en-IN" sz="4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BIOS 10H Function 0 </a:t>
            </a:r>
            <a:r>
              <a:rPr lang="en-IN" sz="4100" dirty="0" smtClean="0">
                <a:solidFill>
                  <a:srgbClr val="FF0000"/>
                </a:solidFill>
              </a:rPr>
              <a:t>-  Set video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410200"/>
          </a:xfrm>
        </p:spPr>
        <p:txBody>
          <a:bodyPr/>
          <a:lstStyle/>
          <a:p>
            <a:r>
              <a:rPr lang="en-IN" dirty="0" smtClean="0"/>
              <a:t> This function is used for setting video mode. </a:t>
            </a:r>
          </a:p>
          <a:p>
            <a:r>
              <a:rPr lang="en-IN" dirty="0" smtClean="0"/>
              <a:t> The function number is placed in AH </a:t>
            </a:r>
          </a:p>
          <a:p>
            <a:r>
              <a:rPr lang="en-IN" dirty="0" smtClean="0"/>
              <a:t> Video mode is place in AL</a:t>
            </a:r>
          </a:p>
          <a:p>
            <a:r>
              <a:rPr lang="en-IN" dirty="0" smtClean="0"/>
              <a:t> This function is for setting the video mode &amp; it also clears the screen</a:t>
            </a:r>
            <a:endParaRPr lang="en-IN" dirty="0"/>
          </a:p>
        </p:txBody>
      </p:sp>
      <p:pic>
        <p:nvPicPr>
          <p:cNvPr id="4" name="Picture 3" descr="Table 8.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3810000"/>
            <a:ext cx="8763000" cy="27039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IN" dirty="0" smtClean="0"/>
              <a:t> This is for positioning the cursor</a:t>
            </a:r>
          </a:p>
          <a:p>
            <a:r>
              <a:rPr lang="en-IN" dirty="0" smtClean="0"/>
              <a:t> by specifying the row and column co-ordinates</a:t>
            </a:r>
          </a:p>
          <a:p>
            <a:r>
              <a:rPr lang="en-IN" dirty="0" smtClean="0"/>
              <a:t> row co-ordinate varies from 0 to 24</a:t>
            </a:r>
          </a:p>
          <a:p>
            <a:r>
              <a:rPr lang="en-IN" dirty="0" smtClean="0"/>
              <a:t> column varies from 0 to 79</a:t>
            </a:r>
          </a:p>
          <a:p>
            <a:r>
              <a:rPr lang="en-IN" dirty="0" smtClean="0"/>
              <a:t> following registers should contain the relevant information</a:t>
            </a:r>
          </a:p>
          <a:p>
            <a:r>
              <a:rPr lang="en-IN" dirty="0" smtClean="0"/>
              <a:t> BH= page numbers</a:t>
            </a:r>
          </a:p>
          <a:p>
            <a:r>
              <a:rPr lang="en-IN" dirty="0" smtClean="0"/>
              <a:t> DH = row</a:t>
            </a:r>
          </a:p>
          <a:p>
            <a:r>
              <a:rPr lang="en-IN" dirty="0" smtClean="0"/>
              <a:t>DL = column 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551688"/>
          </a:xfrm>
        </p:spPr>
        <p:txBody>
          <a:bodyPr>
            <a:normAutofit fontScale="90000"/>
          </a:bodyPr>
          <a:lstStyle/>
          <a:p>
            <a:r>
              <a:rPr lang="en-IN" sz="4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BIOS 10H Function 2 </a:t>
            </a:r>
            <a:r>
              <a:rPr lang="en-IN" sz="4100" dirty="0" smtClean="0">
                <a:solidFill>
                  <a:srgbClr val="FF0000"/>
                </a:solidFill>
              </a:rPr>
              <a:t>-  Set Cursor 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ample 8.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762000"/>
            <a:ext cx="8839200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5562600"/>
          </a:xfrm>
        </p:spPr>
        <p:txBody>
          <a:bodyPr/>
          <a:lstStyle/>
          <a:p>
            <a:r>
              <a:rPr lang="en-IN" dirty="0" smtClean="0"/>
              <a:t> This functions scrolls up the screen by the specified number of lines and blank lines appear at the bottom</a:t>
            </a:r>
          </a:p>
          <a:p>
            <a:r>
              <a:rPr lang="en-IN" dirty="0" smtClean="0"/>
              <a:t> Registers involved &amp; values to be stored are:</a:t>
            </a:r>
          </a:p>
          <a:p>
            <a:r>
              <a:rPr lang="en-IN" dirty="0" smtClean="0"/>
              <a:t> AL= number of lines to be scrolled up (0 for full blank screen)</a:t>
            </a:r>
          </a:p>
          <a:p>
            <a:r>
              <a:rPr lang="en-IN" dirty="0" smtClean="0"/>
              <a:t> BH= attribute value or pixel value</a:t>
            </a:r>
          </a:p>
          <a:p>
            <a:r>
              <a:rPr lang="en-IN" dirty="0" smtClean="0"/>
              <a:t> CH:CL = starting row: column</a:t>
            </a:r>
          </a:p>
          <a:p>
            <a:r>
              <a:rPr lang="en-IN" dirty="0" smtClean="0"/>
              <a:t> DH:DL = ending row: column </a:t>
            </a:r>
          </a:p>
          <a:p>
            <a:endParaRPr lang="en-IN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51688"/>
          </a:xfrm>
        </p:spPr>
        <p:txBody>
          <a:bodyPr>
            <a:normAutofit fontScale="90000"/>
          </a:bodyPr>
          <a:lstStyle/>
          <a:p>
            <a:r>
              <a:rPr lang="en-IN" sz="4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BIOS 10H Function 6 </a:t>
            </a:r>
            <a:r>
              <a:rPr lang="en-IN" sz="4100" dirty="0" smtClean="0">
                <a:solidFill>
                  <a:srgbClr val="FF0000"/>
                </a:solidFill>
              </a:rPr>
              <a:t>-  Scroll up Screen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unc 0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600200"/>
            <a:ext cx="86106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715000"/>
          </a:xfrm>
        </p:spPr>
        <p:txBody>
          <a:bodyPr/>
          <a:lstStyle/>
          <a:p>
            <a:r>
              <a:rPr lang="en-IN" dirty="0" smtClean="0"/>
              <a:t> This scrolls up 0 lines</a:t>
            </a:r>
          </a:p>
          <a:p>
            <a:r>
              <a:rPr lang="en-IN" dirty="0" smtClean="0"/>
              <a:t> full cyan </a:t>
            </a:r>
            <a:r>
              <a:rPr lang="en-IN" dirty="0" err="1" smtClean="0"/>
              <a:t>color</a:t>
            </a:r>
            <a:r>
              <a:rPr lang="en-IN" dirty="0" smtClean="0"/>
              <a:t> screen is seen</a:t>
            </a:r>
          </a:p>
          <a:p>
            <a:r>
              <a:rPr lang="en-IN" dirty="0" smtClean="0"/>
              <a:t> Any text written on the screen will be of black </a:t>
            </a:r>
            <a:r>
              <a:rPr lang="en-IN" dirty="0" err="1" smtClean="0"/>
              <a:t>color</a:t>
            </a:r>
            <a:r>
              <a:rPr lang="en-IN" dirty="0" smtClean="0"/>
              <a:t> </a:t>
            </a:r>
          </a:p>
          <a:p>
            <a:r>
              <a:rPr lang="en-IN" dirty="0" smtClean="0"/>
              <a:t> The starting 0:0 (left hand corner of the screen &amp; end point is the right corner (24,79)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Interrupts of 8086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IN" dirty="0" smtClean="0"/>
              <a:t> Interrupts are a part of the normal working of a processor</a:t>
            </a:r>
          </a:p>
          <a:p>
            <a:r>
              <a:rPr lang="en-IN" dirty="0" smtClean="0"/>
              <a:t> lets see the interrupt processing mechanism of 8086</a:t>
            </a:r>
          </a:p>
          <a:p>
            <a:r>
              <a:rPr lang="en-IN" dirty="0" smtClean="0"/>
              <a:t> It has Hardware, software &amp; error generated interrupts</a:t>
            </a:r>
          </a:p>
          <a:p>
            <a:r>
              <a:rPr lang="en-IN" dirty="0" smtClean="0"/>
              <a:t> for all the 3 cases the interrupting mechanism is different, but the way the processor responds is similar</a:t>
            </a:r>
          </a:p>
          <a:p>
            <a:r>
              <a:rPr lang="en-IN" dirty="0" smtClean="0"/>
              <a:t> first we should know the way 8086 responds to interrupts</a:t>
            </a:r>
          </a:p>
          <a:p>
            <a:r>
              <a:rPr lang="en-IN" dirty="0" smtClean="0"/>
              <a:t>Point to note is that after an interrupt request is processed, the processor has to come back to its previous task that was left unfinished</a:t>
            </a:r>
          </a:p>
          <a:p>
            <a:r>
              <a:rPr lang="en-IN" dirty="0" smtClean="0"/>
              <a:t> so interrupt is not very much different from a CALL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This function displays a character at the cursor position</a:t>
            </a:r>
          </a:p>
          <a:p>
            <a:r>
              <a:rPr lang="en-IN" dirty="0" smtClean="0"/>
              <a:t> AL= ASCII character</a:t>
            </a:r>
          </a:p>
          <a:p>
            <a:r>
              <a:rPr lang="en-IN" dirty="0" smtClean="0"/>
              <a:t> BH= page number</a:t>
            </a:r>
          </a:p>
          <a:p>
            <a:r>
              <a:rPr lang="en-IN" dirty="0" smtClean="0"/>
              <a:t> BL = attribute type</a:t>
            </a:r>
          </a:p>
          <a:p>
            <a:r>
              <a:rPr lang="en-IN" dirty="0" smtClean="0"/>
              <a:t> CX = count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51688"/>
          </a:xfrm>
        </p:spPr>
        <p:txBody>
          <a:bodyPr>
            <a:normAutofit fontScale="90000"/>
          </a:bodyPr>
          <a:lstStyle/>
          <a:p>
            <a:r>
              <a:rPr lang="en-IN" sz="4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BIOS 10H Function 09 </a:t>
            </a:r>
            <a:r>
              <a:rPr lang="en-IN" sz="4100" dirty="0" smtClean="0">
                <a:solidFill>
                  <a:srgbClr val="FF0000"/>
                </a:solidFill>
              </a:rPr>
              <a:t>-  Display character with attribute at cursor 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nct 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79" y="1828800"/>
            <a:ext cx="8783321" cy="3429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066800"/>
          </a:xfrm>
        </p:spPr>
        <p:txBody>
          <a:bodyPr/>
          <a:lstStyle/>
          <a:p>
            <a:r>
              <a:rPr lang="en-IN" dirty="0" smtClean="0"/>
              <a:t> This program segment displays ‘S’ nine times starting at the position of the cursor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sz="27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Write an ALP to display ‘HELLO’ vertically downwards at the centre of the screen</a:t>
            </a:r>
            <a:endParaRPr lang="en-IN" sz="27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Ex 8.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561088"/>
            <a:ext cx="7391400" cy="6296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1054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 smtClean="0"/>
              <a:t>Fix up the initial cursor position. Write the first character</a:t>
            </a:r>
          </a:p>
          <a:p>
            <a:pPr marL="514350" indent="-514350">
              <a:buAutoNum type="arabicPeriod"/>
            </a:pPr>
            <a:r>
              <a:rPr lang="en-IN" dirty="0" smtClean="0"/>
              <a:t> Next, increment the row o-ordinate of the cursor, and display the next character there. Repeat this for the whole string</a:t>
            </a:r>
          </a:p>
          <a:p>
            <a:pPr marL="514350" indent="-514350">
              <a:buAutoNum type="arabicPeriod"/>
            </a:pPr>
            <a:r>
              <a:rPr lang="en-IN" dirty="0" smtClean="0"/>
              <a:t>To avoid </a:t>
            </a:r>
            <a:r>
              <a:rPr lang="en-IN" dirty="0" err="1" smtClean="0"/>
              <a:t>writting</a:t>
            </a:r>
            <a:r>
              <a:rPr lang="en-IN" dirty="0" smtClean="0"/>
              <a:t> a long program, lets use macros- one for setting the cursor set (SET_C) at different row co-ordinates ( column co-ordinate is kept constant at 38)and another for displaying characters at each cursor position (</a:t>
            </a:r>
            <a:r>
              <a:rPr lang="en-IN" dirty="0" err="1" smtClean="0"/>
              <a:t>Disp</a:t>
            </a:r>
            <a:r>
              <a:rPr lang="en-IN" dirty="0" smtClean="0"/>
              <a:t>)</a:t>
            </a:r>
          </a:p>
          <a:p>
            <a:pPr marL="514350" indent="-514350">
              <a:buAutoNum type="arabicPeriod"/>
            </a:pPr>
            <a:r>
              <a:rPr lang="en-IN" dirty="0" smtClean="0"/>
              <a:t> The output of this program is a vertically display of HELLO, with blues text blinking on a brown background. Cursor will be at (15,38) after </a:t>
            </a:r>
            <a:r>
              <a:rPr lang="en-IN" smtClean="0"/>
              <a:t>the display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IN" sz="4500" dirty="0" smtClean="0">
                <a:solidFill>
                  <a:srgbClr val="FF0000"/>
                </a:solidFill>
              </a:rPr>
              <a:t>1.1 Interrupt response of 8086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 After every instruction cycle, the processor checks if any interrupt is awaiting service</a:t>
            </a:r>
          </a:p>
          <a:p>
            <a:r>
              <a:rPr lang="en-IN" dirty="0" smtClean="0"/>
              <a:t> if it finds any interrupts and decides to acknowledge &amp; service it, the response is the following sequence of steps:</a:t>
            </a:r>
          </a:p>
          <a:p>
            <a:pPr marL="514350" indent="-65088">
              <a:buFont typeface="+mj-lt"/>
              <a:buAutoNum type="arabicPeriod"/>
              <a:tabLst>
                <a:tab pos="719138" algn="l"/>
              </a:tabLst>
            </a:pPr>
            <a:r>
              <a:rPr lang="en-IN" dirty="0" smtClean="0"/>
              <a:t>The flag register is pushed on to the stack</a:t>
            </a:r>
          </a:p>
          <a:p>
            <a:pPr marL="514350" indent="-65088">
              <a:buFont typeface="+mj-lt"/>
              <a:buAutoNum type="arabicPeriod"/>
              <a:tabLst>
                <a:tab pos="719138" algn="l"/>
              </a:tabLst>
            </a:pPr>
            <a:r>
              <a:rPr lang="en-IN" dirty="0" smtClean="0"/>
              <a:t> The interrupt flag is disabled (IF=0)</a:t>
            </a:r>
          </a:p>
          <a:p>
            <a:pPr marL="514350" indent="-65088">
              <a:buFont typeface="+mj-lt"/>
              <a:buAutoNum type="arabicPeriod"/>
              <a:tabLst>
                <a:tab pos="719138" algn="l"/>
              </a:tabLst>
            </a:pPr>
            <a:r>
              <a:rPr lang="en-IN" dirty="0" smtClean="0"/>
              <a:t> The trap flag is disabled (TF=0)</a:t>
            </a:r>
          </a:p>
          <a:p>
            <a:pPr marL="514350" indent="-65088">
              <a:buFont typeface="+mj-lt"/>
              <a:buAutoNum type="arabicPeriod"/>
              <a:tabLst>
                <a:tab pos="719138" algn="l"/>
              </a:tabLst>
            </a:pPr>
            <a:r>
              <a:rPr lang="en-IN" dirty="0" smtClean="0"/>
              <a:t>The CS register is pushed on to the stack  </a:t>
            </a:r>
          </a:p>
          <a:p>
            <a:pPr marL="514350" indent="-65088">
              <a:buFont typeface="+mj-lt"/>
              <a:buAutoNum type="arabicPeriod"/>
              <a:tabLst>
                <a:tab pos="719138" algn="l"/>
              </a:tabLst>
            </a:pPr>
            <a:r>
              <a:rPr lang="en-IN" dirty="0" smtClean="0"/>
              <a:t> The IP register is pushed on to the stack</a:t>
            </a:r>
          </a:p>
          <a:p>
            <a:pPr marL="514350" indent="-65088">
              <a:buFont typeface="+mj-lt"/>
              <a:buAutoNum type="arabicPeriod"/>
              <a:tabLst>
                <a:tab pos="719138" algn="l"/>
              </a:tabLst>
            </a:pPr>
            <a:r>
              <a:rPr lang="en-IN" dirty="0" smtClean="0"/>
              <a:t> Control is transferred to the location in which the corresponding “Interrupt Service Routine” is stored</a:t>
            </a:r>
          </a:p>
          <a:p>
            <a:pPr marL="514350" indent="-65088">
              <a:buFont typeface="+mj-lt"/>
              <a:buAutoNum type="arabicPeriod"/>
              <a:tabLst>
                <a:tab pos="719138" algn="l"/>
              </a:tabLst>
            </a:pPr>
            <a:r>
              <a:rPr lang="en-IN" dirty="0" smtClean="0"/>
              <a:t> the program corresponding to ISR is executed. </a:t>
            </a:r>
          </a:p>
          <a:p>
            <a:pPr marL="514350" indent="-65088">
              <a:buFont typeface="+mj-lt"/>
              <a:buAutoNum type="arabicPeriod"/>
              <a:tabLst>
                <a:tab pos="719138" algn="l"/>
              </a:tabLst>
            </a:pPr>
            <a:r>
              <a:rPr lang="en-IN" dirty="0" smtClean="0"/>
              <a:t> Then IP is popped out of the stack</a:t>
            </a:r>
          </a:p>
          <a:p>
            <a:pPr marL="514350" indent="-65088">
              <a:buFont typeface="+mj-lt"/>
              <a:buAutoNum type="arabicPeriod"/>
              <a:tabLst>
                <a:tab pos="719138" algn="l"/>
              </a:tabLst>
            </a:pPr>
            <a:r>
              <a:rPr lang="en-IN" dirty="0" smtClean="0"/>
              <a:t> CS is popped off the stack</a:t>
            </a:r>
          </a:p>
          <a:p>
            <a:pPr marL="514350" indent="-65088">
              <a:buFont typeface="+mj-lt"/>
              <a:buAutoNum type="arabicPeriod"/>
              <a:tabLst>
                <a:tab pos="719138" algn="l"/>
              </a:tabLst>
            </a:pPr>
            <a:r>
              <a:rPr lang="en-IN" dirty="0" smtClean="0"/>
              <a:t> The flag register is popped of the stack</a:t>
            </a:r>
          </a:p>
          <a:p>
            <a:pPr marL="514350" indent="-65088">
              <a:buFont typeface="+mj-lt"/>
              <a:buAutoNum type="arabicPeriod"/>
              <a:tabLst>
                <a:tab pos="719138" algn="l"/>
              </a:tabLst>
            </a:pPr>
            <a:r>
              <a:rPr lang="en-IN" dirty="0" smtClean="0"/>
              <a:t> Control returns to the point at which it had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389120"/>
          </a:xfrm>
        </p:spPr>
        <p:txBody>
          <a:bodyPr/>
          <a:lstStyle/>
          <a:p>
            <a:pPr marL="514350" indent="-514350"/>
            <a:r>
              <a:rPr lang="en-IN" dirty="0" smtClean="0"/>
              <a:t>Steps 1 to 6 constitute the actions before getting to the interrupt service routine</a:t>
            </a:r>
          </a:p>
          <a:p>
            <a:pPr marL="514350" indent="-514350"/>
            <a:r>
              <a:rPr lang="en-IN" dirty="0" smtClean="0"/>
              <a:t> steps 8 to 11 occur on returning from the interrupt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4" name="Picture 3" descr="slide 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438400"/>
            <a:ext cx="6477000" cy="42369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rgbClr val="FF0000"/>
                </a:solidFill>
              </a:rPr>
              <a:t>Interrupt service routine and Interrupt vector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 when an interrupt occurs, the processor suspends the execution of its current task</a:t>
            </a:r>
          </a:p>
          <a:p>
            <a:r>
              <a:rPr lang="en-IN" dirty="0" smtClean="0"/>
              <a:t> takes on another task as required by the interrupting </a:t>
            </a:r>
            <a:r>
              <a:rPr lang="en-IN" dirty="0" err="1" smtClean="0"/>
              <a:t>ssource</a:t>
            </a:r>
            <a:endParaRPr lang="en-IN" dirty="0" smtClean="0"/>
          </a:p>
          <a:p>
            <a:r>
              <a:rPr lang="en-IN" dirty="0" smtClean="0"/>
              <a:t> this program or routine as it may be called, is designated as an “</a:t>
            </a:r>
            <a:r>
              <a:rPr lang="en-IN" b="1" dirty="0" smtClean="0"/>
              <a:t>Interrupt service routine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 it corresponds to a request of a particular source of interrupt and is called as an “Interrupt Handler”</a:t>
            </a:r>
          </a:p>
          <a:p>
            <a:r>
              <a:rPr lang="en-IN" dirty="0" smtClean="0"/>
              <a:t> means that for any interrupt occurs, there is a particular interrupt service routine</a:t>
            </a:r>
          </a:p>
          <a:p>
            <a:r>
              <a:rPr lang="en-IN" dirty="0" smtClean="0"/>
              <a:t> it is available in memory &amp; must be accessed on the occurrence of the specific interrupt</a:t>
            </a:r>
          </a:p>
          <a:p>
            <a:r>
              <a:rPr lang="en-IN" dirty="0" smtClean="0"/>
              <a:t> for that the address of the ISR needs to be obtained</a:t>
            </a:r>
          </a:p>
          <a:p>
            <a:r>
              <a:rPr lang="en-IN" dirty="0" smtClean="0"/>
              <a:t> the address of an ISR is called its “</a:t>
            </a:r>
            <a:r>
              <a:rPr lang="en-IN" b="1" dirty="0" smtClean="0"/>
              <a:t>Interrupt Vector</a:t>
            </a:r>
            <a:r>
              <a:rPr lang="en-IN" dirty="0" smtClean="0"/>
              <a:t>”.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278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Interrupt Vector Table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IN" dirty="0" smtClean="0"/>
              <a:t> the number of interrupt vectors in a system is the same as the number of interrupts that the system can process</a:t>
            </a:r>
          </a:p>
          <a:p>
            <a:r>
              <a:rPr lang="en-IN" dirty="0" smtClean="0"/>
              <a:t> 8086 has 256 interrupt vectors and since each vector is specified by 4 bytes, it implies that 256x4=1024 bytes of memory is allocated to store the interrupt vectors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slide 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2582" y="3048000"/>
            <a:ext cx="4655818" cy="3809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Interrupt Types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Intel has dedicated certain interrupt types for specific applications  related to CPU operations. They are:</a:t>
            </a:r>
          </a:p>
          <a:p>
            <a:pPr>
              <a:buNone/>
            </a:pPr>
            <a:r>
              <a:rPr lang="en-IN" dirty="0" smtClean="0"/>
              <a:t>   1. INT 0 (Divide by Zero Error) </a:t>
            </a:r>
          </a:p>
          <a:p>
            <a:pPr marL="809625" indent="-179388"/>
            <a:r>
              <a:rPr lang="en-IN" dirty="0" smtClean="0"/>
              <a:t> the interrupt with type number 0</a:t>
            </a:r>
          </a:p>
          <a:p>
            <a:pPr marL="809625" indent="-179388"/>
            <a:r>
              <a:rPr lang="en-IN" dirty="0" smtClean="0"/>
              <a:t> dedicated to the ‘divide by zero’</a:t>
            </a:r>
          </a:p>
          <a:p>
            <a:pPr marL="809625" indent="-179388"/>
            <a:r>
              <a:rPr lang="en-IN" dirty="0" smtClean="0"/>
              <a:t> this interrupt is an ‘error generated’ interrupt or exception</a:t>
            </a:r>
          </a:p>
          <a:p>
            <a:pPr marL="809625" indent="-179388"/>
            <a:r>
              <a:rPr lang="en-IN" dirty="0" smtClean="0"/>
              <a:t> on division if the quotient register is not large enough to contain the quotient, this interrupt generated automatically</a:t>
            </a:r>
          </a:p>
          <a:p>
            <a:pPr marL="809625" indent="-179388"/>
            <a:r>
              <a:rPr lang="en-IN" dirty="0" smtClean="0"/>
              <a:t> dedicating Type 0 for the case means that the corresponding interrupt vector in the interrupt vector table is available at 0000:0000 (ref fig 8.2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2. INT 1 (</a:t>
            </a:r>
            <a:r>
              <a:rPr lang="en-IN" smtClean="0"/>
              <a:t>Single </a:t>
            </a:r>
            <a:r>
              <a:rPr lang="en-IN" smtClean="0"/>
              <a:t>Stepping</a:t>
            </a:r>
            <a:r>
              <a:rPr lang="en-IN" dirty="0" smtClean="0"/>
              <a:t>)</a:t>
            </a:r>
          </a:p>
          <a:p>
            <a:pPr marL="542925" indent="266700"/>
            <a:r>
              <a:rPr lang="en-IN" dirty="0" smtClean="0"/>
              <a:t>This type number is dedicated for  ‘single stepping’ or ‘Trace’</a:t>
            </a:r>
          </a:p>
          <a:p>
            <a:pPr marL="542925" indent="266700"/>
            <a:r>
              <a:rPr lang="en-IN" dirty="0" smtClean="0"/>
              <a:t>It is important idea of debugging</a:t>
            </a:r>
          </a:p>
          <a:p>
            <a:pPr marL="542925" indent="266700"/>
            <a:r>
              <a:rPr lang="en-IN" dirty="0" smtClean="0"/>
              <a:t> during logical debugging of our programs, we would like to stop after  execution  of each instruction and check the contents of registers, memory &amp; so on.</a:t>
            </a:r>
          </a:p>
          <a:p>
            <a:pPr marL="542925" indent="266700"/>
            <a:r>
              <a:rPr lang="en-IN" dirty="0" smtClean="0"/>
              <a:t> this action is performed by the use of ‘trace’</a:t>
            </a:r>
          </a:p>
          <a:p>
            <a:pPr marL="542925" indent="266700"/>
            <a:r>
              <a:rPr lang="en-IN" dirty="0" smtClean="0"/>
              <a:t> Intel has provided a trap flag for this</a:t>
            </a:r>
          </a:p>
          <a:p>
            <a:pPr marL="542925" indent="266700"/>
            <a:r>
              <a:rPr lang="en-IN" dirty="0" smtClean="0"/>
              <a:t> the ISR for viewing the register &amp; memory contents will be pointed by the vector of interrupt type 1.</a:t>
            </a:r>
          </a:p>
          <a:p>
            <a:pPr marL="542925" indent="266700"/>
            <a:r>
              <a:rPr lang="en-IN" dirty="0" smtClean="0"/>
              <a:t> important issue is to know how to set the trap flag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15792</TotalTime>
  <Words>2169</Words>
  <Application>Microsoft Office PowerPoint</Application>
  <PresentationFormat>On-screen Show (4:3)</PresentationFormat>
  <Paragraphs>185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Flow</vt:lpstr>
      <vt:lpstr>Chapter 8</vt:lpstr>
      <vt:lpstr>Introduction</vt:lpstr>
      <vt:lpstr>Interrupts of 8086</vt:lpstr>
      <vt:lpstr>1.1 Interrupt response of 8086</vt:lpstr>
      <vt:lpstr>Slide 5</vt:lpstr>
      <vt:lpstr>Interrupt service routine and Interrupt vector</vt:lpstr>
      <vt:lpstr>Interrupt Vector Table</vt:lpstr>
      <vt:lpstr>Interrupt Types</vt:lpstr>
      <vt:lpstr>Slide 9</vt:lpstr>
      <vt:lpstr>Slide 10</vt:lpstr>
      <vt:lpstr>Slide 11</vt:lpstr>
      <vt:lpstr>Slide 12</vt:lpstr>
      <vt:lpstr>Allocation of Interrupt Types Numbers</vt:lpstr>
      <vt:lpstr>Software Interrupts</vt:lpstr>
      <vt:lpstr>DOS &amp; BIOS Interrupt Routines</vt:lpstr>
      <vt:lpstr>Hardware Interrupts</vt:lpstr>
      <vt:lpstr>INTR</vt:lpstr>
      <vt:lpstr> Can we consider Reset pin as an Interrupt Pin?</vt:lpstr>
      <vt:lpstr>Priority of Interrupts</vt:lpstr>
      <vt:lpstr>BIOS 10H Functions</vt:lpstr>
      <vt:lpstr>Slide 21</vt:lpstr>
      <vt:lpstr>Text &amp; Graphics</vt:lpstr>
      <vt:lpstr>Slide 23</vt:lpstr>
      <vt:lpstr>BIOS 10H Function 0 -  Set video mode</vt:lpstr>
      <vt:lpstr>BIOS 10H Function 2 -  Set Cursor Position</vt:lpstr>
      <vt:lpstr>Slide 26</vt:lpstr>
      <vt:lpstr>BIOS 10H Function 6 -  Scroll up Screen</vt:lpstr>
      <vt:lpstr>Slide 28</vt:lpstr>
      <vt:lpstr>Slide 29</vt:lpstr>
      <vt:lpstr>BIOS 10H Function 09 -  Display character with attribute at cursor position</vt:lpstr>
      <vt:lpstr>Slide 31</vt:lpstr>
      <vt:lpstr> Write an ALP to display ‘HELLO’ vertically downwards at the centre of the screen</vt:lpstr>
      <vt:lpstr>Slide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Prashanth</dc:creator>
  <cp:lastModifiedBy>Admin</cp:lastModifiedBy>
  <cp:revision>59</cp:revision>
  <dcterms:created xsi:type="dcterms:W3CDTF">2006-08-16T00:00:00Z</dcterms:created>
  <dcterms:modified xsi:type="dcterms:W3CDTF">2019-05-02T03:38:52Z</dcterms:modified>
</cp:coreProperties>
</file>